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01"/>
  </p:notesMasterIdLst>
  <p:sldIdLst>
    <p:sldId id="256" r:id="rId3"/>
    <p:sldId id="257" r:id="rId4"/>
    <p:sldId id="425" r:id="rId5"/>
    <p:sldId id="664" r:id="rId6"/>
    <p:sldId id="633" r:id="rId7"/>
    <p:sldId id="661" r:id="rId8"/>
    <p:sldId id="663" r:id="rId9"/>
    <p:sldId id="662" r:id="rId10"/>
    <p:sldId id="406" r:id="rId11"/>
    <p:sldId id="427" r:id="rId12"/>
    <p:sldId id="258" r:id="rId13"/>
    <p:sldId id="408" r:id="rId14"/>
    <p:sldId id="407" r:id="rId15"/>
    <p:sldId id="532" r:id="rId16"/>
    <p:sldId id="655" r:id="rId17"/>
    <p:sldId id="533" r:id="rId18"/>
    <p:sldId id="657" r:id="rId19"/>
    <p:sldId id="531" r:id="rId20"/>
    <p:sldId id="435" r:id="rId21"/>
    <p:sldId id="605" r:id="rId22"/>
    <p:sldId id="403" r:id="rId23"/>
    <p:sldId id="259" r:id="rId24"/>
    <p:sldId id="260" r:id="rId25"/>
    <p:sldId id="261" r:id="rId26"/>
    <p:sldId id="262" r:id="rId27"/>
    <p:sldId id="263" r:id="rId28"/>
    <p:sldId id="264" r:id="rId29"/>
    <p:sldId id="686" r:id="rId30"/>
    <p:sldId id="687" r:id="rId31"/>
    <p:sldId id="689" r:id="rId32"/>
    <p:sldId id="688" r:id="rId33"/>
    <p:sldId id="690" r:id="rId34"/>
    <p:sldId id="685" r:id="rId35"/>
    <p:sldId id="265" r:id="rId36"/>
    <p:sldId id="409" r:id="rId37"/>
    <p:sldId id="410" r:id="rId38"/>
    <p:sldId id="412" r:id="rId39"/>
    <p:sldId id="432" r:id="rId40"/>
    <p:sldId id="266" r:id="rId41"/>
    <p:sldId id="431" r:id="rId42"/>
    <p:sldId id="433" r:id="rId43"/>
    <p:sldId id="658" r:id="rId44"/>
    <p:sldId id="429" r:id="rId45"/>
    <p:sldId id="404" r:id="rId46"/>
    <p:sldId id="434" r:id="rId47"/>
    <p:sldId id="420" r:id="rId48"/>
    <p:sldId id="413" r:id="rId49"/>
    <p:sldId id="267" r:id="rId50"/>
    <p:sldId id="414" r:id="rId51"/>
    <p:sldId id="268" r:id="rId52"/>
    <p:sldId id="269" r:id="rId53"/>
    <p:sldId id="270" r:id="rId54"/>
    <p:sldId id="271" r:id="rId55"/>
    <p:sldId id="438" r:id="rId56"/>
    <p:sldId id="439" r:id="rId57"/>
    <p:sldId id="436" r:id="rId58"/>
    <p:sldId id="665" r:id="rId59"/>
    <p:sldId id="437" r:id="rId60"/>
    <p:sldId id="643" r:id="rId61"/>
    <p:sldId id="644" r:id="rId62"/>
    <p:sldId id="691" r:id="rId63"/>
    <p:sldId id="693" r:id="rId64"/>
    <p:sldId id="692" r:id="rId65"/>
    <p:sldId id="272" r:id="rId66"/>
    <p:sldId id="273" r:id="rId67"/>
    <p:sldId id="442" r:id="rId68"/>
    <p:sldId id="541" r:id="rId69"/>
    <p:sldId id="542" r:id="rId70"/>
    <p:sldId id="546" r:id="rId71"/>
    <p:sldId id="543" r:id="rId72"/>
    <p:sldId id="544" r:id="rId73"/>
    <p:sldId id="545" r:id="rId74"/>
    <p:sldId id="550" r:id="rId75"/>
    <p:sldId id="549" r:id="rId76"/>
    <p:sldId id="551" r:id="rId77"/>
    <p:sldId id="547" r:id="rId78"/>
    <p:sldId id="548" r:id="rId79"/>
    <p:sldId id="554" r:id="rId80"/>
    <p:sldId id="552" r:id="rId81"/>
    <p:sldId id="553" r:id="rId82"/>
    <p:sldId id="537" r:id="rId83"/>
    <p:sldId id="538" r:id="rId84"/>
    <p:sldId id="539" r:id="rId85"/>
    <p:sldId id="635" r:id="rId86"/>
    <p:sldId id="636" r:id="rId87"/>
    <p:sldId id="555" r:id="rId88"/>
    <p:sldId id="274" r:id="rId89"/>
    <p:sldId id="634" r:id="rId90"/>
    <p:sldId id="443" r:id="rId91"/>
    <p:sldId id="275" r:id="rId92"/>
    <p:sldId id="287" r:id="rId93"/>
    <p:sldId id="560" r:id="rId94"/>
    <p:sldId id="559" r:id="rId95"/>
    <p:sldId id="444" r:id="rId96"/>
    <p:sldId id="288" r:id="rId97"/>
    <p:sldId id="620" r:id="rId98"/>
    <p:sldId id="646" r:id="rId99"/>
    <p:sldId id="647" r:id="rId100"/>
    <p:sldId id="645" r:id="rId101"/>
    <p:sldId id="621" r:id="rId102"/>
    <p:sldId id="622" r:id="rId103"/>
    <p:sldId id="623" r:id="rId104"/>
    <p:sldId id="624" r:id="rId105"/>
    <p:sldId id="276" r:id="rId106"/>
    <p:sldId id="277" r:id="rId107"/>
    <p:sldId id="534" r:id="rId108"/>
    <p:sldId id="535" r:id="rId109"/>
    <p:sldId id="556" r:id="rId110"/>
    <p:sldId id="561" r:id="rId111"/>
    <p:sldId id="562" r:id="rId112"/>
    <p:sldId id="563" r:id="rId113"/>
    <p:sldId id="614" r:id="rId114"/>
    <p:sldId id="564" r:id="rId115"/>
    <p:sldId id="565" r:id="rId116"/>
    <p:sldId id="567" r:id="rId117"/>
    <p:sldId id="566" r:id="rId118"/>
    <p:sldId id="569" r:id="rId119"/>
    <p:sldId id="568" r:id="rId120"/>
    <p:sldId id="570" r:id="rId121"/>
    <p:sldId id="619" r:id="rId122"/>
    <p:sldId id="557" r:id="rId123"/>
    <p:sldId id="278" r:id="rId124"/>
    <p:sldId id="670" r:id="rId125"/>
    <p:sldId id="447" r:id="rId126"/>
    <p:sldId id="280" r:id="rId127"/>
    <p:sldId id="448" r:id="rId128"/>
    <p:sldId id="617" r:id="rId129"/>
    <p:sldId id="282" r:id="rId130"/>
    <p:sldId id="281" r:id="rId131"/>
    <p:sldId id="283" r:id="rId132"/>
    <p:sldId id="573" r:id="rId133"/>
    <p:sldId id="572" r:id="rId134"/>
    <p:sldId id="576" r:id="rId135"/>
    <p:sldId id="284" r:id="rId136"/>
    <p:sldId id="450" r:id="rId137"/>
    <p:sldId id="285" r:id="rId138"/>
    <p:sldId id="286" r:id="rId139"/>
    <p:sldId id="575" r:id="rId140"/>
    <p:sldId id="449" r:id="rId141"/>
    <p:sldId id="468" r:id="rId142"/>
    <p:sldId id="469" r:id="rId143"/>
    <p:sldId id="574" r:id="rId144"/>
    <p:sldId id="289" r:id="rId145"/>
    <p:sldId id="290" r:id="rId146"/>
    <p:sldId id="291" r:id="rId147"/>
    <p:sldId id="416" r:id="rId148"/>
    <p:sldId id="503" r:id="rId149"/>
    <p:sldId id="612" r:id="rId150"/>
    <p:sldId id="577" r:id="rId151"/>
    <p:sldId id="694" r:id="rId152"/>
    <p:sldId id="695" r:id="rId153"/>
    <p:sldId id="656" r:id="rId154"/>
    <p:sldId id="578" r:id="rId155"/>
    <p:sldId id="603" r:id="rId156"/>
    <p:sldId id="504" r:id="rId157"/>
    <p:sldId id="698" r:id="rId158"/>
    <p:sldId id="696" r:id="rId159"/>
    <p:sldId id="697" r:id="rId160"/>
    <p:sldId id="508" r:id="rId161"/>
    <p:sldId id="509" r:id="rId162"/>
    <p:sldId id="505" r:id="rId163"/>
    <p:sldId id="506" r:id="rId164"/>
    <p:sldId id="507" r:id="rId165"/>
    <p:sldId id="583" r:id="rId166"/>
    <p:sldId id="587" r:id="rId167"/>
    <p:sldId id="588" r:id="rId168"/>
    <p:sldId id="586" r:id="rId169"/>
    <p:sldId id="585" r:id="rId170"/>
    <p:sldId id="589" r:id="rId171"/>
    <p:sldId id="590" r:id="rId172"/>
    <p:sldId id="584" r:id="rId173"/>
    <p:sldId id="292" r:id="rId174"/>
    <p:sldId id="417" r:id="rId175"/>
    <p:sldId id="453" r:id="rId176"/>
    <p:sldId id="418" r:id="rId177"/>
    <p:sldId id="293" r:id="rId178"/>
    <p:sldId id="415" r:id="rId179"/>
    <p:sldId id="476" r:id="rId180"/>
    <p:sldId id="475" r:id="rId181"/>
    <p:sldId id="474" r:id="rId182"/>
    <p:sldId id="477" r:id="rId183"/>
    <p:sldId id="478" r:id="rId184"/>
    <p:sldId id="680" r:id="rId185"/>
    <p:sldId id="681" r:id="rId186"/>
    <p:sldId id="682" r:id="rId187"/>
    <p:sldId id="683" r:id="rId188"/>
    <p:sldId id="684" r:id="rId189"/>
    <p:sldId id="294" r:id="rId190"/>
    <p:sldId id="454" r:id="rId191"/>
    <p:sldId id="295" r:id="rId192"/>
    <p:sldId id="296" r:id="rId193"/>
    <p:sldId id="297" r:id="rId194"/>
    <p:sldId id="298" r:id="rId195"/>
    <p:sldId id="299" r:id="rId196"/>
    <p:sldId id="479" r:id="rId197"/>
    <p:sldId id="300" r:id="rId198"/>
    <p:sldId id="301" r:id="rId199"/>
    <p:sldId id="302" r:id="rId200"/>
    <p:sldId id="303" r:id="rId201"/>
    <p:sldId id="419" r:id="rId202"/>
    <p:sldId id="648" r:id="rId203"/>
    <p:sldId id="304" r:id="rId204"/>
    <p:sldId id="455" r:id="rId205"/>
    <p:sldId id="305" r:id="rId206"/>
    <p:sldId id="306" r:id="rId207"/>
    <p:sldId id="307" r:id="rId208"/>
    <p:sldId id="641" r:id="rId209"/>
    <p:sldId id="308" r:id="rId210"/>
    <p:sldId id="309" r:id="rId211"/>
    <p:sldId id="310" r:id="rId212"/>
    <p:sldId id="316" r:id="rId213"/>
    <p:sldId id="311" r:id="rId214"/>
    <p:sldId id="312" r:id="rId215"/>
    <p:sldId id="699" r:id="rId216"/>
    <p:sldId id="313" r:id="rId217"/>
    <p:sldId id="314" r:id="rId218"/>
    <p:sldId id="602" r:id="rId219"/>
    <p:sldId id="601" r:id="rId220"/>
    <p:sldId id="315" r:id="rId221"/>
    <p:sldId id="666" r:id="rId222"/>
    <p:sldId id="668" r:id="rId223"/>
    <p:sldId id="667" r:id="rId224"/>
    <p:sldId id="678" r:id="rId225"/>
    <p:sldId id="679" r:id="rId226"/>
    <p:sldId id="322" r:id="rId227"/>
    <p:sldId id="639" r:id="rId228"/>
    <p:sldId id="640" r:id="rId229"/>
    <p:sldId id="638" r:id="rId230"/>
    <p:sldId id="649" r:id="rId231"/>
    <p:sldId id="325" r:id="rId232"/>
    <p:sldId id="457" r:id="rId233"/>
    <p:sldId id="327" r:id="rId234"/>
    <p:sldId id="324" r:id="rId235"/>
    <p:sldId id="317" r:id="rId236"/>
    <p:sldId id="625" r:id="rId237"/>
    <p:sldId id="626" r:id="rId238"/>
    <p:sldId id="627" r:id="rId239"/>
    <p:sldId id="501" r:id="rId240"/>
    <p:sldId id="319" r:id="rId241"/>
    <p:sldId id="321" r:id="rId242"/>
    <p:sldId id="320" r:id="rId243"/>
    <p:sldId id="458" r:id="rId244"/>
    <p:sldId id="459" r:id="rId245"/>
    <p:sldId id="456" r:id="rId246"/>
    <p:sldId id="637" r:id="rId247"/>
    <p:sldId id="323" r:id="rId248"/>
    <p:sldId id="650" r:id="rId249"/>
    <p:sldId id="651" r:id="rId250"/>
    <p:sldId id="652" r:id="rId251"/>
    <p:sldId id="329" r:id="rId252"/>
    <p:sldId id="421" r:id="rId253"/>
    <p:sldId id="422" r:id="rId254"/>
    <p:sldId id="331" r:id="rId255"/>
    <p:sldId id="332" r:id="rId256"/>
    <p:sldId id="333" r:id="rId257"/>
    <p:sldId id="334" r:id="rId258"/>
    <p:sldId id="335" r:id="rId259"/>
    <p:sldId id="336" r:id="rId260"/>
    <p:sldId id="337" r:id="rId261"/>
    <p:sldId id="460" r:id="rId262"/>
    <p:sldId id="338" r:id="rId263"/>
    <p:sldId id="339" r:id="rId264"/>
    <p:sldId id="340" r:id="rId265"/>
    <p:sldId id="341" r:id="rId266"/>
    <p:sldId id="342" r:id="rId267"/>
    <p:sldId id="521" r:id="rId268"/>
    <p:sldId id="520" r:id="rId269"/>
    <p:sldId id="522" r:id="rId270"/>
    <p:sldId id="523" r:id="rId271"/>
    <p:sldId id="518" r:id="rId272"/>
    <p:sldId id="343" r:id="rId273"/>
    <p:sldId id="423" r:id="rId274"/>
    <p:sldId id="345" r:id="rId275"/>
    <p:sldId id="346" r:id="rId276"/>
    <p:sldId id="347" r:id="rId277"/>
    <p:sldId id="348" r:id="rId278"/>
    <p:sldId id="349" r:id="rId279"/>
    <p:sldId id="350" r:id="rId280"/>
    <p:sldId id="351" r:id="rId281"/>
    <p:sldId id="352" r:id="rId282"/>
    <p:sldId id="510" r:id="rId283"/>
    <p:sldId id="579" r:id="rId284"/>
    <p:sldId id="581" r:id="rId285"/>
    <p:sldId id="582" r:id="rId286"/>
    <p:sldId id="513" r:id="rId287"/>
    <p:sldId id="514" r:id="rId288"/>
    <p:sldId id="516" r:id="rId289"/>
    <p:sldId id="660" r:id="rId290"/>
    <p:sldId id="517" r:id="rId291"/>
    <p:sldId id="659" r:id="rId292"/>
    <p:sldId id="512" r:id="rId293"/>
    <p:sldId id="353" r:id="rId294"/>
    <p:sldId id="360" r:id="rId295"/>
    <p:sldId id="461" r:id="rId296"/>
    <p:sldId id="462" r:id="rId297"/>
    <p:sldId id="463" r:id="rId298"/>
    <p:sldId id="354" r:id="rId299"/>
    <p:sldId id="355" r:id="rId300"/>
    <p:sldId id="356" r:id="rId301"/>
    <p:sldId id="357" r:id="rId302"/>
    <p:sldId id="358" r:id="rId303"/>
    <p:sldId id="359" r:id="rId304"/>
    <p:sldId id="493" r:id="rId305"/>
    <p:sldId id="598" r:id="rId306"/>
    <p:sldId id="600" r:id="rId307"/>
    <p:sldId id="471" r:id="rId308"/>
    <p:sldId id="492" r:id="rId309"/>
    <p:sldId id="491" r:id="rId310"/>
    <p:sldId id="676" r:id="rId311"/>
    <p:sldId id="677" r:id="rId312"/>
    <p:sldId id="671" r:id="rId313"/>
    <p:sldId id="672" r:id="rId314"/>
    <p:sldId id="673" r:id="rId315"/>
    <p:sldId id="675" r:id="rId316"/>
    <p:sldId id="674" r:id="rId317"/>
    <p:sldId id="591" r:id="rId318"/>
    <p:sldId id="592" r:id="rId319"/>
    <p:sldId id="361" r:id="rId320"/>
    <p:sldId id="362" r:id="rId321"/>
    <p:sldId id="363" r:id="rId322"/>
    <p:sldId id="364" r:id="rId323"/>
    <p:sldId id="365" r:id="rId324"/>
    <p:sldId id="497" r:id="rId325"/>
    <p:sldId id="366" r:id="rId326"/>
    <p:sldId id="367" r:id="rId327"/>
    <p:sldId id="368" r:id="rId328"/>
    <p:sldId id="369" r:id="rId329"/>
    <p:sldId id="370" r:id="rId330"/>
    <p:sldId id="371" r:id="rId331"/>
    <p:sldId id="372" r:id="rId332"/>
    <p:sldId id="373" r:id="rId333"/>
    <p:sldId id="374" r:id="rId334"/>
    <p:sldId id="375" r:id="rId335"/>
    <p:sldId id="376" r:id="rId336"/>
    <p:sldId id="377" r:id="rId337"/>
    <p:sldId id="378" r:id="rId338"/>
    <p:sldId id="464" r:id="rId339"/>
    <p:sldId id="379" r:id="rId340"/>
    <p:sldId id="380" r:id="rId341"/>
    <p:sldId id="465" r:id="rId342"/>
    <p:sldId id="381" r:id="rId343"/>
    <p:sldId id="653" r:id="rId344"/>
    <p:sldId id="654" r:id="rId345"/>
    <p:sldId id="382" r:id="rId346"/>
    <p:sldId id="384" r:id="rId347"/>
    <p:sldId id="385" r:id="rId348"/>
    <p:sldId id="386" r:id="rId349"/>
    <p:sldId id="387" r:id="rId350"/>
    <p:sldId id="388" r:id="rId351"/>
    <p:sldId id="389" r:id="rId352"/>
    <p:sldId id="390" r:id="rId353"/>
    <p:sldId id="391" r:id="rId354"/>
    <p:sldId id="392" r:id="rId355"/>
    <p:sldId id="466" r:id="rId356"/>
    <p:sldId id="502" r:id="rId357"/>
    <p:sldId id="393" r:id="rId358"/>
    <p:sldId id="394" r:id="rId359"/>
    <p:sldId id="524" r:id="rId360"/>
    <p:sldId id="494" r:id="rId361"/>
    <p:sldId id="525" r:id="rId362"/>
    <p:sldId id="526" r:id="rId363"/>
    <p:sldId id="527" r:id="rId364"/>
    <p:sldId id="528" r:id="rId365"/>
    <p:sldId id="529" r:id="rId366"/>
    <p:sldId id="530" r:id="rId367"/>
    <p:sldId id="495" r:id="rId368"/>
    <p:sldId id="496" r:id="rId369"/>
    <p:sldId id="395" r:id="rId370"/>
    <p:sldId id="396" r:id="rId371"/>
    <p:sldId id="397" r:id="rId372"/>
    <p:sldId id="398" r:id="rId373"/>
    <p:sldId id="498" r:id="rId374"/>
    <p:sldId id="499" r:id="rId375"/>
    <p:sldId id="628" r:id="rId376"/>
    <p:sldId id="629" r:id="rId377"/>
    <p:sldId id="630" r:id="rId378"/>
    <p:sldId id="631" r:id="rId379"/>
    <p:sldId id="632" r:id="rId380"/>
    <p:sldId id="669" r:id="rId381"/>
    <p:sldId id="399" r:id="rId382"/>
    <p:sldId id="424" r:id="rId383"/>
    <p:sldId id="400" r:id="rId384"/>
    <p:sldId id="483" r:id="rId385"/>
    <p:sldId id="611" r:id="rId386"/>
    <p:sldId id="481" r:id="rId387"/>
    <p:sldId id="482" r:id="rId388"/>
    <p:sldId id="485" r:id="rId389"/>
    <p:sldId id="604" r:id="rId390"/>
    <p:sldId id="608" r:id="rId391"/>
    <p:sldId id="607" r:id="rId392"/>
    <p:sldId id="610" r:id="rId393"/>
    <p:sldId id="609" r:id="rId394"/>
    <p:sldId id="486" r:id="rId395"/>
    <p:sldId id="487" r:id="rId396"/>
    <p:sldId id="488" r:id="rId397"/>
    <p:sldId id="490" r:id="rId398"/>
    <p:sldId id="401" r:id="rId399"/>
    <p:sldId id="402" r:id="rId4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mp; Table of Contents" id="{BC31473F-2525-4D04-9E68-4FB1F03BC070}">
          <p14:sldIdLst>
            <p14:sldId id="256"/>
            <p14:sldId id="257"/>
            <p14:sldId id="425"/>
            <p14:sldId id="664"/>
            <p14:sldId id="633"/>
            <p14:sldId id="661"/>
            <p14:sldId id="663"/>
            <p14:sldId id="662"/>
          </p14:sldIdLst>
        </p14:section>
        <p14:section name="Introduction" id="{0B281DA2-74C9-4FB0-BEF2-E5B60A96B30A}">
          <p14:sldIdLst>
            <p14:sldId id="406"/>
            <p14:sldId id="427"/>
            <p14:sldId id="258"/>
            <p14:sldId id="408"/>
            <p14:sldId id="407"/>
            <p14:sldId id="532"/>
            <p14:sldId id="655"/>
            <p14:sldId id="533"/>
            <p14:sldId id="657"/>
            <p14:sldId id="531"/>
            <p14:sldId id="435"/>
            <p14:sldId id="605"/>
            <p14:sldId id="403"/>
            <p14:sldId id="259"/>
            <p14:sldId id="260"/>
            <p14:sldId id="261"/>
            <p14:sldId id="262"/>
            <p14:sldId id="263"/>
            <p14:sldId id="264"/>
            <p14:sldId id="686"/>
            <p14:sldId id="687"/>
            <p14:sldId id="689"/>
            <p14:sldId id="688"/>
            <p14:sldId id="690"/>
            <p14:sldId id="685"/>
            <p14:sldId id="265"/>
            <p14:sldId id="409"/>
            <p14:sldId id="410"/>
            <p14:sldId id="412"/>
            <p14:sldId id="432"/>
            <p14:sldId id="266"/>
            <p14:sldId id="431"/>
            <p14:sldId id="433"/>
            <p14:sldId id="658"/>
            <p14:sldId id="429"/>
            <p14:sldId id="404"/>
            <p14:sldId id="434"/>
            <p14:sldId id="420"/>
          </p14:sldIdLst>
        </p14:section>
        <p14:section name="How to ask Good Question?" id="{C1986253-B070-43AC-8261-47D075EE2B56}">
          <p14:sldIdLst>
            <p14:sldId id="413"/>
            <p14:sldId id="267"/>
            <p14:sldId id="414"/>
            <p14:sldId id="268"/>
            <p14:sldId id="269"/>
            <p14:sldId id="270"/>
            <p14:sldId id="271"/>
            <p14:sldId id="438"/>
            <p14:sldId id="439"/>
            <p14:sldId id="436"/>
            <p14:sldId id="665"/>
            <p14:sldId id="437"/>
            <p14:sldId id="643"/>
            <p14:sldId id="644"/>
            <p14:sldId id="691"/>
            <p14:sldId id="693"/>
            <p14:sldId id="692"/>
            <p14:sldId id="272"/>
            <p14:sldId id="273"/>
            <p14:sldId id="442"/>
            <p14:sldId id="541"/>
            <p14:sldId id="542"/>
            <p14:sldId id="546"/>
            <p14:sldId id="543"/>
            <p14:sldId id="544"/>
            <p14:sldId id="545"/>
            <p14:sldId id="550"/>
            <p14:sldId id="549"/>
            <p14:sldId id="551"/>
            <p14:sldId id="547"/>
            <p14:sldId id="548"/>
            <p14:sldId id="554"/>
            <p14:sldId id="552"/>
            <p14:sldId id="553"/>
            <p14:sldId id="537"/>
            <p14:sldId id="538"/>
            <p14:sldId id="539"/>
            <p14:sldId id="635"/>
            <p14:sldId id="636"/>
            <p14:sldId id="555"/>
            <p14:sldId id="274"/>
            <p14:sldId id="634"/>
            <p14:sldId id="443"/>
            <p14:sldId id="275"/>
            <p14:sldId id="287"/>
            <p14:sldId id="560"/>
            <p14:sldId id="559"/>
            <p14:sldId id="444"/>
            <p14:sldId id="288"/>
            <p14:sldId id="620"/>
            <p14:sldId id="646"/>
            <p14:sldId id="647"/>
            <p14:sldId id="645"/>
            <p14:sldId id="621"/>
            <p14:sldId id="622"/>
            <p14:sldId id="623"/>
            <p14:sldId id="624"/>
            <p14:sldId id="276"/>
            <p14:sldId id="277"/>
            <p14:sldId id="534"/>
            <p14:sldId id="535"/>
            <p14:sldId id="556"/>
            <p14:sldId id="561"/>
            <p14:sldId id="562"/>
            <p14:sldId id="563"/>
            <p14:sldId id="614"/>
            <p14:sldId id="564"/>
            <p14:sldId id="565"/>
            <p14:sldId id="567"/>
            <p14:sldId id="566"/>
            <p14:sldId id="569"/>
            <p14:sldId id="568"/>
            <p14:sldId id="570"/>
            <p14:sldId id="619"/>
            <p14:sldId id="557"/>
            <p14:sldId id="278"/>
            <p14:sldId id="670"/>
            <p14:sldId id="447"/>
            <p14:sldId id="280"/>
            <p14:sldId id="448"/>
            <p14:sldId id="617"/>
            <p14:sldId id="282"/>
            <p14:sldId id="281"/>
            <p14:sldId id="283"/>
            <p14:sldId id="573"/>
            <p14:sldId id="572"/>
            <p14:sldId id="576"/>
            <p14:sldId id="284"/>
            <p14:sldId id="450"/>
            <p14:sldId id="285"/>
            <p14:sldId id="286"/>
            <p14:sldId id="575"/>
            <p14:sldId id="449"/>
            <p14:sldId id="468"/>
            <p14:sldId id="469"/>
            <p14:sldId id="574"/>
            <p14:sldId id="289"/>
            <p14:sldId id="290"/>
            <p14:sldId id="291"/>
          </p14:sldIdLst>
        </p14:section>
        <p14:section name="Why are some questions closed?" id="{ECA6222B-2EAB-483D-B1E5-1CD72EC628E3}">
          <p14:sldIdLst>
            <p14:sldId id="416"/>
            <p14:sldId id="503"/>
            <p14:sldId id="612"/>
            <p14:sldId id="577"/>
            <p14:sldId id="694"/>
            <p14:sldId id="695"/>
            <p14:sldId id="656"/>
            <p14:sldId id="578"/>
            <p14:sldId id="603"/>
            <p14:sldId id="504"/>
            <p14:sldId id="698"/>
            <p14:sldId id="696"/>
            <p14:sldId id="697"/>
            <p14:sldId id="508"/>
            <p14:sldId id="509"/>
            <p14:sldId id="505"/>
            <p14:sldId id="506"/>
            <p14:sldId id="507"/>
            <p14:sldId id="583"/>
            <p14:sldId id="587"/>
            <p14:sldId id="588"/>
            <p14:sldId id="586"/>
            <p14:sldId id="585"/>
            <p14:sldId id="589"/>
            <p14:sldId id="590"/>
            <p14:sldId id="584"/>
            <p14:sldId id="292"/>
            <p14:sldId id="417"/>
            <p14:sldId id="453"/>
            <p14:sldId id="418"/>
            <p14:sldId id="293"/>
            <p14:sldId id="415"/>
            <p14:sldId id="476"/>
            <p14:sldId id="475"/>
            <p14:sldId id="474"/>
            <p14:sldId id="477"/>
            <p14:sldId id="478"/>
            <p14:sldId id="680"/>
            <p14:sldId id="681"/>
            <p14:sldId id="682"/>
            <p14:sldId id="683"/>
            <p14:sldId id="684"/>
            <p14:sldId id="294"/>
            <p14:sldId id="454"/>
            <p14:sldId id="295"/>
            <p14:sldId id="296"/>
            <p14:sldId id="297"/>
            <p14:sldId id="298"/>
            <p14:sldId id="299"/>
            <p14:sldId id="479"/>
            <p14:sldId id="300"/>
            <p14:sldId id="301"/>
            <p14:sldId id="302"/>
            <p14:sldId id="303"/>
          </p14:sldIdLst>
        </p14:section>
        <p14:section name="What if My qa got down/closeVote?" id="{97F2FF36-29DD-41F6-B18F-97302120152A}">
          <p14:sldIdLst>
            <p14:sldId id="419"/>
            <p14:sldId id="648"/>
            <p14:sldId id="304"/>
            <p14:sldId id="455"/>
            <p14:sldId id="305"/>
            <p14:sldId id="306"/>
            <p14:sldId id="307"/>
            <p14:sldId id="641"/>
            <p14:sldId id="308"/>
            <p14:sldId id="309"/>
            <p14:sldId id="310"/>
            <p14:sldId id="316"/>
            <p14:sldId id="311"/>
            <p14:sldId id="312"/>
            <p14:sldId id="699"/>
            <p14:sldId id="313"/>
            <p14:sldId id="314"/>
            <p14:sldId id="602"/>
            <p14:sldId id="601"/>
            <p14:sldId id="315"/>
            <p14:sldId id="666"/>
            <p14:sldId id="668"/>
            <p14:sldId id="667"/>
            <p14:sldId id="678"/>
            <p14:sldId id="679"/>
            <p14:sldId id="322"/>
            <p14:sldId id="639"/>
            <p14:sldId id="640"/>
            <p14:sldId id="638"/>
            <p14:sldId id="649"/>
            <p14:sldId id="325"/>
            <p14:sldId id="457"/>
            <p14:sldId id="327"/>
            <p14:sldId id="324"/>
            <p14:sldId id="317"/>
            <p14:sldId id="625"/>
            <p14:sldId id="626"/>
            <p14:sldId id="627"/>
            <p14:sldId id="501"/>
            <p14:sldId id="319"/>
            <p14:sldId id="321"/>
            <p14:sldId id="320"/>
            <p14:sldId id="458"/>
            <p14:sldId id="459"/>
            <p14:sldId id="456"/>
            <p14:sldId id="637"/>
            <p14:sldId id="323"/>
            <p14:sldId id="650"/>
            <p14:sldId id="651"/>
            <p14:sldId id="652"/>
            <p14:sldId id="329"/>
            <p14:sldId id="421"/>
          </p14:sldIdLst>
        </p14:section>
        <p14:section name="Professional Search on Stackoverflow" id="{851DA397-311E-4C79-912A-08EEB46701BA}">
          <p14:sldIdLst>
            <p14:sldId id="422"/>
            <p14:sldId id="331"/>
            <p14:sldId id="332"/>
            <p14:sldId id="333"/>
            <p14:sldId id="334"/>
            <p14:sldId id="335"/>
            <p14:sldId id="336"/>
            <p14:sldId id="337"/>
            <p14:sldId id="460"/>
            <p14:sldId id="338"/>
            <p14:sldId id="339"/>
            <p14:sldId id="340"/>
            <p14:sldId id="341"/>
            <p14:sldId id="342"/>
            <p14:sldId id="521"/>
            <p14:sldId id="520"/>
            <p14:sldId id="522"/>
            <p14:sldId id="523"/>
            <p14:sldId id="518"/>
            <p14:sldId id="343"/>
          </p14:sldIdLst>
        </p14:section>
        <p14:section name="How to get More Scores?" id="{6339AFF9-FF64-4322-B78E-C1FF4FECC803}">
          <p14:sldIdLst>
            <p14:sldId id="423"/>
            <p14:sldId id="345"/>
            <p14:sldId id="346"/>
            <p14:sldId id="347"/>
            <p14:sldId id="348"/>
            <p14:sldId id="349"/>
            <p14:sldId id="350"/>
            <p14:sldId id="351"/>
            <p14:sldId id="352"/>
            <p14:sldId id="510"/>
            <p14:sldId id="579"/>
            <p14:sldId id="581"/>
            <p14:sldId id="582"/>
            <p14:sldId id="513"/>
            <p14:sldId id="514"/>
            <p14:sldId id="516"/>
            <p14:sldId id="660"/>
            <p14:sldId id="517"/>
            <p14:sldId id="659"/>
            <p14:sldId id="512"/>
            <p14:sldId id="353"/>
            <p14:sldId id="360"/>
            <p14:sldId id="461"/>
            <p14:sldId id="462"/>
            <p14:sldId id="463"/>
            <p14:sldId id="354"/>
            <p14:sldId id="355"/>
            <p14:sldId id="356"/>
            <p14:sldId id="357"/>
            <p14:sldId id="358"/>
            <p14:sldId id="359"/>
            <p14:sldId id="493"/>
            <p14:sldId id="598"/>
            <p14:sldId id="600"/>
            <p14:sldId id="471"/>
            <p14:sldId id="492"/>
            <p14:sldId id="491"/>
            <p14:sldId id="676"/>
            <p14:sldId id="677"/>
            <p14:sldId id="671"/>
            <p14:sldId id="672"/>
            <p14:sldId id="673"/>
            <p14:sldId id="675"/>
            <p14:sldId id="674"/>
            <p14:sldId id="591"/>
            <p14:sldId id="592"/>
            <p14:sldId id="361"/>
            <p14:sldId id="362"/>
            <p14:sldId id="363"/>
            <p14:sldId id="364"/>
            <p14:sldId id="365"/>
            <p14:sldId id="497"/>
            <p14:sldId id="366"/>
            <p14:sldId id="367"/>
            <p14:sldId id="368"/>
            <p14:sldId id="369"/>
            <p14:sldId id="370"/>
            <p14:sldId id="371"/>
            <p14:sldId id="372"/>
            <p14:sldId id="373"/>
            <p14:sldId id="374"/>
            <p14:sldId id="375"/>
            <p14:sldId id="376"/>
            <p14:sldId id="377"/>
            <p14:sldId id="378"/>
            <p14:sldId id="464"/>
            <p14:sldId id="379"/>
            <p14:sldId id="380"/>
            <p14:sldId id="465"/>
            <p14:sldId id="381"/>
            <p14:sldId id="653"/>
            <p14:sldId id="654"/>
            <p14:sldId id="382"/>
            <p14:sldId id="384"/>
            <p14:sldId id="385"/>
            <p14:sldId id="386"/>
            <p14:sldId id="387"/>
            <p14:sldId id="388"/>
            <p14:sldId id="389"/>
            <p14:sldId id="390"/>
            <p14:sldId id="391"/>
            <p14:sldId id="392"/>
            <p14:sldId id="466"/>
            <p14:sldId id="502"/>
            <p14:sldId id="393"/>
            <p14:sldId id="394"/>
            <p14:sldId id="524"/>
            <p14:sldId id="494"/>
            <p14:sldId id="525"/>
            <p14:sldId id="526"/>
            <p14:sldId id="527"/>
            <p14:sldId id="528"/>
            <p14:sldId id="529"/>
            <p14:sldId id="530"/>
            <p14:sldId id="495"/>
            <p14:sldId id="496"/>
            <p14:sldId id="395"/>
            <p14:sldId id="396"/>
            <p14:sldId id="397"/>
            <p14:sldId id="398"/>
            <p14:sldId id="498"/>
            <p14:sldId id="499"/>
            <p14:sldId id="628"/>
            <p14:sldId id="629"/>
            <p14:sldId id="630"/>
            <p14:sldId id="631"/>
            <p14:sldId id="632"/>
            <p14:sldId id="669"/>
            <p14:sldId id="399"/>
            <p14:sldId id="424"/>
          </p14:sldIdLst>
        </p14:section>
        <p14:section name="Final part" id="{AE03BAD3-835A-42F6-AF4D-E9CA47C74CA3}">
          <p14:sldIdLst>
            <p14:sldId id="400"/>
            <p14:sldId id="483"/>
            <p14:sldId id="611"/>
            <p14:sldId id="481"/>
            <p14:sldId id="482"/>
            <p14:sldId id="485"/>
            <p14:sldId id="604"/>
            <p14:sldId id="608"/>
            <p14:sldId id="607"/>
            <p14:sldId id="610"/>
            <p14:sldId id="609"/>
            <p14:sldId id="486"/>
            <p14:sldId id="487"/>
            <p14:sldId id="488"/>
            <p14:sldId id="490"/>
            <p14:sldId id="401"/>
            <p14:sldId id="4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51" autoAdjust="0"/>
    <p:restoredTop sz="69800" autoAdjust="0"/>
  </p:normalViewPr>
  <p:slideViewPr>
    <p:cSldViewPr snapToGrid="0">
      <p:cViewPr varScale="1">
        <p:scale>
          <a:sx n="79" d="100"/>
          <a:sy n="79" d="100"/>
        </p:scale>
        <p:origin x="1488" y="96"/>
      </p:cViewPr>
      <p:guideLst/>
    </p:cSldViewPr>
  </p:slideViewPr>
  <p:notesTextViewPr>
    <p:cViewPr>
      <p:scale>
        <a:sx n="100" d="100"/>
        <a:sy n="100" d="100"/>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slide" Target="slides/slide364.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377" Type="http://schemas.openxmlformats.org/officeDocument/2006/relationships/slide" Target="slides/slide375.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402" Type="http://schemas.openxmlformats.org/officeDocument/2006/relationships/commentAuthors" Target="commentAuthors.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388" Type="http://schemas.openxmlformats.org/officeDocument/2006/relationships/slide" Target="slides/slide386.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399" Type="http://schemas.openxmlformats.org/officeDocument/2006/relationships/slide" Target="slides/slide397.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slide" Target="slides/slide366.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37" Type="http://schemas.openxmlformats.org/officeDocument/2006/relationships/slide" Target="slides/slide335.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379" Type="http://schemas.openxmlformats.org/officeDocument/2006/relationships/slide" Target="slides/slide377.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390" Type="http://schemas.openxmlformats.org/officeDocument/2006/relationships/slide" Target="slides/slide388.xml"/><Relationship Id="rId404" Type="http://schemas.openxmlformats.org/officeDocument/2006/relationships/viewProps" Target="viewProps.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261" Type="http://schemas.openxmlformats.org/officeDocument/2006/relationships/slide" Target="slides/slide259.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370" Type="http://schemas.openxmlformats.org/officeDocument/2006/relationships/slide" Target="slides/slide368.xml"/><Relationship Id="rId230" Type="http://schemas.openxmlformats.org/officeDocument/2006/relationships/slide" Target="slides/slide228.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132" Type="http://schemas.openxmlformats.org/officeDocument/2006/relationships/slide" Target="slides/slide130.xml"/><Relationship Id="rId174" Type="http://schemas.openxmlformats.org/officeDocument/2006/relationships/slide" Target="slides/slide172.xml"/><Relationship Id="rId381" Type="http://schemas.openxmlformats.org/officeDocument/2006/relationships/slide" Target="slides/slide379.xml"/><Relationship Id="rId241" Type="http://schemas.openxmlformats.org/officeDocument/2006/relationships/slide" Target="slides/slide239.xml"/><Relationship Id="rId36" Type="http://schemas.openxmlformats.org/officeDocument/2006/relationships/slide" Target="slides/slide34.xml"/><Relationship Id="rId283" Type="http://schemas.openxmlformats.org/officeDocument/2006/relationships/slide" Target="slides/slide281.xml"/><Relationship Id="rId339" Type="http://schemas.openxmlformats.org/officeDocument/2006/relationships/slide" Target="slides/slide337.xml"/><Relationship Id="rId78" Type="http://schemas.openxmlformats.org/officeDocument/2006/relationships/slide" Target="slides/slide76.xml"/><Relationship Id="rId101" Type="http://schemas.openxmlformats.org/officeDocument/2006/relationships/slide" Target="slides/slide99.xml"/><Relationship Id="rId143" Type="http://schemas.openxmlformats.org/officeDocument/2006/relationships/slide" Target="slides/slide141.xml"/><Relationship Id="rId185" Type="http://schemas.openxmlformats.org/officeDocument/2006/relationships/slide" Target="slides/slide183.xml"/><Relationship Id="rId350" Type="http://schemas.openxmlformats.org/officeDocument/2006/relationships/slide" Target="slides/slide348.xml"/><Relationship Id="rId406" Type="http://schemas.openxmlformats.org/officeDocument/2006/relationships/tableStyles" Target="tableStyles.xml"/><Relationship Id="rId9" Type="http://schemas.openxmlformats.org/officeDocument/2006/relationships/slide" Target="slides/slide7.xml"/><Relationship Id="rId210" Type="http://schemas.openxmlformats.org/officeDocument/2006/relationships/slide" Target="slides/slide208.xml"/><Relationship Id="rId392" Type="http://schemas.openxmlformats.org/officeDocument/2006/relationships/slide" Target="slides/slide390.xml"/><Relationship Id="rId252" Type="http://schemas.openxmlformats.org/officeDocument/2006/relationships/slide" Target="slides/slide250.xml"/><Relationship Id="rId294" Type="http://schemas.openxmlformats.org/officeDocument/2006/relationships/slide" Target="slides/slide292.xml"/><Relationship Id="rId308" Type="http://schemas.openxmlformats.org/officeDocument/2006/relationships/slide" Target="slides/slide306.xml"/><Relationship Id="rId47" Type="http://schemas.openxmlformats.org/officeDocument/2006/relationships/slide" Target="slides/slide45.xml"/><Relationship Id="rId89" Type="http://schemas.openxmlformats.org/officeDocument/2006/relationships/slide" Target="slides/slide87.xml"/><Relationship Id="rId112" Type="http://schemas.openxmlformats.org/officeDocument/2006/relationships/slide" Target="slides/slide110.xml"/><Relationship Id="rId154" Type="http://schemas.openxmlformats.org/officeDocument/2006/relationships/slide" Target="slides/slide152.xml"/><Relationship Id="rId361" Type="http://schemas.openxmlformats.org/officeDocument/2006/relationships/slide" Target="slides/slide359.xml"/><Relationship Id="rId196" Type="http://schemas.openxmlformats.org/officeDocument/2006/relationships/slide" Target="slides/slide194.xml"/><Relationship Id="rId16" Type="http://schemas.openxmlformats.org/officeDocument/2006/relationships/slide" Target="slides/slide14.xml"/><Relationship Id="rId221" Type="http://schemas.openxmlformats.org/officeDocument/2006/relationships/slide" Target="slides/slide219.xml"/><Relationship Id="rId263" Type="http://schemas.openxmlformats.org/officeDocument/2006/relationships/slide" Target="slides/slide261.xml"/><Relationship Id="rId319" Type="http://schemas.openxmlformats.org/officeDocument/2006/relationships/slide" Target="slides/slide317.xml"/><Relationship Id="rId58" Type="http://schemas.openxmlformats.org/officeDocument/2006/relationships/slide" Target="slides/slide56.xml"/><Relationship Id="rId123" Type="http://schemas.openxmlformats.org/officeDocument/2006/relationships/slide" Target="slides/slide121.xml"/><Relationship Id="rId330" Type="http://schemas.openxmlformats.org/officeDocument/2006/relationships/slide" Target="slides/slide328.xml"/><Relationship Id="rId165" Type="http://schemas.openxmlformats.org/officeDocument/2006/relationships/slide" Target="slides/slide163.xml"/><Relationship Id="rId372" Type="http://schemas.openxmlformats.org/officeDocument/2006/relationships/slide" Target="slides/slide370.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slide" Target="slides/slide360.xml"/><Relationship Id="rId383" Type="http://schemas.openxmlformats.org/officeDocument/2006/relationships/slide" Target="slides/slide381.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373" Type="http://schemas.openxmlformats.org/officeDocument/2006/relationships/slide" Target="slides/slide371.xml"/><Relationship Id="rId394" Type="http://schemas.openxmlformats.org/officeDocument/2006/relationships/slide" Target="slides/slide392.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slide" Target="slides/slide361.xml"/><Relationship Id="rId384" Type="http://schemas.openxmlformats.org/officeDocument/2006/relationships/slide" Target="slides/slide382.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374" Type="http://schemas.openxmlformats.org/officeDocument/2006/relationships/slide" Target="slides/slide372.xml"/><Relationship Id="rId395" Type="http://schemas.openxmlformats.org/officeDocument/2006/relationships/slide" Target="slides/slide393.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364" Type="http://schemas.openxmlformats.org/officeDocument/2006/relationships/slide" Target="slides/slide362.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385" Type="http://schemas.openxmlformats.org/officeDocument/2006/relationships/slide" Target="slides/slide383.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75" Type="http://schemas.openxmlformats.org/officeDocument/2006/relationships/slide" Target="slides/slide373.xml"/><Relationship Id="rId396" Type="http://schemas.openxmlformats.org/officeDocument/2006/relationships/slide" Target="slides/slide394.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400" Type="http://schemas.openxmlformats.org/officeDocument/2006/relationships/slide" Target="slides/slide398.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schemas.openxmlformats.org/officeDocument/2006/relationships/slide" Target="slides/slide363.xml"/><Relationship Id="rId386" Type="http://schemas.openxmlformats.org/officeDocument/2006/relationships/slide" Target="slides/slide384.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376" Type="http://schemas.openxmlformats.org/officeDocument/2006/relationships/slide" Target="slides/slide374.xml"/><Relationship Id="rId397" Type="http://schemas.openxmlformats.org/officeDocument/2006/relationships/slide" Target="slides/slide395.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01" Type="http://schemas.openxmlformats.org/officeDocument/2006/relationships/notesMaster" Target="notesMasters/notesMaster1.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387" Type="http://schemas.openxmlformats.org/officeDocument/2006/relationships/slide" Target="slides/slide385.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398" Type="http://schemas.openxmlformats.org/officeDocument/2006/relationships/slide" Target="slides/slide396.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slide" Target="slides/slide365.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378" Type="http://schemas.openxmlformats.org/officeDocument/2006/relationships/slide" Target="slides/slide376.xml"/><Relationship Id="rId403" Type="http://schemas.openxmlformats.org/officeDocument/2006/relationships/presProps" Target="presProps.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389" Type="http://schemas.openxmlformats.org/officeDocument/2006/relationships/slide" Target="slides/slide387.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slide" Target="slides/slide367.xml"/><Relationship Id="rId173" Type="http://schemas.openxmlformats.org/officeDocument/2006/relationships/slide" Target="slides/slide171.xml"/><Relationship Id="rId229" Type="http://schemas.openxmlformats.org/officeDocument/2006/relationships/slide" Target="slides/slide227.xml"/><Relationship Id="rId380" Type="http://schemas.openxmlformats.org/officeDocument/2006/relationships/slide" Target="slides/slide378.xml"/><Relationship Id="rId240" Type="http://schemas.openxmlformats.org/officeDocument/2006/relationships/slide" Target="slides/slide238.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391" Type="http://schemas.openxmlformats.org/officeDocument/2006/relationships/slide" Target="slides/slide389.xml"/><Relationship Id="rId405" Type="http://schemas.openxmlformats.org/officeDocument/2006/relationships/theme" Target="theme/theme1.xml"/><Relationship Id="rId251" Type="http://schemas.openxmlformats.org/officeDocument/2006/relationships/slide" Target="slides/slide249.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53" Type="http://schemas.openxmlformats.org/officeDocument/2006/relationships/slide" Target="slides/slide151.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 Id="rId220" Type="http://schemas.openxmlformats.org/officeDocument/2006/relationships/slide" Target="slides/slide218.xml"/><Relationship Id="rId15" Type="http://schemas.openxmlformats.org/officeDocument/2006/relationships/slide" Target="slides/slide13.xml"/><Relationship Id="rId57" Type="http://schemas.openxmlformats.org/officeDocument/2006/relationships/slide" Target="slides/slide55.xml"/><Relationship Id="rId262" Type="http://schemas.openxmlformats.org/officeDocument/2006/relationships/slide" Target="slides/slide260.xml"/><Relationship Id="rId318" Type="http://schemas.openxmlformats.org/officeDocument/2006/relationships/slide" Target="slides/slide316.xml"/><Relationship Id="rId99" Type="http://schemas.openxmlformats.org/officeDocument/2006/relationships/slide" Target="slides/slide97.xml"/><Relationship Id="rId122" Type="http://schemas.openxmlformats.org/officeDocument/2006/relationships/slide" Target="slides/slide120.xml"/><Relationship Id="rId164" Type="http://schemas.openxmlformats.org/officeDocument/2006/relationships/slide" Target="slides/slide162.xml"/><Relationship Id="rId371" Type="http://schemas.openxmlformats.org/officeDocument/2006/relationships/slide" Target="slides/slide369.xml"/><Relationship Id="rId26" Type="http://schemas.openxmlformats.org/officeDocument/2006/relationships/slide" Target="slides/slide24.xml"/><Relationship Id="rId231" Type="http://schemas.openxmlformats.org/officeDocument/2006/relationships/slide" Target="slides/slide229.xml"/><Relationship Id="rId273" Type="http://schemas.openxmlformats.org/officeDocument/2006/relationships/slide" Target="slides/slide271.xml"/><Relationship Id="rId329" Type="http://schemas.openxmlformats.org/officeDocument/2006/relationships/slide" Target="slides/slide327.xml"/><Relationship Id="rId68" Type="http://schemas.openxmlformats.org/officeDocument/2006/relationships/slide" Target="slides/slide66.xml"/><Relationship Id="rId133" Type="http://schemas.openxmlformats.org/officeDocument/2006/relationships/slide" Target="slides/slide131.xml"/><Relationship Id="rId175" Type="http://schemas.openxmlformats.org/officeDocument/2006/relationships/slide" Target="slides/slide173.xml"/><Relationship Id="rId340" Type="http://schemas.openxmlformats.org/officeDocument/2006/relationships/slide" Target="slides/slide338.xml"/><Relationship Id="rId200" Type="http://schemas.openxmlformats.org/officeDocument/2006/relationships/slide" Target="slides/slide198.xml"/><Relationship Id="rId382" Type="http://schemas.openxmlformats.org/officeDocument/2006/relationships/slide" Target="slides/slide380.xml"/><Relationship Id="rId242" Type="http://schemas.openxmlformats.org/officeDocument/2006/relationships/slide" Target="slides/slide240.xml"/><Relationship Id="rId284" Type="http://schemas.openxmlformats.org/officeDocument/2006/relationships/slide" Target="slides/slide282.xml"/><Relationship Id="rId37" Type="http://schemas.openxmlformats.org/officeDocument/2006/relationships/slide" Target="slides/slide35.xml"/><Relationship Id="rId79" Type="http://schemas.openxmlformats.org/officeDocument/2006/relationships/slide" Target="slides/slide77.xml"/><Relationship Id="rId102" Type="http://schemas.openxmlformats.org/officeDocument/2006/relationships/slide" Target="slides/slide100.xml"/><Relationship Id="rId144" Type="http://schemas.openxmlformats.org/officeDocument/2006/relationships/slide" Target="slides/slide142.xml"/><Relationship Id="rId90" Type="http://schemas.openxmlformats.org/officeDocument/2006/relationships/slide" Target="slides/slide88.xml"/><Relationship Id="rId186" Type="http://schemas.openxmlformats.org/officeDocument/2006/relationships/slide" Target="slides/slide184.xml"/><Relationship Id="rId351" Type="http://schemas.openxmlformats.org/officeDocument/2006/relationships/slide" Target="slides/slide349.xml"/><Relationship Id="rId393" Type="http://schemas.openxmlformats.org/officeDocument/2006/relationships/slide" Target="slides/slide3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9"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r>
              <a:rPr lang="en-US" sz="1800" b="0" strike="noStrike" spc="-1">
                <a:solidFill>
                  <a:srgbClr val="000000"/>
                </a:solidFill>
                <a:latin typeface="Calibri"/>
              </a:rPr>
              <a:t>Click to move the slide</a:t>
            </a:r>
          </a:p>
        </p:txBody>
      </p:sp>
      <p:sp>
        <p:nvSpPr>
          <p:cNvPr id="90"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r>
              <a:rPr lang="en-US" sz="2000" b="0" strike="noStrike" spc="-1">
                <a:latin typeface="Arial"/>
              </a:rPr>
              <a:t>Click to edit the notes format</a:t>
            </a:r>
          </a:p>
        </p:txBody>
      </p:sp>
      <p:sp>
        <p:nvSpPr>
          <p:cNvPr id="91"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r>
              <a:rPr lang="en-US" sz="1400" b="0" strike="noStrike" spc="-1">
                <a:latin typeface="Times New Roman"/>
              </a:rPr>
              <a:t>&lt;header&gt;</a:t>
            </a:r>
          </a:p>
        </p:txBody>
      </p:sp>
      <p:sp>
        <p:nvSpPr>
          <p:cNvPr id="92" name="PlaceHolder 4"/>
          <p:cNvSpPr>
            <a:spLocks noGrp="1"/>
          </p:cNvSpPr>
          <p:nvPr>
            <p:ph type="dt" idx="7"/>
          </p:nvPr>
        </p:nvSpPr>
        <p:spPr>
          <a:xfrm>
            <a:off x="4399200" y="0"/>
            <a:ext cx="3372840" cy="502560"/>
          </a:xfrm>
          <a:prstGeom prst="rect">
            <a:avLst/>
          </a:prstGeom>
          <a:noFill/>
          <a:ln w="0">
            <a:noFill/>
          </a:ln>
        </p:spPr>
        <p:txBody>
          <a:bodyPr lIns="0" tIns="0" rIns="0" bIns="0" anchor="t">
            <a:noAutofit/>
          </a:bodyPr>
          <a:lstStyle>
            <a:lvl1pPr algn="r">
              <a:buNone/>
              <a:defRPr lang="en-US" sz="1400" b="0" strike="noStrike" spc="-1">
                <a:latin typeface="Times New Roman"/>
              </a:defRPr>
            </a:lvl1pPr>
          </a:lstStyle>
          <a:p>
            <a:pPr algn="r">
              <a:buNone/>
            </a:pPr>
            <a:r>
              <a:rPr lang="en-US" sz="1400" b="0" strike="noStrike" spc="-1">
                <a:latin typeface="Times New Roman"/>
              </a:rPr>
              <a:t>&lt;date/time&gt;</a:t>
            </a:r>
          </a:p>
        </p:txBody>
      </p:sp>
      <p:sp>
        <p:nvSpPr>
          <p:cNvPr id="93" name="PlaceHolder 5"/>
          <p:cNvSpPr>
            <a:spLocks noGrp="1"/>
          </p:cNvSpPr>
          <p:nvPr>
            <p:ph type="ftr" idx="8"/>
          </p:nvPr>
        </p:nvSpPr>
        <p:spPr>
          <a:xfrm>
            <a:off x="0" y="9555480"/>
            <a:ext cx="3372840" cy="502560"/>
          </a:xfrm>
          <a:prstGeom prst="rect">
            <a:avLst/>
          </a:prstGeom>
          <a:noFill/>
          <a:ln w="0">
            <a:noFill/>
          </a:ln>
        </p:spPr>
        <p:txBody>
          <a:bodyPr lIns="0" tIns="0" rIns="0" bIns="0" anchor="b">
            <a:noAutofit/>
          </a:bodyPr>
          <a:lstStyle>
            <a:lvl1pPr>
              <a:defRPr lang="en-US" sz="1400" b="0" strike="noStrike" spc="-1">
                <a:latin typeface="Times New Roman"/>
              </a:defRPr>
            </a:lvl1pPr>
          </a:lstStyle>
          <a:p>
            <a:r>
              <a:rPr lang="en-US" sz="1400" b="0" strike="noStrike" spc="-1">
                <a:latin typeface="Times New Roman"/>
              </a:rPr>
              <a:t>&lt;footer&gt;</a:t>
            </a:r>
          </a:p>
        </p:txBody>
      </p:sp>
      <p:sp>
        <p:nvSpPr>
          <p:cNvPr id="94" name="PlaceHolder 6"/>
          <p:cNvSpPr>
            <a:spLocks noGrp="1"/>
          </p:cNvSpPr>
          <p:nvPr>
            <p:ph type="sldNum" idx="9"/>
          </p:nvPr>
        </p:nvSpPr>
        <p:spPr>
          <a:xfrm>
            <a:off x="4399200" y="9555480"/>
            <a:ext cx="3372840" cy="502560"/>
          </a:xfrm>
          <a:prstGeom prst="rect">
            <a:avLst/>
          </a:prstGeom>
          <a:noFill/>
          <a:ln w="0">
            <a:noFill/>
          </a:ln>
        </p:spPr>
        <p:txBody>
          <a:bodyPr lIns="0" tIns="0" rIns="0" bIns="0" anchor="b">
            <a:noAutofit/>
          </a:bodyPr>
          <a:lstStyle>
            <a:lvl1pPr algn="r">
              <a:buNone/>
              <a:defRPr lang="en-US" sz="1400" b="0" strike="noStrike" spc="-1">
                <a:latin typeface="Times New Roman"/>
              </a:defRPr>
            </a:lvl1pPr>
          </a:lstStyle>
          <a:p>
            <a:pPr algn="r">
              <a:buNone/>
            </a:pPr>
            <a:fld id="{73DED685-8480-4569-9D74-016DE6493F70}"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3" Type="http://schemas.openxmlformats.org/officeDocument/2006/relationships/hyperlink" Target="https://opensource.stackexchange.com/" TargetMode="External"/><Relationship Id="rId2" Type="http://schemas.openxmlformats.org/officeDocument/2006/relationships/slide" Target="../slides/slide192.xml"/><Relationship Id="rId1" Type="http://schemas.openxmlformats.org/officeDocument/2006/relationships/notesMaster" Target="../notesMasters/notesMaster1.xml"/><Relationship Id="rId4" Type="http://schemas.openxmlformats.org/officeDocument/2006/relationships/hyperlink" Target="https://law.stackexchange.com/" TargetMode="Externa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3" Type="http://schemas.openxmlformats.org/officeDocument/2006/relationships/hyperlink" Target="https://stackoverflow.com/questions/61749427/regex-match-multiple-words-that-may-be-separated-by-another-word-giving-a-list-o" TargetMode="External"/><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3" Type="http://schemas.openxmlformats.org/officeDocument/2006/relationships/hyperlink" Target="https://stackoverflow.com/search?q=score%3A1000" TargetMode="External"/><Relationship Id="rId2" Type="http://schemas.openxmlformats.org/officeDocument/2006/relationships/slide" Target="../slides/slide325.xml"/><Relationship Id="rId1" Type="http://schemas.openxmlformats.org/officeDocument/2006/relationships/notesMaster" Target="../notesMasters/notesMaster1.xml"/><Relationship Id="rId4" Type="http://schemas.openxmlformats.org/officeDocument/2006/relationships/hyperlink" Target="https://stackoverflow.com/search?q=%5Bjavascript%5D+score%3A1000" TargetMode="Externa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PlaceHolder 1"/>
          <p:cNvSpPr>
            <a:spLocks noGrp="1" noRot="1" noChangeAspect="1"/>
          </p:cNvSpPr>
          <p:nvPr>
            <p:ph type="sldImg"/>
          </p:nvPr>
        </p:nvSpPr>
        <p:spPr>
          <a:xfrm>
            <a:off x="685800" y="1143000"/>
            <a:ext cx="5486400" cy="3086100"/>
          </a:xfrm>
          <a:prstGeom prst="rect">
            <a:avLst/>
          </a:prstGeom>
          <a:ln w="0">
            <a:noFill/>
          </a:ln>
        </p:spPr>
      </p:sp>
      <p:sp>
        <p:nvSpPr>
          <p:cNvPr id="75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mj-lt"/>
              </a:rPr>
              <a:t>به نام خدا</a:t>
            </a:r>
            <a:endParaRPr lang="en-US" sz="2000" b="0" strike="noStrike" spc="-1">
              <a:latin typeface="+mj-lt"/>
            </a:endParaRPr>
          </a:p>
          <a:p>
            <a:pPr marL="216000" indent="-216000" algn="r" rtl="1">
              <a:lnSpc>
                <a:spcPct val="100000"/>
              </a:lnSpc>
              <a:buNone/>
            </a:pPr>
            <a:r>
              <a:rPr lang="fa-IR" sz="2000" b="0" strike="noStrike" spc="-1">
                <a:latin typeface="+mj-lt"/>
              </a:rPr>
              <a:t>سلاام</a:t>
            </a:r>
            <a:endParaRPr lang="en-US" sz="2000" b="0" strike="noStrike" spc="-1">
              <a:latin typeface="+mj-lt"/>
            </a:endParaRPr>
          </a:p>
          <a:p>
            <a:pPr marL="216000" indent="-216000" algn="r" rtl="1">
              <a:lnSpc>
                <a:spcPct val="100000"/>
              </a:lnSpc>
              <a:buNone/>
            </a:pPr>
            <a:r>
              <a:rPr lang="fa-IR" sz="2000" b="0" strike="noStrike" spc="-1">
                <a:latin typeface="+mj-lt"/>
              </a:rPr>
              <a:t>من سید مهدی حسن پور هستم فوق لیسانس آی تی گرایش امنیت،</a:t>
            </a:r>
          </a:p>
          <a:p>
            <a:pPr marL="216000" indent="-216000" algn="r" rtl="1">
              <a:lnSpc>
                <a:spcPct val="100000"/>
              </a:lnSpc>
              <a:buNone/>
            </a:pPr>
            <a:r>
              <a:rPr lang="fa-IR" sz="2000" b="0" strike="noStrike" spc="-1">
                <a:latin typeface="+mj-lt"/>
              </a:rPr>
              <a:t> از سال </a:t>
            </a:r>
            <a:r>
              <a:rPr lang="en-US" sz="2000" b="0" strike="noStrike" spc="-1">
                <a:latin typeface="+mj-lt"/>
              </a:rPr>
              <a:t>86 با برنامه نویسی آشنا شدم، و چندساله اخیر رو به عنوان تیم لید فرانت اند در شرکت های مختلف فعالیت داشتم </a:t>
            </a:r>
            <a:r>
              <a:rPr lang="fa-IR" sz="2000" b="0" strike="noStrike" spc="-1">
                <a:latin typeface="+mj-lt"/>
              </a:rPr>
              <a:t> و همینطور به عنوان مربی برنامه نویسی و هدف و مسیر هم فعالیت میکنم</a:t>
            </a:r>
          </a:p>
          <a:p>
            <a:pPr marL="216000" indent="-216000" algn="r" rtl="1">
              <a:lnSpc>
                <a:spcPct val="100000"/>
              </a:lnSpc>
              <a:buNone/>
            </a:pPr>
            <a:r>
              <a:rPr lang="fa-IR" sz="2000" b="0" strike="noStrike" spc="-1">
                <a:latin typeface="+mj-lt"/>
              </a:rPr>
              <a:t>خداروشکر، بچه های </a:t>
            </a:r>
            <a:r>
              <a:rPr lang="en-US" sz="2000" b="0" strike="noStrike" spc="-1">
                <a:latin typeface="+mj-lt"/>
              </a:rPr>
              <a:t>CafeDX به نتایج خوبی رسیدن، برخی تیم لیدهای شرکت های مختلف شدن و برخی ریموت جاب دلاری گرفتن، برخی هم درحال مهاجرت هستن...</a:t>
            </a:r>
          </a:p>
          <a:p>
            <a:pPr marL="216000" indent="-216000" algn="r" rtl="1">
              <a:lnSpc>
                <a:spcPct val="100000"/>
              </a:lnSpc>
              <a:buNone/>
            </a:pPr>
            <a:r>
              <a:rPr lang="fa-IR" sz="2000" b="0" strike="noStrike" spc="-1">
                <a:latin typeface="+mj-lt"/>
              </a:rPr>
              <a:t>یکی از بزرگترین اهداف و علاقه هام تعلیم دادن چیزهایی هست که به نظرم کاربردی و جذاب هستن  و میتونن به ما در پیشرفتمون تو زندگی کمک شایانی بکنند بخصوص مواردی که توسعه دهنده های </a:t>
            </a:r>
            <a:r>
              <a:rPr lang="en-US" sz="2000" b="0" strike="noStrike" spc="-1">
                <a:latin typeface="+mj-lt"/>
              </a:rPr>
              <a:t>senior</a:t>
            </a:r>
            <a:r>
              <a:rPr lang="fa-IR" sz="2000" b="0" strike="noStrike" spc="-1">
                <a:latin typeface="+mj-lt"/>
              </a:rPr>
              <a:t> هم حتی توشون ضعف دارن.</a:t>
            </a:r>
            <a:endParaRPr lang="en-US" sz="2000" b="0" strike="noStrike" spc="-1">
              <a:latin typeface="+mj-lt"/>
            </a:endParaRPr>
          </a:p>
          <a:p>
            <a:pPr marL="216000" indent="-216000" algn="r" rtl="1">
              <a:lnSpc>
                <a:spcPct val="100000"/>
              </a:lnSpc>
              <a:buNone/>
            </a:pPr>
            <a:r>
              <a:rPr lang="fa-IR" sz="2000" b="0" strike="noStrike" spc="-1">
                <a:latin typeface="+mj-lt"/>
              </a:rPr>
              <a:t>با دوره </a:t>
            </a:r>
            <a:r>
              <a:rPr lang="en-US" sz="2000" b="0" strike="noStrike" spc="-1">
                <a:latin typeface="+mj-lt"/>
              </a:rPr>
              <a:t>Stackoverflow the right way درخدمتتون هستم و ان شاءالله دوره کاربردی ای براتون باشه.</a:t>
            </a:r>
          </a:p>
          <a:p>
            <a:pPr marL="216000" indent="-216000" algn="r" rtl="1">
              <a:lnSpc>
                <a:spcPct val="100000"/>
              </a:lnSpc>
              <a:buNone/>
            </a:pPr>
            <a:r>
              <a:rPr lang="fa-IR" sz="2000" b="0" strike="noStrike" spc="-1">
                <a:latin typeface="+mj-lt"/>
              </a:rPr>
              <a:t>شما میتونید از طریق ای دی تلگرامم با من در ارتباط باشید و تا جایی که بتونم و بلد باشم سعی میکنم پاسخ مناسب رو خدمتتون ارائه بدم ان شاءالله.</a:t>
            </a:r>
            <a:endParaRPr lang="en-US" sz="2000" b="0" strike="noStrike" spc="-1">
              <a:latin typeface="+mj-lt"/>
            </a:endParaRPr>
          </a:p>
        </p:txBody>
      </p:sp>
      <p:sp>
        <p:nvSpPr>
          <p:cNvPr id="752"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5091BE0-1F69-4AB6-B97A-AABD337FE1B6}" type="slidenum">
              <a:rPr lang="en-US" sz="1200" b="0" strike="noStrike" spc="-1">
                <a:latin typeface="Times New Roman"/>
              </a:rPr>
              <a:t>1</a:t>
            </a:fld>
            <a:endParaRPr lang="en-US" sz="12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اما قبل از اون میخوام درباره یک راز بسیار مهم صحبت کنم، </a:t>
            </a:r>
          </a:p>
          <a:p>
            <a:pPr marL="216000" indent="-216000" algn="r" rtl="1">
              <a:lnSpc>
                <a:spcPct val="100000"/>
              </a:lnSpc>
              <a:buNone/>
            </a:pPr>
            <a:r>
              <a:rPr lang="fa-IR" sz="2000" b="0" strike="noStrike" spc="-1">
                <a:latin typeface="Arial"/>
              </a:rPr>
              <a:t>درواقع به یک سوال اساسی تر بپردازم، موضوعی که به ندرت کسی دربارش براتون صحبت میکنه!</a:t>
            </a:r>
            <a:endParaRPr lang="en-US" sz="2000" b="0" strike="noStrike" spc="-1">
              <a:latin typeface="Arial"/>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10</a:t>
            </a:fld>
            <a:endParaRPr lang="en-US" sz="1200" b="0" strike="noStrike" spc="-1">
              <a:latin typeface="Times New Roman"/>
            </a:endParaRPr>
          </a:p>
        </p:txBody>
      </p:sp>
    </p:spTree>
    <p:extLst>
      <p:ext uri="{BB962C8B-B14F-4D97-AF65-F5344CB8AC3E}">
        <p14:creationId xmlns:p14="http://schemas.microsoft.com/office/powerpoint/2010/main" val="6168600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درسته قبلا گفته بودیم که </a:t>
            </a:r>
            <a:r>
              <a:rPr lang="en-US" sz="1800" b="0" strike="noStrike" spc="-1">
                <a:latin typeface="Comic Sans MS"/>
                <a:ea typeface="Segoe UI"/>
              </a:rPr>
              <a:t>stackoverflow</a:t>
            </a:r>
            <a:r>
              <a:rPr lang="fa-IR" sz="1800" b="0" strike="noStrike" spc="-1">
                <a:latin typeface="Comic Sans MS"/>
                <a:ea typeface="Segoe UI"/>
              </a:rPr>
              <a:t> برای موتورهای جستجوی بهینه شده است، اما قسمت های مهم دیگه ای هستن که توشون این </a:t>
            </a:r>
            <a:r>
              <a:rPr lang="en-US" sz="1800" b="0" strike="noStrike" spc="-1">
                <a:latin typeface="Comic Sans MS"/>
                <a:ea typeface="Segoe UI"/>
              </a:rPr>
              <a:t>tag</a:t>
            </a:r>
            <a:r>
              <a:rPr lang="fa-IR" sz="1800" b="0" strike="noStrike" spc="-1">
                <a:latin typeface="Comic Sans MS"/>
                <a:ea typeface="Segoe UI"/>
              </a:rPr>
              <a:t>ها مشخص نیستن، یعنی درواقع در اون مورد این قسمت ها رو ظاهرا در نظر نگرفته بودن</a:t>
            </a:r>
          </a:p>
          <a:p>
            <a:pPr algn="just" rtl="1">
              <a:lnSpc>
                <a:spcPct val="107000"/>
              </a:lnSpc>
              <a:spcBef>
                <a:spcPts val="799"/>
              </a:spcBef>
              <a:buNone/>
              <a:tabLst>
                <a:tab pos="0" algn="l"/>
              </a:tabLst>
            </a:pPr>
            <a:r>
              <a:rPr lang="fa-IR" sz="1800" b="0" strike="noStrike" spc="-1">
                <a:latin typeface="Comic Sans MS"/>
                <a:ea typeface="Segoe UI"/>
              </a:rPr>
              <a:t>مثل قسمت </a:t>
            </a:r>
            <a:r>
              <a:rPr lang="en-US" sz="1800" b="0" strike="noStrike" spc="-1">
                <a:latin typeface="Comic Sans MS"/>
                <a:ea typeface="Segoe UI"/>
              </a:rPr>
              <a:t>sidebar</a:t>
            </a:r>
            <a:r>
              <a:rPr lang="fa-IR" sz="1800" b="0" strike="noStrike" spc="-1">
                <a:latin typeface="Comic Sans MS"/>
                <a:ea typeface="Segoe UI"/>
              </a:rPr>
              <a:t> </a:t>
            </a:r>
          </a:p>
          <a:p>
            <a:pPr algn="just" rtl="1">
              <a:lnSpc>
                <a:spcPct val="107000"/>
              </a:lnSpc>
              <a:spcBef>
                <a:spcPts val="799"/>
              </a:spcBef>
              <a:buNone/>
              <a:tabLst>
                <a:tab pos="0" algn="l"/>
              </a:tabLst>
            </a:pPr>
            <a:r>
              <a:rPr lang="fa-IR" sz="1800" b="0" strike="noStrike" spc="-1">
                <a:latin typeface="Comic Sans MS"/>
                <a:ea typeface="Segoe UI"/>
              </a:rPr>
              <a:t>به عنوان مثال</a:t>
            </a:r>
            <a:endParaRPr lang="en-US" sz="1800" b="0" strike="noStrike" spc="-1">
              <a:latin typeface="Comic Sans MS"/>
              <a:ea typeface="Segoe UI"/>
            </a:endParaRPr>
          </a:p>
          <a:p>
            <a:pPr algn="just" rtl="1">
              <a:lnSpc>
                <a:spcPct val="107000"/>
              </a:lnSpc>
              <a:spcBef>
                <a:spcPts val="799"/>
              </a:spcBef>
              <a:buNone/>
              <a:tabLst>
                <a:tab pos="0" algn="l"/>
              </a:tabLst>
            </a:pPr>
            <a:r>
              <a:rPr lang="en-US" sz="1800" b="0" strike="noStrike" spc="-1">
                <a:latin typeface="Comic Sans MS"/>
                <a:ea typeface="Segoe UI"/>
              </a:rPr>
              <a:t>Generate unique product id</a:t>
            </a:r>
          </a:p>
          <a:p>
            <a:pPr algn="just" rtl="1">
              <a:lnSpc>
                <a:spcPct val="107000"/>
              </a:lnSpc>
              <a:spcBef>
                <a:spcPts val="799"/>
              </a:spcBef>
              <a:buNone/>
              <a:tabLst>
                <a:tab pos="0" algn="l"/>
              </a:tabLst>
            </a:pPr>
            <a:r>
              <a:rPr lang="fa-IR" sz="1800" b="0" strike="noStrike" spc="-1">
                <a:latin typeface="Comic Sans MS"/>
                <a:ea typeface="Segoe UI"/>
              </a:rPr>
              <a:t>، اینجا واقعا مشخص نیست که این برای چه زبانی هست! هرچند که این موارد مرتبط بر اساس تگ ها هستن، که البته قبلا هم اشاره کردیم ممکنه چندین تگ مختلف استفاده شده باشه وبنابراین دقیقا نتونین تشخیص بدین که برای چه زبانی هست به عنوان مثال اگر سوالتون درمنورد </a:t>
            </a:r>
            <a:r>
              <a:rPr lang="en-US" sz="1800" b="0" strike="noStrike" spc="-1">
                <a:latin typeface="Comic Sans MS"/>
                <a:ea typeface="Segoe UI"/>
              </a:rPr>
              <a:t>ajavascript</a:t>
            </a:r>
            <a:r>
              <a:rPr lang="fa-IR" sz="1800" b="0" strike="noStrike" spc="-1">
                <a:latin typeface="Comic Sans MS"/>
                <a:ea typeface="Segoe UI"/>
              </a:rPr>
              <a:t> و </a:t>
            </a:r>
            <a:r>
              <a:rPr lang="en-US" sz="1800" b="0" strike="noStrike" spc="-1">
                <a:latin typeface="Comic Sans MS"/>
                <a:ea typeface="Segoe UI"/>
              </a:rPr>
              <a:t>cplus plus</a:t>
            </a:r>
            <a:r>
              <a:rPr lang="fa-IR" sz="1800" b="0" strike="noStrike" spc="-1">
                <a:latin typeface="Comic Sans MS"/>
                <a:ea typeface="Segoe UI"/>
              </a:rPr>
              <a:t>باشه و شما از تگهای </a:t>
            </a:r>
            <a:r>
              <a:rPr lang="en-US" sz="1800" b="0" strike="noStrike" spc="-1">
                <a:latin typeface="Comic Sans MS"/>
                <a:ea typeface="Segoe UI"/>
              </a:rPr>
              <a:t>cpp</a:t>
            </a:r>
            <a:r>
              <a:rPr lang="fa-IR" sz="1800" b="0" strike="noStrike" spc="-1">
                <a:latin typeface="Comic Sans MS"/>
                <a:ea typeface="Segoe UI"/>
              </a:rPr>
              <a:t> و </a:t>
            </a:r>
            <a:r>
              <a:rPr lang="en-US" sz="1800" b="0" strike="noStrike" spc="-1">
                <a:latin typeface="Comic Sans MS"/>
                <a:ea typeface="Segoe UI"/>
              </a:rPr>
              <a:t>js</a:t>
            </a:r>
            <a:r>
              <a:rPr lang="fa-IR" sz="1800" b="0" strike="noStrike" spc="-1">
                <a:latin typeface="Comic Sans MS"/>
                <a:ea typeface="Segoe UI"/>
              </a:rPr>
              <a:t>هم استفاده کرده باشین اینطوری دیگه مشخص نیست که این سوال مرتبطز با کدوم زبان هست،</a:t>
            </a:r>
          </a:p>
          <a:p>
            <a:pPr algn="just" rtl="1">
              <a:lnSpc>
                <a:spcPct val="107000"/>
              </a:lnSpc>
              <a:spcBef>
                <a:spcPts val="799"/>
              </a:spcBef>
              <a:buNone/>
              <a:tabLst>
                <a:tab pos="0" algn="l"/>
              </a:tabLst>
            </a:pPr>
            <a:r>
              <a:rPr lang="fa-IR" sz="1800" b="0" strike="noStrike" spc="-1">
                <a:latin typeface="Comic Sans MS"/>
                <a:ea typeface="Segoe UI"/>
              </a:rPr>
              <a:t>یا اصلا وقتی که دارین سوالی رو میپرسین، مثل این مثال </a:t>
            </a:r>
          </a:p>
          <a:p>
            <a:pPr algn="just" rtl="1">
              <a:lnSpc>
                <a:spcPct val="107000"/>
              </a:lnSpc>
              <a:spcBef>
                <a:spcPts val="799"/>
              </a:spcBef>
              <a:buNone/>
              <a:tabLst>
                <a:tab pos="0" algn="l"/>
              </a:tabLst>
            </a:pPr>
            <a:r>
              <a:rPr lang="en-US" sz="1800" b="0" strike="noStrike" spc="-1">
                <a:latin typeface="Comic Sans MS"/>
                <a:ea typeface="Segoe UI"/>
              </a:rPr>
              <a:t>How do I create a guid/uuid</a:t>
            </a:r>
            <a:endParaRPr lang="fa-IR" sz="1800" b="0" strike="noStrike" spc="-1">
              <a:latin typeface="Comic Sans MS"/>
              <a:ea typeface="Segoe UI"/>
            </a:endParaRPr>
          </a:p>
          <a:p>
            <a:pPr algn="just" rtl="1">
              <a:lnSpc>
                <a:spcPct val="107000"/>
              </a:lnSpc>
              <a:spcBef>
                <a:spcPts val="799"/>
              </a:spcBef>
              <a:buNone/>
              <a:tabLst>
                <a:tab pos="0" algn="l"/>
              </a:tabLst>
            </a:pPr>
            <a:r>
              <a:rPr lang="fa-IR" sz="1800" b="0" strike="noStrike" spc="-1">
                <a:latin typeface="Comic Sans MS"/>
                <a:ea typeface="Segoe UI"/>
              </a:rPr>
              <a:t>الان واقعا اگر دومی </a:t>
            </a:r>
            <a:r>
              <a:rPr lang="en-US" sz="1800" b="0" strike="noStrike" spc="-1">
                <a:latin typeface="Comic Sans MS"/>
                <a:ea typeface="Segoe UI"/>
              </a:rPr>
              <a:t>in python</a:t>
            </a:r>
            <a:r>
              <a:rPr lang="fa-IR" sz="1800" b="0" strike="noStrike" spc="-1">
                <a:latin typeface="Comic Sans MS"/>
                <a:ea typeface="Segoe UI"/>
              </a:rPr>
              <a:t> رو نداشت، کاربر مجبور میشه که حتما متن سوال رو بخونه تا متوجه بشه که برای چه زبانی هست، تازه اگر توی پاراگراف اول، بهش اشاره شده باشه!</a:t>
            </a:r>
            <a:endParaRPr lang="en-US" sz="1800" b="0" strike="noStrike" spc="-1">
              <a:latin typeface="Arial"/>
            </a:endParaRP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100</a:t>
            </a:fld>
            <a:endParaRPr lang="en-US" sz="1200" b="0" strike="noStrike" spc="-1">
              <a:latin typeface="Times New Roman"/>
            </a:endParaRPr>
          </a:p>
        </p:txBody>
      </p:sp>
    </p:spTree>
    <p:extLst>
      <p:ext uri="{BB962C8B-B14F-4D97-AF65-F5344CB8AC3E}">
        <p14:creationId xmlns:p14="http://schemas.microsoft.com/office/powerpoint/2010/main" val="7889424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علاوه بر این موارد، </a:t>
            </a:r>
            <a:r>
              <a:rPr lang="en-US" sz="1800" b="0" strike="noStrike" spc="-1">
                <a:latin typeface="Comic Sans MS"/>
                <a:ea typeface="Segoe UI"/>
              </a:rPr>
              <a:t>tag</a:t>
            </a:r>
            <a:r>
              <a:rPr lang="fa-IR" sz="1800" b="0" strike="noStrike" spc="-1">
                <a:latin typeface="Comic Sans MS"/>
                <a:ea typeface="Segoe UI"/>
              </a:rPr>
              <a:t>ها برای خیلی از سوالات در موتور جستجوی گوگل هم دیده نمیشن</a:t>
            </a:r>
            <a:endParaRPr lang="en-US" sz="1800" b="0" strike="noStrike" spc="-1">
              <a:latin typeface="Arial"/>
            </a:endParaRP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101</a:t>
            </a:fld>
            <a:endParaRPr lang="en-US" sz="1200" b="0" strike="noStrike" spc="-1">
              <a:latin typeface="Times New Roman"/>
            </a:endParaRPr>
          </a:p>
        </p:txBody>
      </p:sp>
    </p:spTree>
    <p:extLst>
      <p:ext uri="{BB962C8B-B14F-4D97-AF65-F5344CB8AC3E}">
        <p14:creationId xmlns:p14="http://schemas.microsoft.com/office/powerpoint/2010/main" val="33858190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همینطور ممکنه این تگ برای برخی از سوالات در گوگل نشون داده بشن اما تو موتورهای جستجوی دیگه مثل </a:t>
            </a:r>
            <a:r>
              <a:rPr lang="en-US" sz="1800" b="0" strike="noStrike" spc="-1">
                <a:latin typeface="Comic Sans MS"/>
                <a:ea typeface="Segoe UI"/>
              </a:rPr>
              <a:t>bing</a:t>
            </a:r>
            <a:r>
              <a:rPr lang="fa-IR" sz="1800" b="0" strike="noStrike" spc="-1">
                <a:latin typeface="Comic Sans MS"/>
                <a:ea typeface="Segoe UI"/>
              </a:rPr>
              <a:t>  همچنان مشخص نباشن!</a:t>
            </a:r>
          </a:p>
          <a:p>
            <a:pPr algn="just" rtl="1">
              <a:lnSpc>
                <a:spcPct val="107000"/>
              </a:lnSpc>
              <a:spcBef>
                <a:spcPts val="799"/>
              </a:spcBef>
              <a:buNone/>
              <a:tabLst>
                <a:tab pos="0" algn="l"/>
              </a:tabLst>
            </a:pPr>
            <a:r>
              <a:rPr lang="fa-IR" sz="1800" b="0" strike="noStrike" spc="-1">
                <a:latin typeface="Comic Sans MS"/>
              </a:rPr>
              <a:t>بنابراین </a:t>
            </a:r>
            <a:endParaRPr lang="en-US" sz="1800" b="0" strike="noStrike" spc="-1">
              <a:latin typeface="Arial"/>
            </a:endParaRP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102</a:t>
            </a:fld>
            <a:endParaRPr lang="en-US" sz="1200" b="0" strike="noStrike" spc="-1">
              <a:latin typeface="Times New Roman"/>
            </a:endParaRPr>
          </a:p>
        </p:txBody>
      </p:sp>
    </p:spTree>
    <p:extLst>
      <p:ext uri="{BB962C8B-B14F-4D97-AF65-F5344CB8AC3E}">
        <p14:creationId xmlns:p14="http://schemas.microsoft.com/office/powerpoint/2010/main" val="25876633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بنابراین بهتره از روش دوم یعنی ارگانیک به همراه تگ های مناسب استفاده کنین، و دیدیم که این الگو </a:t>
            </a:r>
            <a:r>
              <a:rPr lang="en-US" sz="1800" b="0" strike="noStrike" spc="-1">
                <a:latin typeface="Comic Sans MS"/>
                <a:ea typeface="Segoe UI"/>
              </a:rPr>
              <a:t>IN JAAVSCRIPT</a:t>
            </a:r>
            <a:r>
              <a:rPr lang="fa-IR" sz="1800" b="0" strike="noStrike" spc="-1">
                <a:latin typeface="Comic Sans MS"/>
                <a:ea typeface="Segoe UI"/>
              </a:rPr>
              <a:t> یا </a:t>
            </a:r>
            <a:r>
              <a:rPr lang="en-US" sz="1800" b="0" strike="noStrike" spc="-1">
                <a:latin typeface="Comic Sans MS"/>
                <a:ea typeface="Segoe UI"/>
              </a:rPr>
              <a:t> using javascript</a:t>
            </a:r>
            <a:r>
              <a:rPr lang="fa-IR" sz="1800" b="0" strike="noStrike" spc="-1">
                <a:latin typeface="Comic Sans MS"/>
                <a:ea typeface="Segoe UI"/>
              </a:rPr>
              <a:t> هم الگوی رایجی هست!</a:t>
            </a:r>
            <a:endParaRPr lang="en-US" sz="1800" b="0" strike="noStrike" spc="-1">
              <a:latin typeface="Arial"/>
            </a:endParaRP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103</a:t>
            </a:fld>
            <a:endParaRPr lang="en-US" sz="1200" b="0" strike="noStrike" spc="-1">
              <a:latin typeface="Times New Roman"/>
            </a:endParaRPr>
          </a:p>
        </p:txBody>
      </p:sp>
    </p:spTree>
    <p:extLst>
      <p:ext uri="{BB962C8B-B14F-4D97-AF65-F5344CB8AC3E}">
        <p14:creationId xmlns:p14="http://schemas.microsoft.com/office/powerpoint/2010/main" val="18515759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PlaceHolder 1"/>
          <p:cNvSpPr>
            <a:spLocks noGrp="1" noRot="1" noChangeAspect="1"/>
          </p:cNvSpPr>
          <p:nvPr>
            <p:ph type="sldImg"/>
          </p:nvPr>
        </p:nvSpPr>
        <p:spPr>
          <a:xfrm>
            <a:off x="685800" y="1143000"/>
            <a:ext cx="5486400" cy="3086100"/>
          </a:xfrm>
          <a:prstGeom prst="rect">
            <a:avLst/>
          </a:prstGeom>
          <a:ln w="0">
            <a:noFill/>
          </a:ln>
        </p:spPr>
      </p:sp>
      <p:sp>
        <p:nvSpPr>
          <p:cNvPr id="81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3080" indent="-343080" algn="just" rtl="1">
              <a:lnSpc>
                <a:spcPct val="107000"/>
              </a:lnSpc>
              <a:spcBef>
                <a:spcPts val="799"/>
              </a:spcBef>
              <a:buClr>
                <a:srgbClr val="000000"/>
              </a:buClr>
              <a:buFont typeface="+mj-lt"/>
              <a:buAutoNum type="arabicPeriod"/>
            </a:pPr>
            <a:r>
              <a:rPr lang="fa-IR" sz="1800" b="0" strike="noStrike" spc="-1">
                <a:latin typeface="Comic Sans MS"/>
                <a:cs typeface="B Kamran"/>
              </a:rPr>
              <a:t>قانون ششم</a:t>
            </a:r>
          </a:p>
          <a:p>
            <a:pPr marL="0" marR="0" lvl="0" indent="0" algn="just" defTabSz="914400" rtl="1" eaLnBrk="1" fontAlgn="auto" latinLnBrk="0" hangingPunct="1">
              <a:lnSpc>
                <a:spcPct val="107000"/>
              </a:lnSpc>
              <a:spcBef>
                <a:spcPts val="799"/>
              </a:spcBef>
              <a:spcAft>
                <a:spcPts val="0"/>
              </a:spcAft>
              <a:buClr>
                <a:srgbClr val="000000"/>
              </a:buClr>
              <a:buSzTx/>
              <a:buFont typeface="+mj-lt"/>
              <a:buNone/>
              <a:tabLst/>
              <a:defRPr/>
            </a:pPr>
            <a:r>
              <a:rPr lang="en-US" sz="1800" strike="noStrike" spc="-1">
                <a:solidFill>
                  <a:srgbClr val="000000"/>
                </a:solidFill>
                <a:latin typeface="-apple-system"/>
              </a:rPr>
              <a:t>On-Topic</a:t>
            </a:r>
            <a:r>
              <a:rPr lang="en-US" sz="1800" b="0" strike="noStrike" spc="-1">
                <a:solidFill>
                  <a:srgbClr val="000000"/>
                </a:solidFill>
                <a:latin typeface="-apple-system"/>
                <a:cs typeface="+mn-cs"/>
              </a:rPr>
              <a:t> questions</a:t>
            </a:r>
            <a:endParaRPr lang="fa-IR" sz="1800" b="0" strike="noStrike" spc="-1">
              <a:latin typeface="Comic Sans MS"/>
              <a:cs typeface="B Kamran"/>
            </a:endParaRPr>
          </a:p>
          <a:p>
            <a:pPr marL="0" indent="0" algn="just" rtl="1">
              <a:lnSpc>
                <a:spcPct val="107000"/>
              </a:lnSpc>
              <a:spcBef>
                <a:spcPts val="799"/>
              </a:spcBef>
              <a:buClr>
                <a:srgbClr val="000000"/>
              </a:buClr>
              <a:buFont typeface="+mj-lt"/>
              <a:buNone/>
            </a:pPr>
            <a:r>
              <a:rPr lang="fa-IR" sz="1800" b="0" strike="noStrike" spc="-1">
                <a:latin typeface="Comic Sans MS"/>
                <a:cs typeface="B Kamran"/>
              </a:rPr>
              <a:t> میگه سوالتون باید </a:t>
            </a:r>
            <a:r>
              <a:rPr lang="en-US" sz="1800" b="0" strike="noStrike" spc="-1">
                <a:latin typeface="Comic Sans MS"/>
                <a:cs typeface="B Kamran"/>
              </a:rPr>
              <a:t>Ontopic</a:t>
            </a:r>
            <a:r>
              <a:rPr lang="fa-IR" sz="1800" b="0" strike="noStrike" spc="-1">
                <a:latin typeface="Comic Sans MS"/>
                <a:cs typeface="B Kamran"/>
              </a:rPr>
              <a:t> باشه  یعنی در </a:t>
            </a:r>
            <a:r>
              <a:rPr lang="en-US" sz="1800" b="0" strike="noStrike" spc="-1">
                <a:latin typeface="Comic Sans MS"/>
                <a:cs typeface="B Kamran"/>
              </a:rPr>
              <a:t>Stackoverflow</a:t>
            </a:r>
            <a:r>
              <a:rPr lang="fa-IR" sz="1800" b="0" strike="noStrike" spc="-1">
                <a:latin typeface="Comic Sans MS"/>
                <a:cs typeface="B Kamran"/>
              </a:rPr>
              <a:t> سوالتون باید درمورد:</a:t>
            </a:r>
            <a:endParaRPr lang="en-US" sz="1800" b="0" strike="noStrike" spc="-1">
              <a:latin typeface="Arial"/>
            </a:endParaRPr>
          </a:p>
          <a:p>
            <a:pPr marL="343080" indent="-343080" algn="just" rtl="1">
              <a:lnSpc>
                <a:spcPct val="107000"/>
              </a:lnSpc>
              <a:spcBef>
                <a:spcPts val="799"/>
              </a:spcBef>
              <a:buClr>
                <a:srgbClr val="000000"/>
              </a:buClr>
              <a:buFont typeface="Symbol"/>
              <a:buChar char=""/>
            </a:pPr>
            <a:r>
              <a:rPr lang="fa-IR" sz="1800" b="0" strike="noStrike" spc="-1">
                <a:latin typeface="Comic Sans MS"/>
                <a:cs typeface="B Kamran"/>
              </a:rPr>
              <a:t>یک مشکل مشخص برنامه­نویسی باشه</a:t>
            </a:r>
            <a:endParaRPr lang="en-US" sz="1800" b="0" strike="noStrike" spc="-1">
              <a:latin typeface="Arial"/>
            </a:endParaRPr>
          </a:p>
          <a:p>
            <a:pPr marL="343080" indent="-343080" algn="just" rtl="1">
              <a:lnSpc>
                <a:spcPct val="107000"/>
              </a:lnSpc>
              <a:buClr>
                <a:srgbClr val="000000"/>
              </a:buClr>
              <a:buFont typeface="Symbol"/>
              <a:buChar char=""/>
            </a:pPr>
            <a:r>
              <a:rPr lang="fa-IR" sz="1800" b="0" strike="noStrike" spc="-1">
                <a:latin typeface="Comic Sans MS"/>
                <a:cs typeface="B Kamran"/>
              </a:rPr>
              <a:t>یا مشکلی در الگوریتم و پیاده سازیش باشه</a:t>
            </a:r>
            <a:endParaRPr lang="en-US" sz="1800" b="0" strike="noStrike" spc="-1">
              <a:latin typeface="Arial"/>
            </a:endParaRPr>
          </a:p>
          <a:p>
            <a:pPr marL="343080" indent="-343080" algn="just" rtl="1">
              <a:lnSpc>
                <a:spcPct val="107000"/>
              </a:lnSpc>
              <a:buClr>
                <a:srgbClr val="000000"/>
              </a:buClr>
              <a:buFont typeface="Symbol"/>
              <a:buChar char=""/>
            </a:pPr>
            <a:r>
              <a:rPr lang="fa-IR" sz="1800" b="0" strike="noStrike" spc="-1">
                <a:latin typeface="Comic Sans MS"/>
                <a:cs typeface="B Kamran"/>
              </a:rPr>
              <a:t>یا مشکلی در نرم­افزارهایی که عموما توسط برنامه­نویس­ها استفاده میشه، مثل </a:t>
            </a:r>
            <a:r>
              <a:rPr lang="en-US" sz="1800" b="0" strike="noStrike" spc="-1">
                <a:latin typeface="Comic Sans MS"/>
                <a:ea typeface="Segoe UI"/>
              </a:rPr>
              <a:t>Vscode, Webstorm, Git و...</a:t>
            </a:r>
            <a:endParaRPr lang="en-US" sz="1800" b="0" strike="noStrike" spc="-1">
              <a:latin typeface="Arial"/>
            </a:endParaRPr>
          </a:p>
          <a:p>
            <a:pPr marL="343080" indent="-343080" algn="just" rtl="1">
              <a:lnSpc>
                <a:spcPct val="107000"/>
              </a:lnSpc>
              <a:buClr>
                <a:srgbClr val="000000"/>
              </a:buClr>
              <a:buFont typeface="Symbol"/>
              <a:buChar char=""/>
            </a:pPr>
            <a:r>
              <a:rPr lang="fa-IR" sz="1800" b="0" strike="noStrike" spc="-1">
                <a:latin typeface="Comic Sans MS"/>
                <a:cs typeface="B Kamran"/>
              </a:rPr>
              <a:t>یا به طور کلی یک چالش واقعی قابل حل که مختص توسعه نرم­افزار هست</a:t>
            </a:r>
            <a:endParaRPr lang="en-US" sz="1800" b="0" strike="noStrike" spc="-1">
              <a:latin typeface="Arial"/>
            </a:endParaRPr>
          </a:p>
          <a:p>
            <a:pPr algn="just" rtl="1">
              <a:lnSpc>
                <a:spcPct val="107000"/>
              </a:lnSpc>
              <a:spcBef>
                <a:spcPts val="799"/>
              </a:spcBef>
              <a:buNone/>
            </a:pP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دقت کنین هر سوال دیگه ای غیر این موارد برای </a:t>
            </a:r>
            <a:r>
              <a:rPr lang="en-US" sz="1800" b="0" strike="noStrike" spc="-1">
                <a:latin typeface="Comic Sans MS"/>
                <a:cs typeface="B Kamran"/>
              </a:rPr>
              <a:t>staclkoverflow</a:t>
            </a:r>
          </a:p>
          <a:p>
            <a:pPr algn="just" rtl="1">
              <a:lnSpc>
                <a:spcPct val="107000"/>
              </a:lnSpc>
              <a:spcBef>
                <a:spcPts val="799"/>
              </a:spcBef>
              <a:buNone/>
              <a:tabLst>
                <a:tab pos="0" algn="l"/>
              </a:tabLst>
            </a:pPr>
            <a:r>
              <a:rPr lang="en-US" sz="1800" b="0" strike="noStrike" spc="-1">
                <a:latin typeface="Comic Sans MS"/>
                <a:ea typeface="Segoe UI"/>
              </a:rPr>
              <a:t>off-topic حساب میشه </a:t>
            </a:r>
            <a:r>
              <a:rPr lang="fa-IR" sz="1800" b="0" strike="noStrike" spc="-1">
                <a:latin typeface="Comic Sans MS"/>
                <a:ea typeface="Segoe UI"/>
              </a:rPr>
              <a:t>یعنی اینکه جاشون اینجا نیست </a:t>
            </a:r>
            <a:r>
              <a:rPr lang="en-US" sz="1800" b="0" strike="noStrike" spc="-1">
                <a:latin typeface="Comic Sans MS"/>
                <a:ea typeface="Segoe UI"/>
              </a:rPr>
              <a:t>و ممکنه که close vote/downvote بگیره! </a:t>
            </a:r>
            <a:endParaRPr lang="fa-IR" sz="1800" b="0" strike="noStrike" spc="-1">
              <a:latin typeface="Comic Sans MS"/>
              <a:ea typeface="Segoe UI"/>
            </a:endParaRPr>
          </a:p>
          <a:p>
            <a:pPr algn="just" rtl="1">
              <a:lnSpc>
                <a:spcPct val="107000"/>
              </a:lnSpc>
              <a:spcBef>
                <a:spcPts val="799"/>
              </a:spcBef>
              <a:buNone/>
              <a:tabLst>
                <a:tab pos="0" algn="l"/>
              </a:tabLst>
            </a:pPr>
            <a:r>
              <a:rPr lang="en-US" sz="1800" b="0" strike="noStrike" spc="-1">
                <a:latin typeface="Comic Sans MS"/>
                <a:ea typeface="Segoe UI"/>
              </a:rPr>
              <a:t>حالا بریم چند نمونه سوال واقعی </a:t>
            </a:r>
            <a:r>
              <a:rPr lang="fa-IR" sz="1800" b="0" strike="noStrike" spc="-1">
                <a:latin typeface="Comic Sans MS"/>
                <a:ea typeface="Segoe UI"/>
              </a:rPr>
              <a:t>و درست </a:t>
            </a:r>
            <a:r>
              <a:rPr lang="en-US" sz="1800" b="0" strike="noStrike" spc="-1">
                <a:latin typeface="Comic Sans MS"/>
                <a:ea typeface="Segoe UI"/>
              </a:rPr>
              <a:t>رو</a:t>
            </a:r>
            <a:r>
              <a:rPr lang="fa-IR" sz="1800" b="0" strike="noStrike" spc="-1">
                <a:latin typeface="Comic Sans MS"/>
                <a:ea typeface="Segoe UI"/>
              </a:rPr>
              <a:t> </a:t>
            </a:r>
            <a:r>
              <a:rPr lang="en-US" sz="1800" b="0" strike="noStrike" spc="-1">
                <a:latin typeface="Comic Sans MS"/>
                <a:ea typeface="Segoe UI"/>
              </a:rPr>
              <a:t>ببینیم:</a:t>
            </a:r>
            <a:endParaRPr lang="en-US" sz="1800" b="0" strike="noStrike" spc="-1">
              <a:latin typeface="Arial"/>
            </a:endParaRPr>
          </a:p>
        </p:txBody>
      </p:sp>
      <p:sp>
        <p:nvSpPr>
          <p:cNvPr id="812" name="PlaceHolder 3"/>
          <p:cNvSpPr>
            <a:spLocks noGrp="1"/>
          </p:cNvSpPr>
          <p:nvPr>
            <p:ph type="sldNum" idx="3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0B5EA70-5E61-4303-AF08-19D29445C26A}" type="slidenum">
              <a:rPr lang="en-US" sz="1200" b="0" strike="noStrike" spc="-1">
                <a:latin typeface="Times New Roman"/>
              </a:rPr>
              <a:t>104</a:t>
            </a:fld>
            <a:endParaRPr lang="en-US" sz="1200" b="0" strike="noStrike" spc="-1">
              <a:latin typeface="Times New Roman"/>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2800" b="0" strike="noStrike" spc="-1">
                <a:solidFill>
                  <a:srgbClr val="000000"/>
                </a:solidFill>
                <a:latin typeface="Comic Sans MS"/>
                <a:ea typeface="Segoe UI"/>
              </a:rPr>
              <a:t>به سوال اول دقت کنین</a:t>
            </a: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2800" b="0" strike="noStrike" spc="-1">
                <a:solidFill>
                  <a:srgbClr val="000000"/>
                </a:solidFill>
                <a:latin typeface="Comic Sans MS"/>
                <a:ea typeface="Segoe UI"/>
              </a:rPr>
              <a:t>How do I undo the most recent local commits in Git?</a:t>
            </a:r>
            <a:endParaRPr lang="fa-IR" sz="2800" b="0" strike="noStrike" spc="-1">
              <a:solidFill>
                <a:srgbClr val="000000"/>
              </a:solidFill>
              <a:latin typeface="Comic Sans MS"/>
              <a:ea typeface="Segoe UI"/>
            </a:endParaRP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endParaRPr lang="en-US" sz="2800" b="0" strike="noStrike" spc="-1">
              <a:latin typeface="Arial"/>
            </a:endParaRPr>
          </a:p>
          <a:p>
            <a:pPr algn="just" rtl="1">
              <a:lnSpc>
                <a:spcPct val="107000"/>
              </a:lnSpc>
              <a:spcBef>
                <a:spcPts val="799"/>
              </a:spcBef>
              <a:buNone/>
              <a:tabLst>
                <a:tab pos="0" algn="l"/>
              </a:tabLst>
            </a:pPr>
            <a:endParaRPr lang="fa-IR" sz="1800" b="0" strike="noStrike" spc="-1">
              <a:latin typeface="Comic Sans MS"/>
              <a:cs typeface="B Kamran"/>
            </a:endParaRPr>
          </a:p>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ببینین این سوال درمورد یک نرم افزار پرکاربرد به اسم گیت هست، که یک نیاز/مشکل رو داره ساده بیان میکنه، میگه اقا من چطوری اخرین کامیت لوکالم رو لغو کنم،</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105</a:t>
            </a:fld>
            <a:endParaRPr lang="en-US" sz="1200" b="0" strike="noStrike" spc="-1">
              <a:latin typeface="Times New Roman"/>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 درواقع داره از قانون شماره 3 بهره میبره</a:t>
            </a:r>
            <a:r>
              <a:rPr lang="en-US" sz="1800" b="0" strike="noStrike" spc="-1">
                <a:latin typeface="Comic Sans MS"/>
                <a:cs typeface="B Kamran"/>
              </a:rPr>
              <a:t> </a:t>
            </a:r>
            <a:r>
              <a:rPr lang="fa-IR" sz="1800" b="0" strike="noStrike" spc="-1">
                <a:latin typeface="Comic Sans MS"/>
                <a:cs typeface="B Kamran"/>
              </a:rPr>
              <a:t>،یا سوال دوم </a:t>
            </a: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2800" b="0" strike="noStrike" spc="-1">
                <a:solidFill>
                  <a:srgbClr val="000000"/>
                </a:solidFill>
                <a:latin typeface="Comic Sans MS"/>
                <a:ea typeface="Segoe UI"/>
              </a:rPr>
              <a:t>How can I remove a specific item from an array?</a:t>
            </a:r>
            <a:endParaRPr lang="en-US" sz="2800" b="0" strike="noStrike" spc="-1">
              <a:latin typeface="Arial"/>
            </a:endParaRPr>
          </a:p>
          <a:p>
            <a:pPr algn="just" rtl="1">
              <a:lnSpc>
                <a:spcPct val="107000"/>
              </a:lnSpc>
              <a:spcBef>
                <a:spcPts val="799"/>
              </a:spcBef>
              <a:buNone/>
              <a:tabLst>
                <a:tab pos="0" algn="l"/>
              </a:tabLst>
            </a:pPr>
            <a:endParaRPr lang="fa-IR"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میگه چطور میتونم یه ایتم رو از ارایه حذف کنم که درواقع درمورد یک مشکل برنامه نویسی هست یعنی مورد شماره1، </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106</a:t>
            </a:fld>
            <a:endParaRPr lang="en-US" sz="1200" b="0" strike="noStrike" spc="-1">
              <a:latin typeface="Times New Roman"/>
            </a:endParaRPr>
          </a:p>
        </p:txBody>
      </p:sp>
    </p:spTree>
    <p:extLst>
      <p:ext uri="{BB962C8B-B14F-4D97-AF65-F5344CB8AC3E}">
        <p14:creationId xmlns:p14="http://schemas.microsoft.com/office/powerpoint/2010/main" val="32153648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یا مورد سوم</a:t>
            </a: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2800" b="0" strike="noStrike" spc="-1">
                <a:solidFill>
                  <a:srgbClr val="000000"/>
                </a:solidFill>
                <a:latin typeface="Comic Sans MS"/>
                <a:ea typeface="Segoe UI"/>
              </a:rPr>
              <a:t>Sass Loader Error: Invalid options object that does not match the API schema</a:t>
            </a:r>
            <a:endParaRPr lang="en-US" sz="2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خطایی که کاربر در </a:t>
            </a:r>
            <a:r>
              <a:rPr lang="en-US" sz="1800" b="0" strike="noStrike" spc="-1">
                <a:latin typeface="Comic Sans MS"/>
                <a:ea typeface="Segoe UI"/>
              </a:rPr>
              <a:t>sass loader بهش برخورده رو قرار داده </a:t>
            </a:r>
            <a:r>
              <a:rPr lang="fa-IR" sz="1800" b="0" strike="noStrike" spc="-1">
                <a:latin typeface="Comic Sans MS"/>
                <a:ea typeface="Segoe UI"/>
              </a:rPr>
              <a:t>و مورد چهارم که </a:t>
            </a: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0" strike="noStrike" spc="-1">
                <a:solidFill>
                  <a:srgbClr val="000000"/>
                </a:solidFill>
                <a:latin typeface="Comic Sans MS"/>
                <a:ea typeface="Segoe UI"/>
              </a:rPr>
              <a:t>Error: 'node-sass' version 5.0.0 is incompatible with ^4.0.0</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ea typeface="Segoe UI"/>
              </a:rPr>
              <a:t>که خطای ناسازگاری نسخه 4و 5  در </a:t>
            </a:r>
            <a:r>
              <a:rPr lang="en-US" sz="1800" b="0" strike="noStrike" spc="-1">
                <a:latin typeface="Comic Sans MS"/>
                <a:ea typeface="Segoe UI"/>
              </a:rPr>
              <a:t>node-sass</a:t>
            </a:r>
            <a:r>
              <a:rPr lang="fa-IR" sz="1800" b="0" strike="noStrike" spc="-1">
                <a:latin typeface="Comic Sans MS"/>
                <a:ea typeface="Segoe UI"/>
              </a:rPr>
              <a:t> رو قرار داده</a:t>
            </a:r>
            <a:endParaRPr lang="en-US" sz="1800" b="0" strike="noStrike" spc="-1">
              <a:latin typeface="Arial"/>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107</a:t>
            </a:fld>
            <a:endParaRPr lang="en-US" sz="1200" b="0" strike="noStrike" spc="-1">
              <a:latin typeface="Times New Roman"/>
            </a:endParaRPr>
          </a:p>
        </p:txBody>
      </p:sp>
    </p:spTree>
    <p:extLst>
      <p:ext uri="{BB962C8B-B14F-4D97-AF65-F5344CB8AC3E}">
        <p14:creationId xmlns:p14="http://schemas.microsoft.com/office/powerpoint/2010/main" val="31333852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اینجا یک نکته ی قابل توجهی وجود داره، اونم اینه که آیا درسته که اون تکه اول رو توی عنوان سوال قرار بدیم؟</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108</a:t>
            </a:fld>
            <a:endParaRPr lang="en-US" sz="1200" b="0" strike="noStrike" spc="-1">
              <a:latin typeface="Times New Roman"/>
            </a:endParaRPr>
          </a:p>
        </p:txBody>
      </p:sp>
    </p:spTree>
    <p:extLst>
      <p:ext uri="{BB962C8B-B14F-4D97-AF65-F5344CB8AC3E}">
        <p14:creationId xmlns:p14="http://schemas.microsoft.com/office/powerpoint/2010/main" val="3938289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ea typeface="Segoe UI"/>
              </a:rPr>
              <a:t>دوتا رویکرد وجود داره</a:t>
            </a:r>
          </a:p>
          <a:p>
            <a:pPr algn="just" rtl="1">
              <a:lnSpc>
                <a:spcPct val="107000"/>
              </a:lnSpc>
              <a:spcBef>
                <a:spcPts val="799"/>
              </a:spcBef>
              <a:buNone/>
              <a:tabLst>
                <a:tab pos="0" algn="l"/>
              </a:tabLst>
            </a:pPr>
            <a:endParaRPr lang="fa-IR" sz="1800" b="0" strike="noStrike" spc="-1">
              <a:latin typeface="Comic Sans MS"/>
              <a:ea typeface="Segoe UI"/>
            </a:endParaRPr>
          </a:p>
          <a:p>
            <a:pPr algn="just" rtl="1">
              <a:lnSpc>
                <a:spcPct val="107000"/>
              </a:lnSpc>
              <a:spcBef>
                <a:spcPts val="799"/>
              </a:spcBef>
              <a:buNone/>
              <a:tabLst>
                <a:tab pos="0" algn="l"/>
              </a:tabLst>
            </a:pPr>
            <a:r>
              <a:rPr lang="fa-IR" sz="1800" b="0" strike="noStrike" spc="-1">
                <a:latin typeface="Comic Sans MS"/>
                <a:ea typeface="Segoe UI"/>
              </a:rPr>
              <a:t>رویکرد اول میگه همونطور که، توبخش </a:t>
            </a:r>
            <a:r>
              <a:rPr lang="en-US" sz="1800" b="0" strike="noStrike" spc="-1">
                <a:latin typeface="Comic Sans MS"/>
                <a:ea typeface="Segoe UI"/>
              </a:rPr>
              <a:t>tag</a:t>
            </a:r>
            <a:r>
              <a:rPr lang="fa-IR" sz="1800" b="0" strike="noStrike" spc="-1">
                <a:latin typeface="Comic Sans MS"/>
                <a:ea typeface="Segoe UI"/>
              </a:rPr>
              <a:t> ها توضیح دادیم از این الگوها/فرمت های سوالی سعی کنین دوری کنین! و سوالتون رو به این شکل ننویسین!</a:t>
            </a:r>
          </a:p>
          <a:p>
            <a:pPr algn="just" rtl="1">
              <a:lnSpc>
                <a:spcPct val="107000"/>
              </a:lnSpc>
              <a:spcBef>
                <a:spcPts val="799"/>
              </a:spcBef>
              <a:buNone/>
              <a:tabLst>
                <a:tab pos="0" algn="l"/>
              </a:tabLst>
            </a:pPr>
            <a:r>
              <a:rPr lang="fa-IR" sz="1800" b="0" strike="noStrike" spc="-1">
                <a:latin typeface="Comic Sans MS"/>
                <a:ea typeface="Segoe UI"/>
              </a:rPr>
              <a:t>که اتفاقا به نکته جالبی اشاره میکنن یعنی یا باید از بخش تگ ها استفاده کرد و اینکه متاتگ هارو هم رو نباید بکار برد  یا اینکه به صورت ارگانیک در عنوان سوال درج بشه</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109</a:t>
            </a:fld>
            <a:endParaRPr lang="en-US" sz="1200" b="0" strike="noStrike" spc="-1">
              <a:latin typeface="Times New Roman"/>
            </a:endParaRPr>
          </a:p>
        </p:txBody>
      </p:sp>
    </p:spTree>
    <p:extLst>
      <p:ext uri="{BB962C8B-B14F-4D97-AF65-F5344CB8AC3E}">
        <p14:creationId xmlns:p14="http://schemas.microsoft.com/office/powerpoint/2010/main" val="686454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اینکه، تا حالا براتون سوال شده چقدر باید مطالعه کنم؟ چطوری بهترین شکلشه؟ اصلا تا کِی باید مطالعه کنم؟</a:t>
            </a:r>
            <a:endParaRPr lang="en-US" sz="2000" b="0" strike="noStrike" spc="-1">
              <a:latin typeface="Arial"/>
            </a:endParaRPr>
          </a:p>
          <a:p>
            <a:pPr marL="216000" indent="-216000" algn="r" rtl="1">
              <a:lnSpc>
                <a:spcPct val="100000"/>
              </a:lnSpc>
              <a:buNone/>
            </a:pPr>
            <a:r>
              <a:rPr lang="fa-IR" sz="2000" b="0" strike="noStrike" spc="-1">
                <a:latin typeface="Arial"/>
              </a:rPr>
              <a:t>اگر ابتدای راه باشی سوالتون اینه که از کجا یاد بگیرم؟ که اینجا هرکسی یه چیزی بهتون معرفی میکنه، و وقتیکه وارد شدین، </a:t>
            </a:r>
            <a:endParaRPr lang="en-US" sz="2000" b="0" strike="noStrike" spc="-1">
              <a:latin typeface="Arial"/>
            </a:endParaRP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11</a:t>
            </a:fld>
            <a:endParaRPr lang="en-US" sz="1200" b="0" strike="noStrike" spc="-1">
              <a:latin typeface="Times New Roman"/>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و اما رویکرد دوم که اتفاقا سوال های زیادی هم با این رویکرد پرسیده شده که امتیازهای بالایی هم دارن و رایج هم هستن مثل این مواردی که اینجا مشاهده میکنین، </a:t>
            </a:r>
          </a:p>
          <a:p>
            <a:pPr algn="just" rtl="1">
              <a:lnSpc>
                <a:spcPct val="107000"/>
              </a:lnSpc>
              <a:spcBef>
                <a:spcPts val="799"/>
              </a:spcBef>
              <a:buNone/>
              <a:tabLst>
                <a:tab pos="0" algn="l"/>
              </a:tabLst>
            </a:pPr>
            <a:r>
              <a:rPr lang="fa-IR" sz="1800" b="0" strike="noStrike" spc="-1">
                <a:latin typeface="Comic Sans MS"/>
                <a:ea typeface="Segoe UI"/>
              </a:rPr>
              <a:t>میگه طبیعتا درستش اینه که این الگو بکار نره، مگر اینکه </a:t>
            </a:r>
            <a:r>
              <a:rPr lang="en-US" sz="1800" b="0" strike="noStrike" spc="-1">
                <a:latin typeface="Comic Sans MS"/>
                <a:ea typeface="Segoe UI"/>
              </a:rPr>
              <a:t>auto-generated error</a:t>
            </a:r>
            <a:r>
              <a:rPr lang="fa-IR" sz="1800" b="0" strike="noStrike" spc="-1">
                <a:latin typeface="Comic Sans MS"/>
                <a:ea typeface="Segoe UI"/>
              </a:rPr>
              <a:t> باشه، یعنی خطاهای تولید شده توسط ابزارها،مفسرها،کامپایلرها که اغلب همچین ساختاری دارن، میتونن، عین عنوان رو تشکیل بدن</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110</a:t>
            </a:fld>
            <a:endParaRPr lang="en-US" sz="1200" b="0" strike="noStrike" spc="-1">
              <a:latin typeface="Times New Roman"/>
            </a:endParaRPr>
          </a:p>
        </p:txBody>
      </p:sp>
    </p:spTree>
    <p:extLst>
      <p:ext uri="{BB962C8B-B14F-4D97-AF65-F5344CB8AC3E}">
        <p14:creationId xmlns:p14="http://schemas.microsoft.com/office/powerpoint/2010/main" val="28024787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چون، وقتی که شما دارید کدی میزنید یا دستوری رو اجرا میکنین، ممکنه با خطاهایی مواجه بشین که توسط اون ابزار مورد استفاده تولید شده باشن مثل این تکه کد جاوا اسکریپت که در بخش </a:t>
            </a:r>
            <a:r>
              <a:rPr lang="en-US" sz="1800" b="0" strike="noStrike" spc="-1">
                <a:latin typeface="Comic Sans MS"/>
                <a:ea typeface="Segoe UI"/>
              </a:rPr>
              <a:t>console</a:t>
            </a:r>
            <a:r>
              <a:rPr lang="fa-IR" sz="1800" b="0" strike="noStrike" spc="-1">
                <a:latin typeface="Comic Sans MS"/>
                <a:ea typeface="Segoe UI"/>
              </a:rPr>
              <a:t> مرورگر کروم نوشتیم، یک متغییر از نوع </a:t>
            </a:r>
            <a:r>
              <a:rPr lang="en-US" sz="1800" b="0" strike="noStrike" spc="-1">
                <a:latin typeface="Comic Sans MS"/>
                <a:ea typeface="Segoe UI"/>
              </a:rPr>
              <a:t>const </a:t>
            </a:r>
            <a:r>
              <a:rPr lang="fa-IR" sz="1800" b="0" strike="noStrike" spc="-1">
                <a:latin typeface="Comic Sans MS"/>
                <a:ea typeface="Segoe UI"/>
              </a:rPr>
              <a:t> تعریف کردیم و مقدارش رو برابر با </a:t>
            </a:r>
            <a:r>
              <a:rPr lang="en-US" sz="1800" b="0" strike="noStrike" spc="-1">
                <a:latin typeface="Comic Sans MS"/>
                <a:ea typeface="Segoe UI"/>
              </a:rPr>
              <a:t>cafedx</a:t>
            </a:r>
            <a:r>
              <a:rPr lang="fa-IR" sz="1800" b="0" strike="noStrike" spc="-1">
                <a:latin typeface="Comic Sans MS"/>
                <a:ea typeface="Segoe UI"/>
              </a:rPr>
              <a:t> قرار دادیم و توی خط بعدی خواستیم مقدار </a:t>
            </a:r>
            <a:r>
              <a:rPr lang="en-US" sz="1800" b="0" strike="noStrike" spc="-1">
                <a:latin typeface="Comic Sans MS"/>
                <a:ea typeface="Segoe UI"/>
              </a:rPr>
              <a:t>cafedx_com</a:t>
            </a:r>
            <a:r>
              <a:rPr lang="fa-IR" sz="1800" b="0" strike="noStrike" spc="-1">
                <a:latin typeface="Comic Sans MS"/>
                <a:ea typeface="Segoe UI"/>
              </a:rPr>
              <a:t> رو درون این متغییر بریزیم که با خطا </a:t>
            </a:r>
            <a:r>
              <a:rPr lang="en-US" sz="1800" b="0" strike="noStrike" spc="-1">
                <a:latin typeface="Comic Sans MS"/>
                <a:ea typeface="Segoe UI"/>
              </a:rPr>
              <a:t>uncaught type error</a:t>
            </a:r>
            <a:r>
              <a:rPr lang="fa-IR" sz="1800" b="0" strike="noStrike" spc="-1">
                <a:latin typeface="Comic Sans MS"/>
                <a:ea typeface="Segoe UI"/>
              </a:rPr>
              <a:t> مواجه شدیم، </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111</a:t>
            </a:fld>
            <a:endParaRPr lang="en-US" sz="1200" b="0" strike="noStrike" spc="-1">
              <a:latin typeface="Times New Roman"/>
            </a:endParaRPr>
          </a:p>
        </p:txBody>
      </p:sp>
    </p:spTree>
    <p:extLst>
      <p:ext uri="{BB962C8B-B14F-4D97-AF65-F5344CB8AC3E}">
        <p14:creationId xmlns:p14="http://schemas.microsoft.com/office/powerpoint/2010/main" val="124190993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یا حین کار با ابزارهای مختلفی نظیر </a:t>
            </a:r>
            <a:r>
              <a:rPr lang="en-US" sz="1800" b="0" strike="noStrike" spc="-1">
                <a:latin typeface="Comic Sans MS"/>
                <a:ea typeface="Segoe UI"/>
              </a:rPr>
              <a:t>git</a:t>
            </a:r>
            <a:r>
              <a:rPr lang="fa-IR" sz="1800" b="0" strike="noStrike" spc="-1">
                <a:latin typeface="Comic Sans MS"/>
                <a:ea typeface="Segoe UI"/>
              </a:rPr>
              <a:t>، به خطاهای مختلفی بر میخوریم، مثل اینجا که با </a:t>
            </a:r>
            <a:r>
              <a:rPr lang="en-US" sz="1800" b="0" strike="noStrike" spc="-1">
                <a:latin typeface="Comic Sans MS"/>
                <a:ea typeface="Segoe UI"/>
              </a:rPr>
              <a:t>fatal error</a:t>
            </a:r>
            <a:r>
              <a:rPr lang="fa-IR" sz="1800" b="0" strike="noStrike" spc="-1">
                <a:latin typeface="Comic Sans MS"/>
                <a:ea typeface="Segoe UI"/>
              </a:rPr>
              <a:t> مواجه شدیم</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112</a:t>
            </a:fld>
            <a:endParaRPr lang="en-US" sz="1200" b="0" strike="noStrike" spc="-1">
              <a:latin typeface="Times New Roman"/>
            </a:endParaRPr>
          </a:p>
        </p:txBody>
      </p:sp>
    </p:spTree>
    <p:extLst>
      <p:ext uri="{BB962C8B-B14F-4D97-AF65-F5344CB8AC3E}">
        <p14:creationId xmlns:p14="http://schemas.microsoft.com/office/powerpoint/2010/main" val="269466953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اولین کاری که اغلب برنامه نویس ها انجام میدن اینه که عین اون متن خطا رو جستجو میکنن تا اگر کسی هم به این خطا قبلا برخورده باشه، حالا تو هرسایتی که میخواد باشه، بتونن برن به راحتی پیداش کنن و مطالعه کنن و مشکلشون رو رفع کنن</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113</a:t>
            </a:fld>
            <a:endParaRPr lang="en-US" sz="1200" b="0" strike="noStrike" spc="-1">
              <a:latin typeface="Times New Roman"/>
            </a:endParaRPr>
          </a:p>
        </p:txBody>
      </p:sp>
    </p:spTree>
    <p:extLst>
      <p:ext uri="{BB962C8B-B14F-4D97-AF65-F5344CB8AC3E}">
        <p14:creationId xmlns:p14="http://schemas.microsoft.com/office/powerpoint/2010/main" val="32200739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و میبینین که علاوه بر استک اورفلو، در سایت های دیگه هم عینا وجود داره،  یعنی افراد در ابتدا سعی میکنن عین خطا رو جستجو کنن و عنوان های نتایج رو نگاه میکنن و اون مواردی که ابتدا عینا مشابه بود رو برای بررسی بیشتر کلیک و مطالعه میکنن، بخاطر همین تو چینن شرایطی که عین متن خطا توسط ابزار ایجاد شده باشه رو درون عنوان سوال قرار میدن تا سوال آشناتر باشه و نیاز به تفسیر سوال که آیا این دقیقا برای همون خطایی که من باهاش مواجه شدم هست یا نه، حذف بشه</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114</a:t>
            </a:fld>
            <a:endParaRPr lang="en-US" sz="1200" b="0" strike="noStrike" spc="-1">
              <a:latin typeface="Times New Roman"/>
            </a:endParaRPr>
          </a:p>
        </p:txBody>
      </p:sp>
    </p:spTree>
    <p:extLst>
      <p:ext uri="{BB962C8B-B14F-4D97-AF65-F5344CB8AC3E}">
        <p14:creationId xmlns:p14="http://schemas.microsoft.com/office/powerpoint/2010/main" val="3247688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اما مشکلی که اینجا میتونه رخ بده اینه که، گاها در مواردی، یک کد توی محیط های مختلف خطاهای مختلفی رو ایجاد کنه، مثلا همین تکه کد </a:t>
            </a:r>
            <a:r>
              <a:rPr lang="en-US" sz="1800" b="0" strike="noStrike" spc="-1">
                <a:latin typeface="Comic Sans MS"/>
                <a:ea typeface="Segoe UI"/>
              </a:rPr>
              <a:t>javascript</a:t>
            </a:r>
            <a:r>
              <a:rPr lang="fa-IR" sz="1800" b="0" strike="noStrike" spc="-1">
                <a:latin typeface="Comic Sans MS"/>
                <a:ea typeface="Segoe UI"/>
              </a:rPr>
              <a:t> رو اگر در کنسول مرورگر </a:t>
            </a:r>
            <a:r>
              <a:rPr lang="en-US" sz="1800" b="0" strike="noStrike" spc="-1">
                <a:latin typeface="Comic Sans MS"/>
                <a:ea typeface="Segoe UI"/>
              </a:rPr>
              <a:t>firefox</a:t>
            </a:r>
            <a:r>
              <a:rPr lang="fa-IR" sz="1800" b="0" strike="noStrike" spc="-1">
                <a:latin typeface="Comic Sans MS"/>
                <a:ea typeface="Segoe UI"/>
              </a:rPr>
              <a:t> اجرا کنیم، همون نوع خطا اما با پیام متفاوتی رو ایجاد میکنه، خب حالا اگر طبق روشی که توضیح دادیم اقدام کنید، ممکنه که به یک سوال جدید ختم بشه که درواقع یک سوال کاملا تکراری خواهد شد! البته اگر توانمندی جستجوی افراد خوب باشه که در فصل های آتی مفصل درموردش صحبت میکنیم این مشکل برطرف میشه، </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115</a:t>
            </a:fld>
            <a:endParaRPr lang="en-US" sz="1200" b="0" strike="noStrike" spc="-1">
              <a:latin typeface="Times New Roman"/>
            </a:endParaRPr>
          </a:p>
        </p:txBody>
      </p:sp>
    </p:spTree>
    <p:extLst>
      <p:ext uri="{BB962C8B-B14F-4D97-AF65-F5344CB8AC3E}">
        <p14:creationId xmlns:p14="http://schemas.microsoft.com/office/powerpoint/2010/main" val="39151726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اما به هرحال کامیونیتی همچنان توصیه میکنه که عنوان اصولی نوشته بشه و عین این متن خطا درون پاراگراف اول ذکر بشه و اگر خطاهای جدیدی هم بود میتونه با ویرایش سوال قبلی به اونا اضافه بشه!</a:t>
            </a:r>
          </a:p>
          <a:p>
            <a:pPr algn="just" rtl="1">
              <a:lnSpc>
                <a:spcPct val="107000"/>
              </a:lnSpc>
              <a:spcBef>
                <a:spcPts val="799"/>
              </a:spcBef>
              <a:buNone/>
              <a:tabLst>
                <a:tab pos="0" algn="l"/>
              </a:tabLst>
            </a:pPr>
            <a:r>
              <a:rPr lang="fa-IR" sz="1800" b="0" strike="noStrike" spc="-1">
                <a:latin typeface="Comic Sans MS"/>
                <a:ea typeface="Segoe UI"/>
              </a:rPr>
              <a:t>به عنوان مثال برای اینکه همین سوال رو بتونیم طبق خواست </a:t>
            </a:r>
            <a:r>
              <a:rPr lang="en-US" sz="1800" b="0" strike="noStrike" spc="-1">
                <a:latin typeface="Comic Sans MS"/>
                <a:ea typeface="Segoe UI"/>
              </a:rPr>
              <a:t>stackoverflow</a:t>
            </a:r>
            <a:r>
              <a:rPr lang="fa-IR" sz="1800" b="0" strike="noStrike" spc="-1">
                <a:latin typeface="Comic Sans MS"/>
                <a:ea typeface="Segoe UI"/>
              </a:rPr>
              <a:t> بپرسیم، میتونیم از </a:t>
            </a:r>
            <a:r>
              <a:rPr lang="en-US" sz="1800" b="0" strike="noStrike" spc="-1">
                <a:latin typeface="Comic Sans MS"/>
                <a:ea typeface="Segoe UI"/>
              </a:rPr>
              <a:t>rephrase</a:t>
            </a:r>
            <a:r>
              <a:rPr lang="fa-IR" sz="1800" b="0" strike="noStrike" spc="-1">
                <a:latin typeface="Comic Sans MS"/>
                <a:ea typeface="Segoe UI"/>
              </a:rPr>
              <a:t> کردن، کمک بگیریم، یعنی بجای اینکه عین متن خطا رو در عنوان سوال قرار بدیم مثلا بگیم  </a:t>
            </a:r>
            <a:endParaRPr lang="en-US" sz="1800" b="0" strike="noStrike" spc="-1">
              <a:latin typeface="Comic Sans MS"/>
              <a:ea typeface="Segoe UI"/>
            </a:endParaRPr>
          </a:p>
          <a:p>
            <a:pPr marL="0" marR="0" lvl="0" indent="0" algn="l" defTabSz="914400" rtl="1" eaLnBrk="1" fontAlgn="auto" latinLnBrk="0" hangingPunct="1">
              <a:lnSpc>
                <a:spcPct val="107000"/>
              </a:lnSpc>
              <a:spcBef>
                <a:spcPts val="799"/>
              </a:spcBef>
              <a:spcAft>
                <a:spcPts val="0"/>
              </a:spcAft>
              <a:buClrTx/>
              <a:buSzTx/>
              <a:buFontTx/>
              <a:buNone/>
              <a:tabLst>
                <a:tab pos="0" algn="l"/>
              </a:tabLst>
              <a:defRPr/>
            </a:pPr>
            <a:r>
              <a:rPr lang="en-US" sz="2800"/>
              <a:t>Uncaught TypeError: Assignment to constant variable.</a:t>
            </a:r>
          </a:p>
          <a:p>
            <a:pPr algn="just" rtl="1">
              <a:lnSpc>
                <a:spcPct val="107000"/>
              </a:lnSpc>
              <a:spcBef>
                <a:spcPts val="799"/>
              </a:spcBef>
              <a:buNone/>
              <a:tabLst>
                <a:tab pos="0" algn="l"/>
              </a:tabLst>
            </a:pPr>
            <a:r>
              <a:rPr lang="fa-IR" sz="1800" b="0" strike="noStrike" spc="-1">
                <a:latin typeface="Comic Sans MS"/>
                <a:ea typeface="Segoe UI"/>
              </a:rPr>
              <a:t>از کلماتی مثل </a:t>
            </a:r>
            <a:r>
              <a:rPr lang="en-US" sz="1800" b="0" strike="noStrike" spc="-1">
                <a:latin typeface="Comic Sans MS"/>
                <a:ea typeface="Segoe UI"/>
              </a:rPr>
              <a:t>how to</a:t>
            </a:r>
            <a:r>
              <a:rPr lang="fa-IR" sz="1800" b="0" strike="noStrike" spc="-1">
                <a:latin typeface="Comic Sans MS"/>
                <a:ea typeface="Segoe UI"/>
              </a:rPr>
              <a:t> و</a:t>
            </a:r>
            <a:r>
              <a:rPr lang="en-US" sz="1800" b="0" strike="noStrike" spc="-1">
                <a:latin typeface="Comic Sans MS"/>
                <a:ea typeface="Segoe UI"/>
              </a:rPr>
              <a:t>why </a:t>
            </a:r>
            <a:r>
              <a:rPr lang="fa-IR" sz="1800" b="0" strike="noStrike" spc="-1">
                <a:latin typeface="Comic Sans MS"/>
                <a:ea typeface="Segoe UI"/>
              </a:rPr>
              <a:t> کمک بگیریم، تا به شیوه دیگه ای بیانش کنیم، مثلا بنویسیم:</a:t>
            </a:r>
          </a:p>
          <a:p>
            <a:pPr marL="285750" indent="-285750">
              <a:lnSpc>
                <a:spcPct val="150000"/>
              </a:lnSpc>
              <a:buFont typeface="Arial" panose="020B0604020202020204" pitchFamily="34" charset="0"/>
              <a:buChar char="•"/>
            </a:pPr>
            <a:r>
              <a:rPr lang="en-US" sz="2800"/>
              <a:t>How to fix Uncaught TypeError on assignment to constant variable?</a:t>
            </a:r>
            <a:endParaRPr lang="fa-IR" sz="2800"/>
          </a:p>
          <a:p>
            <a:pPr marL="0" indent="0" algn="r" rtl="1">
              <a:lnSpc>
                <a:spcPct val="150000"/>
              </a:lnSpc>
              <a:buFont typeface="Arial" panose="020B0604020202020204" pitchFamily="34" charset="0"/>
              <a:buNone/>
            </a:pPr>
            <a:r>
              <a:rPr lang="fa-IR" sz="2800"/>
              <a:t>دقیقا همون متن خطا هست که فقط یه </a:t>
            </a:r>
            <a:r>
              <a:rPr lang="en-US" sz="2800"/>
              <a:t>how to fix</a:t>
            </a:r>
            <a:r>
              <a:rPr lang="fa-IR" sz="2800"/>
              <a:t> به اولش اضافه شده</a:t>
            </a:r>
            <a:endParaRPr lang="fa-IR" sz="1800" b="0" strike="noStrike" spc="-1">
              <a:latin typeface="Comic Sans MS"/>
              <a:ea typeface="Segoe UI"/>
            </a:endParaRPr>
          </a:p>
          <a:p>
            <a:pPr algn="just" rtl="1">
              <a:lnSpc>
                <a:spcPct val="107000"/>
              </a:lnSpc>
              <a:spcBef>
                <a:spcPts val="799"/>
              </a:spcBef>
              <a:buNone/>
              <a:tabLst>
                <a:tab pos="0" algn="l"/>
              </a:tabLst>
            </a:pPr>
            <a:r>
              <a:rPr lang="fa-IR" sz="1800" b="0" strike="noStrike" spc="-1">
                <a:latin typeface="Comic Sans MS"/>
                <a:ea typeface="Segoe UI"/>
              </a:rPr>
              <a:t>یا در صورت نیاز جای کلمات رو عوض کنیم، مثلا بنویسیم</a:t>
            </a:r>
          </a:p>
          <a:p>
            <a:pPr marL="0" marR="0" lvl="0" indent="0" algn="l" defTabSz="914400" rtl="1" eaLnBrk="1" fontAlgn="auto" latinLnBrk="0" hangingPunct="1">
              <a:lnSpc>
                <a:spcPct val="107000"/>
              </a:lnSpc>
              <a:spcBef>
                <a:spcPts val="799"/>
              </a:spcBef>
              <a:spcAft>
                <a:spcPts val="0"/>
              </a:spcAft>
              <a:buClrTx/>
              <a:buSzTx/>
              <a:buFontTx/>
              <a:buNone/>
              <a:tabLst>
                <a:tab pos="0" algn="l"/>
              </a:tabLst>
              <a:defRPr/>
            </a:pPr>
            <a:r>
              <a:rPr lang="en-US" sz="2800" b="0" i="0">
                <a:solidFill>
                  <a:srgbClr val="000000"/>
                </a:solidFill>
                <a:effectLst/>
                <a:latin typeface="Arial" panose="020B0604020202020204" pitchFamily="34" charset="0"/>
              </a:rPr>
              <a:t>Why is assignment to constant variable causing an Uncaught TypeError?</a:t>
            </a:r>
            <a:endParaRPr lang="fa-IR" sz="2800" b="0" i="0">
              <a:solidFill>
                <a:srgbClr val="000000"/>
              </a:solidFill>
              <a:effectLst/>
              <a:latin typeface="Arial" panose="020B0604020202020204" pitchFamily="34" charset="0"/>
            </a:endParaRPr>
          </a:p>
          <a:p>
            <a:pPr marL="0" marR="0" lvl="0" indent="0" algn="r" defTabSz="914400" rtl="1" eaLnBrk="1" fontAlgn="auto" latinLnBrk="0" hangingPunct="1">
              <a:lnSpc>
                <a:spcPct val="107000"/>
              </a:lnSpc>
              <a:spcBef>
                <a:spcPts val="799"/>
              </a:spcBef>
              <a:spcAft>
                <a:spcPts val="0"/>
              </a:spcAft>
              <a:buClrTx/>
              <a:buSzTx/>
              <a:buFontTx/>
              <a:buNone/>
              <a:tabLst>
                <a:tab pos="0" algn="l"/>
              </a:tabLst>
              <a:defRPr/>
            </a:pPr>
            <a:r>
              <a:rPr lang="fa-IR" sz="2800" b="0" i="0">
                <a:solidFill>
                  <a:srgbClr val="000000"/>
                </a:solidFill>
                <a:effectLst/>
                <a:latin typeface="Arial" panose="020B0604020202020204" pitchFamily="34" charset="0"/>
              </a:rPr>
              <a:t>که اینجا هم فقط یه </a:t>
            </a:r>
            <a:r>
              <a:rPr lang="en-US" sz="2800" b="0" i="0">
                <a:solidFill>
                  <a:srgbClr val="000000"/>
                </a:solidFill>
                <a:effectLst/>
                <a:latin typeface="Arial" panose="020B0604020202020204" pitchFamily="34" charset="0"/>
              </a:rPr>
              <a:t>why is </a:t>
            </a:r>
            <a:r>
              <a:rPr lang="fa-IR" sz="2800" b="0" i="0">
                <a:solidFill>
                  <a:srgbClr val="000000"/>
                </a:solidFill>
                <a:effectLst/>
                <a:latin typeface="Arial" panose="020B0604020202020204" pitchFamily="34" charset="0"/>
              </a:rPr>
              <a:t> و </a:t>
            </a:r>
            <a:r>
              <a:rPr lang="en-US" sz="2800" b="0" i="0">
                <a:solidFill>
                  <a:srgbClr val="000000"/>
                </a:solidFill>
                <a:effectLst/>
                <a:latin typeface="Arial" panose="020B0604020202020204" pitchFamily="34" charset="0"/>
              </a:rPr>
              <a:t> causeing</a:t>
            </a:r>
            <a:r>
              <a:rPr lang="fa-IR" sz="2800" b="0" i="0">
                <a:solidFill>
                  <a:srgbClr val="000000"/>
                </a:solidFill>
                <a:effectLst/>
                <a:latin typeface="Arial" panose="020B0604020202020204" pitchFamily="34" charset="0"/>
              </a:rPr>
              <a:t> اضافه شده و </a:t>
            </a:r>
            <a:r>
              <a:rPr lang="en-US" sz="2800" b="0" i="0">
                <a:solidFill>
                  <a:srgbClr val="000000"/>
                </a:solidFill>
                <a:effectLst/>
                <a:latin typeface="Arial" panose="020B0604020202020204" pitchFamily="34" charset="0"/>
              </a:rPr>
              <a:t>uncaught typeerror</a:t>
            </a:r>
            <a:r>
              <a:rPr lang="fa-IR" sz="2800" b="0" i="0">
                <a:solidFill>
                  <a:srgbClr val="000000"/>
                </a:solidFill>
                <a:effectLst/>
                <a:latin typeface="Arial" panose="020B0604020202020204" pitchFamily="34" charset="0"/>
              </a:rPr>
              <a:t> رو بردیم آخر</a:t>
            </a:r>
            <a:endParaRPr lang="en-US" sz="2800"/>
          </a:p>
          <a:p>
            <a:pPr algn="just" rtl="1">
              <a:lnSpc>
                <a:spcPct val="107000"/>
              </a:lnSpc>
              <a:spcBef>
                <a:spcPts val="799"/>
              </a:spcBef>
              <a:buNone/>
              <a:tabLst>
                <a:tab pos="0" algn="l"/>
              </a:tabLst>
            </a:pPr>
            <a:endParaRPr lang="fa-IR" sz="1800" b="0" strike="noStrike" spc="-1">
              <a:latin typeface="Comic Sans MS"/>
              <a:ea typeface="Segoe UI"/>
            </a:endParaRPr>
          </a:p>
          <a:p>
            <a:pPr algn="just" rtl="1">
              <a:lnSpc>
                <a:spcPct val="107000"/>
              </a:lnSpc>
              <a:spcBef>
                <a:spcPts val="799"/>
              </a:spcBef>
              <a:buNone/>
              <a:tabLst>
                <a:tab pos="0" algn="l"/>
              </a:tabLst>
            </a:pPr>
            <a:endParaRPr lang="fa-IR" sz="1800" b="0" strike="noStrike" spc="-1">
              <a:latin typeface="Comic Sans MS"/>
              <a:ea typeface="Segoe UI"/>
            </a:endParaRPr>
          </a:p>
          <a:p>
            <a:pPr algn="just" rtl="1">
              <a:lnSpc>
                <a:spcPct val="107000"/>
              </a:lnSpc>
              <a:spcBef>
                <a:spcPts val="799"/>
              </a:spcBef>
              <a:buNone/>
              <a:tabLst>
                <a:tab pos="0" algn="l"/>
              </a:tabLst>
            </a:pPr>
            <a:r>
              <a:rPr lang="en-US" sz="1800" b="0" strike="noStrike" spc="-1">
                <a:latin typeface="Comic Sans MS"/>
                <a:ea typeface="Segoe UI"/>
              </a:rPr>
              <a:t> </a:t>
            </a:r>
            <a:r>
              <a:rPr lang="fa-IR" sz="1800" b="0" strike="noStrike" spc="-1">
                <a:latin typeface="Comic Sans MS"/>
                <a:ea typeface="Segoe UI"/>
              </a:rPr>
              <a:t> </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116</a:t>
            </a:fld>
            <a:endParaRPr lang="en-US" sz="1200" b="0" strike="noStrike" spc="-1">
              <a:latin typeface="Times New Roman"/>
            </a:endParaRPr>
          </a:p>
        </p:txBody>
      </p:sp>
    </p:spTree>
    <p:extLst>
      <p:ext uri="{BB962C8B-B14F-4D97-AF65-F5344CB8AC3E}">
        <p14:creationId xmlns:p14="http://schemas.microsoft.com/office/powerpoint/2010/main" val="37541048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همینطور یکی از کارهای خیلی خوبی که میتونین انجام بدین، استفاده از </a:t>
            </a:r>
            <a:r>
              <a:rPr lang="en-US" sz="1800" b="0" strike="noStrike" spc="-1">
                <a:latin typeface="Comic Sans MS"/>
                <a:ea typeface="Segoe UI"/>
              </a:rPr>
              <a:t>Wordtune, grammarly</a:t>
            </a:r>
            <a:r>
              <a:rPr lang="fa-IR" sz="1800" b="0" strike="noStrike" spc="-1">
                <a:latin typeface="Comic Sans MS"/>
                <a:ea typeface="Segoe UI"/>
              </a:rPr>
              <a:t> هست که خیلی بهتون کمک میکنه</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117</a:t>
            </a:fld>
            <a:endParaRPr lang="en-US" sz="1200" b="0" strike="noStrike" spc="-1">
              <a:latin typeface="Times New Roman"/>
            </a:endParaRPr>
          </a:p>
        </p:txBody>
      </p:sp>
    </p:spTree>
    <p:extLst>
      <p:ext uri="{BB962C8B-B14F-4D97-AF65-F5344CB8AC3E}">
        <p14:creationId xmlns:p14="http://schemas.microsoft.com/office/powerpoint/2010/main" val="40048424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به همین شکل میتونین سوال رو با همون محتوا با کلی اشکال مختلف بپرسین که طبق توصیه جامعه</a:t>
            </a:r>
            <a:r>
              <a:rPr lang="en-US" sz="1800" b="0" strike="noStrike" spc="-1">
                <a:latin typeface="Comic Sans MS"/>
                <a:ea typeface="Segoe UI"/>
              </a:rPr>
              <a:t>stackoverflow</a:t>
            </a:r>
            <a:r>
              <a:rPr lang="fa-IR" sz="1800" b="0" strike="noStrike" spc="-1">
                <a:latin typeface="Comic Sans MS"/>
                <a:ea typeface="Segoe UI"/>
              </a:rPr>
              <a:t> هم قدم برداشته باشین، </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118</a:t>
            </a:fld>
            <a:endParaRPr lang="en-US" sz="1200" b="0" strike="noStrike" spc="-1">
              <a:latin typeface="Times New Roman"/>
            </a:endParaRPr>
          </a:p>
        </p:txBody>
      </p:sp>
    </p:spTree>
    <p:extLst>
      <p:ext uri="{BB962C8B-B14F-4D97-AF65-F5344CB8AC3E}">
        <p14:creationId xmlns:p14="http://schemas.microsoft.com/office/powerpoint/2010/main" val="709224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البته!</a:t>
            </a:r>
          </a:p>
          <a:p>
            <a:pPr algn="just" rtl="1">
              <a:lnSpc>
                <a:spcPct val="107000"/>
              </a:lnSpc>
              <a:spcBef>
                <a:spcPts val="799"/>
              </a:spcBef>
              <a:buNone/>
              <a:tabLst>
                <a:tab pos="0" algn="l"/>
              </a:tabLst>
            </a:pPr>
            <a:r>
              <a:rPr lang="fa-IR" sz="1800" b="0" strike="noStrike" spc="-1">
                <a:latin typeface="Comic Sans MS"/>
                <a:ea typeface="Segoe UI"/>
              </a:rPr>
              <a:t>اینجا اگر دقت کرده باشین، همین که یک سوال رو میشه با کلی اشکال مختلف پرسید، یعنی خودش نشون دهنده اینه که این روش هم منجر به سوال های تکراری میشه،</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119</a:t>
            </a:fld>
            <a:endParaRPr lang="en-US" sz="1200" b="0" strike="noStrike" spc="-1">
              <a:latin typeface="Times New Roman"/>
            </a:endParaRPr>
          </a:p>
        </p:txBody>
      </p:sp>
    </p:spTree>
    <p:extLst>
      <p:ext uri="{BB962C8B-B14F-4D97-AF65-F5344CB8AC3E}">
        <p14:creationId xmlns:p14="http://schemas.microsoft.com/office/powerpoint/2010/main" val="79349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یهو به خودتون میاین و میبینین وارد یک هزارتوی عجیبی شدین که کلی دوره و کتاب به نظر جذاب اون بیرون هست و از هرکدوم یک ناخنکی زدین ، اما خب اغلب تهش نتیجه این میشه که کلی انرژی و زمان و هزینه و از همه مهمتر انگیزه اتون رو هدر دادین یعنی مثل خیلی از ماها مسیری که میشد توی 2سه سال طی کرد رو 10 ساله رفتین! اینجا میخوام یه گنج خیلی با ارزشی رو بهتون هدیه بدم، که تا آخر عمرتون مطمین باشین از این سود میبرین طوری که اصلا </a:t>
            </a:r>
            <a:r>
              <a:rPr lang="en-US" sz="2000" b="0" strike="noStrike" spc="-1">
                <a:latin typeface="Arial"/>
              </a:rPr>
              <a:t>CafeDX</a:t>
            </a:r>
            <a:r>
              <a:rPr lang="fa-IR" sz="2000" b="0" strike="noStrike" spc="-1">
                <a:latin typeface="Arial"/>
              </a:rPr>
              <a:t> رو بر اساس این شکل دادیم...</a:t>
            </a: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12</a:t>
            </a:fld>
            <a:endParaRPr lang="en-US" sz="1200" b="0" strike="noStrike" spc="-1">
              <a:latin typeface="Times New Roman"/>
            </a:endParaRPr>
          </a:p>
        </p:txBody>
      </p:sp>
    </p:spTree>
    <p:extLst>
      <p:ext uri="{BB962C8B-B14F-4D97-AF65-F5344CB8AC3E}">
        <p14:creationId xmlns:p14="http://schemas.microsoft.com/office/powerpoint/2010/main" val="206347051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بنابراین توصیه میشه اگر میتونین ابتدا سوالتون رو با کمک </a:t>
            </a:r>
            <a:r>
              <a:rPr lang="en-US" sz="1800" b="0" strike="noStrike" spc="-1">
                <a:latin typeface="Comic Sans MS"/>
                <a:ea typeface="Segoe UI"/>
              </a:rPr>
              <a:t>how to, why</a:t>
            </a:r>
            <a:r>
              <a:rPr lang="fa-IR" sz="1800" b="0" strike="noStrike" spc="-1">
                <a:latin typeface="Comic Sans MS"/>
                <a:ea typeface="Segoe UI"/>
              </a:rPr>
              <a:t> به شکلی بپرسین که متن خطا هم کامل و خوانا توی سوال باشه، ترجیحا این کارو بکنین و البته حتما عین متن خطا رو هم درون پاراگراف اول قرار بدین،</a:t>
            </a:r>
          </a:p>
          <a:p>
            <a:pPr algn="just" rtl="1">
              <a:lnSpc>
                <a:spcPct val="107000"/>
              </a:lnSpc>
              <a:spcBef>
                <a:spcPts val="799"/>
              </a:spcBef>
              <a:buNone/>
              <a:tabLst>
                <a:tab pos="0" algn="l"/>
              </a:tabLst>
            </a:pPr>
            <a:r>
              <a:rPr lang="fa-IR" sz="1800" b="0" strike="noStrike" spc="-1">
                <a:latin typeface="Comic Sans MS"/>
                <a:ea typeface="Segoe UI"/>
              </a:rPr>
              <a:t> اما اگر میبینین سخت میشه که، متن خطای تولید شده که گاها کمی پیچیده تر هم هستن، رو به صورت مناسبی درآورد، همون عین متن خطای تولید شده رو میتونید در قالب عنوان سوال استفاده کنید که احتمال ایجاد سوال های تکراری که ممکنه شیوه جمله بندی یا کلمات بکار رفته اشون متفاوت باشه رو کاهش هم میده</a:t>
            </a:r>
          </a:p>
          <a:p>
            <a:pPr algn="just" rtl="1">
              <a:lnSpc>
                <a:spcPct val="107000"/>
              </a:lnSpc>
              <a:spcBef>
                <a:spcPts val="799"/>
              </a:spcBef>
              <a:buNone/>
              <a:tabLst>
                <a:tab pos="0" algn="l"/>
              </a:tabLst>
            </a:pPr>
            <a:endParaRPr lang="fa-IR" sz="1800" b="0" strike="noStrike" spc="-1">
              <a:latin typeface="Comic Sans MS"/>
              <a:ea typeface="Segoe UI"/>
            </a:endParaRPr>
          </a:p>
          <a:p>
            <a:pPr algn="just" rtl="1">
              <a:lnSpc>
                <a:spcPct val="107000"/>
              </a:lnSpc>
              <a:spcBef>
                <a:spcPts val="799"/>
              </a:spcBef>
              <a:buNone/>
              <a:tabLst>
                <a:tab pos="0" algn="l"/>
              </a:tabLst>
            </a:pPr>
            <a:r>
              <a:rPr lang="fa-IR" sz="1800" b="0" strike="noStrike" spc="-1">
                <a:latin typeface="Comic Sans MS"/>
                <a:ea typeface="Segoe UI"/>
              </a:rPr>
              <a:t>به هرحال در فصل های آتی برای جلوگیری از پرسش سوال های تکراری، به طور مفصل به بحث جستجو میپردازیم تا راهکار اساسی برای پیشگیری از </a:t>
            </a:r>
            <a:r>
              <a:rPr lang="en-US" sz="1800" b="0" strike="noStrike" spc="-1">
                <a:latin typeface="Comic Sans MS"/>
                <a:ea typeface="Segoe UI"/>
              </a:rPr>
              <a:t>duplicate questions</a:t>
            </a:r>
            <a:r>
              <a:rPr lang="fa-IR" sz="1800" b="0" strike="noStrike" spc="-1">
                <a:latin typeface="Comic Sans MS"/>
                <a:ea typeface="Segoe UI"/>
              </a:rPr>
              <a:t> رو به صورت حرفه ای یادبگیرین و انجام بدین</a:t>
            </a: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120</a:t>
            </a:fld>
            <a:endParaRPr lang="en-US" sz="1200" b="0" strike="noStrike" spc="-1">
              <a:latin typeface="Times New Roman"/>
            </a:endParaRPr>
          </a:p>
        </p:txBody>
      </p:sp>
    </p:spTree>
    <p:extLst>
      <p:ext uri="{BB962C8B-B14F-4D97-AF65-F5344CB8AC3E}">
        <p14:creationId xmlns:p14="http://schemas.microsoft.com/office/powerpoint/2010/main" val="5491904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685800" y="1143000"/>
            <a:ext cx="5486400" cy="3086100"/>
          </a:xfrm>
          <a:prstGeom prst="rect">
            <a:avLst/>
          </a:prstGeom>
          <a:ln w="0">
            <a:noFill/>
          </a:ln>
        </p:spPr>
      </p:sp>
      <p:sp>
        <p:nvSpPr>
          <p:cNvPr id="8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در ادامه سوال های خوب،</a:t>
            </a:r>
          </a:p>
          <a:p>
            <a:pPr algn="just" rtl="1">
              <a:lnSpc>
                <a:spcPct val="107000"/>
              </a:lnSpc>
              <a:spcBef>
                <a:spcPts val="799"/>
              </a:spcBef>
              <a:buNone/>
              <a:tabLst>
                <a:tab pos="0" algn="l"/>
              </a:tabLst>
            </a:pPr>
            <a:r>
              <a:rPr lang="fa-IR" sz="1800" b="0" strike="noStrike" spc="-1">
                <a:latin typeface="Comic Sans MS"/>
                <a:ea typeface="Segoe UI"/>
              </a:rPr>
              <a:t> </a:t>
            </a:r>
            <a:r>
              <a:rPr lang="en-US" sz="1800" b="0" strike="noStrike" spc="-1">
                <a:latin typeface="Comic Sans MS"/>
                <a:ea typeface="Segoe UI"/>
              </a:rPr>
              <a:t>مورد </a:t>
            </a:r>
            <a:r>
              <a:rPr lang="fa-IR" sz="1800" b="0" strike="noStrike" spc="-1">
                <a:latin typeface="Comic Sans MS"/>
                <a:ea typeface="Segoe UI"/>
              </a:rPr>
              <a:t>5م</a:t>
            </a:r>
            <a:r>
              <a:rPr lang="en-US" sz="1800" b="0" strike="noStrike" spc="-1">
                <a:latin typeface="Comic Sans MS"/>
                <a:ea typeface="Segoe UI"/>
              </a:rPr>
              <a:t> هم میگه چطور enum  رو در تایپ اسکریپت Destructure کنم؟</a:t>
            </a:r>
            <a:r>
              <a:rPr lang="fa-IR" sz="1800" b="0" strike="noStrike" spc="-1">
                <a:latin typeface="Comic Sans MS"/>
                <a:ea typeface="Segoe UI"/>
              </a:rPr>
              <a:t> یا مورد 6 که میگه چرا </a:t>
            </a:r>
            <a:r>
              <a:rPr lang="en-US" sz="1800" b="0" strike="noStrike" spc="-1">
                <a:latin typeface="Comic Sans MS"/>
                <a:ea typeface="Segoe UI"/>
              </a:rPr>
              <a:t>parseInt </a:t>
            </a:r>
            <a:r>
              <a:rPr lang="fa-IR" sz="1800" b="0" strike="noStrike" spc="-1">
                <a:latin typeface="Comic Sans MS"/>
                <a:ea typeface="Segoe UI"/>
              </a:rPr>
              <a:t> این عدد در جاوا اسمکریپت 5 رو چاپ میکنه! که بازم یک سوال مرتبط با برنامه نویسی هست! و بقیه هم به همین شکل ، </a:t>
            </a:r>
            <a:r>
              <a:rPr lang="fa-IR" sz="1800" b="0" strike="noStrike" spc="-1">
                <a:latin typeface="Comic Sans MS"/>
                <a:cs typeface="B Kamran"/>
              </a:rPr>
              <a:t>پس دقت کنین که سوال ها هم کاملا تو این 4 دسته قرار میگیرن و از اینا مهمتر اینکه بدون خوندن متن سوال کاملا متوجه میشیم که مشکل چیه و اگر بلد باشیم میریم و راهنمایی میکنیم، پس دقت کنین که سوالاتتون باید این شکلی باشن! </a:t>
            </a:r>
          </a:p>
          <a:p>
            <a:pPr algn="just" rtl="1">
              <a:lnSpc>
                <a:spcPct val="107000"/>
              </a:lnSpc>
              <a:spcBef>
                <a:spcPts val="799"/>
              </a:spcBef>
              <a:buNone/>
              <a:tabLst>
                <a:tab pos="0" algn="l"/>
              </a:tabLst>
            </a:pPr>
            <a:r>
              <a:rPr lang="en-US" sz="1800" b="0" strike="noStrike" spc="-1">
                <a:latin typeface="Comic Sans MS"/>
                <a:cs typeface="B Kamran"/>
              </a:rPr>
              <a:t>Ontpoic, </a:t>
            </a:r>
            <a:r>
              <a:rPr lang="fa-IR" sz="1800" b="0" strike="noStrike" spc="-1">
                <a:latin typeface="Comic Sans MS"/>
                <a:cs typeface="B Kamran"/>
              </a:rPr>
              <a:t> واضح، غیرتکراری!</a:t>
            </a:r>
            <a:endParaRPr lang="en-US" sz="1800" b="0" strike="noStrike" spc="-1">
              <a:latin typeface="Arial"/>
            </a:endParaRPr>
          </a:p>
        </p:txBody>
      </p:sp>
      <p:sp>
        <p:nvSpPr>
          <p:cNvPr id="815"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4E19B-A0E2-4367-9850-75F25F2796B4}" type="slidenum">
              <a:rPr lang="en-US" sz="1200" b="0" strike="noStrike" spc="-1">
                <a:latin typeface="Times New Roman"/>
              </a:rPr>
              <a:t>121</a:t>
            </a:fld>
            <a:endParaRPr lang="en-US" sz="1200" b="0" strike="noStrike" spc="-1">
              <a:latin typeface="Times New Roman"/>
            </a:endParaRPr>
          </a:p>
        </p:txBody>
      </p:sp>
    </p:spTree>
    <p:extLst>
      <p:ext uri="{BB962C8B-B14F-4D97-AF65-F5344CB8AC3E}">
        <p14:creationId xmlns:p14="http://schemas.microsoft.com/office/powerpoint/2010/main" val="422715755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PlaceHolder 1"/>
          <p:cNvSpPr>
            <a:spLocks noGrp="1" noRot="1" noChangeAspect="1"/>
          </p:cNvSpPr>
          <p:nvPr>
            <p:ph type="sldImg"/>
          </p:nvPr>
        </p:nvSpPr>
        <p:spPr>
          <a:xfrm>
            <a:off x="685800" y="1143000"/>
            <a:ext cx="5486400" cy="3086100"/>
          </a:xfrm>
          <a:prstGeom prst="rect">
            <a:avLst/>
          </a:prstGeom>
          <a:ln w="0">
            <a:noFill/>
          </a:ln>
        </p:spPr>
      </p:sp>
      <p:sp>
        <p:nvSpPr>
          <p:cNvPr id="81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حالا اگر سوالتون برای </a:t>
            </a:r>
            <a:r>
              <a:rPr lang="en-US" sz="1800" b="0" strike="noStrike" spc="-1">
                <a:latin typeface="Comic Sans MS"/>
                <a:ea typeface="Segoe UI"/>
              </a:rPr>
              <a:t>stackoverflow جزو offtopic</a:t>
            </a:r>
            <a:r>
              <a:rPr lang="fa-IR" sz="1800" b="0" strike="noStrike" spc="-1">
                <a:latin typeface="Comic Sans MS"/>
                <a:cs typeface="B Kamran"/>
              </a:rPr>
              <a:t>ها بود، می تونین از سایر </a:t>
            </a:r>
            <a:r>
              <a:rPr lang="en-US" sz="1800" b="0" strike="noStrike" spc="-1">
                <a:latin typeface="Comic Sans MS"/>
                <a:ea typeface="Segoe UI"/>
              </a:rPr>
              <a:t>StackExchange</a:t>
            </a:r>
            <a:r>
              <a:rPr lang="fa-IR" sz="1800" b="0" strike="noStrike" spc="-1">
                <a:latin typeface="Comic Sans MS"/>
                <a:cs typeface="B Kamran"/>
              </a:rPr>
              <a:t>ها استفاده کنین: مثلا</a:t>
            </a:r>
            <a:endParaRPr lang="en-US" sz="1800" b="0" strike="noStrike" spc="-1">
              <a:latin typeface="Arial"/>
            </a:endParaRPr>
          </a:p>
          <a:p>
            <a:pPr marL="343080" indent="-343080" algn="just" rtl="1">
              <a:lnSpc>
                <a:spcPct val="107000"/>
              </a:lnSpc>
              <a:spcBef>
                <a:spcPts val="799"/>
              </a:spcBef>
              <a:buClr>
                <a:srgbClr val="000000"/>
              </a:buClr>
              <a:buFont typeface="Symbol"/>
              <a:buChar char=""/>
              <a:tabLst>
                <a:tab pos="0" algn="l"/>
              </a:tabLst>
            </a:pPr>
            <a:r>
              <a:rPr lang="en-US" sz="1800" b="0" strike="noStrike" spc="-1">
                <a:latin typeface="Comic Sans MS"/>
                <a:ea typeface="Segoe UI"/>
              </a:rPr>
              <a:t>SuperUser  - </a:t>
            </a:r>
            <a:r>
              <a:rPr lang="fa-IR" sz="1800" b="0" strike="noStrike" spc="-1">
                <a:latin typeface="Comic Sans MS"/>
                <a:ea typeface="Segoe UI"/>
              </a:rPr>
              <a:t>  برای </a:t>
            </a:r>
            <a:r>
              <a:rPr lang="en-US" sz="1800" b="0" strike="noStrike" spc="-1">
                <a:latin typeface="Comic Sans MS"/>
                <a:ea typeface="Segoe UI"/>
              </a:rPr>
              <a:t>سوال </a:t>
            </a:r>
            <a:r>
              <a:rPr lang="fa-IR" sz="1800" b="0" strike="noStrike" spc="-1">
                <a:latin typeface="Comic Sans MS"/>
                <a:ea typeface="Segoe UI"/>
              </a:rPr>
              <a:t>پرسیدن </a:t>
            </a:r>
            <a:r>
              <a:rPr lang="en-US" sz="1800" b="0" strike="noStrike" spc="-1">
                <a:latin typeface="Comic Sans MS"/>
                <a:ea typeface="Segoe UI"/>
              </a:rPr>
              <a:t>درمورد سخت­افزار، نرم­افزار، شبکه خونگی و </a:t>
            </a:r>
            <a:r>
              <a:rPr lang="fa-IR" sz="1800" b="0" strike="noStrike" spc="-1">
                <a:latin typeface="Comic Sans MS"/>
                <a:ea typeface="Segoe UI"/>
              </a:rPr>
              <a:t>این جور چیزاست</a:t>
            </a:r>
            <a:endParaRPr lang="en-US" sz="1800" b="0" strike="noStrike" spc="-1">
              <a:latin typeface="Arial"/>
            </a:endParaRPr>
          </a:p>
          <a:p>
            <a:pPr marL="343080" indent="-343080" algn="just" rtl="1">
              <a:lnSpc>
                <a:spcPct val="107000"/>
              </a:lnSpc>
              <a:buClr>
                <a:srgbClr val="000000"/>
              </a:buClr>
              <a:buFont typeface="Symbol"/>
              <a:buChar char=""/>
              <a:tabLst>
                <a:tab pos="0" algn="l"/>
              </a:tabLst>
            </a:pPr>
            <a:r>
              <a:rPr lang="en-US" sz="1800" b="0" strike="noStrike" spc="-1">
                <a:latin typeface="Comic Sans MS"/>
                <a:ea typeface="Segoe UI"/>
              </a:rPr>
              <a:t>ServerFault</a:t>
            </a:r>
            <a:r>
              <a:rPr lang="en-US" sz="1800" b="0" strike="noStrike" spc="-1">
                <a:latin typeface="B Kamran"/>
                <a:ea typeface="Segoe UI"/>
              </a:rPr>
              <a:t> </a:t>
            </a:r>
            <a:r>
              <a:rPr lang="en-US" sz="1800" b="0" strike="noStrike" spc="-1">
                <a:latin typeface="Comic Sans MS"/>
                <a:ea typeface="Segoe UI"/>
              </a:rPr>
              <a:t>– </a:t>
            </a:r>
            <a:r>
              <a:rPr lang="fa-IR" sz="1800" b="0" strike="noStrike" spc="-1">
                <a:latin typeface="Comic Sans MS"/>
                <a:ea typeface="Segoe UI"/>
              </a:rPr>
              <a:t> هم برای </a:t>
            </a:r>
            <a:r>
              <a:rPr lang="en-US" sz="1800" b="0" strike="noStrike" spc="-1">
                <a:latin typeface="Comic Sans MS"/>
                <a:ea typeface="Segoe UI"/>
              </a:rPr>
              <a:t>مدیریت شبکه و سیستم­های حرفه­ای</a:t>
            </a:r>
            <a:r>
              <a:rPr lang="fa-IR" sz="1800" b="0" strike="noStrike" spc="-1">
                <a:latin typeface="Comic Sans MS"/>
                <a:ea typeface="Segoe UI"/>
              </a:rPr>
              <a:t> هست</a:t>
            </a:r>
            <a:endParaRPr lang="en-US" sz="1800" b="0" strike="noStrike" spc="-1">
              <a:latin typeface="Arial"/>
            </a:endParaRPr>
          </a:p>
          <a:p>
            <a:pPr marL="343080" indent="-343080" algn="just" rtl="1">
              <a:lnSpc>
                <a:spcPct val="107000"/>
              </a:lnSpc>
              <a:buClr>
                <a:srgbClr val="000000"/>
              </a:buClr>
              <a:buFont typeface="Symbol"/>
              <a:buChar char=""/>
              <a:tabLst>
                <a:tab pos="0" algn="l"/>
              </a:tabLst>
            </a:pPr>
            <a:r>
              <a:rPr lang="fa-IR" sz="1800" b="0" strike="noStrike" spc="-1">
                <a:latin typeface="Comic Sans MS"/>
                <a:ea typeface="Segoe UI"/>
              </a:rPr>
              <a:t> یا </a:t>
            </a:r>
            <a:r>
              <a:rPr lang="en-US" sz="1800" b="0" strike="noStrike" spc="-1">
                <a:latin typeface="Comic Sans MS"/>
                <a:ea typeface="Segoe UI"/>
              </a:rPr>
              <a:t>Webmasters</a:t>
            </a:r>
            <a:r>
              <a:rPr lang="en-US" sz="1800" b="0" strike="noStrike" spc="-1">
                <a:latin typeface="B Kamran"/>
                <a:ea typeface="Segoe UI"/>
              </a:rPr>
              <a:t> </a:t>
            </a:r>
            <a:r>
              <a:rPr lang="en-US" sz="1800" b="0" strike="noStrike" spc="-1">
                <a:latin typeface="Comic Sans MS"/>
                <a:ea typeface="Segoe UI"/>
              </a:rPr>
              <a:t>– </a:t>
            </a:r>
            <a:r>
              <a:rPr lang="fa-IR" sz="1800" b="0" strike="noStrike" spc="-1">
                <a:latin typeface="Comic Sans MS"/>
                <a:ea typeface="Segoe UI"/>
              </a:rPr>
              <a:t> که برای </a:t>
            </a:r>
            <a:r>
              <a:rPr lang="en-US" sz="1800" b="0" strike="noStrike" spc="-1">
                <a:latin typeface="Comic Sans MS"/>
                <a:ea typeface="Segoe UI"/>
              </a:rPr>
              <a:t>مدیریت سایت، SEO و دامنه و </a:t>
            </a:r>
            <a:r>
              <a:rPr lang="fa-IR" sz="1800" b="0" strike="noStrike" spc="-1">
                <a:latin typeface="Comic Sans MS"/>
                <a:ea typeface="Segoe UI"/>
              </a:rPr>
              <a:t>این جور مسایل هست</a:t>
            </a:r>
            <a:endParaRPr lang="en-US" sz="1800" b="0" strike="noStrike" spc="-1">
              <a:latin typeface="Arial"/>
            </a:endParaRPr>
          </a:p>
          <a:p>
            <a:pPr marL="343080" indent="-343080" algn="just" rtl="1">
              <a:lnSpc>
                <a:spcPct val="107000"/>
              </a:lnSpc>
              <a:buClr>
                <a:srgbClr val="000000"/>
              </a:buClr>
              <a:buFont typeface="Symbol"/>
              <a:buChar char=""/>
              <a:tabLst>
                <a:tab pos="0" algn="l"/>
              </a:tabLst>
            </a:pPr>
            <a:r>
              <a:rPr lang="en-US" sz="1800" b="0" strike="noStrike" spc="-1">
                <a:latin typeface="Comic Sans MS"/>
                <a:ea typeface="Segoe UI"/>
              </a:rPr>
              <a:t>Unix &amp; Linux</a:t>
            </a:r>
            <a:r>
              <a:rPr lang="en-US" sz="1800" b="0" strike="noStrike" spc="-1">
                <a:latin typeface="B Kamran"/>
                <a:ea typeface="Segoe UI"/>
              </a:rPr>
              <a:t> </a:t>
            </a:r>
            <a:r>
              <a:rPr lang="fa-IR" sz="1800" b="0" strike="noStrike" spc="-1">
                <a:latin typeface="B Kamran"/>
                <a:ea typeface="Segoe UI"/>
              </a:rPr>
              <a:t> هم برای </a:t>
            </a:r>
            <a:r>
              <a:rPr lang="en-US" sz="1800" b="0" strike="noStrike" spc="-1">
                <a:latin typeface="Comic Sans MS"/>
                <a:ea typeface="Segoe UI"/>
              </a:rPr>
              <a:t>– کاربرای لینوکس و FreeBSD و کلا unix like سیستم­ها</a:t>
            </a:r>
            <a:r>
              <a:rPr lang="fa-IR" sz="1800" b="0" strike="noStrike" spc="-1">
                <a:latin typeface="Comic Sans MS"/>
                <a:ea typeface="Segoe UI"/>
              </a:rPr>
              <a:t> سوال های مرتبطشون هست</a:t>
            </a:r>
            <a:endParaRPr lang="en-US" sz="1800" b="0" strike="noStrike" spc="-1">
              <a:latin typeface="Arial"/>
            </a:endParaRPr>
          </a:p>
          <a:p>
            <a:pPr marL="343080" indent="-343080" algn="just" rtl="1">
              <a:lnSpc>
                <a:spcPct val="107000"/>
              </a:lnSpc>
              <a:buClr>
                <a:srgbClr val="000000"/>
              </a:buClr>
              <a:buFont typeface="Symbol"/>
              <a:buChar char=""/>
              <a:tabLst>
                <a:tab pos="0" algn="l"/>
              </a:tabLst>
            </a:pPr>
            <a:r>
              <a:rPr lang="en-US" sz="1800" b="0" strike="noStrike" spc="-1">
                <a:latin typeface="Comic Sans MS"/>
                <a:ea typeface="Segoe UI"/>
              </a:rPr>
              <a:t>Dba</a:t>
            </a:r>
            <a:r>
              <a:rPr lang="en-US" sz="1800" b="0" strike="noStrike" spc="-1">
                <a:latin typeface="B Kamran"/>
                <a:ea typeface="Segoe UI"/>
              </a:rPr>
              <a:t> </a:t>
            </a:r>
            <a:r>
              <a:rPr lang="en-US" sz="1800" b="0" strike="noStrike" spc="-1">
                <a:latin typeface="Comic Sans MS"/>
                <a:ea typeface="Segoe UI"/>
              </a:rPr>
              <a:t>– </a:t>
            </a:r>
            <a:r>
              <a:rPr lang="fa-IR" sz="1800" b="0" strike="noStrike" spc="-1">
                <a:latin typeface="Comic Sans MS"/>
                <a:ea typeface="Segoe UI"/>
              </a:rPr>
              <a:t> هم </a:t>
            </a:r>
            <a:r>
              <a:rPr lang="en-US" sz="1800" b="0" strike="noStrike" spc="-1">
                <a:latin typeface="Comic Sans MS"/>
                <a:ea typeface="Segoe UI"/>
              </a:rPr>
              <a:t>مدیرها و متخصص­های پایگاه­داده­ها</a:t>
            </a:r>
            <a:r>
              <a:rPr lang="fa-IR" sz="1800" b="0" strike="noStrike" spc="-1">
                <a:latin typeface="Comic Sans MS"/>
                <a:ea typeface="Segoe UI"/>
              </a:rPr>
              <a:t> هست</a:t>
            </a:r>
            <a:endParaRPr lang="en-US" sz="1800" b="0" strike="noStrike" spc="-1">
              <a:latin typeface="Arial"/>
            </a:endParaRPr>
          </a:p>
          <a:p>
            <a:pPr algn="just" rtl="1">
              <a:lnSpc>
                <a:spcPct val="107000"/>
              </a:lnSpc>
              <a:buNone/>
              <a:tabLst>
                <a:tab pos="0" algn="l"/>
              </a:tabLst>
            </a:pPr>
            <a:r>
              <a:rPr lang="fa-IR" sz="1800" b="0" strike="noStrike" spc="-1">
                <a:latin typeface="Comic Sans MS"/>
                <a:ea typeface="Segoe UI"/>
              </a:rPr>
              <a:t> توصیه میکنم حتما این لینک رو باز کنین و 15 تا 20تا از موارد مختلف از </a:t>
            </a:r>
            <a:r>
              <a:rPr lang="en-US" sz="1800" b="0" strike="noStrike" spc="-1">
                <a:latin typeface="Comic Sans MS"/>
                <a:ea typeface="Segoe UI"/>
              </a:rPr>
              <a:t>unix, wordpress,English </a:t>
            </a:r>
            <a:r>
              <a:rPr lang="fa-IR" sz="1800" b="0" strike="noStrike" spc="-1">
                <a:latin typeface="Comic Sans MS"/>
                <a:ea typeface="Segoe UI"/>
              </a:rPr>
              <a:t> و... رو  بررسی  کنین</a:t>
            </a:r>
            <a:endParaRPr lang="en-US" sz="1800" b="0" strike="noStrike" spc="-1">
              <a:latin typeface="Arial"/>
            </a:endParaRPr>
          </a:p>
        </p:txBody>
      </p:sp>
      <p:sp>
        <p:nvSpPr>
          <p:cNvPr id="818" name="PlaceHolder 3"/>
          <p:cNvSpPr>
            <a:spLocks noGrp="1"/>
          </p:cNvSpPr>
          <p:nvPr>
            <p:ph type="sldNum" idx="3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F073EFA-8FEF-4006-A689-CEA3A8736993}" type="slidenum">
              <a:rPr lang="en-US" sz="1200" b="0" strike="noStrike" spc="-1">
                <a:latin typeface="Times New Roman"/>
              </a:rPr>
              <a:t>122</a:t>
            </a:fld>
            <a:endParaRPr lang="en-US" sz="1200" b="0" strike="noStrike" spc="-1">
              <a:latin typeface="Times New Roman"/>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PlaceHolder 1"/>
          <p:cNvSpPr>
            <a:spLocks noGrp="1" noRot="1" noChangeAspect="1"/>
          </p:cNvSpPr>
          <p:nvPr>
            <p:ph type="sldImg"/>
          </p:nvPr>
        </p:nvSpPr>
        <p:spPr>
          <a:xfrm>
            <a:off x="685800" y="1143000"/>
            <a:ext cx="5486400" cy="3086100"/>
          </a:xfrm>
          <a:prstGeom prst="rect">
            <a:avLst/>
          </a:prstGeom>
          <a:ln w="0">
            <a:noFill/>
          </a:ln>
        </p:spPr>
      </p:sp>
      <p:sp>
        <p:nvSpPr>
          <p:cNvPr id="82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و در انتها اینکه، اگر نوشتن عنوان و خلاصه سازیش براتون سخته، پیشنهاد میشه اول متن سوالتونو کامل بنویسین، اینطوری هم یک قدم از کار رو انجام دادین و هم اینکه راحتتر می­تونین از دلش یه خلاصه سازی و عنوان خوب هم دربیارین.</a:t>
            </a:r>
            <a:endParaRPr lang="en-US" sz="1800" b="0" strike="noStrike" spc="-1">
              <a:latin typeface="Arial"/>
            </a:endParaRPr>
          </a:p>
          <a:p>
            <a:pPr algn="just" rtl="1">
              <a:lnSpc>
                <a:spcPct val="107000"/>
              </a:lnSpc>
              <a:spcBef>
                <a:spcPts val="799"/>
              </a:spcBef>
              <a:buNone/>
              <a:tabLst>
                <a:tab pos="0" algn="l"/>
              </a:tabLst>
            </a:pPr>
            <a:r>
              <a:rPr lang="en-US" sz="1800" b="0" strike="noStrike" spc="-1">
                <a:latin typeface="Comic Sans MS"/>
                <a:ea typeface="Segoe UI"/>
              </a:rPr>
              <a:t> البته </a:t>
            </a:r>
            <a:r>
              <a:rPr lang="fa-IR" sz="1800" b="0" strike="noStrike" spc="-1">
                <a:latin typeface="Comic Sans MS"/>
                <a:ea typeface="Segoe UI"/>
              </a:rPr>
              <a:t>افراد کامیونتی</a:t>
            </a:r>
            <a:r>
              <a:rPr lang="en-US" sz="1800" b="0" strike="noStrike" spc="-1">
                <a:latin typeface="Comic Sans MS"/>
                <a:ea typeface="Segoe UI"/>
              </a:rPr>
              <a:t> stackoverflow تو این زمینه هم کمکت</a:t>
            </a:r>
            <a:r>
              <a:rPr lang="fa-IR" sz="1800" b="0" strike="noStrike" spc="-1">
                <a:latin typeface="Comic Sans MS"/>
                <a:ea typeface="Segoe UI"/>
              </a:rPr>
              <a:t>ون</a:t>
            </a:r>
            <a:r>
              <a:rPr lang="en-US" sz="1800" b="0" strike="noStrike" spc="-1">
                <a:latin typeface="Comic Sans MS"/>
                <a:ea typeface="Segoe UI"/>
              </a:rPr>
              <a:t> میکنه، یعنی</a:t>
            </a:r>
            <a:r>
              <a:rPr lang="fa-IR" sz="1800" b="0" strike="noStrike" spc="-1">
                <a:latin typeface="Comic Sans MS"/>
                <a:ea typeface="Segoe UI"/>
              </a:rPr>
              <a:t> کسی که سوال شما رو ببینه، </a:t>
            </a:r>
            <a:r>
              <a:rPr lang="en-US" sz="1800" b="0" strike="noStrike" spc="-1">
                <a:latin typeface="Comic Sans MS"/>
                <a:ea typeface="Segoe UI"/>
              </a:rPr>
              <a:t>یه سری ویرایش­هایی رو برات</a:t>
            </a:r>
            <a:r>
              <a:rPr lang="fa-IR" sz="1800" b="0" strike="noStrike" spc="-1">
                <a:latin typeface="Comic Sans MS"/>
                <a:ea typeface="Segoe UI"/>
              </a:rPr>
              <a:t>ون</a:t>
            </a:r>
            <a:r>
              <a:rPr lang="en-US" sz="1800" b="0" strike="noStrike" spc="-1">
                <a:latin typeface="Comic Sans MS"/>
                <a:ea typeface="Segoe UI"/>
              </a:rPr>
              <a:t> انجام میدن تا بهتر بشه البته به شرطی که سوالتون </a:t>
            </a:r>
            <a:r>
              <a:rPr lang="fa-IR" sz="1800" b="0" strike="noStrike" spc="-1">
                <a:latin typeface="Comic Sans MS"/>
                <a:ea typeface="Segoe UI"/>
              </a:rPr>
              <a:t>هم حداقل 60</a:t>
            </a:r>
            <a:r>
              <a:rPr lang="en-US" sz="1800" b="0" strike="noStrike" spc="-1">
                <a:latin typeface="Comic Sans MS"/>
                <a:ea typeface="Segoe UI"/>
              </a:rPr>
              <a:t>هفتاد درصد شرایط سوال خوب رو پاس کرده باشه</a:t>
            </a:r>
            <a:r>
              <a:rPr lang="fa-IR" sz="1800" b="0" strike="noStrike" spc="-1">
                <a:latin typeface="Comic Sans MS"/>
                <a:ea typeface="Segoe UI"/>
              </a:rPr>
              <a:t> یعنی حداقل </a:t>
            </a:r>
            <a:r>
              <a:rPr lang="en-US" sz="1800" b="0" strike="noStrike" spc="-1">
                <a:latin typeface="Comic Sans MS"/>
                <a:ea typeface="Segoe UI"/>
              </a:rPr>
              <a:t>ontopic</a:t>
            </a:r>
            <a:r>
              <a:rPr lang="fa-IR" sz="1800" b="0" strike="noStrike" spc="-1">
                <a:latin typeface="Comic Sans MS"/>
                <a:ea typeface="Segoe UI"/>
              </a:rPr>
              <a:t> باشه و تکراری نباشه</a:t>
            </a:r>
            <a:r>
              <a:rPr lang="en-US" sz="1800" b="0" strike="noStrike" spc="-1">
                <a:latin typeface="Comic Sans MS"/>
                <a:ea typeface="Segoe UI"/>
              </a:rPr>
              <a:t>!</a:t>
            </a:r>
            <a:endParaRPr lang="fa-IR" sz="1800" b="0" strike="noStrike" spc="-1">
              <a:latin typeface="Comic Sans MS"/>
              <a:ea typeface="Segoe UI"/>
            </a:endParaRPr>
          </a:p>
        </p:txBody>
      </p:sp>
      <p:sp>
        <p:nvSpPr>
          <p:cNvPr id="821" name="PlaceHolder 3"/>
          <p:cNvSpPr>
            <a:spLocks noGrp="1"/>
          </p:cNvSpPr>
          <p:nvPr>
            <p:ph type="sldNum" idx="3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9E0FD42-D9E0-408B-BCE6-1E53B92E1A80}" type="slidenum">
              <a:rPr lang="en-US" sz="1200" b="0" strike="noStrike" spc="-1">
                <a:latin typeface="Times New Roman"/>
              </a:rPr>
              <a:t>123</a:t>
            </a:fld>
            <a:endParaRPr lang="en-US" sz="1200" b="0" strike="noStrike" spc="-1">
              <a:latin typeface="Times New Roman"/>
            </a:endParaRPr>
          </a:p>
        </p:txBody>
      </p:sp>
    </p:spTree>
    <p:extLst>
      <p:ext uri="{BB962C8B-B14F-4D97-AF65-F5344CB8AC3E}">
        <p14:creationId xmlns:p14="http://schemas.microsoft.com/office/powerpoint/2010/main" val="331107500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Comic Sans MS"/>
                <a:cs typeface="B Kamran"/>
              </a:rPr>
              <a:t>خب تا اینجا از اهمیت عنوان ساده و تمیز</a:t>
            </a:r>
            <a:r>
              <a:rPr lang="en-US" sz="2000" b="0" strike="noStrike" spc="-1">
                <a:latin typeface="Comic Sans MS"/>
                <a:cs typeface="B Kamran"/>
              </a:rPr>
              <a:t> , </a:t>
            </a:r>
            <a:r>
              <a:rPr lang="fa-IR" sz="2000" b="0" strike="noStrike" spc="-1">
                <a:latin typeface="Comic Sans MS"/>
                <a:cs typeface="B Kamran"/>
              </a:rPr>
              <a:t> و </a:t>
            </a:r>
            <a:r>
              <a:rPr lang="en-US" sz="2000" b="0" strike="noStrike" spc="-1">
                <a:latin typeface="Comic Sans MS"/>
                <a:cs typeface="B Kamran"/>
              </a:rPr>
              <a:t>ontopic</a:t>
            </a:r>
            <a:r>
              <a:rPr lang="fa-IR" sz="2000" b="0" strike="noStrike" spc="-1">
                <a:latin typeface="Comic Sans MS"/>
                <a:cs typeface="B Kamran"/>
              </a:rPr>
              <a:t> بودن صحبت کردیم، تو ادامه به نکات  تکمیلی</a:t>
            </a:r>
            <a:r>
              <a:rPr lang="en-US" sz="2000" b="0" strike="noStrike" spc="-1">
                <a:latin typeface="Comic Sans MS"/>
                <a:cs typeface="B Kamran"/>
              </a:rPr>
              <a:t> </a:t>
            </a:r>
            <a:r>
              <a:rPr lang="fa-IR" sz="2000" b="0" strike="noStrike" spc="-1">
                <a:latin typeface="Comic Sans MS"/>
                <a:cs typeface="B Kamran"/>
              </a:rPr>
              <a:t>برای نوشتن حرفه ای سوال می پردازیم</a:t>
            </a:r>
            <a:endParaRPr lang="en-US" sz="2000" b="0" strike="noStrike" spc="-1">
              <a:latin typeface="Arial"/>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124</a:t>
            </a:fld>
            <a:endParaRPr lang="en-US" sz="1200" b="0" strike="noStrike" spc="-1">
              <a:latin typeface="Times New Roman"/>
            </a:endParaRPr>
          </a:p>
        </p:txBody>
      </p:sp>
    </p:spTree>
    <p:extLst>
      <p:ext uri="{BB962C8B-B14F-4D97-AF65-F5344CB8AC3E}">
        <p14:creationId xmlns:p14="http://schemas.microsoft.com/office/powerpoint/2010/main" val="235327813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PlaceHolder 1"/>
          <p:cNvSpPr>
            <a:spLocks noGrp="1" noRot="1" noChangeAspect="1"/>
          </p:cNvSpPr>
          <p:nvPr>
            <p:ph type="sldImg"/>
          </p:nvPr>
        </p:nvSpPr>
        <p:spPr>
          <a:xfrm>
            <a:off x="685800" y="1143000"/>
            <a:ext cx="5486400" cy="3086100"/>
          </a:xfrm>
          <a:prstGeom prst="rect">
            <a:avLst/>
          </a:prstGeom>
          <a:ln w="0">
            <a:noFill/>
          </a:ln>
        </p:spPr>
      </p:sp>
      <p:sp>
        <p:nvSpPr>
          <p:cNvPr id="82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spcBef>
                <a:spcPts val="799"/>
              </a:spcBef>
              <a:buClr>
                <a:srgbClr val="000000"/>
              </a:buClr>
              <a:buFont typeface="+mj-lt"/>
              <a:buNone/>
            </a:pPr>
            <a:r>
              <a:rPr lang="fa-IR" sz="1800" b="0" strike="noStrike" spc="-1">
                <a:latin typeface="Comic Sans MS"/>
                <a:cs typeface="B Kamran"/>
              </a:rPr>
              <a:t>مورد اول، اینه که قبل از هر چیزی، توضیح مختصری درمورد مشکل بدین، و توجه کنین که متن سوال باید به مشکل بپردازه نه حاشیه ها تا وقتی کسی که مطالعه می­کنه، بدون فوت وقت مشکل رو درک کنه و اگر راه حلی بلد بود بهتون جواب بده، بنابراین هرچه سوال و متنش خلاصه­تر، بهتر، البته به شرطی که برای خواننده درکش رو سختتر نکنین! مثلا </a:t>
            </a:r>
            <a:endParaRPr lang="en-US" sz="1800" b="0" strike="noStrike" spc="-1">
              <a:latin typeface="Arial"/>
            </a:endParaRPr>
          </a:p>
          <a:p>
            <a:pPr marL="457200" algn="just">
              <a:lnSpc>
                <a:spcPct val="107000"/>
              </a:lnSpc>
              <a:spcBef>
                <a:spcPts val="799"/>
              </a:spcBef>
              <a:buNone/>
              <a:tabLst>
                <a:tab pos="0" algn="l"/>
              </a:tabLst>
            </a:pPr>
            <a:r>
              <a:rPr lang="en-US" sz="1800" b="0" strike="noStrike" spc="-1">
                <a:solidFill>
                  <a:srgbClr val="000000"/>
                </a:solidFill>
                <a:latin typeface="Comic Sans MS"/>
                <a:ea typeface="Segoe UI"/>
              </a:rPr>
              <a:t>Hello Everyone, </a:t>
            </a:r>
            <a:endParaRPr lang="en-US" sz="1800" b="0" strike="noStrike" spc="-1">
              <a:latin typeface="Arial"/>
            </a:endParaRPr>
          </a:p>
          <a:p>
            <a:pPr marL="457200" algn="just">
              <a:lnSpc>
                <a:spcPct val="107000"/>
              </a:lnSpc>
              <a:buNone/>
              <a:tabLst>
                <a:tab pos="0" algn="l"/>
              </a:tabLst>
            </a:pPr>
            <a:r>
              <a:rPr lang="en-US" sz="1800" b="0" strike="noStrike" spc="-1">
                <a:solidFill>
                  <a:srgbClr val="000000"/>
                </a:solidFill>
                <a:latin typeface="Comic Sans MS"/>
                <a:ea typeface="Segoe UI"/>
              </a:rPr>
              <a:t>My name is SeyyedMahdi and I’ve searched across the web and found out here that I can ask my question about JavaScript. Ahh I think this language is really stupid, it made made me crazy….blah blah blah….</a:t>
            </a:r>
            <a:endParaRPr lang="en-US" sz="1800" b="0" strike="noStrike" spc="-1">
              <a:latin typeface="Arial"/>
            </a:endParaRPr>
          </a:p>
          <a:p>
            <a:pPr marL="457200" algn="just" rtl="1">
              <a:lnSpc>
                <a:spcPct val="107000"/>
              </a:lnSpc>
              <a:buNone/>
              <a:tabLst>
                <a:tab pos="0" algn="l"/>
              </a:tabLst>
            </a:pPr>
            <a:endParaRPr lang="en-US" sz="1800" b="0" strike="noStrike" spc="-1">
              <a:latin typeface="Arial"/>
            </a:endParaRPr>
          </a:p>
          <a:p>
            <a:pPr marL="457200" algn="just">
              <a:lnSpc>
                <a:spcPct val="107000"/>
              </a:lnSpc>
              <a:buNone/>
              <a:tabLst>
                <a:tab pos="0" algn="l"/>
              </a:tabLst>
            </a:pPr>
            <a:endParaRPr lang="en-US" sz="1800" b="0" strike="noStrike" spc="-1">
              <a:latin typeface="Arial"/>
            </a:endParaRPr>
          </a:p>
        </p:txBody>
      </p:sp>
      <p:sp>
        <p:nvSpPr>
          <p:cNvPr id="824"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627F72A-1865-4DAE-AFB2-A0BE07BC653B}" type="slidenum">
              <a:rPr lang="en-US" sz="1200" b="0" strike="noStrike" spc="-1">
                <a:latin typeface="Times New Roman"/>
              </a:rPr>
              <a:t>125</a:t>
            </a:fld>
            <a:endParaRPr lang="en-US" sz="1200" b="0" strike="noStrike" spc="-1">
              <a:latin typeface="Times New Roman"/>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PlaceHolder 1"/>
          <p:cNvSpPr>
            <a:spLocks noGrp="1" noRot="1" noChangeAspect="1"/>
          </p:cNvSpPr>
          <p:nvPr>
            <p:ph type="sldImg"/>
          </p:nvPr>
        </p:nvSpPr>
        <p:spPr>
          <a:xfrm>
            <a:off x="685800" y="1143000"/>
            <a:ext cx="5486400" cy="3086100"/>
          </a:xfrm>
          <a:prstGeom prst="rect">
            <a:avLst/>
          </a:prstGeom>
          <a:ln w="0">
            <a:noFill/>
          </a:ln>
        </p:spPr>
      </p:sp>
      <p:sp>
        <p:nvSpPr>
          <p:cNvPr id="82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بچه ها</a:t>
            </a:r>
          </a:p>
          <a:p>
            <a:pPr algn="just" rtl="1">
              <a:lnSpc>
                <a:spcPct val="107000"/>
              </a:lnSpc>
              <a:spcBef>
                <a:spcPts val="799"/>
              </a:spcBef>
              <a:buNone/>
              <a:tabLst>
                <a:tab pos="0" algn="l"/>
              </a:tabLst>
            </a:pPr>
            <a:r>
              <a:rPr lang="fa-IR" sz="1800" b="0" strike="noStrike" spc="-1">
                <a:latin typeface="Comic Sans MS"/>
                <a:cs typeface="B Kamran"/>
              </a:rPr>
              <a:t>این اصلا شروع مناسبی نیست، تو اینجا از این مدل اضافات " سلام و احوا پرسی و بخصوص بکاربردن این کلمات که این زبان احمق، </a:t>
            </a:r>
            <a:r>
              <a:rPr lang="en-US" sz="1800" b="0" strike="noStrike" spc="-1">
                <a:latin typeface="Comic Sans MS"/>
                <a:cs typeface="B Kamran"/>
              </a:rPr>
              <a:t>useless</a:t>
            </a:r>
            <a:r>
              <a:rPr lang="fa-IR" sz="1800" b="0" strike="noStrike" spc="-1">
                <a:latin typeface="Comic Sans MS"/>
                <a:cs typeface="B Kamran"/>
              </a:rPr>
              <a:t>و ......" کلا پرهیز کنین:</a:t>
            </a:r>
            <a:endParaRPr lang="en-US" sz="1800" b="0" strike="noStrike" spc="-1">
              <a:latin typeface="Arial"/>
            </a:endParaRPr>
          </a:p>
          <a:p>
            <a:pPr algn="ctr" rtl="1">
              <a:lnSpc>
                <a:spcPct val="107000"/>
              </a:lnSpc>
              <a:spcBef>
                <a:spcPts val="799"/>
              </a:spcBef>
              <a:buNone/>
              <a:tabLst>
                <a:tab pos="0" algn="l"/>
              </a:tabLst>
            </a:pPr>
            <a:r>
              <a:rPr lang="fa-IR" sz="1800" b="1" strike="noStrike" spc="-1">
                <a:latin typeface="Comic Sans MS"/>
                <a:cs typeface="B Kamran"/>
              </a:rPr>
              <a:t>خودتونو همیشه بزارین جای دیگران</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فکر کنین میاین اینجا و تو اون نیم ساعت وقتی که دارین یه چندتا سوال رو بخونین و سعی کنین به یکی کمک کنین، بنابراین این چیزا رو ببینین و تو هر سوالی بخواین کلی سلام احوال پرسی و حاشیه بخونین، حوصله تون سر میره، اصلا زده میشین از </a:t>
            </a:r>
            <a:r>
              <a:rPr lang="en-US" sz="1800" b="0" strike="noStrike" spc="-1">
                <a:latin typeface="Comic Sans MS"/>
                <a:ea typeface="Segoe UI"/>
              </a:rPr>
              <a:t>Stackoverflow</a:t>
            </a:r>
            <a:r>
              <a:rPr lang="fa-IR" sz="1800" b="0" strike="noStrike" spc="-1">
                <a:latin typeface="Comic Sans MS"/>
                <a:cs typeface="B Kamran"/>
              </a:rPr>
              <a:t>، جدای از این، بخش قابل ملاحظه</a:t>
            </a:r>
            <a:r>
              <a:rPr lang="en-US" sz="1800" b="0" strike="noStrike" spc="-1">
                <a:latin typeface="Comic Sans MS"/>
                <a:ea typeface="Segoe UI"/>
              </a:rPr>
              <a:t>‌</a:t>
            </a:r>
            <a:r>
              <a:rPr lang="fa-IR" sz="1800" b="0" strike="noStrike" spc="-1">
                <a:latin typeface="Comic Sans MS"/>
                <a:cs typeface="B Kamran"/>
              </a:rPr>
              <a:t>ای از زمانتون میره سمت حاشیه و اصلا ممکنه حواستونم پرت بشه!</a:t>
            </a:r>
            <a:endParaRPr lang="en-US" sz="1800" b="0" strike="noStrike" spc="-1">
              <a:latin typeface="Arial"/>
            </a:endParaRPr>
          </a:p>
        </p:txBody>
      </p:sp>
      <p:sp>
        <p:nvSpPr>
          <p:cNvPr id="824"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627F72A-1865-4DAE-AFB2-A0BE07BC653B}" type="slidenum">
              <a:rPr lang="en-US" sz="1200" b="0" strike="noStrike" spc="-1">
                <a:latin typeface="Times New Roman"/>
              </a:rPr>
              <a:t>126</a:t>
            </a:fld>
            <a:endParaRPr lang="en-US" sz="1200" b="0" strike="noStrike" spc="-1">
              <a:latin typeface="Times New Roman"/>
            </a:endParaRPr>
          </a:p>
        </p:txBody>
      </p:sp>
    </p:spTree>
    <p:extLst>
      <p:ext uri="{BB962C8B-B14F-4D97-AF65-F5344CB8AC3E}">
        <p14:creationId xmlns:p14="http://schemas.microsoft.com/office/powerpoint/2010/main" val="31161764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PlaceHolder 1"/>
          <p:cNvSpPr>
            <a:spLocks noGrp="1" noRot="1" noChangeAspect="1"/>
          </p:cNvSpPr>
          <p:nvPr>
            <p:ph type="sldImg"/>
          </p:nvPr>
        </p:nvSpPr>
        <p:spPr>
          <a:xfrm>
            <a:off x="685800" y="1143000"/>
            <a:ext cx="5486400" cy="3086100"/>
          </a:xfrm>
          <a:prstGeom prst="rect">
            <a:avLst/>
          </a:prstGeom>
          <a:ln w="0">
            <a:noFill/>
          </a:ln>
        </p:spPr>
      </p:sp>
      <p:sp>
        <p:nvSpPr>
          <p:cNvPr id="82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همچنین دقت کنین که در انتهای سوال جوابتون از تشکر کردن و قرار دادن امضا و متن های تبلیغی و کاریابی و ... هم پرهیز کنین، </a:t>
            </a:r>
            <a:endParaRPr lang="en-US" sz="1800" b="0" strike="noStrike" spc="-1">
              <a:latin typeface="Arial"/>
            </a:endParaRPr>
          </a:p>
          <a:p>
            <a:pPr marL="457200" algn="just">
              <a:lnSpc>
                <a:spcPct val="107000"/>
              </a:lnSpc>
              <a:buNone/>
              <a:tabLst>
                <a:tab pos="0" algn="l"/>
              </a:tabLst>
            </a:pPr>
            <a:endParaRPr lang="en-US" sz="1800" b="0" strike="noStrike" spc="-1">
              <a:latin typeface="Arial"/>
            </a:endParaRPr>
          </a:p>
        </p:txBody>
      </p:sp>
      <p:sp>
        <p:nvSpPr>
          <p:cNvPr id="824"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627F72A-1865-4DAE-AFB2-A0BE07BC653B}" type="slidenum">
              <a:rPr lang="en-US" sz="1200" b="0" strike="noStrike" spc="-1">
                <a:latin typeface="Times New Roman"/>
              </a:rPr>
              <a:t>127</a:t>
            </a:fld>
            <a:endParaRPr lang="en-US" sz="1200" b="0" strike="noStrike" spc="-1">
              <a:latin typeface="Times New Roman"/>
            </a:endParaRPr>
          </a:p>
        </p:txBody>
      </p:sp>
    </p:spTree>
    <p:extLst>
      <p:ext uri="{BB962C8B-B14F-4D97-AF65-F5344CB8AC3E}">
        <p14:creationId xmlns:p14="http://schemas.microsoft.com/office/powerpoint/2010/main" val="110382969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PlaceHolder 1"/>
          <p:cNvSpPr>
            <a:spLocks noGrp="1" noRot="1" noChangeAspect="1"/>
          </p:cNvSpPr>
          <p:nvPr>
            <p:ph type="sldImg"/>
          </p:nvPr>
        </p:nvSpPr>
        <p:spPr>
          <a:xfrm>
            <a:off x="685800" y="1143000"/>
            <a:ext cx="5486400" cy="3086100"/>
          </a:xfrm>
          <a:prstGeom prst="rect">
            <a:avLst/>
          </a:prstGeom>
          <a:ln w="0">
            <a:noFill/>
          </a:ln>
        </p:spPr>
      </p:sp>
      <p:sp>
        <p:nvSpPr>
          <p:cNvPr id="82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7000"/>
              </a:lnSpc>
              <a:spcBef>
                <a:spcPts val="799"/>
              </a:spcBef>
              <a:buNone/>
              <a:tabLst>
                <a:tab pos="0" algn="l"/>
              </a:tabLst>
            </a:pPr>
            <a:r>
              <a:rPr lang="fa-IR" sz="1800" b="0" strike="noStrike" spc="-1">
                <a:latin typeface="Comic Sans MS"/>
                <a:ea typeface="Segoe UI"/>
              </a:rPr>
              <a:t>مورد دوم، دقت کنین که</a:t>
            </a:r>
            <a:r>
              <a:rPr lang="en-US" sz="1800" b="0" strike="noStrike" spc="-1">
                <a:latin typeface="Comic Sans MS"/>
                <a:ea typeface="Segoe UI"/>
              </a:rPr>
              <a:t> پاراگراف اول بعد از عنوان</a:t>
            </a:r>
            <a:r>
              <a:rPr lang="fa-IR" sz="1800" b="0" strike="noStrike" spc="-1">
                <a:latin typeface="Comic Sans MS"/>
                <a:ea typeface="Segoe UI"/>
              </a:rPr>
              <a:t>،</a:t>
            </a:r>
            <a:r>
              <a:rPr lang="en-US" sz="1800" b="0" strike="noStrike" spc="-1">
                <a:latin typeface="Comic Sans MS"/>
                <a:ea typeface="Segoe UI"/>
              </a:rPr>
              <a:t> مهمترین بخش محتوای سوالت</a:t>
            </a:r>
            <a:r>
              <a:rPr lang="fa-IR" sz="1800" b="0" strike="noStrike" spc="-1">
                <a:latin typeface="Comic Sans MS"/>
                <a:ea typeface="Segoe UI"/>
              </a:rPr>
              <a:t>ون هست،</a:t>
            </a:r>
            <a:r>
              <a:rPr lang="en-US" sz="1800" b="0" strike="noStrike" spc="-1">
                <a:latin typeface="Comic Sans MS"/>
                <a:ea typeface="Segoe UI"/>
              </a:rPr>
              <a:t> چون توی صفحه لیست سوالات و همینطور سرچ گوگل، عنوان و بخشی از پاراگراف اول نشون داده میشه! </a:t>
            </a:r>
            <a:endParaRPr lang="fa-IR" sz="1800" b="0" strike="noStrike" spc="-1">
              <a:latin typeface="Comic Sans MS"/>
              <a:ea typeface="Segoe UI"/>
            </a:endParaRPr>
          </a:p>
          <a:p>
            <a:pPr algn="r" rtl="1">
              <a:lnSpc>
                <a:spcPct val="107000"/>
              </a:lnSpc>
              <a:spcBef>
                <a:spcPts val="799"/>
              </a:spcBef>
              <a:buNone/>
              <a:tabLst>
                <a:tab pos="0" algn="l"/>
              </a:tabLst>
            </a:pPr>
            <a:r>
              <a:rPr lang="en-US" sz="1800" b="0" strike="noStrike" spc="-1">
                <a:latin typeface="Comic Sans MS"/>
                <a:ea typeface="Segoe UI"/>
              </a:rPr>
              <a:t>پس ابتدا مشکلتو</a:t>
            </a:r>
            <a:r>
              <a:rPr lang="fa-IR" sz="1800" b="0" strike="noStrike" spc="-1">
                <a:latin typeface="Comic Sans MS"/>
                <a:ea typeface="Segoe UI"/>
              </a:rPr>
              <a:t>نو</a:t>
            </a:r>
            <a:r>
              <a:rPr lang="en-US" sz="1800" b="0" strike="noStrike" spc="-1">
                <a:latin typeface="Comic Sans MS"/>
                <a:ea typeface="Segoe UI"/>
              </a:rPr>
              <a:t> خلاصه و تمیز بیان کن</a:t>
            </a:r>
            <a:r>
              <a:rPr lang="fa-IR" sz="1800" b="0" strike="noStrike" spc="-1">
                <a:latin typeface="Comic Sans MS"/>
                <a:ea typeface="Segoe UI"/>
              </a:rPr>
              <a:t>ین</a:t>
            </a:r>
            <a:r>
              <a:rPr lang="en-US" sz="1800" b="0" strike="noStrike" spc="-1">
                <a:latin typeface="Comic Sans MS"/>
                <a:ea typeface="Segoe UI"/>
              </a:rPr>
              <a:t>،</a:t>
            </a:r>
            <a:r>
              <a:rPr lang="fa-IR" sz="1800" b="0" strike="noStrike" spc="-1">
                <a:latin typeface="Comic Sans MS"/>
                <a:ea typeface="Segoe UI"/>
              </a:rPr>
              <a:t> تا تو هر دو قسمت بخش های مرتبط سوالت نشون داده بشه،</a:t>
            </a:r>
          </a:p>
          <a:p>
            <a:pPr algn="r" rtl="1">
              <a:lnSpc>
                <a:spcPct val="107000"/>
              </a:lnSpc>
              <a:spcBef>
                <a:spcPts val="799"/>
              </a:spcBef>
              <a:buNone/>
              <a:tabLst>
                <a:tab pos="0" algn="l"/>
              </a:tabLst>
            </a:pPr>
            <a:r>
              <a:rPr lang="fa-IR" sz="1800" b="0" strike="noStrike" spc="-1">
                <a:latin typeface="Comic Sans MS"/>
                <a:ea typeface="Segoe UI"/>
              </a:rPr>
              <a:t>میبینین که تو بخش لیست سوالهای استک اورفلو، از </a:t>
            </a:r>
            <a:r>
              <a:rPr lang="en-US" sz="1800" b="0" strike="noStrike" spc="-1">
                <a:latin typeface="Comic Sans MS"/>
                <a:ea typeface="Segoe UI"/>
              </a:rPr>
              <a:t>I’m getting this errr</a:t>
            </a:r>
            <a:r>
              <a:rPr lang="fa-IR" sz="1800" b="0" strike="noStrike" spc="-1">
                <a:latin typeface="Comic Sans MS"/>
                <a:ea typeface="Segoe UI"/>
              </a:rPr>
              <a:t> تا </a:t>
            </a:r>
            <a:r>
              <a:rPr lang="en-US" sz="1800" b="0" strike="noStrike" spc="-1">
                <a:latin typeface="Comic Sans MS"/>
                <a:ea typeface="Segoe UI"/>
              </a:rPr>
              <a:t>sass loader has been initialized</a:t>
            </a:r>
            <a:r>
              <a:rPr lang="fa-IR" sz="1800" b="0" strike="noStrike" spc="-1">
                <a:latin typeface="Comic Sans MS"/>
                <a:ea typeface="Segoe UI"/>
              </a:rPr>
              <a:t> اومده و توی سرچ گوگل هم از </a:t>
            </a:r>
            <a:r>
              <a:rPr lang="en-US" sz="1800" b="0" strike="noStrike" spc="-1">
                <a:latin typeface="Comic Sans MS"/>
                <a:ea typeface="Segoe UI"/>
              </a:rPr>
              <a:t>sassloader has been initialized</a:t>
            </a:r>
            <a:r>
              <a:rPr lang="fa-IR" sz="1800" b="0" strike="noStrike" spc="-1">
                <a:latin typeface="Comic Sans MS"/>
                <a:ea typeface="Segoe UI"/>
              </a:rPr>
              <a:t> تا </a:t>
            </a:r>
            <a:r>
              <a:rPr lang="en-US" sz="1800" b="0" strike="noStrike" spc="-1">
                <a:latin typeface="Comic Sans MS"/>
                <a:ea typeface="Segoe UI"/>
              </a:rPr>
              <a:t> </a:t>
            </a:r>
            <a:r>
              <a:rPr lang="fa-IR" sz="1800" b="0" strike="noStrike" spc="-1">
                <a:latin typeface="Comic Sans MS"/>
                <a:ea typeface="Segoe UI"/>
              </a:rPr>
              <a:t>بخشی از خطا رو آورده و حتی بخشی از </a:t>
            </a:r>
            <a:r>
              <a:rPr lang="en-US" sz="1800" b="0" strike="noStrike" spc="-1">
                <a:latin typeface="Comic Sans MS"/>
                <a:ea typeface="Segoe UI"/>
              </a:rPr>
              <a:t>top answer</a:t>
            </a:r>
            <a:r>
              <a:rPr lang="fa-IR" sz="1800" b="0" strike="noStrike" spc="-1">
                <a:latin typeface="Comic Sans MS"/>
                <a:ea typeface="Segoe UI"/>
              </a:rPr>
              <a:t> </a:t>
            </a:r>
            <a:r>
              <a:rPr lang="en-US" sz="1800" b="0" strike="noStrike" spc="-1">
                <a:latin typeface="Comic Sans MS"/>
                <a:ea typeface="Segoe UI"/>
              </a:rPr>
              <a:t> </a:t>
            </a:r>
            <a:r>
              <a:rPr lang="fa-IR" sz="1800" b="0" strike="noStrike" spc="-1">
                <a:latin typeface="Comic Sans MS"/>
                <a:ea typeface="Segoe UI"/>
              </a:rPr>
              <a:t>رو هم نشون داده! این یعنی پاراگراف اول توی جواب هم اهمیت داره! البته نه به اندازه سوال!</a:t>
            </a:r>
            <a:endParaRPr lang="en-US" sz="1800" b="0" strike="noStrike" spc="-1">
              <a:latin typeface="Arial"/>
            </a:endParaRPr>
          </a:p>
        </p:txBody>
      </p:sp>
      <p:sp>
        <p:nvSpPr>
          <p:cNvPr id="830" name="PlaceHolder 3"/>
          <p:cNvSpPr>
            <a:spLocks noGrp="1"/>
          </p:cNvSpPr>
          <p:nvPr>
            <p:ph type="sldNum" idx="3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B683DE5-A5E0-42BC-8727-AF609530DAE9}" type="slidenum">
              <a:rPr lang="en-US" sz="1200" b="0" strike="noStrike" spc="-1">
                <a:latin typeface="Times New Roman"/>
              </a:rPr>
              <a:t>128</a:t>
            </a:fld>
            <a:endParaRPr lang="en-US" sz="1200" b="0" strike="noStrike" spc="-1">
              <a:latin typeface="Times New Roman"/>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PlaceHolder 1"/>
          <p:cNvSpPr>
            <a:spLocks noGrp="1" noRot="1" noChangeAspect="1"/>
          </p:cNvSpPr>
          <p:nvPr>
            <p:ph type="sldImg"/>
          </p:nvPr>
        </p:nvSpPr>
        <p:spPr>
          <a:xfrm>
            <a:off x="685800" y="1143000"/>
            <a:ext cx="5486400" cy="3086100"/>
          </a:xfrm>
          <a:prstGeom prst="rect">
            <a:avLst/>
          </a:prstGeom>
          <a:ln w="0">
            <a:noFill/>
          </a:ln>
        </p:spPr>
      </p:sp>
      <p:sp>
        <p:nvSpPr>
          <p:cNvPr id="82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7000"/>
              </a:lnSpc>
              <a:spcBef>
                <a:spcPts val="799"/>
              </a:spcBef>
              <a:buNone/>
              <a:tabLst>
                <a:tab pos="0" algn="l"/>
              </a:tabLst>
            </a:pPr>
            <a:r>
              <a:rPr lang="fa-IR" sz="1800" b="0" strike="noStrike" spc="-1">
                <a:latin typeface="Comic Sans MS"/>
                <a:cs typeface="B Kamran"/>
              </a:rPr>
              <a:t>درواقع مثل این مثال باید باشه، ببینین ، سریع شروع کرد که از</a:t>
            </a:r>
            <a:r>
              <a:rPr lang="en-US" sz="1800" b="0" strike="noStrike" spc="-1">
                <a:latin typeface="Comic Sans MS"/>
                <a:ea typeface="Segoe UI"/>
              </a:rPr>
              <a:t>, vuetify نسخه 2.0.19</a:t>
            </a:r>
            <a:r>
              <a:rPr lang="fa-IR" sz="1800" b="0" strike="noStrike" spc="-1">
                <a:latin typeface="Comic Sans MS"/>
                <a:cs typeface="B Kamran"/>
              </a:rPr>
              <a:t>استفاده میکنه  و اومده گفته که چه خطایی رخ داده! یعنی خیلی جمع و جور همه چیزی که نیازه از سوال متوجه بشیم رو بیان کرده.</a:t>
            </a:r>
            <a:endParaRPr lang="en-US" sz="1800" b="0" strike="noStrike" spc="-1">
              <a:latin typeface="Arial"/>
            </a:endParaRPr>
          </a:p>
        </p:txBody>
      </p:sp>
      <p:sp>
        <p:nvSpPr>
          <p:cNvPr id="827" name="PlaceHolder 3"/>
          <p:cNvSpPr>
            <a:spLocks noGrp="1"/>
          </p:cNvSpPr>
          <p:nvPr>
            <p:ph type="sldNum" idx="3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627F6FB-D184-431D-B830-B0BF05B2D284}" type="slidenum">
              <a:rPr lang="en-US" sz="1200" b="0" strike="noStrike" spc="-1">
                <a:latin typeface="Times New Roman"/>
              </a:rPr>
              <a:t>129</a:t>
            </a:fld>
            <a:endParaRPr lang="en-US" sz="12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این جمله همشیه یادتون باشه:</a:t>
            </a:r>
          </a:p>
          <a:p>
            <a:pPr marL="216000" indent="-216000" algn="r" rtl="1">
              <a:lnSpc>
                <a:spcPct val="100000"/>
              </a:lnSpc>
              <a:buNone/>
            </a:pPr>
            <a:r>
              <a:rPr lang="fa-IR" sz="2000" b="0" strike="noStrike" spc="-1">
                <a:latin typeface="Arial"/>
              </a:rPr>
              <a:t>"هدف از کار، بهبود زندگیه، نه برعکس"!</a:t>
            </a:r>
          </a:p>
          <a:p>
            <a:pPr marL="216000" indent="-216000" algn="r" rtl="1">
              <a:lnSpc>
                <a:spcPct val="100000"/>
              </a:lnSpc>
              <a:buNone/>
            </a:pPr>
            <a:r>
              <a:rPr lang="fa-IR" sz="2000" b="0" strike="noStrike" spc="-1">
                <a:latin typeface="Arial"/>
              </a:rPr>
              <a:t>یعنی تمام تلاشتون باید این باشه طوری یادبگیرین و رشد کنین که موجب زندگی بهتری براتون بشه، اگر غیر از این هست وتلاشتون به سمتیه که کار و مقام بالاتر بدست بیارین یعنی از خودتون/ خانواده اتون/تفریحتون و خلاصه زندگی تون غافل شدین و توجهی ندارین، مطمئن باشین که دارین مسیر اشتباهی رو پیش میرین، البته گاهی زمان های خاصی و محدودی پیش میاد تو زندگی که طبیعتا سختتر از زمان های دیگه میگذرن و نیاز به تلاش و انرژی بیشتری دارن و ممکنه نیاز بشه برخی از موارد و تفریحاتتون رو محدودتر کنین اما حذف خیر!</a:t>
            </a:r>
            <a:endParaRPr lang="en-US" sz="2000" b="0" strike="noStrike" spc="-1">
              <a:latin typeface="Arial"/>
            </a:endParaRP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13</a:t>
            </a:fld>
            <a:endParaRPr lang="en-US" sz="1200" b="0" strike="noStrike" spc="-1">
              <a:latin typeface="Times New Roman"/>
            </a:endParaRPr>
          </a:p>
        </p:txBody>
      </p:sp>
    </p:spTree>
    <p:extLst>
      <p:ext uri="{BB962C8B-B14F-4D97-AF65-F5344CB8AC3E}">
        <p14:creationId xmlns:p14="http://schemas.microsoft.com/office/powerpoint/2010/main" val="8385447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مورد </a:t>
            </a:r>
            <a:r>
              <a:rPr lang="en-US" sz="1800" b="0" strike="noStrike" spc="-1">
                <a:latin typeface="Comic Sans MS"/>
                <a:ea typeface="Segoe UI"/>
              </a:rPr>
              <a:t>3</a:t>
            </a:r>
            <a:r>
              <a:rPr lang="fa-IR" sz="1800" b="0" strike="noStrike" spc="-1">
                <a:latin typeface="Comic Sans MS"/>
                <a:ea typeface="Segoe UI"/>
              </a:rPr>
              <a:t>م، </a:t>
            </a:r>
            <a:r>
              <a:rPr lang="en-US" sz="1800" b="0" strike="noStrike" spc="-1">
                <a:latin typeface="Comic Sans MS"/>
                <a:ea typeface="Segoe UI"/>
              </a:rPr>
              <a:t>تلاش­هایی که کردین و به نتیجه نرسیدین رو به همراه نتیجه­اش یعنی چیزی که دستگیرتون شد رو بگین</a:t>
            </a:r>
            <a:r>
              <a:rPr lang="fa-IR" sz="1800" b="0" strike="noStrike" spc="-1">
                <a:latin typeface="Comic Sans MS"/>
                <a:ea typeface="Segoe UI"/>
              </a:rPr>
              <a:t>،</a:t>
            </a:r>
            <a:r>
              <a:rPr lang="en-US" sz="1800" b="0" strike="noStrike" spc="-1">
                <a:latin typeface="Comic Sans MS"/>
                <a:ea typeface="Segoe UI"/>
              </a:rPr>
              <a:t> تا </a:t>
            </a:r>
            <a:r>
              <a:rPr lang="fa-IR" sz="1800" b="0" strike="noStrike" spc="-1">
                <a:latin typeface="Comic Sans MS"/>
                <a:ea typeface="Segoe UI"/>
              </a:rPr>
              <a:t>دیگران، برای تست اون موارد دیگه زمان نزارن </a:t>
            </a:r>
            <a:r>
              <a:rPr lang="en-US" sz="1800" b="0" strike="noStrike" spc="-1">
                <a:latin typeface="Comic Sans MS"/>
                <a:ea typeface="Segoe UI"/>
              </a:rPr>
              <a:t>و وقتشون گرفته نشه</a:t>
            </a:r>
            <a:r>
              <a:rPr lang="fa-IR" sz="1800" b="0" strike="noStrike" spc="-1">
                <a:latin typeface="Comic Sans MS"/>
                <a:ea typeface="Segoe UI"/>
              </a:rPr>
              <a:t> بخصوص اگر سرچی کردین و مرتبط و اشاره کردن بهش مفیده حتما رفرنس بدین و بگین اینجا ها سوالهای مشابهی مطرح شد اما جواب مرتبطی نداشتن</a:t>
            </a:r>
            <a:r>
              <a:rPr lang="en-US" sz="1800" b="0" strike="noStrike" spc="-1">
                <a:latin typeface="Comic Sans MS"/>
                <a:ea typeface="Segoe UI"/>
              </a:rPr>
              <a:t>، البته نیازی نیست که مثل </a:t>
            </a:r>
            <a:r>
              <a:rPr lang="fa-IR" sz="1800" b="0" strike="noStrike" spc="-1">
                <a:latin typeface="Comic Sans MS"/>
                <a:ea typeface="Segoe UI"/>
              </a:rPr>
              <a:t>این سوال </a:t>
            </a:r>
            <a:r>
              <a:rPr lang="en-US" sz="1800" b="0" strike="noStrike" spc="-1">
                <a:latin typeface="Comic Sans MS"/>
                <a:ea typeface="Segoe UI"/>
              </a:rPr>
              <a:t>بنویسین </a:t>
            </a:r>
          </a:p>
          <a:p>
            <a:pPr algn="just" rtl="1">
              <a:lnSpc>
                <a:spcPct val="107000"/>
              </a:lnSpc>
              <a:spcBef>
                <a:spcPts val="799"/>
              </a:spcBef>
              <a:buNone/>
              <a:tabLst>
                <a:tab pos="0" algn="l"/>
              </a:tabLst>
            </a:pPr>
            <a:r>
              <a:rPr lang="en-US" sz="1800" b="0" strike="noStrike" spc="-1">
                <a:latin typeface="Comic Sans MS"/>
                <a:ea typeface="Segoe UI"/>
              </a:rPr>
              <a:t>what I Tried!</a:t>
            </a:r>
            <a:endParaRPr lang="fa-IR" sz="1800" b="0" strike="noStrike" spc="-1">
              <a:latin typeface="Comic Sans MS"/>
              <a:ea typeface="Segoe UI"/>
            </a:endParaRP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130</a:t>
            </a:fld>
            <a:endParaRPr lang="en-US" sz="1200" b="0" strike="noStrike" spc="-1">
              <a:latin typeface="Times New Roman"/>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اما، این سوال، نمونه بهتریه، که پاراگراف اول اومده اتفاقی که افتاده رو بیان کرده و کدش رو قرار داده و بعدش گام به گام اون کارهایی که انجام داده یا اتفاقایی که دستکاری کرده رو به همراه نتایجش قرار داده و در آخر گفته نیازمندیشو از این سوال مطرح کرده!</a:t>
            </a:r>
            <a:endParaRPr lang="en-US" sz="1800" b="0" strike="noStrike" spc="-1">
              <a:latin typeface="Arial"/>
            </a:endParaRP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131</a:t>
            </a:fld>
            <a:endParaRPr lang="en-US" sz="1200" b="0" strike="noStrike" spc="-1">
              <a:latin typeface="Times New Roman"/>
            </a:endParaRPr>
          </a:p>
        </p:txBody>
      </p:sp>
    </p:spTree>
    <p:extLst>
      <p:ext uri="{BB962C8B-B14F-4D97-AF65-F5344CB8AC3E}">
        <p14:creationId xmlns:p14="http://schemas.microsoft.com/office/powerpoint/2010/main" val="192634307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گاهی اوقات هم میتونین توضیح یا مراحلی که پیش رفتین رو به شکلی ساده تر بیان کنین، مثل این سوال که با یک مجموعه ای از دستورات و نتایج هر مرحله تلاش هایی که انجام شده رو مطرح کرده</a:t>
            </a:r>
            <a:endParaRPr lang="en-US" sz="1800" b="0" strike="noStrike" spc="-1">
              <a:latin typeface="Arial"/>
            </a:endParaRP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132</a:t>
            </a:fld>
            <a:endParaRPr lang="en-US" sz="1200" b="0" strike="noStrike" spc="-1">
              <a:latin typeface="Times New Roman"/>
            </a:endParaRPr>
          </a:p>
        </p:txBody>
      </p:sp>
    </p:spTree>
    <p:extLst>
      <p:ext uri="{BB962C8B-B14F-4D97-AF65-F5344CB8AC3E}">
        <p14:creationId xmlns:p14="http://schemas.microsoft.com/office/powerpoint/2010/main" val="164667792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البته الزامی نیست که همیشه  و 100% اوقات تلاش وتحقیق هایی که کردین رو درج کنین، البته به شرطی که سوال واضح و شفاف باشه تا باخوندنش به راحتی بتونن متوجه بشن و بهتون پاسخ بدن</a:t>
            </a:r>
            <a:endParaRPr lang="en-US" sz="1800" b="0" strike="noStrike" spc="-1">
              <a:latin typeface="Arial"/>
            </a:endParaRP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133</a:t>
            </a:fld>
            <a:endParaRPr lang="en-US" sz="1200" b="0" strike="noStrike" spc="-1">
              <a:latin typeface="Times New Roman"/>
            </a:endParaRPr>
          </a:p>
        </p:txBody>
      </p:sp>
    </p:spTree>
    <p:extLst>
      <p:ext uri="{BB962C8B-B14F-4D97-AF65-F5344CB8AC3E}">
        <p14:creationId xmlns:p14="http://schemas.microsoft.com/office/powerpoint/2010/main" val="291402973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PlaceHolder 1"/>
          <p:cNvSpPr>
            <a:spLocks noGrp="1" noRot="1" noChangeAspect="1"/>
          </p:cNvSpPr>
          <p:nvPr>
            <p:ph type="sldImg"/>
          </p:nvPr>
        </p:nvSpPr>
        <p:spPr>
          <a:xfrm>
            <a:off x="685800" y="1143000"/>
            <a:ext cx="5486400" cy="3086100"/>
          </a:xfrm>
          <a:prstGeom prst="rect">
            <a:avLst/>
          </a:prstGeom>
          <a:ln w="0">
            <a:noFill/>
          </a:ln>
        </p:spPr>
      </p:sp>
      <p:sp>
        <p:nvSpPr>
          <p:cNvPr id="83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 مورد </a:t>
            </a:r>
            <a:r>
              <a:rPr lang="en-US" sz="1800" b="0" strike="noStrike" spc="-1">
                <a:latin typeface="Comic Sans MS"/>
                <a:ea typeface="Segoe UI"/>
              </a:rPr>
              <a:t>4</a:t>
            </a:r>
            <a:r>
              <a:rPr lang="fa-IR" sz="1800" b="0" strike="noStrike" spc="-1">
                <a:latin typeface="Comic Sans MS"/>
                <a:ea typeface="Segoe UI"/>
              </a:rPr>
              <a:t>،  خ</a:t>
            </a:r>
            <a:r>
              <a:rPr lang="en-US" sz="1800" b="0" strike="noStrike" spc="-1">
                <a:latin typeface="Comic Sans MS"/>
                <a:ea typeface="Segoe UI"/>
              </a:rPr>
              <a:t>طاهایی که بهش برخوردین رو قرار بدین، اینطوری افراد دقیق تر میتونن بفهمن که مشکل از چی هست و حتی اونام بتونن سرچ کنن تا بتونن راه حل رو پیدا کنن </a:t>
            </a:r>
            <a:r>
              <a:rPr lang="fa-IR" sz="1800" b="0" strike="noStrike" spc="-1">
                <a:latin typeface="Comic Sans MS"/>
                <a:ea typeface="Segoe UI"/>
              </a:rPr>
              <a:t>چون گاهی وقت ها بخاطر شیوه جستجومون یا دامنه کلماتی که در جستجو انتخاب میکنیم ممکنه به جوابمون نرسیم، درحالی که ممکنه یک فرد دیگه با بازی با همون کلمات و عبارات یا سرچ حرفه ای تری که البته تو یک فصل مجزا کامل درموردش صحبت میکنیم، بتونه راه حل رو پیدا کنه!</a:t>
            </a:r>
            <a:endParaRPr lang="en-US" sz="1800" b="0" strike="noStrike" spc="-1">
              <a:latin typeface="Arial"/>
            </a:endParaRPr>
          </a:p>
          <a:p>
            <a:pPr marL="0" marR="0" lvl="0" indent="0" algn="r"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Arial"/>
              </a:rPr>
              <a:t>فقط دقت کنین که اطلاعات شخصی و هویتیتون رو از توی خطاها حذف کنین مثلا اگر اسم یوزر کامپیوترتون یا پسوردی خلاصه یه سری اطلاعات حساس وجود داره، اونا رو حذف کنین! </a:t>
            </a:r>
          </a:p>
          <a:p>
            <a:pPr algn="r" rtl="1">
              <a:lnSpc>
                <a:spcPct val="107000"/>
              </a:lnSpc>
              <a:spcBef>
                <a:spcPts val="799"/>
              </a:spcBef>
              <a:buNone/>
              <a:tabLst>
                <a:tab pos="0" algn="l"/>
              </a:tabLst>
            </a:pPr>
            <a:endParaRPr lang="en-US" sz="1800" b="0" strike="noStrike" spc="-1">
              <a:latin typeface="Arial"/>
            </a:endParaRPr>
          </a:p>
        </p:txBody>
      </p:sp>
      <p:sp>
        <p:nvSpPr>
          <p:cNvPr id="836" name="PlaceHolder 3"/>
          <p:cNvSpPr>
            <a:spLocks noGrp="1"/>
          </p:cNvSpPr>
          <p:nvPr>
            <p:ph type="sldNum" idx="3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4812EFA-A87B-4842-9640-593EB7D12E27}" type="slidenum">
              <a:rPr lang="en-US" sz="1200" b="0" strike="noStrike" spc="-1">
                <a:latin typeface="Times New Roman"/>
              </a:rPr>
              <a:t>134</a:t>
            </a:fld>
            <a:endParaRPr lang="en-US" sz="1200" b="0" strike="noStrike" spc="-1">
              <a:latin typeface="Times New Roman"/>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PlaceHolder 1"/>
          <p:cNvSpPr>
            <a:spLocks noGrp="1" noRot="1" noChangeAspect="1"/>
          </p:cNvSpPr>
          <p:nvPr>
            <p:ph type="sldImg"/>
          </p:nvPr>
        </p:nvSpPr>
        <p:spPr>
          <a:xfrm>
            <a:off x="685800" y="1143000"/>
            <a:ext cx="5486400" cy="3086100"/>
          </a:xfrm>
          <a:prstGeom prst="rect">
            <a:avLst/>
          </a:prstGeom>
          <a:ln w="0">
            <a:noFill/>
          </a:ln>
        </p:spPr>
      </p:sp>
      <p:sp>
        <p:nvSpPr>
          <p:cNvPr id="83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Arial"/>
              </a:rPr>
              <a:t>فقط توجه کنین که </a:t>
            </a:r>
            <a:r>
              <a:rPr lang="fa-IR" sz="1800" b="0" strike="noStrike" spc="-1">
                <a:latin typeface="Comic Sans MS"/>
              </a:rPr>
              <a:t>به هیچ وجه خطا رو در قالب عکس قرار ندین! چون متن توی عکس قابل </a:t>
            </a:r>
            <a:r>
              <a:rPr lang="en-US" sz="1800" b="0" strike="noStrike" spc="-1">
                <a:latin typeface="Comic Sans MS"/>
              </a:rPr>
              <a:t>select</a:t>
            </a:r>
            <a:r>
              <a:rPr lang="fa-IR" sz="1800" b="0" strike="noStrike" spc="-1">
                <a:latin typeface="Comic Sans MS"/>
              </a:rPr>
              <a:t> و کپی کردن نیست درنتیجه قابل جستجو نیست، خیلی ها رو به زحمت میندازه و نه تنها ممکنه جوابی دریافت نکنین بلکه ممکنه امتیاز منفی هم دریافت کنین ، بنابراین بهتره </a:t>
            </a:r>
            <a:r>
              <a:rPr lang="fa-IR" sz="1800" b="0" strike="noStrike" spc="-1">
                <a:latin typeface="Comic Sans MS"/>
                <a:ea typeface="Segoe UI"/>
              </a:rPr>
              <a:t>برای اینکار از </a:t>
            </a:r>
            <a:r>
              <a:rPr lang="en-US" sz="1800" b="0" strike="noStrike" spc="-1">
                <a:latin typeface="Comic Sans MS"/>
                <a:ea typeface="Segoe UI"/>
              </a:rPr>
              <a:t>Markdown</a:t>
            </a:r>
            <a:r>
              <a:rPr lang="fa-IR" sz="1800" b="0" strike="noStrike" spc="-1">
                <a:latin typeface="Comic Sans MS"/>
                <a:ea typeface="Segoe UI"/>
              </a:rPr>
              <a:t>استفاده کنین و درون </a:t>
            </a:r>
            <a:r>
              <a:rPr lang="en-US" sz="1800" b="0" strike="noStrike" spc="-1">
                <a:latin typeface="Comic Sans MS"/>
                <a:ea typeface="Segoe UI"/>
              </a:rPr>
              <a:t>code block </a:t>
            </a:r>
            <a:r>
              <a:rPr lang="fa-IR" sz="1800" b="0" strike="noStrike" spc="-1">
                <a:latin typeface="Comic Sans MS"/>
                <a:ea typeface="Segoe UI"/>
              </a:rPr>
              <a:t>قرار بدین کافیه</a:t>
            </a:r>
          </a:p>
        </p:txBody>
      </p:sp>
      <p:sp>
        <p:nvSpPr>
          <p:cNvPr id="836" name="PlaceHolder 3"/>
          <p:cNvSpPr>
            <a:spLocks noGrp="1"/>
          </p:cNvSpPr>
          <p:nvPr>
            <p:ph type="sldNum" idx="3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4812EFA-A87B-4842-9640-593EB7D12E27}" type="slidenum">
              <a:rPr lang="en-US" sz="1200" b="0" strike="noStrike" spc="-1">
                <a:latin typeface="Times New Roman"/>
              </a:rPr>
              <a:t>135</a:t>
            </a:fld>
            <a:endParaRPr lang="en-US" sz="1200" b="0" strike="noStrike" spc="-1">
              <a:latin typeface="Times New Roman"/>
            </a:endParaRPr>
          </a:p>
        </p:txBody>
      </p:sp>
    </p:spTree>
    <p:extLst>
      <p:ext uri="{BB962C8B-B14F-4D97-AF65-F5344CB8AC3E}">
        <p14:creationId xmlns:p14="http://schemas.microsoft.com/office/powerpoint/2010/main" val="207256377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PlaceHolder 1"/>
          <p:cNvSpPr>
            <a:spLocks noGrp="1" noRot="1" noChangeAspect="1"/>
          </p:cNvSpPr>
          <p:nvPr>
            <p:ph type="sldImg"/>
          </p:nvPr>
        </p:nvSpPr>
        <p:spPr>
          <a:xfrm>
            <a:off x="685800" y="1143000"/>
            <a:ext cx="5486400" cy="3086100"/>
          </a:xfrm>
          <a:prstGeom prst="rect">
            <a:avLst/>
          </a:prstGeom>
          <a:ln w="0">
            <a:noFill/>
          </a:ln>
        </p:spPr>
      </p:sp>
      <p:sp>
        <p:nvSpPr>
          <p:cNvPr id="83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مورد </a:t>
            </a:r>
            <a:r>
              <a:rPr lang="en-US" sz="1800" b="0" strike="noStrike" spc="-1">
                <a:latin typeface="Comic Sans MS"/>
                <a:ea typeface="Segoe UI"/>
              </a:rPr>
              <a:t>5</a:t>
            </a:r>
            <a:r>
              <a:rPr lang="fa-IR" sz="1800" b="0" strike="noStrike" spc="-1">
                <a:latin typeface="Comic Sans MS"/>
                <a:ea typeface="Segoe UI"/>
              </a:rPr>
              <a:t> اینه که </a:t>
            </a:r>
            <a:r>
              <a:rPr lang="en-US" sz="1800" b="0" strike="noStrike" spc="-1">
                <a:latin typeface="Comic Sans MS"/>
                <a:ea typeface="Segoe UI"/>
              </a:rPr>
              <a:t>در صورت نیاز تکه کد</a:t>
            </a:r>
            <a:r>
              <a:rPr lang="fa-IR" sz="1800" b="0" strike="noStrike" spc="-1">
                <a:latin typeface="Comic Sans MS"/>
                <a:ea typeface="Segoe UI"/>
              </a:rPr>
              <a:t> مرتبطی </a:t>
            </a:r>
            <a:r>
              <a:rPr lang="en-US" sz="1800" b="0" strike="noStrike" spc="-1">
                <a:latin typeface="Comic Sans MS"/>
                <a:ea typeface="Segoe UI"/>
              </a:rPr>
              <a:t>رو </a:t>
            </a:r>
            <a:r>
              <a:rPr lang="fa-IR" sz="1800" b="0" strike="noStrike" spc="-1">
                <a:latin typeface="Comic Sans MS"/>
                <a:ea typeface="Segoe UI"/>
              </a:rPr>
              <a:t>هم </a:t>
            </a:r>
            <a:r>
              <a:rPr lang="en-US" sz="1800" b="0" strike="noStrike" spc="-1">
                <a:latin typeface="Comic Sans MS"/>
                <a:ea typeface="Segoe UI"/>
              </a:rPr>
              <a:t>قرار بد</a:t>
            </a:r>
            <a:r>
              <a:rPr lang="fa-IR" sz="1800" b="0" strike="noStrike" spc="-1">
                <a:latin typeface="Comic Sans MS"/>
                <a:ea typeface="Segoe UI"/>
              </a:rPr>
              <a:t>ین، برای اینکار میتونین از</a:t>
            </a:r>
            <a:r>
              <a:rPr lang="en-US" sz="1800" b="0" strike="noStrike" spc="-1">
                <a:latin typeface="Comic Sans MS"/>
                <a:ea typeface="Segoe UI"/>
              </a:rPr>
              <a:t> stack snippet یا reprex استفاده کن</a:t>
            </a:r>
            <a:r>
              <a:rPr lang="fa-IR" sz="1800" b="0" strike="noStrike" spc="-1">
                <a:latin typeface="Comic Sans MS"/>
                <a:ea typeface="Segoe UI"/>
              </a:rPr>
              <a:t>ین</a:t>
            </a:r>
            <a:r>
              <a:rPr lang="en-US" sz="1800" b="0" strike="noStrike" spc="-1">
                <a:latin typeface="Comic Sans MS"/>
                <a:ea typeface="Segoe UI"/>
              </a:rPr>
              <a:t>، تا بتونن خودشون همونجا </a:t>
            </a:r>
            <a:r>
              <a:rPr lang="fa-IR" sz="1800" b="0" strike="noStrike" spc="-1">
                <a:latin typeface="Comic Sans MS"/>
                <a:ea typeface="Segoe UI"/>
              </a:rPr>
              <a:t>هم </a:t>
            </a:r>
            <a:r>
              <a:rPr lang="en-US" sz="1800" b="0" strike="noStrike" spc="-1">
                <a:latin typeface="Comic Sans MS"/>
                <a:ea typeface="Segoe UI"/>
              </a:rPr>
              <a:t>تست کنن! که جلوتر براتون مفصل تر توضیح میدم</a:t>
            </a:r>
            <a:endParaRPr lang="en-US" sz="1800" b="0" strike="noStrike" spc="-1">
              <a:latin typeface="Arial"/>
            </a:endParaRPr>
          </a:p>
        </p:txBody>
      </p:sp>
      <p:sp>
        <p:nvSpPr>
          <p:cNvPr id="839" name="PlaceHolder 3"/>
          <p:cNvSpPr>
            <a:spLocks noGrp="1"/>
          </p:cNvSpPr>
          <p:nvPr>
            <p:ph type="sldNum" idx="3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9EBF5D4-8924-4154-AC1C-29AEE90F0CD7}" type="slidenum">
              <a:rPr lang="en-US" sz="1200" b="0" strike="noStrike" spc="-1">
                <a:latin typeface="Times New Roman"/>
              </a:rPr>
              <a:t>136</a:t>
            </a:fld>
            <a:endParaRPr lang="en-US" sz="1200" b="0" strike="noStrike" spc="-1">
              <a:latin typeface="Times New Roman"/>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PlaceHolder 1"/>
          <p:cNvSpPr>
            <a:spLocks noGrp="1" noRot="1" noChangeAspect="1"/>
          </p:cNvSpPr>
          <p:nvPr>
            <p:ph type="sldImg"/>
          </p:nvPr>
        </p:nvSpPr>
        <p:spPr>
          <a:xfrm>
            <a:off x="685800" y="1143000"/>
            <a:ext cx="5486400" cy="3086100"/>
          </a:xfrm>
          <a:prstGeom prst="rect">
            <a:avLst/>
          </a:prstGeom>
          <a:ln w="0">
            <a:noFill/>
          </a:ln>
        </p:spPr>
      </p:sp>
      <p:sp>
        <p:nvSpPr>
          <p:cNvPr id="84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 </a:t>
            </a:r>
            <a:r>
              <a:rPr lang="en-US" sz="1800" b="0" strike="noStrike" spc="-1">
                <a:latin typeface="Comic Sans MS"/>
                <a:cs typeface="B Kamran"/>
              </a:rPr>
              <a:t>6</a:t>
            </a:r>
            <a:r>
              <a:rPr lang="fa-IR" sz="1800" b="0" strike="noStrike" spc="-1">
                <a:latin typeface="Comic Sans MS"/>
                <a:cs typeface="B Kamran"/>
              </a:rPr>
              <a:t>م اینه که باید توی سوال یا تهش بگین هدف/مقصود/نیازتون چیه، یعنی چه اتفاقی باید بیوفته اما نمی­افته</a:t>
            </a:r>
            <a:endParaRPr lang="en-US" sz="1800" b="0" strike="noStrike" spc="-1">
              <a:latin typeface="Arial"/>
            </a:endParaRPr>
          </a:p>
        </p:txBody>
      </p:sp>
      <p:sp>
        <p:nvSpPr>
          <p:cNvPr id="842" name="PlaceHolder 3"/>
          <p:cNvSpPr>
            <a:spLocks noGrp="1"/>
          </p:cNvSpPr>
          <p:nvPr>
            <p:ph type="sldNum" idx="4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F2C007F-781E-49E6-86B9-BA1654263761}" type="slidenum">
              <a:rPr lang="en-US" sz="1200" b="0" strike="noStrike" spc="-1">
                <a:latin typeface="Times New Roman"/>
              </a:rPr>
              <a:t>137</a:t>
            </a:fld>
            <a:endParaRPr lang="en-US" sz="1200" b="0" strike="noStrike" spc="-1">
              <a:latin typeface="Times New Roman"/>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درانتها توجه کنین که </a:t>
            </a:r>
            <a:r>
              <a:rPr lang="en-US" sz="1800" b="0" strike="noStrike" spc="-1">
                <a:latin typeface="Comic Sans MS"/>
              </a:rPr>
              <a:t>Stackoverflow</a:t>
            </a:r>
            <a:r>
              <a:rPr lang="fa-IR" sz="1800" b="0" strike="noStrike" spc="-1">
                <a:latin typeface="Comic Sans MS"/>
              </a:rPr>
              <a:t> توصیه میکنه که اطلاعات مفید و بیشتری که مورد نیاز هست نظیر اینکه از چه نسخه ای از ابزارتون استفاده میکنین مثلا </a:t>
            </a:r>
            <a:r>
              <a:rPr lang="en-US" sz="1800" b="0" strike="noStrike" spc="-1">
                <a:latin typeface="Comic Sans MS"/>
              </a:rPr>
              <a:t>react </a:t>
            </a:r>
            <a:r>
              <a:rPr lang="fa-IR" sz="1800" b="0" strike="noStrike" spc="-1">
                <a:latin typeface="Comic Sans MS"/>
              </a:rPr>
              <a:t>نسخه 18، یا پایتون نسخه 3.2، </a:t>
            </a:r>
            <a:r>
              <a:rPr lang="en-US" sz="1800" b="0" strike="noStrike" spc="-1">
                <a:latin typeface="Comic Sans MS"/>
              </a:rPr>
              <a:t>java</a:t>
            </a:r>
            <a:r>
              <a:rPr lang="fa-IR" sz="1800" b="0" strike="noStrike" spc="-1">
                <a:latin typeface="Comic Sans MS"/>
              </a:rPr>
              <a:t> نسخه 8، دات نت نسخه 5،  وحتی گاها در چه سیستم عاملی یا محیطی اجرایی به این چالش برخورد کردید رو هم درج کنین، </a:t>
            </a:r>
          </a:p>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rPr>
              <a:t> که درج این اطلاعات، طبیعتا بهتره که توی یک ساختاری باشه تا خوانایی بهتری داشته باشه، درواقع دسته بندی سوال و جواب، الگوی رایجی هست که توی خیلی جاها برای افزایش خوانایی و درک بهتر </a:t>
            </a:r>
            <a:r>
              <a:rPr lang="en-US" sz="1800" b="0" strike="noStrike" spc="-1">
                <a:latin typeface="Comic Sans MS"/>
              </a:rPr>
              <a:t>post</a:t>
            </a:r>
            <a:r>
              <a:rPr lang="fa-IR" sz="1800" b="0" strike="noStrike" spc="-1">
                <a:latin typeface="Comic Sans MS"/>
              </a:rPr>
              <a:t> بکار گرفته میشه بخصوص توی </a:t>
            </a:r>
            <a:r>
              <a:rPr lang="en-US" sz="1800" b="0" strike="noStrike" spc="-1">
                <a:latin typeface="Comic Sans MS"/>
              </a:rPr>
              <a:t>github issue</a:t>
            </a:r>
            <a:r>
              <a:rPr lang="fa-IR" sz="1800" b="0" strike="noStrike" spc="-1">
                <a:latin typeface="Comic Sans MS"/>
              </a:rPr>
              <a:t>ها</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138</a:t>
            </a:fld>
            <a:endParaRPr lang="en-US" sz="1200" b="0" strike="noStrike" spc="-1">
              <a:latin typeface="Times New Roman"/>
            </a:endParaRPr>
          </a:p>
        </p:txBody>
      </p:sp>
    </p:spTree>
    <p:extLst>
      <p:ext uri="{BB962C8B-B14F-4D97-AF65-F5344CB8AC3E}">
        <p14:creationId xmlns:p14="http://schemas.microsoft.com/office/powerpoint/2010/main" val="185409752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rPr>
              <a:t>، یعنی شما میتونین از قالب های سوالی که در </a:t>
            </a:r>
            <a:r>
              <a:rPr lang="en-US" sz="1800" b="0" strike="noStrike" spc="-1">
                <a:latin typeface="Comic Sans MS"/>
              </a:rPr>
              <a:t>repository</a:t>
            </a:r>
            <a:r>
              <a:rPr lang="fa-IR" sz="1800" b="0" strike="noStrike" spc="-1">
                <a:latin typeface="Comic Sans MS"/>
              </a:rPr>
              <a:t>های معروف وجود دارن که کلی افراد برای تعیین این قالب ها وقت گذاشتن تا سوال جواب ها در خواناترین شکل ممکن ایجاد بشن، هم ایده و الگو بگیرین تا یک سوال حرفه ای رو بپرسید، این قالب ایشو هایِ گیت هابِ کتابخونه </a:t>
            </a:r>
            <a:r>
              <a:rPr lang="en-US" sz="1800" b="0" strike="noStrike" spc="-1">
                <a:latin typeface="Comic Sans MS"/>
              </a:rPr>
              <a:t>reactjs</a:t>
            </a:r>
            <a:r>
              <a:rPr lang="fa-IR" sz="1800" b="0" strike="noStrike" spc="-1">
                <a:latin typeface="Comic Sans MS"/>
              </a:rPr>
              <a:t> هست</a:t>
            </a:r>
            <a:endParaRPr lang="en-US" sz="1800" b="0" strike="noStrike" spc="-1">
              <a:latin typeface="Arial"/>
            </a:endParaRP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139</a:t>
            </a:fld>
            <a:endParaRPr lang="en-US" sz="1200" b="0" strike="noStrike" spc="-1">
              <a:latin typeface="Times New Roman"/>
            </a:endParaRPr>
          </a:p>
        </p:txBody>
      </p:sp>
    </p:spTree>
    <p:extLst>
      <p:ext uri="{BB962C8B-B14F-4D97-AF65-F5344CB8AC3E}">
        <p14:creationId xmlns:p14="http://schemas.microsoft.com/office/powerpoint/2010/main" val="3432775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یعنی نباید طوری بشه که یهو ببینین که چندسال گذشته و جز کار یا درس به موضوع دیگه ای نپرداختین! </a:t>
            </a:r>
            <a:endParaRPr lang="en-US" sz="2000" b="0" strike="noStrike" spc="-1">
              <a:latin typeface="Arial"/>
            </a:endParaRPr>
          </a:p>
          <a:p>
            <a:pPr marL="216000" indent="-216000" algn="r" rtl="1">
              <a:lnSpc>
                <a:spcPct val="100000"/>
              </a:lnSpc>
              <a:buNone/>
            </a:pPr>
            <a:r>
              <a:rPr lang="fa-IR" sz="2000" b="0" strike="noStrike" spc="-1">
                <a:latin typeface="Arial"/>
              </a:rPr>
              <a:t>البته که اغلب به صورتی هست که احتمال زیاد خودتونو گول میزنین و میگین که نه من شرایطم متفاوت هست و اصلا فرصت برای هیچ استراحت و تفریحی ندارم</a:t>
            </a: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14</a:t>
            </a:fld>
            <a:endParaRPr lang="en-US" sz="1200" b="0" strike="noStrike" spc="-1">
              <a:latin typeface="Times New Roman"/>
            </a:endParaRPr>
          </a:p>
        </p:txBody>
      </p:sp>
    </p:spTree>
    <p:extLst>
      <p:ext uri="{BB962C8B-B14F-4D97-AF65-F5344CB8AC3E}">
        <p14:creationId xmlns:p14="http://schemas.microsoft.com/office/powerpoint/2010/main" val="27472484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میبینین که چقدر با کمک عنوان، دسته بندی جالبی شکل گرفته، از نسخه ابزار مورد استفاده تا مراحل بازتولید خطا و رفتار فعلی و انتظاری که نیازه داره، همه این قسمت ها، توی این سوال با کمک دسته بندی، به صورت خوانا و مناسبی مشخص شده</a:t>
            </a:r>
            <a:endParaRPr lang="en-US" sz="1800" b="0" strike="noStrike" spc="-1">
              <a:latin typeface="Arial"/>
            </a:endParaRP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140</a:t>
            </a:fld>
            <a:endParaRPr lang="en-US" sz="1200" b="0" strike="noStrike" spc="-1">
              <a:latin typeface="Times New Roman"/>
            </a:endParaRPr>
          </a:p>
        </p:txBody>
      </p:sp>
    </p:spTree>
    <p:extLst>
      <p:ext uri="{BB962C8B-B14F-4D97-AF65-F5344CB8AC3E}">
        <p14:creationId xmlns:p14="http://schemas.microsoft.com/office/powerpoint/2010/main" val="202916021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به عنوان مثال به این سوال در استک اورفلو دقت کنین که چقدر مرتب و منظم همه اطلاعاتی که نیاز بود رو به صورت دسته بندی شده قرار داده!</a:t>
            </a:r>
            <a:endParaRPr lang="en-US" sz="1800" b="0" strike="noStrike" spc="-1">
              <a:latin typeface="Arial"/>
            </a:endParaRP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141</a:t>
            </a:fld>
            <a:endParaRPr lang="en-US" sz="1200" b="0" strike="noStrike" spc="-1">
              <a:latin typeface="Times New Roman"/>
            </a:endParaRPr>
          </a:p>
        </p:txBody>
      </p:sp>
    </p:spTree>
    <p:extLst>
      <p:ext uri="{BB962C8B-B14F-4D97-AF65-F5344CB8AC3E}">
        <p14:creationId xmlns:p14="http://schemas.microsoft.com/office/powerpoint/2010/main" val="20990354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685800" y="1143000"/>
            <a:ext cx="5486400" cy="3086100"/>
          </a:xfrm>
          <a:prstGeom prst="rect">
            <a:avLst/>
          </a:prstGeom>
          <a:ln w="0">
            <a:noFill/>
          </a:ln>
        </p:spPr>
      </p:sp>
      <p:sp>
        <p:nvSpPr>
          <p:cNvPr id="8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به عنوان تمرین حتما برین </a:t>
            </a:r>
            <a:r>
              <a:rPr lang="en-US" sz="1800" b="0" strike="noStrike" spc="-1">
                <a:latin typeface="Comic Sans MS"/>
              </a:rPr>
              <a:t>issue</a:t>
            </a:r>
            <a:r>
              <a:rPr lang="fa-IR" sz="1800" b="0" strike="noStrike" spc="-1">
                <a:latin typeface="Comic Sans MS"/>
              </a:rPr>
              <a:t>های پروژه های بزرگ مثلا </a:t>
            </a:r>
            <a:r>
              <a:rPr lang="en-US" sz="1800" b="0" strike="noStrike" spc="-1">
                <a:latin typeface="Comic Sans MS"/>
              </a:rPr>
              <a:t>react, vuejs, angular, </a:t>
            </a:r>
            <a:r>
              <a:rPr lang="fa-IR" sz="1800" b="0" strike="noStrike" spc="-1">
                <a:latin typeface="Comic Sans MS"/>
              </a:rPr>
              <a:t>و</a:t>
            </a:r>
            <a:r>
              <a:rPr lang="en-US" sz="1800" b="0" strike="noStrike" spc="-1">
                <a:latin typeface="Comic Sans MS"/>
              </a:rPr>
              <a:t>vscode</a:t>
            </a:r>
            <a:r>
              <a:rPr lang="fa-IR" sz="1800" b="0" strike="noStrike" spc="-1">
                <a:latin typeface="Comic Sans MS"/>
              </a:rPr>
              <a:t> یا موضوعات دیگه ای که تو حوزه خودتون  میشناسین ، رو ببینین و بررسی کنین که اونا برای </a:t>
            </a:r>
            <a:r>
              <a:rPr lang="en-US" sz="1800" b="0" strike="noStrike" spc="-1">
                <a:latin typeface="Comic Sans MS"/>
              </a:rPr>
              <a:t>report</a:t>
            </a:r>
            <a:r>
              <a:rPr lang="fa-IR" sz="1800" b="0" strike="noStrike" spc="-1">
                <a:latin typeface="Comic Sans MS"/>
              </a:rPr>
              <a:t>هاشون از چه ساختاری استفاده میکنن!</a:t>
            </a:r>
          </a:p>
          <a:p>
            <a:pPr algn="just" rtl="1">
              <a:lnSpc>
                <a:spcPct val="107000"/>
              </a:lnSpc>
              <a:spcBef>
                <a:spcPts val="799"/>
              </a:spcBef>
              <a:buNone/>
              <a:tabLst>
                <a:tab pos="0" algn="l"/>
              </a:tabLst>
            </a:pPr>
            <a:endParaRPr lang="en-US" sz="1800" b="0" strike="noStrike" spc="-1">
              <a:latin typeface="Arial"/>
            </a:endParaRPr>
          </a:p>
        </p:txBody>
      </p:sp>
      <p:sp>
        <p:nvSpPr>
          <p:cNvPr id="833"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1AD996E-DC5F-4907-89DC-9549AC453BE1}" type="slidenum">
              <a:rPr lang="en-US" sz="1200" b="0" strike="noStrike" spc="-1">
                <a:latin typeface="Times New Roman"/>
              </a:rPr>
              <a:t>142</a:t>
            </a:fld>
            <a:endParaRPr lang="en-US" sz="1200" b="0" strike="noStrike" spc="-1">
              <a:latin typeface="Times New Roman"/>
            </a:endParaRPr>
          </a:p>
        </p:txBody>
      </p:sp>
    </p:spTree>
    <p:extLst>
      <p:ext uri="{BB962C8B-B14F-4D97-AF65-F5344CB8AC3E}">
        <p14:creationId xmlns:p14="http://schemas.microsoft.com/office/powerpoint/2010/main" val="227605927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PlaceHolder 1"/>
          <p:cNvSpPr>
            <a:spLocks noGrp="1" noRot="1" noChangeAspect="1"/>
          </p:cNvSpPr>
          <p:nvPr>
            <p:ph type="sldImg"/>
          </p:nvPr>
        </p:nvSpPr>
        <p:spPr>
          <a:xfrm>
            <a:off x="685800" y="1143000"/>
            <a:ext cx="5486400" cy="3086100"/>
          </a:xfrm>
          <a:prstGeom prst="rect">
            <a:avLst/>
          </a:prstGeom>
          <a:ln w="0">
            <a:noFill/>
          </a:ln>
        </p:spPr>
      </p:sp>
      <p:sp>
        <p:nvSpPr>
          <p:cNvPr id="85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در انتها به عنوان تمرین اصلی این فصل که بسیار مهمه، توصیه میکنم که حتما حداقل20تا سوال اول از این لینک رو مطالعه کنین، یعنی باز کنین سوال ها رو بادقت بررسی کنین عنوان سوال و بدنه سوال ها رو و همینطور جواب های </a:t>
            </a:r>
            <a:r>
              <a:rPr lang="en-US" sz="1800" b="0" strike="noStrike" spc="-1">
                <a:latin typeface="Comic Sans MS"/>
                <a:cs typeface="B Kamran"/>
              </a:rPr>
              <a:t>accept</a:t>
            </a:r>
            <a:r>
              <a:rPr lang="fa-IR" sz="1800" b="0" strike="noStrike" spc="-1">
                <a:latin typeface="Comic Sans MS"/>
                <a:cs typeface="B Kamran"/>
              </a:rPr>
              <a:t> شده و چندتا از جواب های امتیاز بالا دیگه تو همون سوال رو، تا دید خوبی بدست بیارین که چه نوع سوال هایی میتونین بپرسین، چه ساختاری دارن و چطور هم میتونین جواب بدین!</a:t>
            </a:r>
            <a:endParaRPr lang="en-US" sz="1800" b="0" strike="noStrike" spc="-1">
              <a:latin typeface="Arial"/>
            </a:endParaRPr>
          </a:p>
        </p:txBody>
      </p:sp>
      <p:sp>
        <p:nvSpPr>
          <p:cNvPr id="851" name="PlaceHolder 3"/>
          <p:cNvSpPr>
            <a:spLocks noGrp="1"/>
          </p:cNvSpPr>
          <p:nvPr>
            <p:ph type="sldNum" idx="4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04C8DE5-F6FC-456B-BDE0-2AF6978A5E3A}" type="slidenum">
              <a:rPr lang="en-US" sz="1200" b="0" strike="noStrike" spc="-1">
                <a:latin typeface="Times New Roman"/>
              </a:rPr>
              <a:t>143</a:t>
            </a:fld>
            <a:endParaRPr lang="en-US" sz="1200" b="0" strike="noStrike" spc="-1">
              <a:latin typeface="Times New Roman"/>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PlaceHolder 1"/>
          <p:cNvSpPr>
            <a:spLocks noGrp="1" noRot="1" noChangeAspect="1"/>
          </p:cNvSpPr>
          <p:nvPr>
            <p:ph type="sldImg"/>
          </p:nvPr>
        </p:nvSpPr>
        <p:spPr>
          <a:xfrm>
            <a:off x="685800" y="1143000"/>
            <a:ext cx="5486400" cy="3086100"/>
          </a:xfrm>
          <a:prstGeom prst="rect">
            <a:avLst/>
          </a:prstGeom>
          <a:ln w="0">
            <a:noFill/>
          </a:ln>
        </p:spPr>
      </p:sp>
      <p:sp>
        <p:nvSpPr>
          <p:cNvPr id="85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و همینطور حداقل </a:t>
            </a:r>
            <a:r>
              <a:rPr lang="fa-IR" sz="1800" b="0" strike="noStrike" spc="-1">
                <a:latin typeface="Comic Sans MS"/>
                <a:ea typeface="Segoe UI"/>
              </a:rPr>
              <a:t>20</a:t>
            </a:r>
            <a:r>
              <a:rPr lang="fa-IR" sz="1800" b="0" strike="noStrike" spc="-1">
                <a:latin typeface="Comic Sans MS"/>
                <a:cs typeface="B Kamran"/>
              </a:rPr>
              <a:t>تاهم برای فریمورک مورد نظرتون مثل ریکت رو هم بررسی کنین ، و یادتون باشه هرچی بیشتر مثال ببینین و بخونین بهتر میتونین سوال حرفه ای بپرسین!</a:t>
            </a:r>
            <a:endParaRPr lang="en-US" sz="1800" b="0" strike="noStrike" spc="-1">
              <a:latin typeface="Arial"/>
            </a:endParaRPr>
          </a:p>
        </p:txBody>
      </p:sp>
      <p:sp>
        <p:nvSpPr>
          <p:cNvPr id="854" name="PlaceHolder 3"/>
          <p:cNvSpPr>
            <a:spLocks noGrp="1"/>
          </p:cNvSpPr>
          <p:nvPr>
            <p:ph type="sldNum" idx="4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55EF9A5-1C36-42C2-99CF-B1F287D98473}" type="slidenum">
              <a:rPr lang="en-US" sz="1200" b="0" strike="noStrike" spc="-1">
                <a:latin typeface="Times New Roman"/>
              </a:rPr>
              <a:t>144</a:t>
            </a:fld>
            <a:endParaRPr lang="en-US" sz="1200" b="0" strike="noStrike" spc="-1">
              <a:latin typeface="Times New Roman"/>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PlaceHolder 1"/>
          <p:cNvSpPr>
            <a:spLocks noGrp="1" noRot="1" noChangeAspect="1"/>
          </p:cNvSpPr>
          <p:nvPr>
            <p:ph type="sldImg"/>
          </p:nvPr>
        </p:nvSpPr>
        <p:spPr>
          <a:xfrm>
            <a:off x="685800" y="1143000"/>
            <a:ext cx="5486400" cy="3086100"/>
          </a:xfrm>
          <a:prstGeom prst="rect">
            <a:avLst/>
          </a:prstGeom>
          <a:ln w="0">
            <a:noFill/>
          </a:ln>
        </p:spPr>
      </p:sp>
      <p:sp>
        <p:nvSpPr>
          <p:cNvPr id="85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mn-lt"/>
                <a:cs typeface="+mn-cs"/>
              </a:rPr>
              <a:t>مروری بر بخش دوم، چطور سوال خوب بپرسیم:</a:t>
            </a:r>
            <a:endParaRPr lang="en-US" sz="1800" b="0" strike="noStrike" spc="-1">
              <a:latin typeface="Arial"/>
            </a:endParaRPr>
          </a:p>
          <a:p>
            <a:pPr algn="just" rtl="1">
              <a:lnSpc>
                <a:spcPct val="107000"/>
              </a:lnSpc>
              <a:spcBef>
                <a:spcPts val="799"/>
              </a:spcBef>
              <a:buNone/>
              <a:tabLst>
                <a:tab pos="0" algn="l"/>
              </a:tabLst>
            </a:pPr>
            <a:r>
              <a:rPr lang="fa-IR" sz="1800" b="0" strike="noStrike" spc="-1">
                <a:solidFill>
                  <a:srgbClr val="000000"/>
                </a:solidFill>
                <a:latin typeface="+mn-lt"/>
                <a:cs typeface="+mn-cs"/>
              </a:rPr>
              <a:t>تو این فصل متوجه شدیم که قبل از هر کار باید سوال رو جستجو کنیم تا زودتر به جوابمون برسیم وهم اینکه  یه وقت سوال تکراری نپرسیم و همینطور در صورت نیاز بتونیم ارجاع بدیم</a:t>
            </a:r>
            <a:endParaRPr lang="en-US" sz="1800" b="0" strike="noStrike" spc="-1">
              <a:latin typeface="Arial"/>
            </a:endParaRPr>
          </a:p>
          <a:p>
            <a:pPr algn="just" rtl="1">
              <a:lnSpc>
                <a:spcPct val="107000"/>
              </a:lnSpc>
              <a:spcBef>
                <a:spcPts val="799"/>
              </a:spcBef>
              <a:buNone/>
              <a:tabLst>
                <a:tab pos="0" algn="l"/>
              </a:tabLst>
            </a:pPr>
            <a:r>
              <a:rPr lang="fa-IR" sz="1800" b="0" strike="noStrike" spc="-1">
                <a:solidFill>
                  <a:srgbClr val="000000"/>
                </a:solidFill>
                <a:latin typeface="+mn-lt"/>
                <a:cs typeface="+mn-cs"/>
              </a:rPr>
              <a:t>یاد گرفتیم که باید سوالمون رو طوری بپرسیم که انگار با همکارمون که سرش خیلی شلوغه و فرصت بسیار اندکی داره، روبرو هستیم و قراره تو اون فرصت کوتاه بهمون کمک کنه</a:t>
            </a:r>
            <a:endParaRPr lang="en-US" sz="1800" b="0" strike="noStrike" spc="-1">
              <a:latin typeface="Arial"/>
            </a:endParaRPr>
          </a:p>
          <a:p>
            <a:pPr algn="just" rtl="1">
              <a:lnSpc>
                <a:spcPct val="107000"/>
              </a:lnSpc>
              <a:spcBef>
                <a:spcPts val="799"/>
              </a:spcBef>
              <a:buNone/>
              <a:tabLst>
                <a:tab pos="0" algn="l"/>
              </a:tabLst>
            </a:pPr>
            <a:r>
              <a:rPr lang="fa-IR" sz="1800" b="0" strike="noStrike" spc="-1">
                <a:solidFill>
                  <a:srgbClr val="000000"/>
                </a:solidFill>
                <a:latin typeface="+mn-lt"/>
                <a:cs typeface="+mn-cs"/>
              </a:rPr>
              <a:t>همینطور خوندیم که باید سوالون از نظر گرامری/املایی، نقطه گذاری ها وتاکید هاش به طور کلی ظاهرش خوب باشه تا افراد راحتتر بتونن مطالعه کنن و برای اینکار </a:t>
            </a:r>
            <a:r>
              <a:rPr lang="en-US" sz="1800" b="0" strike="noStrike" spc="-1">
                <a:solidFill>
                  <a:srgbClr val="000000"/>
                </a:solidFill>
                <a:latin typeface="+mn-lt"/>
                <a:ea typeface="+mn-ea"/>
              </a:rPr>
              <a:t>3 تا ابزار معرفی کردیم</a:t>
            </a:r>
            <a:endParaRPr lang="en-US" sz="1800" b="0" strike="noStrike" spc="-1">
              <a:latin typeface="Arial"/>
            </a:endParaRPr>
          </a:p>
          <a:p>
            <a:pPr algn="just" rtl="1">
              <a:lnSpc>
                <a:spcPct val="107000"/>
              </a:lnSpc>
              <a:spcBef>
                <a:spcPts val="799"/>
              </a:spcBef>
              <a:buNone/>
              <a:tabLst>
                <a:tab pos="0" algn="l"/>
              </a:tabLst>
            </a:pPr>
            <a:r>
              <a:rPr lang="fa-IR" sz="1800" b="0" strike="noStrike" spc="-1">
                <a:solidFill>
                  <a:srgbClr val="000000"/>
                </a:solidFill>
                <a:latin typeface="+mn-lt"/>
                <a:cs typeface="+mn-cs"/>
              </a:rPr>
              <a:t>یاد گرفتیم که سوال خوب، سوالیه که عنوانش واضح و شفاف باشه و موضوعش جزو موارد </a:t>
            </a:r>
            <a:r>
              <a:rPr lang="en-US" sz="1800" b="0" strike="noStrike" spc="-1">
                <a:solidFill>
                  <a:srgbClr val="000000"/>
                </a:solidFill>
                <a:latin typeface="+mn-lt"/>
                <a:ea typeface="+mn-ea"/>
              </a:rPr>
              <a:t>ontopic برای stackoverflow باشه</a:t>
            </a:r>
            <a:endParaRPr lang="en-US" sz="1800" b="0" strike="noStrike" spc="-1">
              <a:latin typeface="Arial"/>
            </a:endParaRPr>
          </a:p>
          <a:p>
            <a:pPr algn="just" rtl="1">
              <a:lnSpc>
                <a:spcPct val="107000"/>
              </a:lnSpc>
              <a:spcBef>
                <a:spcPts val="799"/>
              </a:spcBef>
              <a:buNone/>
              <a:tabLst>
                <a:tab pos="0" algn="l"/>
              </a:tabLst>
            </a:pPr>
            <a:r>
              <a:rPr lang="fa-IR" sz="1800" b="0" strike="noStrike" spc="-1">
                <a:solidFill>
                  <a:srgbClr val="000000"/>
                </a:solidFill>
                <a:latin typeface="+mn-lt"/>
                <a:cs typeface="+mn-cs"/>
              </a:rPr>
              <a:t>همینطور باید خلاصه ای از مشکللتون و اینکه دنبال چه نتیجه ای هستیم رو بیان کنیم و فهمیدیم که پاراگراف اول خیلی مهمه، و اینکه بهتره از </a:t>
            </a:r>
            <a:r>
              <a:rPr lang="en-US" sz="1800" b="0" strike="noStrike" spc="-1">
                <a:solidFill>
                  <a:srgbClr val="000000"/>
                </a:solidFill>
                <a:latin typeface="+mn-lt"/>
                <a:ea typeface="+mn-ea"/>
              </a:rPr>
              <a:t>reprex استفاده کنیم و متن خطا رو هم درون سال قرار بدیم و حتما از Markdown کمک بگیریم. و در انتها از tag</a:t>
            </a:r>
            <a:r>
              <a:rPr lang="fa-IR" sz="1800" b="0" strike="noStrike" spc="-1">
                <a:solidFill>
                  <a:srgbClr val="000000"/>
                </a:solidFill>
                <a:latin typeface="+mn-lt"/>
                <a:cs typeface="+mn-cs"/>
              </a:rPr>
              <a:t>ها بهترین استفاده رو ببریم.</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Arial"/>
              </a:rPr>
              <a:t>اینطوری خیالمون راحته که سوالمون رو اصولی و درست پرسیدم، و احتمال اینکه جواب دریافت کنیم بالا میره یا اینکه حداقل امتیاز منفی نگیریم خیلی کم میشه!</a:t>
            </a:r>
            <a:endParaRPr lang="en-US" sz="1800" b="0" strike="noStrike" spc="-1">
              <a:latin typeface="Arial"/>
            </a:endParaRPr>
          </a:p>
        </p:txBody>
      </p:sp>
      <p:sp>
        <p:nvSpPr>
          <p:cNvPr id="857" name="PlaceHolder 3"/>
          <p:cNvSpPr>
            <a:spLocks noGrp="1"/>
          </p:cNvSpPr>
          <p:nvPr>
            <p:ph type="sldNum" idx="4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76FE11D-B17A-4109-BF91-B553ABCF2B6C}" type="slidenum">
              <a:rPr lang="en-US" sz="1200" b="0" strike="noStrike" spc="-1">
                <a:latin typeface="Times New Roman"/>
              </a:rPr>
              <a:t>145</a:t>
            </a:fld>
            <a:endParaRPr lang="en-US" sz="1200" b="0" strike="noStrike" spc="-1">
              <a:latin typeface="Times New Roman"/>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PlaceHolder 1"/>
          <p:cNvSpPr>
            <a:spLocks noGrp="1" noRot="1" noChangeAspect="1"/>
          </p:cNvSpPr>
          <p:nvPr>
            <p:ph type="sldImg"/>
          </p:nvPr>
        </p:nvSpPr>
        <p:spPr>
          <a:xfrm>
            <a:off x="685800" y="1143000"/>
            <a:ext cx="5486400" cy="3086100"/>
          </a:xfrm>
          <a:prstGeom prst="rect">
            <a:avLst/>
          </a:prstGeom>
          <a:ln w="0">
            <a:noFill/>
          </a:ln>
        </p:spPr>
      </p:sp>
      <p:sp>
        <p:nvSpPr>
          <p:cNvPr id="89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latin typeface="Arial"/>
              </a:rPr>
              <a:t>توی فصل قبل یاد گرفتیم چطور درست و حرفه ای سوال بپرسیم، نوبت اینه که بدونیم چرا برخی از سوالات ممکنه بسته شن، یا حتی </a:t>
            </a:r>
            <a:r>
              <a:rPr lang="en-US" sz="1800" b="0" strike="noStrike" spc="-1">
                <a:latin typeface="Arial"/>
              </a:rPr>
              <a:t>Downvote</a:t>
            </a:r>
            <a:r>
              <a:rPr lang="fa-IR" sz="1800" b="0" strike="noStrike" spc="-1">
                <a:latin typeface="Arial"/>
              </a:rPr>
              <a:t> هم بگیرن ، و دربدترین حالت سوال حذف بشه هرچند که در فصل قبل هم اشاراتی بهش کردیم! همینطور درمورد خط قرمز </a:t>
            </a:r>
            <a:r>
              <a:rPr lang="en-US" sz="1800" b="0" strike="noStrike" spc="-1">
                <a:latin typeface="Arial"/>
              </a:rPr>
              <a:t>Stackoverflow</a:t>
            </a:r>
            <a:r>
              <a:rPr lang="fa-IR" sz="1800" b="0" strike="noStrike" spc="-1">
                <a:latin typeface="Arial"/>
              </a:rPr>
              <a:t> هم صحبت کنیم که خیلی مهمه و باید حواستون بهش باشه وگرنه ممکنه کلی امتیازتون رو از دست بدین و حتی ممکنه اکانتتون هم ساسپند بشه!</a:t>
            </a:r>
          </a:p>
          <a:p>
            <a:pPr algn="just" rtl="1">
              <a:lnSpc>
                <a:spcPct val="107000"/>
              </a:lnSpc>
              <a:buNone/>
              <a:tabLst>
                <a:tab pos="0" algn="l"/>
              </a:tabLst>
            </a:pPr>
            <a:r>
              <a:rPr lang="fa-IR" sz="1800" b="0" strike="noStrike" spc="-1">
                <a:latin typeface="Arial"/>
              </a:rPr>
              <a:t>تو ادامه با من همراه باشین</a:t>
            </a:r>
          </a:p>
          <a:p>
            <a:pPr algn="just" rtl="1">
              <a:lnSpc>
                <a:spcPct val="107000"/>
              </a:lnSpc>
              <a:buNone/>
              <a:tabLst>
                <a:tab pos="0" algn="l"/>
              </a:tabLst>
            </a:pPr>
            <a:endParaRPr lang="en-US" sz="1800" b="0" strike="noStrike" spc="-1">
              <a:latin typeface="Arial"/>
            </a:endParaRPr>
          </a:p>
        </p:txBody>
      </p:sp>
      <p:sp>
        <p:nvSpPr>
          <p:cNvPr id="893" name="PlaceHolder 3"/>
          <p:cNvSpPr>
            <a:spLocks noGrp="1"/>
          </p:cNvSpPr>
          <p:nvPr>
            <p:ph type="sldNum" idx="5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B03369B-26F9-4A00-957F-6849E30E91C6}" type="slidenum">
              <a:rPr lang="en-US" sz="1200" b="0" strike="noStrike" spc="-1">
                <a:latin typeface="Times New Roman"/>
              </a:rPr>
              <a:t>146</a:t>
            </a:fld>
            <a:endParaRPr lang="en-US" sz="1200" b="0" strike="noStrike" spc="-1">
              <a:latin typeface="Times New Roman"/>
            </a:endParaRPr>
          </a:p>
        </p:txBody>
      </p:sp>
    </p:spTree>
    <p:extLst>
      <p:ext uri="{BB962C8B-B14F-4D97-AF65-F5344CB8AC3E}">
        <p14:creationId xmlns:p14="http://schemas.microsoft.com/office/powerpoint/2010/main" val="50764029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Comic Sans MS"/>
                <a:cs typeface="B Kamran"/>
              </a:rPr>
              <a:t>قبل از هرچیزی باید بدونین که</a:t>
            </a:r>
            <a:endParaRPr lang="en-US" sz="1800" b="0" strike="noStrike" spc="-1">
              <a:latin typeface="Comic Sans MS"/>
              <a:cs typeface="B Kamran"/>
            </a:endParaRPr>
          </a:p>
          <a:p>
            <a:pPr algn="r" rtl="1">
              <a:lnSpc>
                <a:spcPct val="100000"/>
              </a:lnSpc>
              <a:buNone/>
              <a:tabLst>
                <a:tab pos="0" algn="l"/>
              </a:tabLst>
            </a:pPr>
            <a:r>
              <a:rPr lang="fa-IR" sz="1800" b="0" strike="noStrike" spc="-1">
                <a:latin typeface="Comic Sans MS"/>
                <a:cs typeface="B Kamran"/>
              </a:rPr>
              <a:t> </a:t>
            </a:r>
            <a:r>
              <a:rPr lang="en-US" sz="1800" b="0" strike="noStrike" spc="-1">
                <a:latin typeface="Comic Sans MS"/>
                <a:cs typeface="B Kamran"/>
              </a:rPr>
              <a:t>down vote</a:t>
            </a:r>
            <a:r>
              <a:rPr lang="fa-IR" sz="1800" b="0" strike="noStrike" spc="-1">
                <a:latin typeface="Comic Sans MS"/>
                <a:cs typeface="B Kamran"/>
              </a:rPr>
              <a:t>،</a:t>
            </a:r>
          </a:p>
          <a:p>
            <a:pPr algn="r" rtl="1">
              <a:lnSpc>
                <a:spcPct val="100000"/>
              </a:lnSpc>
              <a:buNone/>
              <a:tabLst>
                <a:tab pos="0" algn="l"/>
              </a:tabLst>
            </a:pPr>
            <a:r>
              <a:rPr lang="fa-IR" sz="1800" b="0" strike="noStrike" spc="-1">
                <a:latin typeface="Comic Sans MS"/>
                <a:cs typeface="B Kamran"/>
              </a:rPr>
              <a:t>نشون دهنده این هست که این سوال یا جواب مفید نیست</a:t>
            </a:r>
            <a:r>
              <a:rPr lang="fa-IR" sz="1800" b="0" strike="noStrike" spc="-1">
                <a:latin typeface="Arial"/>
                <a:cs typeface="B Kamran"/>
              </a:rPr>
              <a:t>، یعنی موقع تولید این </a:t>
            </a:r>
            <a:r>
              <a:rPr lang="en-US" sz="1800" b="0" strike="noStrike" spc="-1">
                <a:latin typeface="Arial"/>
                <a:cs typeface="B Kamran"/>
              </a:rPr>
              <a:t>post</a:t>
            </a:r>
            <a:r>
              <a:rPr lang="fa-IR" sz="1800" b="0" strike="noStrike" spc="-1">
                <a:latin typeface="Arial"/>
                <a:cs typeface="B Kamran"/>
              </a:rPr>
              <a:t>، تلاش/دقت و کیفیت حداقلی بکار گرفته نشده</a:t>
            </a:r>
          </a:p>
          <a:p>
            <a:pPr marL="0" indent="0" algn="r" rtl="1">
              <a:lnSpc>
                <a:spcPct val="100000"/>
              </a:lnSpc>
              <a:buFont typeface="+mj-lt"/>
              <a:buNone/>
              <a:tabLst>
                <a:tab pos="0" algn="l"/>
              </a:tabLst>
            </a:pPr>
            <a:endParaRPr lang="fa-IR" sz="1800" b="0" strike="noStrike" spc="-1">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147</a:t>
            </a:fld>
            <a:endParaRPr lang="en-US" sz="1200" b="0" strike="noStrike" spc="-1">
              <a:latin typeface="Times New Roman"/>
            </a:endParaRPr>
          </a:p>
        </p:txBody>
      </p:sp>
    </p:spTree>
    <p:extLst>
      <p:ext uri="{BB962C8B-B14F-4D97-AF65-F5344CB8AC3E}">
        <p14:creationId xmlns:p14="http://schemas.microsoft.com/office/powerpoint/2010/main" val="42991703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Comic Sans MS"/>
                <a:cs typeface="B Kamran"/>
              </a:rPr>
              <a:t>که البته اگر مانند تصویر، موستون رو ، روی دکمه های </a:t>
            </a:r>
            <a:r>
              <a:rPr lang="en-US" sz="1800" b="0" strike="noStrike" spc="-1">
                <a:latin typeface="Comic Sans MS"/>
                <a:cs typeface="B Kamran"/>
              </a:rPr>
              <a:t>downvote</a:t>
            </a:r>
            <a:r>
              <a:rPr lang="fa-IR" sz="1800" b="0" strike="noStrike" spc="-1">
                <a:latin typeface="Comic Sans MS"/>
                <a:cs typeface="B Kamran"/>
              </a:rPr>
              <a:t> سوال و جواب هم ببرید، یک </a:t>
            </a:r>
            <a:r>
              <a:rPr lang="en-US" sz="1800" b="0" strike="noStrike" spc="-1">
                <a:latin typeface="Comic Sans MS"/>
                <a:cs typeface="B Kamran"/>
              </a:rPr>
              <a:t>tooltip</a:t>
            </a:r>
            <a:r>
              <a:rPr lang="fa-IR" sz="1800" b="0" strike="noStrike" spc="-1">
                <a:latin typeface="Comic Sans MS"/>
                <a:cs typeface="B Kamran"/>
              </a:rPr>
              <a:t> میاد که اونجا هم میگه </a:t>
            </a:r>
            <a:r>
              <a:rPr lang="en-US" sz="1800" b="0" strike="noStrike" spc="-1">
                <a:latin typeface="Comic Sans MS"/>
                <a:cs typeface="B Kamran"/>
              </a:rPr>
              <a:t>downvote</a:t>
            </a:r>
            <a:r>
              <a:rPr lang="fa-IR" sz="1800" b="0" strike="noStrike" spc="-1">
                <a:latin typeface="Comic Sans MS"/>
                <a:cs typeface="B Kamran"/>
              </a:rPr>
              <a:t> یا </a:t>
            </a:r>
            <a:r>
              <a:rPr lang="en-US" sz="1800" b="0" strike="noStrike" spc="-1">
                <a:latin typeface="Comic Sans MS"/>
                <a:cs typeface="B Kamran"/>
              </a:rPr>
              <a:t>upvote</a:t>
            </a:r>
            <a:r>
              <a:rPr lang="fa-IR" sz="1800" b="0" strike="noStrike" spc="-1">
                <a:latin typeface="Comic Sans MS"/>
                <a:cs typeface="B Kamran"/>
              </a:rPr>
              <a:t> به طور کلی در </a:t>
            </a:r>
            <a:r>
              <a:rPr lang="en-US" sz="1800" b="0" strike="noStrike" spc="-1">
                <a:latin typeface="Comic Sans MS"/>
                <a:cs typeface="B Kamran"/>
              </a:rPr>
              <a:t>stackoverflow</a:t>
            </a:r>
            <a:r>
              <a:rPr lang="fa-IR" sz="1800" b="0" strike="noStrike" spc="-1">
                <a:latin typeface="Comic Sans MS"/>
                <a:cs typeface="B Kamran"/>
              </a:rPr>
              <a:t> به چه معنی هست! که اینجا میبینین که برای سوال نوشته </a:t>
            </a:r>
          </a:p>
          <a:p>
            <a:pPr algn="l" rtl="0">
              <a:lnSpc>
                <a:spcPct val="100000"/>
              </a:lnSpc>
              <a:buNone/>
              <a:tabLst>
                <a:tab pos="0" algn="l"/>
              </a:tabLst>
            </a:pPr>
            <a:r>
              <a:rPr lang="en-US" sz="2800" b="0" i="0">
                <a:solidFill>
                  <a:srgbClr val="202124"/>
                </a:solidFill>
                <a:effectLst/>
                <a:latin typeface="consolas" panose="020B0609020204030204" pitchFamily="49" charset="0"/>
              </a:rPr>
              <a:t>This question does not show any research effort; it is unclear or not useful</a:t>
            </a:r>
          </a:p>
          <a:p>
            <a:pPr algn="r" rtl="0">
              <a:lnSpc>
                <a:spcPct val="100000"/>
              </a:lnSpc>
              <a:buNone/>
              <a:tabLst>
                <a:tab pos="0" algn="l"/>
              </a:tabLst>
            </a:pPr>
            <a:r>
              <a:rPr lang="fa-IR" sz="2800" b="0" i="0" strike="noStrike" spc="-1">
                <a:solidFill>
                  <a:srgbClr val="202124"/>
                </a:solidFill>
                <a:effectLst/>
                <a:latin typeface="consolas" panose="020B0609020204030204" pitchFamily="49" charset="0"/>
                <a:cs typeface="B Kamran"/>
              </a:rPr>
              <a:t>یا برای جواب که میگه </a:t>
            </a:r>
          </a:p>
          <a:p>
            <a:pPr algn="r" rtl="0">
              <a:lnSpc>
                <a:spcPct val="100000"/>
              </a:lnSpc>
              <a:buNone/>
              <a:tabLst>
                <a:tab pos="0" algn="l"/>
              </a:tabLst>
            </a:pPr>
            <a:r>
              <a:rPr lang="en-US" sz="2800" b="0" i="0" strike="noStrike" spc="-1">
                <a:solidFill>
                  <a:srgbClr val="202124"/>
                </a:solidFill>
                <a:effectLst/>
                <a:latin typeface="consolas" panose="020B0609020204030204" pitchFamily="49" charset="0"/>
                <a:cs typeface="B Kamran"/>
              </a:rPr>
              <a:t>This answser is not useful</a:t>
            </a:r>
            <a:endParaRPr lang="fa-IR" sz="2800" b="0" i="0" strike="noStrike" spc="-1">
              <a:solidFill>
                <a:srgbClr val="202124"/>
              </a:solidFill>
              <a:effectLst/>
              <a:latin typeface="consolas" panose="020B0609020204030204" pitchFamily="49" charset="0"/>
              <a:cs typeface="B Kamran"/>
            </a:endParaRPr>
          </a:p>
          <a:p>
            <a:pPr algn="r" rtl="0">
              <a:lnSpc>
                <a:spcPct val="100000"/>
              </a:lnSpc>
              <a:buNone/>
              <a:tabLst>
                <a:tab pos="0" algn="l"/>
              </a:tabLst>
            </a:pPr>
            <a:r>
              <a:rPr lang="fa-IR" sz="2800" b="0" i="0" strike="noStrike" spc="-1">
                <a:solidFill>
                  <a:srgbClr val="202124"/>
                </a:solidFill>
                <a:effectLst/>
                <a:latin typeface="consolas" panose="020B0609020204030204" pitchFamily="49" charset="0"/>
                <a:cs typeface="B Kamran"/>
              </a:rPr>
              <a:t>بنابراین </a:t>
            </a:r>
            <a:endParaRPr lang="fa-IR" sz="1800" b="0" strike="noStrike" spc="-1">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148</a:t>
            </a:fld>
            <a:endParaRPr lang="en-US" sz="1200" b="0" strike="noStrike" spc="-1">
              <a:latin typeface="Times New Roman"/>
            </a:endParaRPr>
          </a:p>
        </p:txBody>
      </p:sp>
    </p:spTree>
    <p:extLst>
      <p:ext uri="{BB962C8B-B14F-4D97-AF65-F5344CB8AC3E}">
        <p14:creationId xmlns:p14="http://schemas.microsoft.com/office/powerpoint/2010/main" val="171196422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r" rtl="1">
              <a:lnSpc>
                <a:spcPct val="100000"/>
              </a:lnSpc>
              <a:buNone/>
              <a:tabLst>
                <a:tab pos="0" algn="l"/>
              </a:tabLst>
            </a:pPr>
            <a:r>
              <a:rPr lang="fa-IR" sz="1800" b="0" strike="noStrike" spc="-1">
                <a:latin typeface="Arial"/>
                <a:cs typeface="B Kamran"/>
              </a:rPr>
              <a:t>زمانی به یک سوال </a:t>
            </a:r>
            <a:r>
              <a:rPr lang="en-US" sz="1800" b="0" strike="noStrike" spc="-1">
                <a:latin typeface="Arial"/>
                <a:cs typeface="B Kamran"/>
              </a:rPr>
              <a:t>down vote</a:t>
            </a:r>
            <a:r>
              <a:rPr lang="fa-IR" sz="1800" b="0" strike="noStrike" spc="-1">
                <a:latin typeface="Arial"/>
                <a:cs typeface="B Kamran"/>
              </a:rPr>
              <a:t> میدن که ،نشونه ای از تلاش و تحقیق  کافی و یا اطلاعات و جزییات موردنیاز و مفید در سوال که بشه با کمکشون مشکل رو پیدا کرد و جواب ارائه داد، دیده نمیشه</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149</a:t>
            </a:fld>
            <a:endParaRPr lang="en-US" sz="1200" b="0" strike="noStrike" spc="-1">
              <a:latin typeface="Times New Roman"/>
            </a:endParaRPr>
          </a:p>
        </p:txBody>
      </p:sp>
    </p:spTree>
    <p:extLst>
      <p:ext uri="{BB962C8B-B14F-4D97-AF65-F5344CB8AC3E}">
        <p14:creationId xmlns:p14="http://schemas.microsoft.com/office/powerpoint/2010/main" val="771829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برای شروع سعی کنین برنامه ریزی کنین و اصولی پیش برین تا ببینین که چقدر فضای خالی در اتاق زندگیتون ایجاد میشه، و این خونه تکونی، گاهی اوقات نیازمند دور انداختن برخی چیزها و دل کندن از یه سری عادت و اضافه کردن یه سری چیزهای جدید یعنی عادت های مفید دیگه هست که تو شروع حتما کمی سخت هست</a:t>
            </a: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15</a:t>
            </a:fld>
            <a:endParaRPr lang="en-US" sz="1200" b="0" strike="noStrike" spc="-1">
              <a:latin typeface="Times New Roman"/>
            </a:endParaRPr>
          </a:p>
        </p:txBody>
      </p:sp>
    </p:spTree>
    <p:extLst>
      <p:ext uri="{BB962C8B-B14F-4D97-AF65-F5344CB8AC3E}">
        <p14:creationId xmlns:p14="http://schemas.microsoft.com/office/powerpoint/2010/main" val="287574035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r" rtl="1">
              <a:lnSpc>
                <a:spcPct val="100000"/>
              </a:lnSpc>
              <a:buNone/>
              <a:tabLst>
                <a:tab pos="0" algn="l"/>
              </a:tabLst>
            </a:pPr>
            <a:r>
              <a:rPr lang="fa-IR" sz="1800" b="0" strike="noStrike" spc="-1">
                <a:latin typeface="Arial"/>
                <a:cs typeface="B Kamran"/>
              </a:rPr>
              <a:t>یا سوال مطابق قوانین </a:t>
            </a:r>
            <a:r>
              <a:rPr lang="en-US" sz="1800" b="0" strike="noStrike" spc="-1">
                <a:latin typeface="Arial"/>
                <a:cs typeface="B Kamran"/>
              </a:rPr>
              <a:t>stackoverflow</a:t>
            </a:r>
            <a:r>
              <a:rPr lang="fa-IR" sz="1800" b="0" strike="noStrike" spc="-1">
                <a:latin typeface="Arial"/>
                <a:cs typeface="B Kamran"/>
              </a:rPr>
              <a:t> نباشه، مثلا </a:t>
            </a:r>
            <a:r>
              <a:rPr lang="en-US" sz="1800" b="0" strike="noStrike" spc="-1">
                <a:latin typeface="Arial"/>
                <a:cs typeface="B Kamran"/>
              </a:rPr>
              <a:t>off topic</a:t>
            </a:r>
            <a:r>
              <a:rPr lang="fa-IR" sz="1800" b="0" strike="noStrike" spc="-1">
                <a:latin typeface="Arial"/>
                <a:cs typeface="B Kamran"/>
              </a:rPr>
              <a:t> باشه، یا </a:t>
            </a:r>
            <a:r>
              <a:rPr lang="en-US" sz="1800" b="0" strike="noStrike" spc="-1">
                <a:latin typeface="Arial"/>
                <a:cs typeface="B Kamran"/>
              </a:rPr>
              <a:t>opinion based</a:t>
            </a:r>
            <a:r>
              <a:rPr lang="fa-IR" sz="1800" b="0" strike="noStrike" spc="-1">
                <a:latin typeface="Arial"/>
                <a:cs typeface="B Kamran"/>
              </a:rPr>
              <a:t>باشه</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150</a:t>
            </a:fld>
            <a:endParaRPr lang="en-US" sz="1200" b="0" strike="noStrike" spc="-1">
              <a:latin typeface="Times New Roman"/>
            </a:endParaRPr>
          </a:p>
        </p:txBody>
      </p:sp>
    </p:spTree>
    <p:extLst>
      <p:ext uri="{BB962C8B-B14F-4D97-AF65-F5344CB8AC3E}">
        <p14:creationId xmlns:p14="http://schemas.microsoft.com/office/powerpoint/2010/main" val="246276402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r" rtl="1">
              <a:lnSpc>
                <a:spcPct val="100000"/>
              </a:lnSpc>
              <a:buNone/>
              <a:tabLst>
                <a:tab pos="0" algn="l"/>
              </a:tabLst>
            </a:pPr>
            <a:r>
              <a:rPr lang="fa-IR" sz="1800" b="0" strike="noStrike" spc="-1">
                <a:latin typeface="Arial"/>
                <a:cs typeface="B Kamran"/>
              </a:rPr>
              <a:t>و حتی گاها با لحن پست شما یا محتوا و نظری که در پستتون بیان کردین موافق نباشن یا حتی فرمت </a:t>
            </a:r>
            <a:r>
              <a:rPr lang="en-US" sz="1800" b="0" strike="noStrike" spc="-1">
                <a:latin typeface="Arial"/>
                <a:cs typeface="B Kamran"/>
              </a:rPr>
              <a:t>post</a:t>
            </a:r>
            <a:r>
              <a:rPr lang="fa-IR" sz="1800" b="0" strike="noStrike" spc="-1">
                <a:latin typeface="Arial"/>
                <a:cs typeface="B Kamran"/>
              </a:rPr>
              <a:t>تون مناسب نباشه، مثلا از </a:t>
            </a:r>
            <a:r>
              <a:rPr lang="en-US" sz="1800" b="0" strike="noStrike" spc="-1">
                <a:latin typeface="Arial"/>
                <a:cs typeface="B Kamran"/>
              </a:rPr>
              <a:t>markdown</a:t>
            </a:r>
            <a:r>
              <a:rPr lang="fa-IR" sz="1800" b="0" strike="noStrike" spc="-1">
                <a:latin typeface="Arial"/>
                <a:cs typeface="B Kamran"/>
              </a:rPr>
              <a:t> بد استفاده کرده باشین، از </a:t>
            </a:r>
            <a:r>
              <a:rPr lang="en-US" sz="1800" b="0" strike="noStrike" spc="-1">
                <a:latin typeface="Arial"/>
                <a:cs typeface="B Kamran"/>
              </a:rPr>
              <a:t>inline code</a:t>
            </a:r>
            <a:r>
              <a:rPr lang="fa-IR" sz="1800" b="0" strike="noStrike" spc="-1">
                <a:latin typeface="Arial"/>
                <a:cs typeface="B Kamran"/>
              </a:rPr>
              <a:t> بجای </a:t>
            </a:r>
            <a:r>
              <a:rPr lang="en-US" sz="1800" b="0" strike="noStrike" spc="-1">
                <a:latin typeface="Arial"/>
                <a:cs typeface="B Kamran"/>
              </a:rPr>
              <a:t>bold</a:t>
            </a:r>
            <a:r>
              <a:rPr lang="fa-IR" sz="1800" b="0" strike="noStrike" spc="-1">
                <a:latin typeface="Arial"/>
                <a:cs typeface="B Kamran"/>
              </a:rPr>
              <a:t> اونم به میزان زیادی استفاده کرده باشین...</a:t>
            </a:r>
          </a:p>
          <a:p>
            <a:pPr marL="0" indent="0" algn="r" rtl="1">
              <a:lnSpc>
                <a:spcPct val="100000"/>
              </a:lnSpc>
              <a:buFont typeface="+mj-lt"/>
              <a:buNone/>
              <a:tabLst>
                <a:tab pos="0" algn="l"/>
              </a:tabLst>
            </a:pPr>
            <a:endParaRPr lang="fa-IR" sz="1800" b="0" strike="noStrike" spc="-1">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151</a:t>
            </a:fld>
            <a:endParaRPr lang="en-US" sz="1200" b="0" strike="noStrike" spc="-1">
              <a:latin typeface="Times New Roman"/>
            </a:endParaRPr>
          </a:p>
        </p:txBody>
      </p:sp>
    </p:spTree>
    <p:extLst>
      <p:ext uri="{BB962C8B-B14F-4D97-AF65-F5344CB8AC3E}">
        <p14:creationId xmlns:p14="http://schemas.microsoft.com/office/powerpoint/2010/main" val="249165610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r" rtl="1">
              <a:lnSpc>
                <a:spcPct val="100000"/>
              </a:lnSpc>
              <a:buNone/>
              <a:tabLst>
                <a:tab pos="0" algn="l"/>
              </a:tabLst>
            </a:pPr>
            <a:r>
              <a:rPr lang="fa-IR" sz="1800" b="0" strike="noStrike" spc="-1">
                <a:latin typeface="Arial"/>
                <a:cs typeface="B Kamran"/>
              </a:rPr>
              <a:t>به این مثال دقت کنین، تو عنوان مطرح شده که به </a:t>
            </a:r>
            <a:r>
              <a:rPr lang="en-US" sz="1800" b="0" strike="noStrike" spc="-1">
                <a:latin typeface="Arial"/>
                <a:cs typeface="B Kamran"/>
              </a:rPr>
              <a:t>Error</a:t>
            </a:r>
            <a:r>
              <a:rPr lang="fa-IR" sz="1800" b="0" strike="noStrike" spc="-1">
                <a:latin typeface="Arial"/>
                <a:cs typeface="B Kamran"/>
              </a:rPr>
              <a:t> خورده، اما </a:t>
            </a:r>
            <a:r>
              <a:rPr lang="en-US" sz="1800" b="0" strike="noStrike" spc="-1">
                <a:latin typeface="Arial"/>
                <a:cs typeface="B Kamran"/>
              </a:rPr>
              <a:t>body</a:t>
            </a:r>
            <a:r>
              <a:rPr lang="fa-IR" sz="1800" b="0" strike="noStrike" spc="-1">
                <a:latin typeface="Arial"/>
                <a:cs typeface="B Kamran"/>
              </a:rPr>
              <a:t> سوال، فقط یک تکه کد هست، یعنی هیچ جزییات و توضیحی وجود نداره، و حتی اون خطایی هم که بهش برخورد کرده رو قرار نداده، و بخاطر این موضوع 11تا </a:t>
            </a:r>
            <a:r>
              <a:rPr lang="en-US" sz="1800" b="0" strike="noStrike" spc="-1">
                <a:latin typeface="Arial"/>
                <a:cs typeface="B Kamran"/>
              </a:rPr>
              <a:t> downvote</a:t>
            </a:r>
            <a:r>
              <a:rPr lang="fa-IR" sz="1800" b="0" strike="noStrike" spc="-1">
                <a:latin typeface="Arial"/>
                <a:cs typeface="B Kamran"/>
              </a:rPr>
              <a:t> گرفته و علاوه بر اون سوال رو بخاطر اینکه فاقد جزییات هست، بستن</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152</a:t>
            </a:fld>
            <a:endParaRPr lang="en-US" sz="1200" b="0" strike="noStrike" spc="-1">
              <a:latin typeface="Times New Roman"/>
            </a:endParaRPr>
          </a:p>
        </p:txBody>
      </p:sp>
    </p:spTree>
    <p:extLst>
      <p:ext uri="{BB962C8B-B14F-4D97-AF65-F5344CB8AC3E}">
        <p14:creationId xmlns:p14="http://schemas.microsoft.com/office/powerpoint/2010/main" val="36439759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r" defTabSz="914400" rtl="1" eaLnBrk="1" fontAlgn="auto" latinLnBrk="0" hangingPunct="1">
              <a:lnSpc>
                <a:spcPct val="100000"/>
              </a:lnSpc>
              <a:spcBef>
                <a:spcPts val="0"/>
              </a:spcBef>
              <a:spcAft>
                <a:spcPts val="0"/>
              </a:spcAft>
              <a:buClrTx/>
              <a:buSzTx/>
              <a:buFont typeface="+mj-lt"/>
              <a:buNone/>
              <a:tabLst>
                <a:tab pos="0" algn="l"/>
              </a:tabLst>
              <a:defRPr/>
            </a:pPr>
            <a:r>
              <a:rPr lang="fa-IR" sz="1800" b="0" strike="noStrike" spc="-1">
                <a:latin typeface="Arial"/>
                <a:cs typeface="B Kamran"/>
              </a:rPr>
              <a:t>و  زمانی به یک پاسخ  </a:t>
            </a:r>
            <a:r>
              <a:rPr lang="en-US" sz="1800" b="0" strike="noStrike" spc="-1">
                <a:latin typeface="Arial"/>
                <a:cs typeface="B Kamran"/>
              </a:rPr>
              <a:t>down vote</a:t>
            </a:r>
            <a:r>
              <a:rPr lang="fa-IR" sz="1800" b="0" strike="noStrike" spc="-1">
                <a:latin typeface="Arial"/>
                <a:cs typeface="B Kamran"/>
              </a:rPr>
              <a:t> میدن</a:t>
            </a:r>
          </a:p>
          <a:p>
            <a:pPr marL="0" indent="0" algn="r" rtl="1">
              <a:lnSpc>
                <a:spcPct val="100000"/>
              </a:lnSpc>
              <a:buFont typeface="+mj-lt"/>
              <a:buNone/>
              <a:tabLst>
                <a:tab pos="0" algn="l"/>
              </a:tabLst>
            </a:pPr>
            <a:r>
              <a:rPr lang="fa-IR" sz="1800" b="0" strike="noStrike" spc="-1">
                <a:latin typeface="Arial"/>
                <a:cs typeface="B Kamran"/>
              </a:rPr>
              <a:t>که پاسخ اشتباه باشه یا اطلاعات کافی و مفیدی رو برای اینکه جوابی برای سوال مورد نظر محسوب شه رو ارائه نکرده باشه یعنی از مطالعه پاسخ و راهکار  ارائه شده نمیشه مشکل رو برطرف کرد یا به جواب سوال رسید و یا به طور کلی اصلا جوابِ بی ربطی هست.</a:t>
            </a:r>
          </a:p>
          <a:p>
            <a:pPr marL="0" indent="0" algn="r" rtl="1">
              <a:lnSpc>
                <a:spcPct val="100000"/>
              </a:lnSpc>
              <a:buFont typeface="+mj-lt"/>
              <a:buNone/>
              <a:tabLst>
                <a:tab pos="0" algn="l"/>
              </a:tabLst>
            </a:pPr>
            <a:endParaRPr lang="fa-IR" sz="1800" b="0" strike="noStrike" spc="-1">
              <a:latin typeface="Arial"/>
              <a:cs typeface="B Kamran"/>
            </a:endParaRPr>
          </a:p>
          <a:p>
            <a:pPr marL="0" indent="0" algn="r" rtl="1">
              <a:lnSpc>
                <a:spcPct val="100000"/>
              </a:lnSpc>
              <a:buFont typeface="+mj-lt"/>
              <a:buNone/>
              <a:tabLst>
                <a:tab pos="0" algn="l"/>
              </a:tabLst>
            </a:pPr>
            <a:r>
              <a:rPr lang="fa-IR" sz="1800" b="0" strike="noStrike" spc="-1">
                <a:latin typeface="Arial"/>
                <a:cs typeface="B Kamran"/>
              </a:rPr>
              <a:t> به عنوان مثال اینجا، سوال میگه، چطوری کلاس یک </a:t>
            </a:r>
            <a:r>
              <a:rPr lang="en-US" sz="1800" b="0" strike="noStrike" spc="-1">
                <a:latin typeface="Arial"/>
                <a:cs typeface="B Kamran"/>
              </a:rPr>
              <a:t>element</a:t>
            </a:r>
            <a:r>
              <a:rPr lang="fa-IR" sz="1800" b="0" strike="noStrike" spc="-1">
                <a:latin typeface="Arial"/>
                <a:cs typeface="B Kamran"/>
              </a:rPr>
              <a:t> رو با کمک </a:t>
            </a:r>
            <a:r>
              <a:rPr lang="en-US" sz="1800" b="0" strike="noStrike" spc="-1">
                <a:latin typeface="Arial"/>
                <a:cs typeface="B Kamran"/>
              </a:rPr>
              <a:t>javascript</a:t>
            </a:r>
            <a:r>
              <a:rPr lang="fa-IR" sz="1800" b="0" strike="noStrike" spc="-1">
                <a:latin typeface="Arial"/>
                <a:cs typeface="B Kamran"/>
              </a:rPr>
              <a:t> تغییر بدیم اما تو پاسخ، یک جواب بی ربط رو داریم  و علاوه بر اون در انتهاش هم که راه حلی رو خواسته ارائه کنه، راه حلی هست که برای تغییر پراپرتی های </a:t>
            </a:r>
            <a:r>
              <a:rPr lang="en-US" sz="1800" b="0" strike="noStrike" spc="-1">
                <a:latin typeface="Arial"/>
                <a:cs typeface="B Kamran"/>
              </a:rPr>
              <a:t>css</a:t>
            </a:r>
            <a:r>
              <a:rPr lang="fa-IR" sz="1800" b="0" strike="noStrike" spc="-1">
                <a:latin typeface="Arial"/>
                <a:cs typeface="B Kamran"/>
              </a:rPr>
              <a:t> هست نه </a:t>
            </a:r>
            <a:r>
              <a:rPr lang="en-US" sz="1800" b="0" strike="noStrike" spc="-1">
                <a:latin typeface="Arial"/>
                <a:cs typeface="B Kamran"/>
              </a:rPr>
              <a:t>class</a:t>
            </a:r>
            <a:r>
              <a:rPr lang="fa-IR" sz="1800" b="0" strike="noStrike" spc="-1">
                <a:latin typeface="Arial"/>
                <a:cs typeface="B Kamran"/>
              </a:rPr>
              <a:t>ش، و میبینین که افراد کامیونیتی به این جواب نادرست 70 تا </a:t>
            </a:r>
            <a:r>
              <a:rPr lang="en-US" sz="1800" b="0" strike="noStrike" spc="-1">
                <a:latin typeface="Arial"/>
                <a:cs typeface="B Kamran"/>
              </a:rPr>
              <a:t>downvote</a:t>
            </a:r>
            <a:r>
              <a:rPr lang="fa-IR" sz="1800" b="0" strike="noStrike" spc="-1">
                <a:latin typeface="Arial"/>
                <a:cs typeface="B Kamran"/>
              </a:rPr>
              <a:t> دادن</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153</a:t>
            </a:fld>
            <a:endParaRPr lang="en-US" sz="1200" b="0" strike="noStrike" spc="-1">
              <a:latin typeface="Times New Roman"/>
            </a:endParaRPr>
          </a:p>
        </p:txBody>
      </p:sp>
    </p:spTree>
    <p:extLst>
      <p:ext uri="{BB962C8B-B14F-4D97-AF65-F5344CB8AC3E}">
        <p14:creationId xmlns:p14="http://schemas.microsoft.com/office/powerpoint/2010/main" val="217866303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r" defTabSz="914400" rtl="1" eaLnBrk="1" fontAlgn="auto" latinLnBrk="0" hangingPunct="1">
              <a:lnSpc>
                <a:spcPct val="100000"/>
              </a:lnSpc>
              <a:spcBef>
                <a:spcPts val="0"/>
              </a:spcBef>
              <a:spcAft>
                <a:spcPts val="0"/>
              </a:spcAft>
              <a:buClrTx/>
              <a:buSzTx/>
              <a:buFont typeface="+mj-lt"/>
              <a:buNone/>
              <a:tabLst>
                <a:tab pos="0" algn="l"/>
              </a:tabLst>
              <a:defRPr/>
            </a:pPr>
            <a:r>
              <a:rPr lang="fa-IR" sz="1800" b="0" strike="noStrike" spc="-1">
                <a:latin typeface="Arial"/>
                <a:cs typeface="B Kamran"/>
              </a:rPr>
              <a:t>یا این مثال که توی سوال عنوان شده چرا همچین اتفاقی رخ میده، در حالی که توی پاسخ فقط بیان شده که به </a:t>
            </a:r>
            <a:r>
              <a:rPr lang="en-US" sz="1800" b="0" strike="noStrike" spc="-1">
                <a:latin typeface="Arial"/>
                <a:cs typeface="B Kamran"/>
              </a:rPr>
              <a:t>datatype</a:t>
            </a:r>
            <a:r>
              <a:rPr lang="fa-IR" sz="1800" b="0" strike="noStrike" spc="-1">
                <a:latin typeface="Arial"/>
                <a:cs typeface="B Kamran"/>
              </a:rPr>
              <a:t>توجه کنین، یعنی احتمالا ایشون خودش میدونه چرا همچین چیزی رخ میده اما درست توی پاسخشون توضیح نداده، برای همین  چون برای کامیونیتی جواب مفیدی نیست،  بهش </a:t>
            </a:r>
            <a:r>
              <a:rPr lang="en-US" sz="1800" b="0" strike="noStrike" spc="-1">
                <a:latin typeface="Arial"/>
                <a:cs typeface="B Kamran"/>
              </a:rPr>
              <a:t>downvote</a:t>
            </a:r>
            <a:r>
              <a:rPr lang="fa-IR" sz="1800" b="0" strike="noStrike" spc="-1">
                <a:latin typeface="Arial"/>
                <a:cs typeface="B Kamran"/>
              </a:rPr>
              <a:t> دادن</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154</a:t>
            </a:fld>
            <a:endParaRPr lang="en-US" sz="1200" b="0" strike="noStrike" spc="-1">
              <a:latin typeface="Times New Roman"/>
            </a:endParaRPr>
          </a:p>
        </p:txBody>
      </p:sp>
    </p:spTree>
    <p:extLst>
      <p:ext uri="{BB962C8B-B14F-4D97-AF65-F5344CB8AC3E}">
        <p14:creationId xmlns:p14="http://schemas.microsoft.com/office/powerpoint/2010/main" val="223624665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Comic Sans MS"/>
                <a:cs typeface="B Kamran"/>
              </a:rPr>
              <a:t>حالا سوال اینه که وقتی </a:t>
            </a:r>
            <a:r>
              <a:rPr lang="en-US" sz="1800" b="0" strike="noStrike" spc="-1">
                <a:latin typeface="Comic Sans MS"/>
                <a:cs typeface="B Kamran"/>
              </a:rPr>
              <a:t>downvote</a:t>
            </a:r>
            <a:r>
              <a:rPr lang="fa-IR" sz="1800" b="0" strike="noStrike" spc="-1">
                <a:latin typeface="Comic Sans MS"/>
                <a:cs typeface="B Kamran"/>
              </a:rPr>
              <a:t> بدیم یا </a:t>
            </a:r>
            <a:r>
              <a:rPr lang="en-US" sz="1800" b="0" strike="noStrike" spc="-1">
                <a:latin typeface="Comic Sans MS"/>
                <a:cs typeface="B Kamran"/>
              </a:rPr>
              <a:t> downvote</a:t>
            </a:r>
            <a:r>
              <a:rPr lang="fa-IR" sz="1800" b="0" strike="noStrike" spc="-1">
                <a:latin typeface="Comic Sans MS"/>
                <a:cs typeface="B Kamran"/>
              </a:rPr>
              <a:t> بگیریم، چه اتفاقی میوفته؟</a:t>
            </a:r>
          </a:p>
          <a:p>
            <a:pPr marL="0" indent="0" algn="r" rtl="1">
              <a:lnSpc>
                <a:spcPct val="100000"/>
              </a:lnSpc>
              <a:buFont typeface="Arial" panose="020B0604020202020204" pitchFamily="34" charset="0"/>
              <a:buNone/>
              <a:tabLst>
                <a:tab pos="0" algn="l"/>
              </a:tabLst>
            </a:pPr>
            <a:endParaRPr lang="fa-IR" sz="1800" b="0" strike="noStrike" spc="-1">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155</a:t>
            </a:fld>
            <a:endParaRPr lang="en-US" sz="1200" b="0" strike="noStrike" spc="-1">
              <a:latin typeface="Times New Roman"/>
            </a:endParaRPr>
          </a:p>
        </p:txBody>
      </p:sp>
    </p:spTree>
    <p:extLst>
      <p:ext uri="{BB962C8B-B14F-4D97-AF65-F5344CB8AC3E}">
        <p14:creationId xmlns:p14="http://schemas.microsoft.com/office/powerpoint/2010/main" val="367524684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85750" indent="-285750" algn="r" rtl="1">
              <a:lnSpc>
                <a:spcPct val="100000"/>
              </a:lnSpc>
              <a:buFont typeface="Arial" panose="020B0604020202020204" pitchFamily="34" charset="0"/>
              <a:buChar char="•"/>
              <a:tabLst>
                <a:tab pos="0" algn="l"/>
              </a:tabLst>
            </a:pPr>
            <a:r>
              <a:rPr lang="fa-IR" sz="1800" b="0" strike="noStrike" spc="-1">
                <a:latin typeface="Comic Sans MS"/>
                <a:cs typeface="B Kamran"/>
              </a:rPr>
              <a:t>اگر سوال یا جوابتون </a:t>
            </a:r>
            <a:r>
              <a:rPr lang="en-US" sz="1800" b="0" strike="noStrike" spc="-1">
                <a:latin typeface="Comic Sans MS"/>
                <a:cs typeface="B Kamran"/>
              </a:rPr>
              <a:t>downvote</a:t>
            </a:r>
            <a:r>
              <a:rPr lang="fa-IR" sz="1800" b="0" strike="noStrike" spc="-1">
                <a:latin typeface="Comic Sans MS"/>
                <a:cs typeface="B Kamran"/>
              </a:rPr>
              <a:t> بگیره، 2تا امتیاز منفی دریافت میکنین</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tab pos="0" algn="l"/>
              </a:tabLst>
              <a:defRPr/>
            </a:pPr>
            <a:r>
              <a:rPr lang="fa-IR" sz="1800" b="0" strike="noStrike" spc="-1">
                <a:latin typeface="Arial"/>
                <a:cs typeface="B Kamran"/>
              </a:rPr>
              <a:t>دلیلش هم واضحهه چون با اینکار جلو اینکه، هی هرکسی بیاد </a:t>
            </a:r>
            <a:r>
              <a:rPr lang="en-US" sz="1800" b="0" strike="noStrike" spc="-1">
                <a:latin typeface="Arial"/>
                <a:cs typeface="B Kamran"/>
              </a:rPr>
              <a:t>spam </a:t>
            </a:r>
            <a:r>
              <a:rPr lang="fa-IR" sz="1800" b="0" strike="noStrike" spc="-1">
                <a:latin typeface="Arial"/>
                <a:cs typeface="B Kamran"/>
              </a:rPr>
              <a:t> بکنه رو میگیرن، درواقع با اینکار نهی از منکر میکنن، و درواقع گوشزد میکنن که این شیوه سوال یا جواب، درست نیست، و باید به قوانین احترام بزارین و بیشتر دقت کنین!</a:t>
            </a:r>
          </a:p>
          <a:p>
            <a:pPr marL="285750" indent="-285750" algn="r" rtl="1">
              <a:lnSpc>
                <a:spcPct val="100000"/>
              </a:lnSpc>
              <a:buFont typeface="Arial" panose="020B0604020202020204" pitchFamily="34" charset="0"/>
              <a:buChar char="•"/>
              <a:tabLst>
                <a:tab pos="0" algn="l"/>
              </a:tabLst>
            </a:pPr>
            <a:endParaRPr lang="fa-IR" sz="1800" b="0" strike="noStrike" spc="-1">
              <a:latin typeface="Comic Sans MS"/>
              <a:cs typeface="B Kamran"/>
            </a:endParaRPr>
          </a:p>
          <a:p>
            <a:pPr marL="0" indent="0" algn="r" rtl="1">
              <a:lnSpc>
                <a:spcPct val="100000"/>
              </a:lnSpc>
              <a:buFont typeface="Arial" panose="020B0604020202020204" pitchFamily="34" charset="0"/>
              <a:buNone/>
              <a:tabLst>
                <a:tab pos="0" algn="l"/>
              </a:tabLst>
            </a:pPr>
            <a:endParaRPr lang="fa-IR" sz="1800" b="0" strike="noStrike" spc="-1">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156</a:t>
            </a:fld>
            <a:endParaRPr lang="en-US" sz="1200" b="0" strike="noStrike" spc="-1">
              <a:latin typeface="Times New Roman"/>
            </a:endParaRPr>
          </a:p>
        </p:txBody>
      </p:sp>
    </p:spTree>
    <p:extLst>
      <p:ext uri="{BB962C8B-B14F-4D97-AF65-F5344CB8AC3E}">
        <p14:creationId xmlns:p14="http://schemas.microsoft.com/office/powerpoint/2010/main" val="214676278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85750" indent="-285750" algn="r" rtl="1">
              <a:lnSpc>
                <a:spcPct val="100000"/>
              </a:lnSpc>
              <a:buFont typeface="Arial" panose="020B0604020202020204" pitchFamily="34" charset="0"/>
              <a:buChar char="•"/>
              <a:tabLst>
                <a:tab pos="0" algn="l"/>
              </a:tabLst>
            </a:pPr>
            <a:endParaRPr lang="fa-IR" sz="1800" b="0" strike="noStrike" spc="-1">
              <a:latin typeface="Comic Sans MS"/>
              <a:cs typeface="B Kamran"/>
            </a:endParaRPr>
          </a:p>
          <a:p>
            <a:pPr marL="285750" indent="-285750" algn="r" rtl="1">
              <a:lnSpc>
                <a:spcPct val="100000"/>
              </a:lnSpc>
              <a:buFont typeface="Arial" panose="020B0604020202020204" pitchFamily="34" charset="0"/>
              <a:buChar char="•"/>
              <a:tabLst>
                <a:tab pos="0" algn="l"/>
              </a:tabLst>
            </a:pPr>
            <a:r>
              <a:rPr lang="fa-IR" sz="1800" b="0" strike="noStrike" spc="-1">
                <a:latin typeface="Comic Sans MS"/>
                <a:cs typeface="B Kamran"/>
              </a:rPr>
              <a:t>و اگر شما به جواب شخص دیگه ای </a:t>
            </a:r>
            <a:r>
              <a:rPr lang="en-US" sz="1800" b="0" strike="noStrike" spc="-1">
                <a:latin typeface="Comic Sans MS"/>
                <a:cs typeface="B Kamran"/>
              </a:rPr>
              <a:t>downvote</a:t>
            </a:r>
            <a:r>
              <a:rPr lang="fa-IR" sz="1800" b="0" strike="noStrike" spc="-1">
                <a:latin typeface="Comic Sans MS"/>
                <a:cs typeface="B Kamran"/>
              </a:rPr>
              <a:t> بدین، 1 امتیاز منفی دریافت میکنین</a:t>
            </a:r>
          </a:p>
          <a:p>
            <a:pPr marL="0" indent="0" algn="r" rtl="1">
              <a:lnSpc>
                <a:spcPct val="100000"/>
              </a:lnSpc>
              <a:buFont typeface="Arial" panose="020B0604020202020204" pitchFamily="34" charset="0"/>
              <a:buNone/>
              <a:tabLst>
                <a:tab pos="0" algn="l"/>
              </a:tabLst>
            </a:pPr>
            <a:r>
              <a:rPr lang="fa-IR" sz="1800" b="0" strike="noStrike" spc="-1">
                <a:latin typeface="Arial"/>
                <a:cs typeface="B Kamran"/>
              </a:rPr>
              <a:t>اینم تا حدودی دلیلش واضحه چون، افراد وقتی تلاش میکنن جواب ارائه بدن، این زمان و جواب دادنه برای کامیونتی با ارزشه، قبلا هم گفتیم که تعداد جواب دهندگان کمتره واقعا، بنابراین باید براشون ارزش قائل شد، و علاوه بر اون راهی هست که توسطش جلوی برخی از افراد رو که بخوان همینطوری راه بیوفتن و به همه </a:t>
            </a:r>
            <a:r>
              <a:rPr lang="en-US" sz="1800" b="0" strike="noStrike" spc="-1">
                <a:latin typeface="Arial"/>
                <a:cs typeface="B Kamran"/>
              </a:rPr>
              <a:t>downvote</a:t>
            </a:r>
            <a:r>
              <a:rPr lang="fa-IR" sz="1800" b="0" strike="noStrike" spc="-1">
                <a:latin typeface="Arial"/>
                <a:cs typeface="B Kamran"/>
              </a:rPr>
              <a:t> بدن و کامیونیتی رو دچار فروپاشی کنن رو میگیره!</a:t>
            </a:r>
            <a:endParaRPr lang="fa-IR" sz="1800" b="0" strike="noStrike" spc="-1">
              <a:latin typeface="Comic Sans MS"/>
              <a:cs typeface="B Kamran"/>
            </a:endParaRPr>
          </a:p>
          <a:p>
            <a:pPr marL="0" indent="0" algn="r" rtl="1">
              <a:lnSpc>
                <a:spcPct val="100000"/>
              </a:lnSpc>
              <a:buFont typeface="Arial" panose="020B0604020202020204" pitchFamily="34" charset="0"/>
              <a:buNone/>
              <a:tabLst>
                <a:tab pos="0" algn="l"/>
              </a:tabLst>
            </a:pPr>
            <a:endParaRPr lang="fa-IR" sz="1800" b="0" strike="noStrike" spc="-1">
              <a:latin typeface="Comic Sans MS"/>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157</a:t>
            </a:fld>
            <a:endParaRPr lang="en-US" sz="1200" b="0" strike="noStrike" spc="-1">
              <a:latin typeface="Times New Roman"/>
            </a:endParaRPr>
          </a:p>
        </p:txBody>
      </p:sp>
    </p:spTree>
    <p:extLst>
      <p:ext uri="{BB962C8B-B14F-4D97-AF65-F5344CB8AC3E}">
        <p14:creationId xmlns:p14="http://schemas.microsoft.com/office/powerpoint/2010/main" val="33644233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85750" indent="-285750" algn="r" rtl="1">
              <a:lnSpc>
                <a:spcPct val="100000"/>
              </a:lnSpc>
              <a:buFont typeface="Arial" panose="020B0604020202020204" pitchFamily="34" charset="0"/>
              <a:buChar char="•"/>
              <a:tabLst>
                <a:tab pos="0" algn="l"/>
              </a:tabLst>
            </a:pPr>
            <a:r>
              <a:rPr lang="fa-IR" sz="1800" b="0" strike="noStrike" spc="-1">
                <a:latin typeface="Comic Sans MS"/>
                <a:cs typeface="B Kamran"/>
              </a:rPr>
              <a:t>و مورد آخر اینکه،  اگر به سوال شخص دیگه ای، </a:t>
            </a:r>
            <a:r>
              <a:rPr lang="en-US" sz="1800" b="0" strike="noStrike" spc="-1">
                <a:latin typeface="Comic Sans MS"/>
                <a:cs typeface="B Kamran"/>
              </a:rPr>
              <a:t>downvote</a:t>
            </a:r>
            <a:r>
              <a:rPr lang="fa-IR" sz="1800" b="0" strike="noStrike" spc="-1">
                <a:latin typeface="Comic Sans MS"/>
                <a:cs typeface="B Kamran"/>
              </a:rPr>
              <a:t> بدین، هیچ امتیاز منفی ای نمیگیرین! </a:t>
            </a:r>
          </a:p>
          <a:p>
            <a:pPr marL="0" indent="0" algn="r" rtl="1">
              <a:lnSpc>
                <a:spcPct val="100000"/>
              </a:lnSpc>
              <a:buFont typeface="Arial" panose="020B0604020202020204" pitchFamily="34" charset="0"/>
              <a:buNone/>
              <a:tabLst>
                <a:tab pos="0" algn="l"/>
              </a:tabLst>
            </a:pPr>
            <a:r>
              <a:rPr lang="fa-IR" sz="1800" b="0" strike="noStrike" spc="-1">
                <a:latin typeface="Arial"/>
                <a:cs typeface="B Kamran"/>
              </a:rPr>
              <a:t>حالا اینجا ممکنه براتون سوال شده باشه، چرا باید این طوری باشه؟ اصلا چه هدفی پشت این تصمیم وجود داره</a:t>
            </a:r>
          </a:p>
          <a:p>
            <a:pPr marL="0" indent="0" algn="r" rtl="1">
              <a:lnSpc>
                <a:spcPct val="100000"/>
              </a:lnSpc>
              <a:buFont typeface="Arial" panose="020B0604020202020204" pitchFamily="34" charset="0"/>
              <a:buNone/>
              <a:tabLst>
                <a:tab pos="0" algn="l"/>
              </a:tabLst>
            </a:pPr>
            <a:endParaRPr lang="fa-IR" sz="1800" b="0" strike="noStrike" spc="-1">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158</a:t>
            </a:fld>
            <a:endParaRPr lang="en-US" sz="1200" b="0" strike="noStrike" spc="-1">
              <a:latin typeface="Times New Roman"/>
            </a:endParaRPr>
          </a:p>
        </p:txBody>
      </p:sp>
    </p:spTree>
    <p:extLst>
      <p:ext uri="{BB962C8B-B14F-4D97-AF65-F5344CB8AC3E}">
        <p14:creationId xmlns:p14="http://schemas.microsoft.com/office/powerpoint/2010/main" val="426270102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Comic Sans MS"/>
                <a:cs typeface="B Kamran"/>
              </a:rPr>
              <a:t>دلیلش اینه که چون تعداد سوالات خیلی زیاده، یعنی هرکسی میتونه کلی سوال بپرسه، اما تعداد پاسخ دهنده ها بخصوص اونایی که پاسخ با کیفیت ارائه میکنن، خیلی کمتر هست،</a:t>
            </a:r>
          </a:p>
          <a:p>
            <a:pPr algn="r" rtl="1">
              <a:lnSpc>
                <a:spcPct val="100000"/>
              </a:lnSpc>
              <a:buNone/>
              <a:tabLst>
                <a:tab pos="0" algn="l"/>
              </a:tabLst>
            </a:pPr>
            <a:r>
              <a:rPr lang="fa-IR" sz="1800" b="0" strike="noStrike" spc="-1">
                <a:latin typeface="Comic Sans MS"/>
                <a:cs typeface="B Kamran"/>
              </a:rPr>
              <a:t> اگر یادتون باشه تو فصل </a:t>
            </a:r>
            <a:r>
              <a:rPr lang="en-US" sz="1800" b="0" strike="noStrike" spc="-1">
                <a:latin typeface="Comic Sans MS"/>
                <a:cs typeface="B Kamran"/>
              </a:rPr>
              <a:t>How to ask good questions</a:t>
            </a:r>
            <a:r>
              <a:rPr lang="fa-IR" sz="1800" b="0" strike="noStrike" spc="-1">
                <a:latin typeface="Comic Sans MS"/>
                <a:cs typeface="B Kamran"/>
              </a:rPr>
              <a:t> هم تاکید کردیم که باید طوری سوال بپرسین که با شخصی سروکار دارین که سرش خیلی شلوغ هست و باید درکمترین زمان ممکن سوال شما رو بخونه و بتونه راه حلی اگر بلد بود بهتون ارائه کنه وگرنه نمیتونن کمکی کنن چون واقعا فرصت و احتمالا حوصله اشو ندارن!   بنابراین باید راهی باشه که سریعتر سوالات نامناسب هرس بشن درواقع با </a:t>
            </a:r>
            <a:r>
              <a:rPr lang="en-US" sz="1800" b="0" strike="noStrike" spc="-1">
                <a:latin typeface="Comic Sans MS"/>
                <a:cs typeface="B Kamran"/>
              </a:rPr>
              <a:t>downvote</a:t>
            </a:r>
            <a:r>
              <a:rPr lang="fa-IR" sz="1800" b="0" strike="noStrike" spc="-1">
                <a:latin typeface="Comic Sans MS"/>
                <a:cs typeface="B Kamran"/>
              </a:rPr>
              <a:t> برن پایین لیست و کمتر تو دید باشن تا افرادی که وقت میگذارن برای مطالعه، تا پاسخ مناسبی ارائه کنن، زمانشون هدر نره و از طرفی، افرادی که واقعا خوب سوال میپرسن از وجود این افراد بهرمند بشن و به همین شکل کامیونیتی فعال و خوبی داشته باشیم. </a:t>
            </a:r>
          </a:p>
          <a:p>
            <a:pPr algn="r" rtl="1">
              <a:lnSpc>
                <a:spcPct val="100000"/>
              </a:lnSpc>
              <a:buNone/>
              <a:tabLst>
                <a:tab pos="0" algn="l"/>
              </a:tabLst>
            </a:pPr>
            <a:endParaRPr lang="en-US" sz="1800" b="0" strike="noStrike" spc="-1">
              <a:latin typeface="Comic Sans MS"/>
              <a:cs typeface="B Kamran"/>
            </a:endParaRPr>
          </a:p>
          <a:p>
            <a:pPr algn="r" rtl="1">
              <a:lnSpc>
                <a:spcPct val="100000"/>
              </a:lnSpc>
              <a:buNone/>
              <a:tabLst>
                <a:tab pos="0" algn="l"/>
              </a:tabLst>
            </a:pPr>
            <a:r>
              <a:rPr lang="fa-IR" sz="1800" b="0" strike="noStrike" spc="-1">
                <a:latin typeface="Comic Sans MS"/>
                <a:cs typeface="B Kamran"/>
              </a:rPr>
              <a:t>البته متاسفانه این موضوع باعث شده، افرادی هم سواستفاده کنند و به خیلی از سوالات، بدون کامنت یا ادیت، منفی بدن  یعنی رفتار سازنده ای نداشته باشن و درنتیجه شما به صورت مستقیم متوجه نشی که چرا سوالتون داره </a:t>
            </a:r>
            <a:r>
              <a:rPr lang="en-US" sz="1800" b="0" strike="noStrike" spc="-1">
                <a:latin typeface="Comic Sans MS"/>
                <a:cs typeface="B Kamran"/>
              </a:rPr>
              <a:t>downvote</a:t>
            </a:r>
            <a:r>
              <a:rPr lang="fa-IR" sz="1800" b="0" strike="noStrike" spc="-1">
                <a:latin typeface="Comic Sans MS"/>
                <a:cs typeface="B Kamran"/>
              </a:rPr>
              <a:t> دریافت میکنه! </a:t>
            </a:r>
          </a:p>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strike="noStrike" spc="-1">
                <a:latin typeface="Comic Sans MS"/>
                <a:cs typeface="B Kamran"/>
              </a:rPr>
              <a:t>بخاطر همین به نظرم بهتر بود که برای </a:t>
            </a:r>
            <a:r>
              <a:rPr lang="en-US" sz="1800" b="0" strike="noStrike" spc="-1">
                <a:latin typeface="Comic Sans MS"/>
                <a:cs typeface="B Kamran"/>
              </a:rPr>
              <a:t>downvote</a:t>
            </a:r>
            <a:r>
              <a:rPr lang="fa-IR" sz="1800" b="0" strike="noStrike" spc="-1">
                <a:latin typeface="Comic Sans MS"/>
                <a:cs typeface="B Kamran"/>
              </a:rPr>
              <a:t> یک دایالوگ اجباری باز بشه که حداقل علت های پرتکرار توش قرار داشته باشه و از اون لیست انتخاب کنن تا اینطوری کسی که </a:t>
            </a:r>
            <a:r>
              <a:rPr lang="en-US" sz="1800" b="0" strike="noStrike" spc="-1">
                <a:latin typeface="Comic Sans MS"/>
                <a:cs typeface="B Kamran"/>
              </a:rPr>
              <a:t>Downvote</a:t>
            </a:r>
            <a:r>
              <a:rPr lang="fa-IR" sz="1800" b="0" strike="noStrike" spc="-1">
                <a:latin typeface="Comic Sans MS"/>
                <a:cs typeface="B Kamran"/>
              </a:rPr>
              <a:t> میگیره متوجه مشکلش بشه و بتونه اصلاحش کنه...</a:t>
            </a:r>
          </a:p>
          <a:p>
            <a:pPr algn="r" rtl="1">
              <a:lnSpc>
                <a:spcPct val="100000"/>
              </a:lnSpc>
              <a:buNone/>
              <a:tabLst>
                <a:tab pos="0" algn="l"/>
              </a:tabLst>
            </a:pPr>
            <a:endParaRPr lang="fa-IR" sz="1800" b="0" strike="noStrike" spc="-1">
              <a:latin typeface="Comic Sans MS"/>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159</a:t>
            </a:fld>
            <a:endParaRPr lang="en-US" sz="1200" b="0" strike="noStrike" spc="-1">
              <a:latin typeface="Times New Roman"/>
            </a:endParaRPr>
          </a:p>
        </p:txBody>
      </p:sp>
    </p:spTree>
    <p:extLst>
      <p:ext uri="{BB962C8B-B14F-4D97-AF65-F5344CB8AC3E}">
        <p14:creationId xmlns:p14="http://schemas.microsoft.com/office/powerpoint/2010/main" val="562769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جناب </a:t>
            </a:r>
            <a:r>
              <a:rPr lang="en-US" sz="2000" b="0" strike="noStrike" spc="-1">
                <a:latin typeface="Arial"/>
              </a:rPr>
              <a:t>jon harry</a:t>
            </a:r>
            <a:r>
              <a:rPr lang="fa-IR" sz="2000" b="0" strike="noStrike" spc="-1">
                <a:latin typeface="Arial"/>
              </a:rPr>
              <a:t> توی کتاب </a:t>
            </a:r>
            <a:r>
              <a:rPr lang="en-US" sz="2000" b="0" strike="noStrike" spc="-1">
                <a:latin typeface="Arial"/>
              </a:rPr>
              <a:t>Lost Connections </a:t>
            </a:r>
            <a:r>
              <a:rPr lang="fa-IR" sz="2000" b="0" strike="noStrike" spc="-1">
                <a:latin typeface="Arial"/>
              </a:rPr>
              <a:t> میگن، ما در گیر </a:t>
            </a:r>
            <a:r>
              <a:rPr lang="en-US" sz="2000" b="0" strike="noStrike" spc="-1">
                <a:latin typeface="Arial"/>
              </a:rPr>
              <a:t>Junk Value</a:t>
            </a:r>
            <a:r>
              <a:rPr lang="fa-IR" sz="2000" b="0" strike="noStrike" spc="-1">
                <a:latin typeface="Arial"/>
              </a:rPr>
              <a:t> ها هستیم، تو زندگی هممون از این موارد کم نیست، </a:t>
            </a:r>
          </a:p>
          <a:p>
            <a:pPr marL="216000" indent="-216000" algn="r" rtl="1">
              <a:lnSpc>
                <a:spcPct val="100000"/>
              </a:lnSpc>
              <a:buNone/>
            </a:pPr>
            <a:r>
              <a:rPr lang="fa-IR" sz="2000" b="0" strike="noStrike" spc="-1">
                <a:latin typeface="Arial"/>
              </a:rPr>
              <a:t>که اتفاقا همین ها باعث میشن که همیشه ما درگیر سختی و تلاش های بی ثمر یا کمر ثمر بشیم، دور اطرافمون پر از همین </a:t>
            </a:r>
            <a:r>
              <a:rPr lang="en-US" sz="2000" b="0" strike="noStrike" spc="-1">
                <a:latin typeface="Arial"/>
              </a:rPr>
              <a:t>junk value</a:t>
            </a:r>
            <a:r>
              <a:rPr lang="fa-IR" sz="2000" b="0" strike="noStrike" spc="-1">
                <a:latin typeface="Arial"/>
              </a:rPr>
              <a:t> هاست که هر روزه زمانتون رو برای همه این موارد تلف میکنین، </a:t>
            </a: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16</a:t>
            </a:fld>
            <a:endParaRPr lang="en-US" sz="1200" b="0" strike="noStrike" spc="-1">
              <a:latin typeface="Times New Roman"/>
            </a:endParaRPr>
          </a:p>
        </p:txBody>
      </p:sp>
    </p:spTree>
    <p:extLst>
      <p:ext uri="{BB962C8B-B14F-4D97-AF65-F5344CB8AC3E}">
        <p14:creationId xmlns:p14="http://schemas.microsoft.com/office/powerpoint/2010/main" val="229763619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r" rtl="1" eaLnBrk="1" latinLnBrk="0" hangingPunct="1">
              <a:spcBef>
                <a:spcPts val="0"/>
              </a:spcBef>
              <a:spcAft>
                <a:spcPts val="0"/>
              </a:spcAft>
              <a:tabLst>
                <a:tab pos="0" algn="l"/>
              </a:tabLst>
            </a:pPr>
            <a:r>
              <a:rPr lang="fa-IR" sz="1800" b="0" kern="1200" spc="-1">
                <a:solidFill>
                  <a:srgbClr val="000000"/>
                </a:solidFill>
                <a:effectLst/>
                <a:latin typeface="Comic Sans MS" panose="030F0702030302020204" pitchFamily="66" charset="0"/>
                <a:ea typeface="DejaVu Sans"/>
                <a:cs typeface="B Kamran" panose="00000400000000000000" pitchFamily="2" charset="-78"/>
              </a:rPr>
              <a:t>به هرحال این قوانین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stackoverflow</a:t>
            </a:r>
            <a:r>
              <a:rPr lang="fa-IR" sz="1800" b="0" kern="1200" spc="-1">
                <a:solidFill>
                  <a:srgbClr val="000000"/>
                </a:solidFill>
                <a:effectLst/>
                <a:latin typeface="Comic Sans MS" panose="030F0702030302020204" pitchFamily="66" charset="0"/>
                <a:ea typeface="DejaVu Sans"/>
                <a:cs typeface="B Kamran" panose="00000400000000000000" pitchFamily="2" charset="-78"/>
              </a:rPr>
              <a:t> هست،  اما شما سعی کنین از این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vote</a:t>
            </a:r>
            <a:r>
              <a:rPr lang="fa-IR" sz="1800" b="0" kern="1200" spc="-1">
                <a:solidFill>
                  <a:srgbClr val="000000"/>
                </a:solidFill>
                <a:effectLst/>
                <a:latin typeface="Comic Sans MS" panose="030F0702030302020204" pitchFamily="66" charset="0"/>
                <a:ea typeface="DejaVu Sans"/>
                <a:cs typeface="B Kamran" panose="00000400000000000000" pitchFamily="2" charset="-78"/>
              </a:rPr>
              <a:t> ها به دقت استفاده کنین تا کانتریبیوت مثبت رو داشته باشین و همینطور دقت کنین که در روز میتونین حداکثر 30 تا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vote</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 بدین و همینطور بعد از اینکه به یک پستی </a:t>
            </a:r>
            <a:r>
              <a:rPr lang="en-US" sz="1800" b="0" kern="1200" spc="-1">
                <a:solidFill>
                  <a:srgbClr val="000000"/>
                </a:solidFill>
                <a:effectLst/>
                <a:latin typeface="Comic Sans MS" panose="030F0702030302020204" pitchFamily="66" charset="0"/>
                <a:ea typeface="DejaVu Sans"/>
                <a:cs typeface="Comic Sans MS" panose="030F0702030302020204" pitchFamily="66" charset="0"/>
              </a:rPr>
              <a:t>vote</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 دادین حداکثر تا 5 دقیقه میتونین </a:t>
            </a:r>
            <a:r>
              <a:rPr lang="en-US" sz="1800" b="0" kern="1200" spc="-1">
                <a:solidFill>
                  <a:srgbClr val="000000"/>
                </a:solidFill>
                <a:effectLst/>
                <a:latin typeface="Comic Sans MS" panose="030F0702030302020204" pitchFamily="66" charset="0"/>
                <a:ea typeface="DejaVu Sans"/>
                <a:cs typeface="Comic Sans MS" panose="030F0702030302020204" pitchFamily="66" charset="0"/>
              </a:rPr>
              <a:t>vote</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تون رو پس بگیرین، بعد از 5 دقیقه دیگه ثابت میشه و نمیتونین </a:t>
            </a:r>
            <a:r>
              <a:rPr lang="en-US" sz="1800" b="0" kern="1200" spc="-1">
                <a:solidFill>
                  <a:srgbClr val="000000"/>
                </a:solidFill>
                <a:effectLst/>
                <a:latin typeface="Comic Sans MS" panose="030F0702030302020204" pitchFamily="66" charset="0"/>
                <a:ea typeface="DejaVu Sans"/>
                <a:cs typeface="Comic Sans MS" panose="030F0702030302020204" pitchFamily="66" charset="0"/>
              </a:rPr>
              <a:t>downvote</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تون رو لغو کنین مگر اینکه یک بار سوال یا جوابی که بهش </a:t>
            </a:r>
            <a:r>
              <a:rPr lang="en-US" sz="1800" b="0" kern="1200" spc="-1">
                <a:solidFill>
                  <a:srgbClr val="000000"/>
                </a:solidFill>
                <a:effectLst/>
                <a:latin typeface="Comic Sans MS" panose="030F0702030302020204" pitchFamily="66" charset="0"/>
                <a:ea typeface="DejaVu Sans"/>
                <a:cs typeface="Comic Sans MS" panose="030F0702030302020204" pitchFamily="66" charset="0"/>
              </a:rPr>
              <a:t>vote</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دادین رو ویرایش کنین، بعدش بتونین </a:t>
            </a:r>
            <a:r>
              <a:rPr lang="en-US" sz="1800" b="0" kern="1200" spc="-1">
                <a:solidFill>
                  <a:srgbClr val="000000"/>
                </a:solidFill>
                <a:effectLst/>
                <a:latin typeface="Comic Sans MS" panose="030F0702030302020204" pitchFamily="66" charset="0"/>
                <a:ea typeface="DejaVu Sans"/>
                <a:cs typeface="Comic Sans MS" panose="030F0702030302020204" pitchFamily="66" charset="0"/>
              </a:rPr>
              <a:t>downvote</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تون رو پس بگیرین ولی خب حواستون باشه که فقط بخاطر پس گرفتن </a:t>
            </a:r>
            <a:r>
              <a:rPr lang="en-US" sz="1800" b="0" kern="1200" spc="-1">
                <a:solidFill>
                  <a:srgbClr val="000000"/>
                </a:solidFill>
                <a:effectLst/>
                <a:latin typeface="Comic Sans MS" panose="030F0702030302020204" pitchFamily="66" charset="0"/>
                <a:ea typeface="DejaVu Sans"/>
                <a:cs typeface="Comic Sans MS" panose="030F0702030302020204" pitchFamily="66" charset="0"/>
              </a:rPr>
              <a:t>vote</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 الکی سوال جواب ها رو ویرایش نکنین مگر اینکه واقعا ویرایش مناسبی باشه!</a:t>
            </a:r>
            <a:endParaRPr lang="en-US" sz="2800">
              <a:effectLst/>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160</a:t>
            </a:fld>
            <a:endParaRPr lang="en-US" sz="1200" b="0" strike="noStrike" spc="-1">
              <a:latin typeface="Times New Roman"/>
            </a:endParaRPr>
          </a:p>
        </p:txBody>
      </p:sp>
    </p:spTree>
    <p:extLst>
      <p:ext uri="{BB962C8B-B14F-4D97-AF65-F5344CB8AC3E}">
        <p14:creationId xmlns:p14="http://schemas.microsoft.com/office/powerpoint/2010/main" val="154544261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Arial"/>
                <a:cs typeface="B Kamran"/>
              </a:rPr>
              <a:t>البته  </a:t>
            </a:r>
            <a:r>
              <a:rPr lang="en-US" sz="1800" b="0" strike="noStrike" spc="-1">
                <a:latin typeface="Arial"/>
                <a:cs typeface="B Kamran"/>
              </a:rPr>
              <a:t>Stackoverflow</a:t>
            </a:r>
            <a:r>
              <a:rPr lang="fa-IR" sz="1800" b="0" strike="noStrike" spc="-1">
                <a:latin typeface="Arial"/>
                <a:cs typeface="B Kamran"/>
              </a:rPr>
              <a:t> پیشنهاد میکنه که بجای </a:t>
            </a:r>
            <a:r>
              <a:rPr lang="en-US" sz="1800" b="0" strike="noStrike" spc="-1">
                <a:latin typeface="Arial"/>
                <a:cs typeface="B Kamran"/>
              </a:rPr>
              <a:t>downvote</a:t>
            </a:r>
            <a:r>
              <a:rPr lang="fa-IR" sz="1800" b="0" strike="noStrike" spc="-1">
                <a:latin typeface="Arial"/>
                <a:cs typeface="B Kamran"/>
              </a:rPr>
              <a:t> یا درمواردی علاوه بر </a:t>
            </a:r>
            <a:r>
              <a:rPr lang="en-US" sz="1800" b="0" strike="noStrike" spc="-1">
                <a:latin typeface="Arial"/>
                <a:cs typeface="B Kamran"/>
              </a:rPr>
              <a:t>downvote</a:t>
            </a:r>
            <a:r>
              <a:rPr lang="fa-IR" sz="1800" b="0" strike="noStrike" spc="-1">
                <a:latin typeface="Arial"/>
                <a:cs typeface="B Kamran"/>
              </a:rPr>
              <a:t>:</a:t>
            </a:r>
          </a:p>
          <a:p>
            <a:pPr marL="342900" indent="-342900" algn="r" rtl="1">
              <a:lnSpc>
                <a:spcPct val="100000"/>
              </a:lnSpc>
              <a:buAutoNum type="arabicPeriod"/>
              <a:tabLst>
                <a:tab pos="0" algn="l"/>
              </a:tabLst>
            </a:pPr>
            <a:r>
              <a:rPr lang="fa-IR" sz="1800" b="0" strike="noStrike" spc="-1">
                <a:latin typeface="Arial"/>
                <a:cs typeface="B Kamran"/>
              </a:rPr>
              <a:t>اگر یک سوال/جواب/کامنتی </a:t>
            </a:r>
            <a:r>
              <a:rPr lang="en-US" sz="1800" b="0" strike="noStrike" spc="-1">
                <a:latin typeface="Arial"/>
                <a:cs typeface="B Kamran"/>
              </a:rPr>
              <a:t>offensive</a:t>
            </a:r>
            <a:r>
              <a:rPr lang="fa-IR" sz="1800" b="0" strike="noStrike" spc="-1">
                <a:latin typeface="Arial"/>
                <a:cs typeface="B Kamran"/>
              </a:rPr>
              <a:t> بود، اونو ریپورت یا </a:t>
            </a:r>
            <a:r>
              <a:rPr lang="en-US" sz="1800" b="0" strike="noStrike" spc="-1">
                <a:latin typeface="Arial"/>
                <a:cs typeface="B Kamran"/>
              </a:rPr>
              <a:t>flag</a:t>
            </a:r>
            <a:r>
              <a:rPr lang="fa-IR" sz="1800" b="0" strike="noStrike" spc="-1">
                <a:latin typeface="Arial"/>
                <a:cs typeface="B Kamran"/>
              </a:rPr>
              <a:t> کنین </a:t>
            </a:r>
          </a:p>
          <a:p>
            <a:pPr marL="342900" indent="-342900" algn="r" rtl="1">
              <a:lnSpc>
                <a:spcPct val="100000"/>
              </a:lnSpc>
              <a:buAutoNum type="arabicPeriod"/>
              <a:tabLst>
                <a:tab pos="0" algn="l"/>
              </a:tabLst>
            </a:pPr>
            <a:r>
              <a:rPr lang="fa-IR" sz="1800" b="0" strike="noStrike" spc="-1">
                <a:latin typeface="Arial"/>
                <a:cs typeface="B Kamran"/>
              </a:rPr>
              <a:t>همینطور سوال های  </a:t>
            </a:r>
            <a:r>
              <a:rPr lang="en-US" sz="1800" b="0" strike="noStrike" spc="-1">
                <a:latin typeface="Arial"/>
                <a:cs typeface="B Kamran"/>
              </a:rPr>
              <a:t>duplicate</a:t>
            </a:r>
            <a:r>
              <a:rPr lang="fa-IR" sz="1800" b="0" strike="noStrike" spc="-1">
                <a:latin typeface="Arial"/>
                <a:cs typeface="B Kamran"/>
              </a:rPr>
              <a:t> یا </a:t>
            </a:r>
            <a:r>
              <a:rPr lang="en-US" sz="1800" b="0" strike="noStrike" spc="-1">
                <a:latin typeface="Arial"/>
                <a:cs typeface="B Kamran"/>
              </a:rPr>
              <a:t>off-topic</a:t>
            </a:r>
            <a:r>
              <a:rPr lang="fa-IR" sz="1800" b="0" strike="noStrike" spc="-1">
                <a:latin typeface="Arial"/>
                <a:cs typeface="B Kamran"/>
              </a:rPr>
              <a:t>  رو هم </a:t>
            </a:r>
            <a:r>
              <a:rPr lang="en-US" sz="1800" b="0" strike="noStrike" spc="-1">
                <a:latin typeface="Arial"/>
                <a:cs typeface="B Kamran"/>
              </a:rPr>
              <a:t>flag</a:t>
            </a:r>
            <a:r>
              <a:rPr lang="fa-IR" sz="1800" b="0" strike="noStrike" spc="-1">
                <a:latin typeface="Arial"/>
                <a:cs typeface="B Kamran"/>
              </a:rPr>
              <a:t> کنین تا افرادی که دسترسی کافی برای </a:t>
            </a:r>
            <a:r>
              <a:rPr lang="en-US" sz="1800" b="0" strike="noStrike" spc="-1">
                <a:latin typeface="Arial"/>
                <a:cs typeface="B Kamran"/>
              </a:rPr>
              <a:t>close vote</a:t>
            </a:r>
            <a:r>
              <a:rPr lang="fa-IR" sz="1800" b="0" strike="noStrike" spc="-1">
                <a:latin typeface="Arial"/>
                <a:cs typeface="B Kamran"/>
              </a:rPr>
              <a:t> دارن، بیان  بررسی کنن و در صورت نیاز سوال رو ببندن</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161</a:t>
            </a:fld>
            <a:endParaRPr lang="en-US" sz="1200" b="0" strike="noStrike" spc="-1">
              <a:latin typeface="Times New Roman"/>
            </a:endParaRPr>
          </a:p>
        </p:txBody>
      </p:sp>
    </p:spTree>
    <p:extLst>
      <p:ext uri="{BB962C8B-B14F-4D97-AF65-F5344CB8AC3E}">
        <p14:creationId xmlns:p14="http://schemas.microsoft.com/office/powerpoint/2010/main" val="3047951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r" rtl="1">
              <a:lnSpc>
                <a:spcPct val="100000"/>
              </a:lnSpc>
              <a:buNone/>
              <a:tabLst>
                <a:tab pos="0" algn="l"/>
              </a:tabLst>
            </a:pPr>
            <a:r>
              <a:rPr lang="fa-IR" sz="1800" b="0" strike="noStrike" spc="-1">
                <a:latin typeface="Arial"/>
                <a:cs typeface="B Kamran"/>
              </a:rPr>
              <a:t>که با کلیک بر روی گزینه </a:t>
            </a:r>
            <a:r>
              <a:rPr lang="en-US" sz="1800" b="0" strike="noStrike" spc="-1">
                <a:latin typeface="Arial"/>
                <a:cs typeface="B Kamran"/>
              </a:rPr>
              <a:t>Flag</a:t>
            </a:r>
            <a:r>
              <a:rPr lang="fa-IR" sz="1800" b="0" strike="noStrike" spc="-1">
                <a:latin typeface="Arial"/>
                <a:cs typeface="B Kamran"/>
              </a:rPr>
              <a:t>که زیر تمام سوال/جواب ها و کامنت ها وجود داره، این مودال باز میشه که میتونین از طریقش مشکل مورد نظر رو مثلا اینکه ایا </a:t>
            </a:r>
            <a:r>
              <a:rPr lang="en-US" sz="1800" b="0" strike="noStrike" spc="-1">
                <a:latin typeface="Arial"/>
                <a:cs typeface="B Kamran"/>
              </a:rPr>
              <a:t>spam</a:t>
            </a:r>
            <a:r>
              <a:rPr lang="fa-IR" sz="1800" b="0" strike="noStrike" spc="-1">
                <a:latin typeface="Arial"/>
                <a:cs typeface="B Kamran"/>
              </a:rPr>
              <a:t> هست یا </a:t>
            </a:r>
            <a:r>
              <a:rPr lang="en-US" sz="1800" b="0" strike="noStrike" spc="-1">
                <a:latin typeface="Arial"/>
                <a:cs typeface="B Kamran"/>
              </a:rPr>
              <a:t>rude</a:t>
            </a:r>
            <a:r>
              <a:rPr lang="fa-IR" sz="1800" b="0" strike="noStrike" spc="-1">
                <a:latin typeface="Arial"/>
                <a:cs typeface="B Kamran"/>
              </a:rPr>
              <a:t> یا </a:t>
            </a:r>
            <a:r>
              <a:rPr lang="en-US" sz="1800" b="0" strike="noStrike" spc="-1">
                <a:latin typeface="Arial"/>
                <a:cs typeface="B Kamran"/>
              </a:rPr>
              <a:t>duplicate</a:t>
            </a:r>
            <a:r>
              <a:rPr lang="fa-IR" sz="1800" b="0" strike="noStrike" spc="-1">
                <a:latin typeface="Arial"/>
                <a:cs typeface="B Kamran"/>
              </a:rPr>
              <a:t> یا موارد دیگه هست رو گزارش کنین</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162</a:t>
            </a:fld>
            <a:endParaRPr lang="en-US" sz="1200" b="0" strike="noStrike" spc="-1">
              <a:latin typeface="Times New Roman"/>
            </a:endParaRPr>
          </a:p>
        </p:txBody>
      </p:sp>
    </p:spTree>
    <p:extLst>
      <p:ext uri="{BB962C8B-B14F-4D97-AF65-F5344CB8AC3E}">
        <p14:creationId xmlns:p14="http://schemas.microsoft.com/office/powerpoint/2010/main" val="219813283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Arial"/>
                <a:cs typeface="B Kamran"/>
              </a:rPr>
              <a:t>اما اگر احساس میکنین که جزو 2مورد قبلی یعنی </a:t>
            </a:r>
            <a:r>
              <a:rPr lang="en-US" sz="1800" b="0" strike="noStrike" spc="-1">
                <a:latin typeface="Arial"/>
                <a:cs typeface="B Kamran"/>
              </a:rPr>
              <a:t>offensive , duplicate, offtopic</a:t>
            </a:r>
            <a:r>
              <a:rPr lang="fa-IR" sz="1800" b="0" strike="noStrike" spc="-1">
                <a:latin typeface="Arial"/>
                <a:cs typeface="B Kamran"/>
              </a:rPr>
              <a:t> نیست میتونین با قرار دادن کامنت یا ویرایش سوال/جواب به بهبودش کمک کنین</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163</a:t>
            </a:fld>
            <a:endParaRPr lang="en-US" sz="1200" b="0" strike="noStrike" spc="-1">
              <a:latin typeface="Times New Roman"/>
            </a:endParaRPr>
          </a:p>
        </p:txBody>
      </p:sp>
    </p:spTree>
    <p:extLst>
      <p:ext uri="{BB962C8B-B14F-4D97-AF65-F5344CB8AC3E}">
        <p14:creationId xmlns:p14="http://schemas.microsoft.com/office/powerpoint/2010/main" val="384262833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strike="noStrike" spc="-1">
                <a:latin typeface="Arial"/>
                <a:cs typeface="B Kamran"/>
              </a:rPr>
              <a:t>فقط دقت کنین که،</a:t>
            </a:r>
          </a:p>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strike="noStrike" spc="-1">
                <a:latin typeface="Arial"/>
                <a:cs typeface="B Kamran"/>
              </a:rPr>
              <a:t> </a:t>
            </a:r>
            <a:r>
              <a:rPr lang="en-US" sz="1800" b="0" strike="noStrike" spc="-1">
                <a:latin typeface="Arial"/>
                <a:cs typeface="B Kamran"/>
              </a:rPr>
              <a:t>Comment</a:t>
            </a:r>
            <a:r>
              <a:rPr lang="fa-IR" sz="1800" b="0" strike="noStrike" spc="-1">
                <a:latin typeface="Arial"/>
                <a:cs typeface="B Kamran"/>
              </a:rPr>
              <a:t>ها مثل یه جور نظر ساده،نکته ای هستن درواقع حکم گوشزد کردن رو دارن، و شما زمانی بهتره کامنت بزارین که:</a:t>
            </a:r>
          </a:p>
          <a:p>
            <a:pPr marL="342900" marR="0" lvl="0" indent="-342900" algn="r" defTabSz="914400" rtl="1" eaLnBrk="1" fontAlgn="auto" latinLnBrk="0" hangingPunct="1">
              <a:lnSpc>
                <a:spcPct val="100000"/>
              </a:lnSpc>
              <a:spcBef>
                <a:spcPts val="0"/>
              </a:spcBef>
              <a:spcAft>
                <a:spcPts val="0"/>
              </a:spcAft>
              <a:buClrTx/>
              <a:buSzTx/>
              <a:buFont typeface="+mj-lt"/>
              <a:buAutoNum type="arabicPeriod"/>
              <a:tabLst>
                <a:tab pos="0" algn="l"/>
              </a:tabLst>
              <a:defRPr/>
            </a:pPr>
            <a:r>
              <a:rPr lang="fa-IR" sz="2800" b="0" i="0">
                <a:solidFill>
                  <a:srgbClr val="011627"/>
                </a:solidFill>
                <a:effectLst/>
                <a:latin typeface="Georgia" panose="02040502050405020303" pitchFamily="18" charset="0"/>
              </a:rPr>
              <a:t>به نظرتون نویسنده بهتره  که </a:t>
            </a:r>
          </a:p>
          <a:p>
            <a:pPr marL="0" marR="0" lvl="0" indent="0" algn="r" defTabSz="914400" rtl="1" eaLnBrk="1" fontAlgn="auto" latinLnBrk="0" hangingPunct="1">
              <a:lnSpc>
                <a:spcPct val="100000"/>
              </a:lnSpc>
              <a:spcBef>
                <a:spcPts val="0"/>
              </a:spcBef>
              <a:spcAft>
                <a:spcPts val="0"/>
              </a:spcAft>
              <a:buClrTx/>
              <a:buSzTx/>
              <a:buFont typeface="+mj-lt"/>
              <a:buNone/>
              <a:tabLst>
                <a:tab pos="0" algn="l"/>
              </a:tabLst>
              <a:defRPr/>
            </a:pPr>
            <a:r>
              <a:rPr lang="fa-IR" sz="2800" b="0" i="0">
                <a:solidFill>
                  <a:srgbClr val="011627"/>
                </a:solidFill>
                <a:effectLst/>
                <a:latin typeface="Georgia" panose="02040502050405020303" pitchFamily="18" charset="0"/>
              </a:rPr>
              <a:t>توضیحی ، کدی، و هرچیزی که برای درک بهتر سوال نیاز هست، رو ارائه بده</a:t>
            </a:r>
          </a:p>
          <a:p>
            <a:pPr marL="342900" marR="0" lvl="0" indent="-342900" algn="r" defTabSz="914400" rtl="1" eaLnBrk="1" fontAlgn="auto" latinLnBrk="0" hangingPunct="1">
              <a:lnSpc>
                <a:spcPct val="100000"/>
              </a:lnSpc>
              <a:spcBef>
                <a:spcPts val="0"/>
              </a:spcBef>
              <a:spcAft>
                <a:spcPts val="0"/>
              </a:spcAft>
              <a:buClrTx/>
              <a:buSzTx/>
              <a:buFont typeface="+mj-lt"/>
              <a:buAutoNum type="arabicPeriod"/>
              <a:tabLst>
                <a:tab pos="0" algn="l"/>
              </a:tabLst>
              <a:defRPr/>
            </a:pPr>
            <a:endParaRPr lang="fa-IR" sz="1800" b="0" strike="noStrike" spc="-1">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164</a:t>
            </a:fld>
            <a:endParaRPr lang="en-US" sz="1200" b="0" strike="noStrike" spc="-1">
              <a:latin typeface="Times New Roman"/>
            </a:endParaRPr>
          </a:p>
        </p:txBody>
      </p:sp>
    </p:spTree>
    <p:extLst>
      <p:ext uri="{BB962C8B-B14F-4D97-AF65-F5344CB8AC3E}">
        <p14:creationId xmlns:p14="http://schemas.microsoft.com/office/powerpoint/2010/main" val="420493701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2900" marR="0" lvl="0" indent="-342900" algn="r" defTabSz="914400" rtl="1" eaLnBrk="1" fontAlgn="auto" latinLnBrk="0" hangingPunct="1">
              <a:lnSpc>
                <a:spcPct val="100000"/>
              </a:lnSpc>
              <a:spcBef>
                <a:spcPts val="0"/>
              </a:spcBef>
              <a:spcAft>
                <a:spcPts val="0"/>
              </a:spcAft>
              <a:buClrTx/>
              <a:buSzTx/>
              <a:buFont typeface="+mj-lt"/>
              <a:buAutoNum type="arabicPeriod"/>
              <a:tabLst>
                <a:tab pos="0" algn="l"/>
              </a:tabLst>
              <a:defRPr/>
            </a:pPr>
            <a:r>
              <a:rPr lang="fa-IR" sz="4000" b="0" i="0">
                <a:solidFill>
                  <a:srgbClr val="011627"/>
                </a:solidFill>
                <a:effectLst/>
                <a:latin typeface="Georgia" panose="02040502050405020303" pitchFamily="18" charset="0"/>
              </a:rPr>
              <a:t>یا نکته و انتقاد سازنده ای که نویسنده رو در بهبود پستش راهنمایی کنه، </a:t>
            </a:r>
          </a:p>
          <a:p>
            <a:pPr marL="342900" marR="0" lvl="0" indent="-342900" algn="r" defTabSz="914400" rtl="1" eaLnBrk="1" fontAlgn="auto" latinLnBrk="0" hangingPunct="1">
              <a:lnSpc>
                <a:spcPct val="100000"/>
              </a:lnSpc>
              <a:spcBef>
                <a:spcPts val="0"/>
              </a:spcBef>
              <a:spcAft>
                <a:spcPts val="0"/>
              </a:spcAft>
              <a:buClrTx/>
              <a:buSzTx/>
              <a:buFont typeface="+mj-lt"/>
              <a:buAutoNum type="arabicPeriod"/>
              <a:tabLst>
                <a:tab pos="0" algn="l"/>
              </a:tabLst>
              <a:defRPr/>
            </a:pPr>
            <a:endParaRPr lang="fa-IR" sz="1800" b="0" strike="noStrike" spc="-1">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165</a:t>
            </a:fld>
            <a:endParaRPr lang="en-US" sz="1200" b="0" strike="noStrike" spc="-1">
              <a:latin typeface="Times New Roman"/>
            </a:endParaRPr>
          </a:p>
        </p:txBody>
      </p:sp>
    </p:spTree>
    <p:extLst>
      <p:ext uri="{BB962C8B-B14F-4D97-AF65-F5344CB8AC3E}">
        <p14:creationId xmlns:p14="http://schemas.microsoft.com/office/powerpoint/2010/main" val="387964552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r" defTabSz="914400" rtl="1" eaLnBrk="1" fontAlgn="auto" latinLnBrk="0" hangingPunct="1">
              <a:lnSpc>
                <a:spcPct val="100000"/>
              </a:lnSpc>
              <a:spcBef>
                <a:spcPts val="0"/>
              </a:spcBef>
              <a:spcAft>
                <a:spcPts val="0"/>
              </a:spcAft>
              <a:buClrTx/>
              <a:buSzTx/>
              <a:buFont typeface="+mj-lt"/>
              <a:buNone/>
              <a:tabLst>
                <a:tab pos="0" algn="l"/>
              </a:tabLst>
              <a:defRPr/>
            </a:pPr>
            <a:r>
              <a:rPr lang="fa-IR" sz="2800" b="0" i="0">
                <a:solidFill>
                  <a:srgbClr val="011627"/>
                </a:solidFill>
                <a:effectLst/>
                <a:latin typeface="Georgia" panose="02040502050405020303" pitchFamily="18" charset="0"/>
              </a:rPr>
              <a:t>یا اطلاعات جزئی و مفیدی رو به پست اضافه کنین مثل یک توضیح مختصر یا یک لینک مفید یا به عنوان یه نوتیفی برای اینکه بگین سوال رو آپدیت کردین</a:t>
            </a:r>
          </a:p>
          <a:p>
            <a:pPr marL="342900" marR="0" lvl="0" indent="-342900" algn="r" defTabSz="914400" rtl="1" eaLnBrk="1" fontAlgn="auto" latinLnBrk="0" hangingPunct="1">
              <a:lnSpc>
                <a:spcPct val="100000"/>
              </a:lnSpc>
              <a:spcBef>
                <a:spcPts val="0"/>
              </a:spcBef>
              <a:spcAft>
                <a:spcPts val="0"/>
              </a:spcAft>
              <a:buClrTx/>
              <a:buSzTx/>
              <a:buFont typeface="+mj-lt"/>
              <a:buAutoNum type="arabicPeriod"/>
              <a:tabLst>
                <a:tab pos="0" algn="l"/>
              </a:tabLst>
              <a:defRPr/>
            </a:pPr>
            <a:endParaRPr lang="fa-IR" sz="1800" b="0" strike="noStrike" spc="-1">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166</a:t>
            </a:fld>
            <a:endParaRPr lang="en-US" sz="1200" b="0" strike="noStrike" spc="-1">
              <a:latin typeface="Times New Roman"/>
            </a:endParaRPr>
          </a:p>
        </p:txBody>
      </p:sp>
    </p:spTree>
    <p:extLst>
      <p:ext uri="{BB962C8B-B14F-4D97-AF65-F5344CB8AC3E}">
        <p14:creationId xmlns:p14="http://schemas.microsoft.com/office/powerpoint/2010/main" val="187005648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strike="noStrike" spc="-1">
                <a:latin typeface="Arial"/>
                <a:cs typeface="B Kamran"/>
              </a:rPr>
              <a:t>و اگر توجه کرده باشین میبینین که میشه بهشون </a:t>
            </a:r>
            <a:r>
              <a:rPr lang="en-US" sz="1800" b="0" strike="noStrike" spc="-1">
                <a:latin typeface="Arial"/>
                <a:cs typeface="B Kamran"/>
              </a:rPr>
              <a:t>upvote</a:t>
            </a:r>
            <a:r>
              <a:rPr lang="fa-IR" sz="1800" b="0" strike="noStrike" spc="-1">
                <a:latin typeface="Arial"/>
                <a:cs typeface="B Kamran"/>
              </a:rPr>
              <a:t> داد ولی</a:t>
            </a:r>
            <a:r>
              <a:rPr lang="en-US" sz="1800" b="0" strike="noStrike" spc="-1">
                <a:latin typeface="Arial"/>
                <a:cs typeface="B Kamran"/>
              </a:rPr>
              <a:t> downvote</a:t>
            </a:r>
            <a:r>
              <a:rPr lang="fa-IR" sz="1800" b="0" strike="noStrike" spc="-1">
                <a:latin typeface="Arial"/>
                <a:cs typeface="B Kamran"/>
              </a:rPr>
              <a:t> ندارن عوضش میشه اونا رو </a:t>
            </a:r>
            <a:r>
              <a:rPr lang="en-US" sz="1800" b="0" strike="noStrike" spc="-1">
                <a:latin typeface="Arial"/>
                <a:cs typeface="B Kamran"/>
              </a:rPr>
              <a:t>flag</a:t>
            </a:r>
            <a:r>
              <a:rPr lang="fa-IR" sz="1800" b="0" strike="noStrike" spc="-1">
                <a:latin typeface="Arial"/>
                <a:cs typeface="B Kamran"/>
              </a:rPr>
              <a:t> کرد، البته باید بگم که </a:t>
            </a:r>
            <a:r>
              <a:rPr lang="en-US" sz="1800" b="0" strike="noStrike" spc="-1">
                <a:latin typeface="Arial"/>
                <a:cs typeface="B Kamran"/>
              </a:rPr>
              <a:t>upvote</a:t>
            </a:r>
            <a:r>
              <a:rPr lang="fa-IR" sz="1800" b="0" strike="noStrike" spc="-1">
                <a:latin typeface="Arial"/>
                <a:cs typeface="B Kamran"/>
              </a:rPr>
              <a:t>شون هیچ امتیازی براتون نمیاره ولی خوب باعث میشه که خواننده به این گوشزد بیشتر توجه کنه، همینطور دقت کنین که شما تا قبل از </a:t>
            </a:r>
            <a:r>
              <a:rPr lang="en-US" sz="1800" b="0" strike="noStrike" spc="-1">
                <a:latin typeface="Arial"/>
                <a:cs typeface="B Kamran"/>
              </a:rPr>
              <a:t>50 </a:t>
            </a:r>
            <a:r>
              <a:rPr lang="fa-IR" sz="1800" b="0" strike="noStrike" spc="-1">
                <a:latin typeface="Arial"/>
                <a:cs typeface="B Kamran"/>
              </a:rPr>
              <a:t>امتیاز، فقط میتونین زیر سوال/جواب های خودتون کامنت بزارین، </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167</a:t>
            </a:fld>
            <a:endParaRPr lang="en-US" sz="1200" b="0" strike="noStrike" spc="-1">
              <a:latin typeface="Times New Roman"/>
            </a:endParaRPr>
          </a:p>
        </p:txBody>
      </p:sp>
    </p:spTree>
    <p:extLst>
      <p:ext uri="{BB962C8B-B14F-4D97-AF65-F5344CB8AC3E}">
        <p14:creationId xmlns:p14="http://schemas.microsoft.com/office/powerpoint/2010/main" val="58232599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strike="noStrike" spc="-1">
                <a:latin typeface="Arial"/>
                <a:cs typeface="B Kamran"/>
              </a:rPr>
              <a:t>همچنین دقت کنین تو این شرایط کامنت نزارین:</a:t>
            </a:r>
          </a:p>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strike="noStrike" spc="-1">
                <a:latin typeface="Arial"/>
                <a:cs typeface="B Kamran"/>
              </a:rPr>
              <a:t>1 مورد اول، مثلا بجای پ</a:t>
            </a:r>
            <a:r>
              <a:rPr lang="fa-IR" sz="2800" b="0" i="0">
                <a:solidFill>
                  <a:srgbClr val="011627"/>
                </a:solidFill>
                <a:effectLst/>
                <a:latin typeface="Georgia" panose="02040502050405020303" pitchFamily="18" charset="0"/>
              </a:rPr>
              <a:t>یشنهاد اصلاحی که اساساً معنای پست رو تغییر نمی ده مثلا یک مشکل گرامری داره یا لغاتی رو اشتباه نوشتن، سعی کنین اون </a:t>
            </a:r>
            <a:r>
              <a:rPr lang="en-US" sz="2800" b="0" i="0">
                <a:solidFill>
                  <a:srgbClr val="011627"/>
                </a:solidFill>
                <a:effectLst/>
                <a:latin typeface="Georgia" panose="02040502050405020303" pitchFamily="18" charset="0"/>
              </a:rPr>
              <a:t>post</a:t>
            </a:r>
            <a:r>
              <a:rPr lang="fa-IR" sz="2800" b="0" i="0">
                <a:solidFill>
                  <a:srgbClr val="011627"/>
                </a:solidFill>
                <a:effectLst/>
                <a:latin typeface="Georgia" panose="02040502050405020303" pitchFamily="18" charset="0"/>
              </a:rPr>
              <a:t> رو ویرایش کنین</a:t>
            </a:r>
          </a:p>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2800" b="0" i="0" strike="noStrike" spc="-1">
                <a:solidFill>
                  <a:srgbClr val="011627"/>
                </a:solidFill>
                <a:effectLst/>
                <a:latin typeface="Georgia" panose="02040502050405020303" pitchFamily="18" charset="0"/>
                <a:cs typeface="B Kamran"/>
              </a:rPr>
              <a:t>2. یا بجای اینکه در کامنت جواب رو ارائه بدین، سعی کنین در قالب یک پاسخ کامل، جوابتون رو ارائه کنین یا یکی از پاسخ ها رو ویرایش کنین و جوابتونو بهش اضافه کنین</a:t>
            </a:r>
          </a:p>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2800" b="0" i="0" strike="noStrike" spc="-1">
                <a:solidFill>
                  <a:srgbClr val="011627"/>
                </a:solidFill>
                <a:effectLst/>
                <a:latin typeface="Georgia" panose="02040502050405020303" pitchFamily="18" charset="0"/>
                <a:cs typeface="B Kamran"/>
              </a:rPr>
              <a:t>3. یا بجای تعریف و تجمید از سوال و جواب مثلا "+1، یا ، به به چقدر عالی، یا بهترین جواب وسوال دنیا و..."، از </a:t>
            </a:r>
            <a:r>
              <a:rPr lang="en-US" sz="2800" b="0" i="0" strike="noStrike" spc="-1">
                <a:solidFill>
                  <a:srgbClr val="011627"/>
                </a:solidFill>
                <a:effectLst/>
                <a:latin typeface="Georgia" panose="02040502050405020303" pitchFamily="18" charset="0"/>
                <a:cs typeface="B Kamran"/>
              </a:rPr>
              <a:t>upvote</a:t>
            </a:r>
            <a:r>
              <a:rPr lang="fa-IR" sz="2800" b="0" i="0" strike="noStrike" spc="-1">
                <a:solidFill>
                  <a:srgbClr val="011627"/>
                </a:solidFill>
                <a:effectLst/>
                <a:latin typeface="Georgia" panose="02040502050405020303" pitchFamily="18" charset="0"/>
                <a:cs typeface="B Kamran"/>
              </a:rPr>
              <a:t> به اون سوال/جواب یا کامنت استفاده کنین</a:t>
            </a:r>
          </a:p>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2800" b="0" i="0" strike="noStrike" spc="-1">
                <a:solidFill>
                  <a:srgbClr val="011627"/>
                </a:solidFill>
                <a:effectLst/>
                <a:latin typeface="Georgia" panose="02040502050405020303" pitchFamily="18" charset="0"/>
                <a:cs typeface="B Kamran"/>
              </a:rPr>
              <a:t>4. همینطور از کامنت انتقادی ای که هیچ چیز سازنده و مثبتی نداره مثل "-1، یا برو کامنت های قبلی رو ببین و ..." هم دوری کنین و بجاش از </a:t>
            </a:r>
            <a:r>
              <a:rPr lang="en-US" sz="2800" b="0" i="0" strike="noStrike" spc="-1">
                <a:solidFill>
                  <a:srgbClr val="011627"/>
                </a:solidFill>
                <a:effectLst/>
                <a:latin typeface="Georgia" panose="02040502050405020303" pitchFamily="18" charset="0"/>
                <a:cs typeface="B Kamran"/>
              </a:rPr>
              <a:t>downvote</a:t>
            </a:r>
            <a:r>
              <a:rPr lang="fa-IR" sz="2800" b="0" i="0" strike="noStrike" spc="-1">
                <a:solidFill>
                  <a:srgbClr val="011627"/>
                </a:solidFill>
                <a:effectLst/>
                <a:latin typeface="Georgia" panose="02040502050405020303" pitchFamily="18" charset="0"/>
                <a:cs typeface="B Kamran"/>
              </a:rPr>
              <a:t> استفاده کنین یا اینکه یک جواب مناسب ارائه بدین یا اینکه اگر جواب مناسبی وجود داره بهش </a:t>
            </a:r>
            <a:r>
              <a:rPr lang="en-US" sz="2800" b="0" i="0" strike="noStrike" spc="-1">
                <a:solidFill>
                  <a:srgbClr val="011627"/>
                </a:solidFill>
                <a:effectLst/>
                <a:latin typeface="Georgia" panose="02040502050405020303" pitchFamily="18" charset="0"/>
                <a:cs typeface="B Kamran"/>
              </a:rPr>
              <a:t>upvote</a:t>
            </a:r>
            <a:r>
              <a:rPr lang="fa-IR" sz="2800" b="0" i="0" strike="noStrike" spc="-1">
                <a:solidFill>
                  <a:srgbClr val="011627"/>
                </a:solidFill>
                <a:effectLst/>
                <a:latin typeface="Georgia" panose="02040502050405020303" pitchFamily="18" charset="0"/>
                <a:cs typeface="B Kamran"/>
              </a:rPr>
              <a:t> بدین</a:t>
            </a:r>
          </a:p>
          <a:p>
            <a:pPr marL="514350" marR="0" lvl="0" indent="-514350" algn="r" defTabSz="914400" rtl="1" eaLnBrk="1" fontAlgn="auto" latinLnBrk="0" hangingPunct="1">
              <a:lnSpc>
                <a:spcPct val="100000"/>
              </a:lnSpc>
              <a:spcBef>
                <a:spcPts val="0"/>
              </a:spcBef>
              <a:spcAft>
                <a:spcPts val="0"/>
              </a:spcAft>
              <a:buClrTx/>
              <a:buSzTx/>
              <a:buFontTx/>
              <a:buAutoNum type="arabicPeriod" startAt="5"/>
              <a:tabLst>
                <a:tab pos="0" algn="l"/>
              </a:tabLst>
              <a:defRPr/>
            </a:pPr>
            <a:r>
              <a:rPr lang="fa-IR" sz="2800" b="0" i="0" strike="noStrike" spc="-1">
                <a:solidFill>
                  <a:srgbClr val="011627"/>
                </a:solidFill>
                <a:effectLst/>
                <a:latin typeface="Georgia" panose="02040502050405020303" pitchFamily="18" charset="0"/>
                <a:cs typeface="B Kamran"/>
              </a:rPr>
              <a:t>یا از بحث های طولانی یا غیر مرتبط به موضوع اصلی سوال پرهیز کنین یا درون </a:t>
            </a:r>
            <a:r>
              <a:rPr lang="en-US" sz="2800" b="0" i="0" strike="noStrike" spc="-1">
                <a:solidFill>
                  <a:srgbClr val="011627"/>
                </a:solidFill>
                <a:effectLst/>
                <a:latin typeface="Georgia" panose="02040502050405020303" pitchFamily="18" charset="0"/>
                <a:cs typeface="B Kamran"/>
              </a:rPr>
              <a:t>chat</a:t>
            </a:r>
            <a:r>
              <a:rPr lang="fa-IR" sz="2800" b="0" i="0" strike="noStrike" spc="-1">
                <a:solidFill>
                  <a:srgbClr val="011627"/>
                </a:solidFill>
                <a:effectLst/>
                <a:latin typeface="Georgia" panose="02040502050405020303" pitchFamily="18" charset="0"/>
                <a:cs typeface="B Kamran"/>
              </a:rPr>
              <a:t> استک اورفلو ادامه بدین، که معمولا وقتی تعداد کامنت ها زیاد بشه، خود </a:t>
            </a:r>
            <a:r>
              <a:rPr lang="en-US" sz="2800" b="0" i="0" strike="noStrike" spc="-1">
                <a:solidFill>
                  <a:srgbClr val="011627"/>
                </a:solidFill>
                <a:effectLst/>
                <a:latin typeface="Georgia" panose="02040502050405020303" pitchFamily="18" charset="0"/>
                <a:cs typeface="B Kamran"/>
              </a:rPr>
              <a:t>stackoverflow</a:t>
            </a:r>
            <a:r>
              <a:rPr lang="fa-IR" sz="2800" b="0" i="0" strike="noStrike" spc="-1">
                <a:solidFill>
                  <a:srgbClr val="011627"/>
                </a:solidFill>
                <a:effectLst/>
                <a:latin typeface="Georgia" panose="02040502050405020303" pitchFamily="18" charset="0"/>
                <a:cs typeface="B Kamran"/>
              </a:rPr>
              <a:t> پیشنهاد میده که ادامه بحث رو ببرین توی </a:t>
            </a:r>
            <a:r>
              <a:rPr lang="en-US" sz="2800" b="0" i="0" strike="noStrike" spc="-1">
                <a:solidFill>
                  <a:srgbClr val="011627"/>
                </a:solidFill>
                <a:effectLst/>
                <a:latin typeface="Georgia" panose="02040502050405020303" pitchFamily="18" charset="0"/>
                <a:cs typeface="B Kamran"/>
              </a:rPr>
              <a:t>chat</a:t>
            </a:r>
            <a:r>
              <a:rPr lang="fa-IR" sz="2800" b="0" i="0" strike="noStrike" spc="-1">
                <a:solidFill>
                  <a:srgbClr val="011627"/>
                </a:solidFill>
                <a:effectLst/>
                <a:latin typeface="Georgia" panose="02040502050405020303" pitchFamily="18" charset="0"/>
                <a:cs typeface="B Kamran"/>
              </a:rPr>
              <a:t> انجام بدین</a:t>
            </a:r>
          </a:p>
          <a:p>
            <a:pPr marL="342900" marR="0" lvl="0" indent="-342900" algn="r" defTabSz="914400" rtl="1" eaLnBrk="1" fontAlgn="auto" latinLnBrk="0" hangingPunct="1">
              <a:lnSpc>
                <a:spcPct val="100000"/>
              </a:lnSpc>
              <a:spcBef>
                <a:spcPts val="0"/>
              </a:spcBef>
              <a:spcAft>
                <a:spcPts val="0"/>
              </a:spcAft>
              <a:buClrTx/>
              <a:buSzTx/>
              <a:buFontTx/>
              <a:buAutoNum type="arabicPeriod" startAt="5"/>
              <a:tabLst>
                <a:tab pos="0" algn="l"/>
              </a:tabLst>
              <a:defRPr/>
            </a:pPr>
            <a:r>
              <a:rPr lang="fa-IR" sz="2800" b="0" i="0" strike="noStrike" spc="-1">
                <a:solidFill>
                  <a:srgbClr val="011627"/>
                </a:solidFill>
                <a:effectLst/>
                <a:latin typeface="Georgia" panose="02040502050405020303" pitchFamily="18" charset="0"/>
                <a:cs typeface="B Kamran"/>
              </a:rPr>
              <a:t>یا اصلا بحث درمورد رفتار کامیونیتی و قوانین سایت رو میتونین در زیردامنه </a:t>
            </a:r>
            <a:r>
              <a:rPr lang="en-US" sz="2800" b="0" i="0" strike="noStrike" spc="-1">
                <a:solidFill>
                  <a:srgbClr val="011627"/>
                </a:solidFill>
                <a:effectLst/>
                <a:latin typeface="Georgia" panose="02040502050405020303" pitchFamily="18" charset="0"/>
                <a:cs typeface="B Kamran"/>
              </a:rPr>
              <a:t>meta</a:t>
            </a:r>
            <a:r>
              <a:rPr lang="fa-IR" sz="2800" b="0" i="0" strike="noStrike" spc="-1">
                <a:solidFill>
                  <a:srgbClr val="011627"/>
                </a:solidFill>
                <a:effectLst/>
                <a:latin typeface="Georgia" panose="02040502050405020303" pitchFamily="18" charset="0"/>
                <a:cs typeface="B Kamran"/>
              </a:rPr>
              <a:t> که اصلا جای بحث درمورد همین موارد هست بپرسین و دقت کنین که تو </a:t>
            </a:r>
            <a:r>
              <a:rPr lang="en-US" sz="2800" b="0" i="0" strike="noStrike" spc="-1">
                <a:solidFill>
                  <a:srgbClr val="011627"/>
                </a:solidFill>
                <a:effectLst/>
                <a:latin typeface="Georgia" panose="02040502050405020303" pitchFamily="18" charset="0"/>
                <a:cs typeface="B Kamran"/>
              </a:rPr>
              <a:t>meta</a:t>
            </a:r>
            <a:r>
              <a:rPr lang="fa-IR" sz="2800" b="0" i="0" strike="noStrike" spc="-1">
                <a:solidFill>
                  <a:srgbClr val="011627"/>
                </a:solidFill>
                <a:effectLst/>
                <a:latin typeface="Georgia" panose="02040502050405020303" pitchFamily="18" charset="0"/>
                <a:cs typeface="B Kamran"/>
              </a:rPr>
              <a:t> این  </a:t>
            </a:r>
            <a:r>
              <a:rPr lang="en-US" sz="2800" b="0" i="0" strike="noStrike" spc="-1">
                <a:solidFill>
                  <a:srgbClr val="011627"/>
                </a:solidFill>
                <a:effectLst/>
                <a:latin typeface="Georgia" panose="02040502050405020303" pitchFamily="18" charset="0"/>
                <a:cs typeface="B Kamran"/>
              </a:rPr>
              <a:t>downvote, upvote</a:t>
            </a:r>
            <a:r>
              <a:rPr lang="fa-IR" sz="2800" b="0" i="0" strike="noStrike" spc="-1">
                <a:solidFill>
                  <a:srgbClr val="011627"/>
                </a:solidFill>
                <a:effectLst/>
                <a:latin typeface="Georgia" panose="02040502050405020303" pitchFamily="18" charset="0"/>
                <a:cs typeface="B Kamran"/>
              </a:rPr>
              <a:t>ها هیچ تاثیری روی امتیازهاتون نداره</a:t>
            </a:r>
            <a:endParaRPr lang="fa-IR" sz="1800" b="0" strike="noStrike" spc="-1">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168</a:t>
            </a:fld>
            <a:endParaRPr lang="en-US" sz="1200" b="0" strike="noStrike" spc="-1">
              <a:latin typeface="Times New Roman"/>
            </a:endParaRPr>
          </a:p>
        </p:txBody>
      </p:sp>
    </p:spTree>
    <p:extLst>
      <p:ext uri="{BB962C8B-B14F-4D97-AF65-F5344CB8AC3E}">
        <p14:creationId xmlns:p14="http://schemas.microsoft.com/office/powerpoint/2010/main" val="411150766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strike="noStrike" spc="-1">
                <a:latin typeface="Arial"/>
                <a:cs typeface="B Kamran"/>
              </a:rPr>
              <a:t>توجه داشته باشین که وقتی کامنتی میزارین نوتیفی برای این افراد ارسال میشه:</a:t>
            </a:r>
          </a:p>
          <a:p>
            <a:pPr marL="342900" marR="0" lvl="0" indent="-342900" algn="r" defTabSz="914400" rtl="1" eaLnBrk="1" fontAlgn="auto" latinLnBrk="0" hangingPunct="1">
              <a:lnSpc>
                <a:spcPct val="100000"/>
              </a:lnSpc>
              <a:spcBef>
                <a:spcPts val="0"/>
              </a:spcBef>
              <a:spcAft>
                <a:spcPts val="0"/>
              </a:spcAft>
              <a:buClrTx/>
              <a:buSzTx/>
              <a:buFontTx/>
              <a:buAutoNum type="arabicPeriod"/>
              <a:tabLst>
                <a:tab pos="0" algn="l"/>
              </a:tabLst>
              <a:defRPr/>
            </a:pPr>
            <a:r>
              <a:rPr lang="fa-IR" sz="1800" b="0" strike="noStrike" spc="-1">
                <a:latin typeface="Arial"/>
                <a:cs typeface="B Kamran"/>
              </a:rPr>
              <a:t>نفر اول، نویسنده ی سوال وجوابی هست که براش کامنت گذاشتین، نوتیفی دریافت میکنه که فلانی برام کامنت گذاشته، مثلا اینجا میبینین که وقتی </a:t>
            </a:r>
            <a:r>
              <a:rPr lang="en-US" sz="1800" b="0" strike="noStrike" spc="-1">
                <a:latin typeface="Arial"/>
                <a:cs typeface="B Kamran"/>
              </a:rPr>
              <a:t>inbox</a:t>
            </a:r>
            <a:r>
              <a:rPr lang="fa-IR" sz="1800" b="0" strike="noStrike" spc="-1">
                <a:latin typeface="Arial"/>
                <a:cs typeface="B Kamran"/>
              </a:rPr>
              <a:t> رو باز کردم میبینیم که دوتا کامنت داشتم</a:t>
            </a:r>
          </a:p>
          <a:p>
            <a:pPr marL="342900" marR="0" lvl="0" indent="-342900" algn="r" defTabSz="914400" rtl="1" eaLnBrk="1" fontAlgn="auto" latinLnBrk="0" hangingPunct="1">
              <a:lnSpc>
                <a:spcPct val="100000"/>
              </a:lnSpc>
              <a:spcBef>
                <a:spcPts val="0"/>
              </a:spcBef>
              <a:spcAft>
                <a:spcPts val="0"/>
              </a:spcAft>
              <a:buClrTx/>
              <a:buSzTx/>
              <a:buFontTx/>
              <a:buAutoNum type="arabicPeriod"/>
              <a:tabLst>
                <a:tab pos="0" algn="l"/>
              </a:tabLst>
              <a:defRPr/>
            </a:pPr>
            <a:r>
              <a:rPr lang="fa-IR" sz="1800" b="0" strike="noStrike" spc="-1">
                <a:latin typeface="Arial"/>
                <a:cs typeface="B Kamran"/>
              </a:rPr>
              <a:t>نفر دوم ، وقتی که کسی رو در کامنتتون منشن کرده باشین</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169</a:t>
            </a:fld>
            <a:endParaRPr lang="en-US" sz="1200" b="0" strike="noStrike" spc="-1">
              <a:latin typeface="Times New Roman"/>
            </a:endParaRPr>
          </a:p>
        </p:txBody>
      </p:sp>
    </p:spTree>
    <p:extLst>
      <p:ext uri="{BB962C8B-B14F-4D97-AF65-F5344CB8AC3E}">
        <p14:creationId xmlns:p14="http://schemas.microsoft.com/office/powerpoint/2010/main" val="261756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خیلی از این موارد مثل غذاهای فست فودی میمونن یعنی شاید یه زمان کوتاهی جواب باشن و جذاب، اما میدونین که نهایتا برای سلامتیتون در طولانی مدت مناسب نیستن</a:t>
            </a: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17</a:t>
            </a:fld>
            <a:endParaRPr lang="en-US" sz="1200" b="0" strike="noStrike" spc="-1">
              <a:latin typeface="Times New Roman"/>
            </a:endParaRPr>
          </a:p>
        </p:txBody>
      </p:sp>
    </p:spTree>
    <p:extLst>
      <p:ext uri="{BB962C8B-B14F-4D97-AF65-F5344CB8AC3E}">
        <p14:creationId xmlns:p14="http://schemas.microsoft.com/office/powerpoint/2010/main" val="53701711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strike="noStrike" spc="-1">
                <a:latin typeface="Arial"/>
                <a:cs typeface="B Kamran"/>
              </a:rPr>
              <a:t>و توجه کنین که فقط یک نفر رو میتونین منشن کنین که با نوشتن حرف اول بعد از </a:t>
            </a:r>
            <a:r>
              <a:rPr lang="en-US" sz="1800" b="0" strike="noStrike" spc="-1">
                <a:latin typeface="Arial"/>
                <a:cs typeface="B Kamran"/>
              </a:rPr>
              <a:t>@</a:t>
            </a:r>
            <a:r>
              <a:rPr lang="fa-IR" sz="1800" b="0" strike="noStrike" spc="-1">
                <a:latin typeface="Arial"/>
                <a:cs typeface="B Kamran"/>
              </a:rPr>
              <a:t>، لیست تمام افرادی که نامشون با این حرف شروع میشن رو میاره که البته محدود به افرادی هست که یا پست رو نوشتن یا اینکه کامنت گذاشتن زیر همین پستی که شما میخواهین کامنت بگذارین</a:t>
            </a:r>
            <a:endParaRPr lang="en-US" sz="1800" b="0" strike="noStrike" spc="-1">
              <a:latin typeface="Arial"/>
              <a:cs typeface="B Kamran"/>
            </a:endParaRPr>
          </a:p>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strike="noStrike" spc="-1">
                <a:latin typeface="Arial"/>
                <a:cs typeface="B Kamran"/>
              </a:rPr>
              <a:t>توصیه میکنم لینک دوم رو برای جزییات بیشتر حتما مطالعه کنین</a:t>
            </a:r>
            <a:endParaRPr lang="en-US" sz="1800" b="0" strike="noStrike" spc="-1">
              <a:latin typeface="Arial"/>
              <a:cs typeface="B Kamran"/>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170</a:t>
            </a:fld>
            <a:endParaRPr lang="en-US" sz="1200" b="0" strike="noStrike" spc="-1">
              <a:latin typeface="Times New Roman"/>
            </a:endParaRPr>
          </a:p>
        </p:txBody>
      </p:sp>
    </p:spTree>
    <p:extLst>
      <p:ext uri="{BB962C8B-B14F-4D97-AF65-F5344CB8AC3E}">
        <p14:creationId xmlns:p14="http://schemas.microsoft.com/office/powerpoint/2010/main" val="129759187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kern="1200" spc="-1">
                <a:solidFill>
                  <a:srgbClr val="000000"/>
                </a:solidFill>
                <a:effectLst/>
                <a:latin typeface="Arial" panose="020B0604020202020204" pitchFamily="34" charset="0"/>
                <a:ea typeface="DejaVu Sans"/>
                <a:cs typeface="B Kamran" panose="00000400000000000000" pitchFamily="2" charset="-78"/>
              </a:rPr>
              <a:t>در انتها سعی تون این باشه که معمولا سازنده تر باشین یعنی خیلی رویکرد 0و1ی نداشته باشین شاید خیلی از سوالات با مورد سوم یعنی کامنت و ویرایش شما بهبود پیدا کنن، چون گاهی وقت ها ما آدم ها، نمیتونیم کامل به همه چی با دقت توجه کنیم و همه  جوانب رو حین سوال پرسیدن یا جواب دادن درنظر بگیریم، اما افرادی که خارج از گود هستن میتونن بهمون کمک کنن  راهنمایی کننن و اینطوری محیط سازنده تری شکل میگیره! </a:t>
            </a:r>
          </a:p>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kern="1200" spc="-1">
                <a:solidFill>
                  <a:srgbClr val="000000"/>
                </a:solidFill>
                <a:effectLst/>
                <a:latin typeface="Arial" panose="020B0604020202020204" pitchFamily="34" charset="0"/>
                <a:ea typeface="DejaVu Sans"/>
                <a:cs typeface="B Kamran" panose="00000400000000000000" pitchFamily="2" charset="-78"/>
              </a:rPr>
              <a:t>سعیتون هم این باشه که با افرادی که کامنت میزارن وارد بحث نشین و درنظرداشته باشین که اونا لزوما به شما </a:t>
            </a:r>
            <a:r>
              <a:rPr lang="en-US" sz="1800" b="0" kern="1200" spc="-1">
                <a:solidFill>
                  <a:srgbClr val="000000"/>
                </a:solidFill>
                <a:effectLst/>
                <a:latin typeface="Arial" panose="020B0604020202020204" pitchFamily="34" charset="0"/>
                <a:ea typeface="DejaVu Sans"/>
                <a:cs typeface="B Kamran" panose="00000400000000000000" pitchFamily="2" charset="-78"/>
              </a:rPr>
              <a:t>downvote</a:t>
            </a:r>
            <a:r>
              <a:rPr lang="fa-IR" sz="1800" b="0" kern="1200" spc="-1">
                <a:solidFill>
                  <a:srgbClr val="000000"/>
                </a:solidFill>
                <a:effectLst/>
                <a:latin typeface="Arial" panose="020B0604020202020204" pitchFamily="34" charset="0"/>
                <a:ea typeface="DejaVu Sans"/>
                <a:cs typeface="B Kamran" panose="00000400000000000000" pitchFamily="2" charset="-78"/>
              </a:rPr>
              <a:t> ندادن که شما بخواهین از دستشون ناراحت باشین</a:t>
            </a:r>
          </a:p>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kern="1200" spc="-1">
                <a:solidFill>
                  <a:srgbClr val="000000"/>
                </a:solidFill>
                <a:effectLst/>
                <a:latin typeface="Arial" panose="020B0604020202020204" pitchFamily="34" charset="0"/>
                <a:cs typeface="B Kamran" panose="00000400000000000000" pitchFamily="2" charset="-78"/>
              </a:rPr>
              <a:t>در انتها  </a:t>
            </a:r>
            <a:r>
              <a:rPr lang="fa-IR" sz="1800" b="0" strike="noStrike" spc="-1">
                <a:latin typeface="Arial"/>
                <a:cs typeface="B Kamran"/>
              </a:rPr>
              <a:t>توصیه میکنم برای مطالعه بیشتر درباره </a:t>
            </a:r>
            <a:r>
              <a:rPr lang="en-US" sz="1800" b="0" strike="noStrike" spc="-1">
                <a:latin typeface="Arial"/>
                <a:cs typeface="B Kamran"/>
              </a:rPr>
              <a:t>flag</a:t>
            </a:r>
            <a:r>
              <a:rPr lang="fa-IR" sz="1800" b="0" strike="noStrike" spc="-1">
                <a:latin typeface="Arial"/>
                <a:cs typeface="B Kamran"/>
              </a:rPr>
              <a:t> کردن، این لینک رو مطالعه کنین</a:t>
            </a:r>
          </a:p>
          <a:p>
            <a:pPr marL="0" indent="0" algn="r" rtl="1">
              <a:lnSpc>
                <a:spcPct val="100000"/>
              </a:lnSpc>
              <a:buNone/>
              <a:tabLst>
                <a:tab pos="0" algn="l"/>
              </a:tabLst>
            </a:pPr>
            <a:endParaRPr lang="fa-IR" sz="1800" b="0" strike="noStrike" spc="-1">
              <a:latin typeface="Arial"/>
              <a:cs typeface="B Kamran"/>
            </a:endParaRPr>
          </a:p>
          <a:p>
            <a:pPr marL="0" indent="0" algn="r" rtl="1">
              <a:lnSpc>
                <a:spcPct val="100000"/>
              </a:lnSpc>
              <a:buNone/>
              <a:tabLst>
                <a:tab pos="0" algn="l"/>
              </a:tabLst>
            </a:pPr>
            <a:r>
              <a:rPr lang="fa-IR" sz="1800" b="0" strike="noStrike" spc="-1">
                <a:latin typeface="Arial"/>
                <a:cs typeface="B Kamran"/>
              </a:rPr>
              <a:t>خب، حالا یاد گرفتیم که </a:t>
            </a:r>
            <a:r>
              <a:rPr lang="en-US" sz="1800" b="0" strike="noStrike" spc="-1">
                <a:latin typeface="Arial"/>
                <a:cs typeface="B Kamran"/>
              </a:rPr>
              <a:t>downvote</a:t>
            </a:r>
            <a:r>
              <a:rPr lang="fa-IR" sz="1800" b="0" strike="noStrike" spc="-1">
                <a:latin typeface="Arial"/>
                <a:cs typeface="B Kamran"/>
              </a:rPr>
              <a:t> برای چه هدفی بکار میره و چرا ممکنه که سوال جوابمون </a:t>
            </a:r>
            <a:r>
              <a:rPr lang="en-US" sz="1800" b="0" strike="noStrike" spc="-1">
                <a:latin typeface="Arial"/>
                <a:cs typeface="B Kamran"/>
              </a:rPr>
              <a:t>downvote</a:t>
            </a:r>
            <a:r>
              <a:rPr lang="fa-IR" sz="1800" b="0" strike="noStrike" spc="-1">
                <a:latin typeface="Arial"/>
                <a:cs typeface="B Kamran"/>
              </a:rPr>
              <a:t> بگیره، حالا باید بریم سراغ دلایل </a:t>
            </a:r>
            <a:r>
              <a:rPr lang="en-US" sz="1800" b="0" strike="noStrike" spc="-1">
                <a:latin typeface="Arial"/>
                <a:cs typeface="B Kamran"/>
              </a:rPr>
              <a:t>close</a:t>
            </a:r>
            <a:r>
              <a:rPr lang="fa-IR" sz="1800" b="0" strike="noStrike" spc="-1">
                <a:latin typeface="Arial"/>
                <a:cs typeface="B Kamran"/>
              </a:rPr>
              <a:t> شدن سوال ها</a:t>
            </a: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171</a:t>
            </a:fld>
            <a:endParaRPr lang="en-US" sz="1200" b="0" strike="noStrike" spc="-1">
              <a:latin typeface="Times New Roman"/>
            </a:endParaRPr>
          </a:p>
        </p:txBody>
      </p:sp>
    </p:spTree>
    <p:extLst>
      <p:ext uri="{BB962C8B-B14F-4D97-AF65-F5344CB8AC3E}">
        <p14:creationId xmlns:p14="http://schemas.microsoft.com/office/powerpoint/2010/main" val="121029555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PlaceHolder 1"/>
          <p:cNvSpPr>
            <a:spLocks noGrp="1" noRot="1" noChangeAspect="1"/>
          </p:cNvSpPr>
          <p:nvPr>
            <p:ph type="sldImg"/>
          </p:nvPr>
        </p:nvSpPr>
        <p:spPr>
          <a:xfrm>
            <a:off x="685800" y="1143000"/>
            <a:ext cx="5486400" cy="3086100"/>
          </a:xfrm>
          <a:prstGeom prst="rect">
            <a:avLst/>
          </a:prstGeom>
          <a:ln w="0">
            <a:noFill/>
          </a:ln>
        </p:spPr>
      </p:sp>
      <p:sp>
        <p:nvSpPr>
          <p:cNvPr id="8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11480" algn="just" rtl="1">
              <a:lnSpc>
                <a:spcPct val="107000"/>
              </a:lnSpc>
              <a:spcBef>
                <a:spcPts val="799"/>
              </a:spcBef>
              <a:buNone/>
              <a:tabLst>
                <a:tab pos="0" algn="l"/>
              </a:tabLst>
            </a:pPr>
            <a:r>
              <a:rPr lang="fa-IR" sz="1800" b="0" strike="noStrike" spc="-1">
                <a:latin typeface="Comic Sans MS"/>
                <a:cs typeface="B Kamran"/>
              </a:rPr>
              <a:t>اولین و رایج ترین علت بسته شدن سوال، تکراری بودن اون هست،</a:t>
            </a:r>
          </a:p>
          <a:p>
            <a:pPr marL="411480" algn="just" rtl="1">
              <a:lnSpc>
                <a:spcPct val="107000"/>
              </a:lnSpc>
              <a:spcBef>
                <a:spcPts val="799"/>
              </a:spcBef>
              <a:buNone/>
              <a:tabLst>
                <a:tab pos="0" algn="l"/>
              </a:tabLst>
            </a:pPr>
            <a:r>
              <a:rPr lang="fa-IR" sz="1800" b="0" strike="noStrike" spc="-1">
                <a:latin typeface="Comic Sans MS"/>
                <a:cs typeface="B Kamran"/>
              </a:rPr>
              <a:t>یعنی با اونکه سوالتون ممکنه </a:t>
            </a:r>
            <a:r>
              <a:rPr lang="en-US" sz="1800" b="0" strike="noStrike" spc="-1">
                <a:latin typeface="Comic Sans MS"/>
                <a:ea typeface="Segoe UI"/>
              </a:rPr>
              <a:t>on-topic </a:t>
            </a:r>
            <a:r>
              <a:rPr lang="fa-IR" sz="1800" b="0" strike="noStrike" spc="-1">
                <a:latin typeface="Comic Sans MS"/>
                <a:ea typeface="Segoe UI"/>
              </a:rPr>
              <a:t> یعنی جزو سوال های مناسب برای </a:t>
            </a:r>
            <a:r>
              <a:rPr lang="en-US" sz="1800" b="0" strike="noStrike" spc="-1">
                <a:latin typeface="Comic Sans MS"/>
                <a:ea typeface="Segoe UI"/>
              </a:rPr>
              <a:t>stackoverflow</a:t>
            </a:r>
            <a:r>
              <a:rPr lang="fa-IR" sz="1800" b="0" strike="noStrike" spc="-1">
                <a:latin typeface="Comic Sans MS"/>
                <a:ea typeface="Segoe UI"/>
              </a:rPr>
              <a:t> باشه اما </a:t>
            </a:r>
            <a:r>
              <a:rPr lang="en-US" sz="1800" b="0" strike="noStrike" spc="-1">
                <a:latin typeface="Comic Sans MS"/>
                <a:ea typeface="Segoe UI"/>
              </a:rPr>
              <a:t>باز ممکنه بسته</a:t>
            </a:r>
            <a:r>
              <a:rPr lang="fa-IR" sz="1800" b="0" strike="noStrike" spc="-1">
                <a:latin typeface="Comic Sans MS"/>
                <a:ea typeface="Segoe UI"/>
              </a:rPr>
              <a:t> شه وحتی امتیاز منفی هم دریافت کنین، </a:t>
            </a:r>
          </a:p>
          <a:p>
            <a:pPr marL="411480" algn="just" rtl="1">
              <a:lnSpc>
                <a:spcPct val="107000"/>
              </a:lnSpc>
              <a:spcBef>
                <a:spcPts val="799"/>
              </a:spcBef>
              <a:buNone/>
              <a:tabLst>
                <a:tab pos="0" algn="l"/>
              </a:tabLst>
            </a:pPr>
            <a:r>
              <a:rPr lang="fa-IR" sz="1800" b="0" strike="noStrike" spc="-1">
                <a:latin typeface="Comic Sans MS"/>
                <a:ea typeface="Segoe UI"/>
              </a:rPr>
              <a:t>خیلی ها سرچ کردن رو بلد نیستن یا بی توجه هستن و متاسفانه</a:t>
            </a:r>
            <a:endParaRPr lang="en-US" sz="1800" b="0" strike="noStrike" spc="-1">
              <a:latin typeface="Arial"/>
            </a:endParaRPr>
          </a:p>
        </p:txBody>
      </p:sp>
      <p:sp>
        <p:nvSpPr>
          <p:cNvPr id="860" name="PlaceHolder 3"/>
          <p:cNvSpPr>
            <a:spLocks noGrp="1"/>
          </p:cNvSpPr>
          <p:nvPr>
            <p:ph type="sldNum" idx="4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DCDACAE-9878-471A-AA67-7FE03F400204}" type="slidenum">
              <a:rPr lang="en-US" sz="1200" b="0" strike="noStrike" spc="-1">
                <a:latin typeface="Times New Roman"/>
              </a:rPr>
              <a:t>172</a:t>
            </a:fld>
            <a:endParaRPr lang="en-US" sz="1200" b="0" strike="noStrike" spc="-1">
              <a:latin typeface="Times New Roman"/>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PlaceHolder 1"/>
          <p:cNvSpPr>
            <a:spLocks noGrp="1" noRot="1" noChangeAspect="1"/>
          </p:cNvSpPr>
          <p:nvPr>
            <p:ph type="sldImg"/>
          </p:nvPr>
        </p:nvSpPr>
        <p:spPr>
          <a:xfrm>
            <a:off x="685800" y="1143000"/>
            <a:ext cx="5486400" cy="3086100"/>
          </a:xfrm>
          <a:prstGeom prst="rect">
            <a:avLst/>
          </a:prstGeom>
          <a:ln w="0">
            <a:noFill/>
          </a:ln>
        </p:spPr>
      </p:sp>
      <p:sp>
        <p:nvSpPr>
          <p:cNvPr id="8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11480" algn="just" rtl="1">
              <a:lnSpc>
                <a:spcPct val="107000"/>
              </a:lnSpc>
              <a:spcBef>
                <a:spcPts val="799"/>
              </a:spcBef>
              <a:buNone/>
              <a:tabLst>
                <a:tab pos="0" algn="l"/>
              </a:tabLst>
            </a:pPr>
            <a:r>
              <a:rPr lang="fa-IR" sz="1800" b="0" strike="noStrike" spc="-1">
                <a:latin typeface="Comic Sans MS"/>
                <a:cs typeface="B Kamran"/>
              </a:rPr>
              <a:t>همونطور که می ببینین منجر به این شده که بیش از 600هزارتا سوال تکراری پرسیده بشه که از بین این ها</a:t>
            </a:r>
          </a:p>
          <a:p>
            <a:pPr marL="411480" algn="just" rtl="1">
              <a:lnSpc>
                <a:spcPct val="107000"/>
              </a:lnSpc>
              <a:spcBef>
                <a:spcPts val="799"/>
              </a:spcBef>
              <a:buNone/>
              <a:tabLst>
                <a:tab pos="0" algn="l"/>
              </a:tabLst>
            </a:pPr>
            <a:endParaRPr lang="fa-IR" sz="1800" b="0" strike="noStrike" spc="-1">
              <a:latin typeface="Comic Sans MS"/>
              <a:cs typeface="B Kamran"/>
            </a:endParaRPr>
          </a:p>
        </p:txBody>
      </p:sp>
      <p:sp>
        <p:nvSpPr>
          <p:cNvPr id="860" name="PlaceHolder 3"/>
          <p:cNvSpPr>
            <a:spLocks noGrp="1"/>
          </p:cNvSpPr>
          <p:nvPr>
            <p:ph type="sldNum" idx="4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DCDACAE-9878-471A-AA67-7FE03F400204}" type="slidenum">
              <a:rPr lang="en-US" sz="1200" b="0" strike="noStrike" spc="-1">
                <a:latin typeface="Times New Roman"/>
              </a:rPr>
              <a:t>173</a:t>
            </a:fld>
            <a:endParaRPr lang="en-US" sz="1200" b="0" strike="noStrike" spc="-1">
              <a:latin typeface="Times New Roman"/>
            </a:endParaRPr>
          </a:p>
        </p:txBody>
      </p:sp>
    </p:spTree>
    <p:extLst>
      <p:ext uri="{BB962C8B-B14F-4D97-AF65-F5344CB8AC3E}">
        <p14:creationId xmlns:p14="http://schemas.microsoft.com/office/powerpoint/2010/main" val="205452084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PlaceHolder 1"/>
          <p:cNvSpPr>
            <a:spLocks noGrp="1" noRot="1" noChangeAspect="1"/>
          </p:cNvSpPr>
          <p:nvPr>
            <p:ph type="sldImg"/>
          </p:nvPr>
        </p:nvSpPr>
        <p:spPr>
          <a:xfrm>
            <a:off x="685800" y="1143000"/>
            <a:ext cx="5486400" cy="3086100"/>
          </a:xfrm>
          <a:prstGeom prst="rect">
            <a:avLst/>
          </a:prstGeom>
          <a:ln w="0">
            <a:noFill/>
          </a:ln>
        </p:spPr>
      </p:sp>
      <p:sp>
        <p:nvSpPr>
          <p:cNvPr id="8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11480" algn="just" rtl="1">
              <a:lnSpc>
                <a:spcPct val="107000"/>
              </a:lnSpc>
              <a:spcBef>
                <a:spcPts val="799"/>
              </a:spcBef>
              <a:buNone/>
              <a:tabLst>
                <a:tab pos="0" algn="l"/>
              </a:tabLst>
            </a:pPr>
            <a:r>
              <a:rPr lang="fa-IR" sz="1800" b="0" strike="noStrike" spc="-1">
                <a:latin typeface="Comic Sans MS"/>
                <a:cs typeface="B Kamran"/>
              </a:rPr>
              <a:t>بیش از 400 هزاتاش بدون هیچ امتیازی وحتی با امتیاز منفی بسته شدن!</a:t>
            </a:r>
            <a:endParaRPr lang="en-US" sz="1800" b="0" strike="noStrike" spc="-1">
              <a:latin typeface="Arial"/>
            </a:endParaRPr>
          </a:p>
        </p:txBody>
      </p:sp>
      <p:sp>
        <p:nvSpPr>
          <p:cNvPr id="860" name="PlaceHolder 3"/>
          <p:cNvSpPr>
            <a:spLocks noGrp="1"/>
          </p:cNvSpPr>
          <p:nvPr>
            <p:ph type="sldNum" idx="4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DCDACAE-9878-471A-AA67-7FE03F400204}" type="slidenum">
              <a:rPr lang="en-US" sz="1200" b="0" strike="noStrike" spc="-1">
                <a:latin typeface="Times New Roman"/>
              </a:rPr>
              <a:t>174</a:t>
            </a:fld>
            <a:endParaRPr lang="en-US" sz="1200" b="0" strike="noStrike" spc="-1">
              <a:latin typeface="Times New Roman"/>
            </a:endParaRPr>
          </a:p>
        </p:txBody>
      </p:sp>
    </p:spTree>
    <p:extLst>
      <p:ext uri="{BB962C8B-B14F-4D97-AF65-F5344CB8AC3E}">
        <p14:creationId xmlns:p14="http://schemas.microsoft.com/office/powerpoint/2010/main" val="418274649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PlaceHolder 1"/>
          <p:cNvSpPr>
            <a:spLocks noGrp="1" noRot="1" noChangeAspect="1"/>
          </p:cNvSpPr>
          <p:nvPr>
            <p:ph type="sldImg"/>
          </p:nvPr>
        </p:nvSpPr>
        <p:spPr>
          <a:xfrm>
            <a:off x="685800" y="1143000"/>
            <a:ext cx="5486400" cy="3086100"/>
          </a:xfrm>
          <a:prstGeom prst="rect">
            <a:avLst/>
          </a:prstGeom>
          <a:ln w="0">
            <a:noFill/>
          </a:ln>
        </p:spPr>
      </p:sp>
      <p:sp>
        <p:nvSpPr>
          <p:cNvPr id="8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11480" algn="just" rtl="1">
              <a:lnSpc>
                <a:spcPct val="107000"/>
              </a:lnSpc>
              <a:spcBef>
                <a:spcPts val="799"/>
              </a:spcBef>
              <a:buNone/>
              <a:tabLst>
                <a:tab pos="0" algn="l"/>
              </a:tabLst>
            </a:pPr>
            <a:r>
              <a:rPr lang="fa-IR" sz="1800" b="0" strike="noStrike" spc="-1">
                <a:latin typeface="Comic Sans MS"/>
                <a:cs typeface="B Kamran"/>
              </a:rPr>
              <a:t>البته اگر خوش شانس باشین، ممکنه امتیاز مثبت هم دریافت کنین، اما به هیچ وجه پیشنهاد نمیکنم و سعی کنین از این که برین سوال تکراری بپرسین تا امتیاز مثبت بگیرین بشدت پرهیز کنین! چون اغلب این سوال های تکراری که امتیاز بالایی هم دریافت کردن سوال های خیلی قدیمی هستن و اونقدر اون زمان کامیونیتی و خود الگوریتم های </a:t>
            </a:r>
            <a:r>
              <a:rPr lang="en-US" sz="1800" b="0" strike="noStrike" spc="-1">
                <a:latin typeface="Comic Sans MS"/>
                <a:cs typeface="B Kamran"/>
              </a:rPr>
              <a:t>stackoverflow</a:t>
            </a:r>
            <a:r>
              <a:rPr lang="fa-IR" sz="1800" b="0" strike="noStrike" spc="-1">
                <a:latin typeface="Comic Sans MS"/>
                <a:cs typeface="B Kamran"/>
              </a:rPr>
              <a:t> رشد نکرده بودن، جدای از این نکته، این کار شما اصلا فعالیت مثبتی برای کامیونیتی محسوب نمیشه! درواقع شما دارین </a:t>
            </a:r>
            <a:r>
              <a:rPr lang="en-US" sz="1800" b="0" strike="noStrike" spc="-1">
                <a:latin typeface="Comic Sans MS"/>
                <a:cs typeface="B Kamran"/>
              </a:rPr>
              <a:t>spam</a:t>
            </a:r>
            <a:r>
              <a:rPr lang="fa-IR" sz="1800" b="0" strike="noStrike" spc="-1">
                <a:latin typeface="Comic Sans MS"/>
                <a:cs typeface="B Kamran"/>
              </a:rPr>
              <a:t> میکنین و رفتار غیرحرفه ای هست!</a:t>
            </a:r>
          </a:p>
          <a:p>
            <a:pPr marL="411480" algn="just" rtl="1">
              <a:lnSpc>
                <a:spcPct val="107000"/>
              </a:lnSpc>
              <a:spcBef>
                <a:spcPts val="799"/>
              </a:spcBef>
              <a:buNone/>
              <a:tabLst>
                <a:tab pos="0" algn="l"/>
              </a:tabLst>
            </a:pPr>
            <a:r>
              <a:rPr lang="fa-IR" sz="1800" b="0" strike="noStrike" spc="-1">
                <a:latin typeface="Comic Sans MS"/>
                <a:cs typeface="B Kamran"/>
              </a:rPr>
              <a:t>پس دیدیم که جستجو کردن در </a:t>
            </a:r>
            <a:r>
              <a:rPr lang="en-US" sz="1800" b="0" strike="noStrike" spc="-1">
                <a:latin typeface="Comic Sans MS"/>
                <a:cs typeface="B Kamran"/>
              </a:rPr>
              <a:t>stackoverflow</a:t>
            </a:r>
            <a:r>
              <a:rPr lang="fa-IR" sz="1800" b="0" strike="noStrike" spc="-1">
                <a:latin typeface="Comic Sans MS"/>
                <a:cs typeface="B Kamran"/>
              </a:rPr>
              <a:t> برخلاف دید خیلی ها نباید سرسری ازش گذر کرد! برای همین </a:t>
            </a:r>
            <a:r>
              <a:rPr lang="fa-IR" sz="1800" b="0" kern="1200" spc="-1">
                <a:solidFill>
                  <a:srgbClr val="000000"/>
                </a:solidFill>
                <a:effectLst/>
                <a:latin typeface="Comic Sans MS" panose="030F0702030302020204" pitchFamily="66" charset="0"/>
                <a:ea typeface="DejaVu Sans"/>
                <a:cs typeface="B Kamran" panose="00000400000000000000" pitchFamily="2" charset="-78"/>
              </a:rPr>
              <a:t>تو یک فصل مجزا چطور جستجو کنین تا مطمین بشین که سوالتون تکراری نیست رو مفصل توضیح دادم براتون...</a:t>
            </a:r>
            <a:endParaRPr lang="fa-IR" sz="1800" b="0" strike="noStrike" spc="-1">
              <a:latin typeface="Comic Sans MS"/>
              <a:cs typeface="B Kamran"/>
            </a:endParaRPr>
          </a:p>
          <a:p>
            <a:pPr marL="411480" algn="just" rtl="1">
              <a:lnSpc>
                <a:spcPct val="107000"/>
              </a:lnSpc>
              <a:spcBef>
                <a:spcPts val="799"/>
              </a:spcBef>
              <a:buNone/>
              <a:tabLst>
                <a:tab pos="0" algn="l"/>
              </a:tabLst>
            </a:pPr>
            <a:r>
              <a:rPr lang="fa-IR" sz="1800" b="0" strike="noStrike" spc="-1">
                <a:latin typeface="Comic Sans MS"/>
                <a:cs typeface="B Kamran"/>
              </a:rPr>
              <a:t>بریم سراغ مورد مهم و شایع بعدی</a:t>
            </a:r>
            <a:endParaRPr lang="en-US" sz="1800" b="0" strike="noStrike" spc="-1">
              <a:latin typeface="Comic Sans MS"/>
              <a:cs typeface="B Kamran"/>
            </a:endParaRPr>
          </a:p>
          <a:p>
            <a:pPr marL="411480" algn="just" rtl="1">
              <a:lnSpc>
                <a:spcPct val="107000"/>
              </a:lnSpc>
              <a:spcBef>
                <a:spcPts val="799"/>
              </a:spcBef>
              <a:buNone/>
              <a:tabLst>
                <a:tab pos="0" algn="l"/>
              </a:tabLst>
            </a:pPr>
            <a:endParaRPr lang="en-US" sz="1800" b="0" strike="noStrike" spc="-1">
              <a:latin typeface="Arial"/>
            </a:endParaRPr>
          </a:p>
        </p:txBody>
      </p:sp>
      <p:sp>
        <p:nvSpPr>
          <p:cNvPr id="860" name="PlaceHolder 3"/>
          <p:cNvSpPr>
            <a:spLocks noGrp="1"/>
          </p:cNvSpPr>
          <p:nvPr>
            <p:ph type="sldNum" idx="4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DCDACAE-9878-471A-AA67-7FE03F400204}" type="slidenum">
              <a:rPr lang="en-US" sz="1200" b="0" strike="noStrike" spc="-1">
                <a:latin typeface="Times New Roman"/>
              </a:rPr>
              <a:t>175</a:t>
            </a:fld>
            <a:endParaRPr lang="en-US" sz="1200" b="0" strike="noStrike" spc="-1">
              <a:latin typeface="Times New Roman"/>
            </a:endParaRPr>
          </a:p>
        </p:txBody>
      </p:sp>
    </p:spTree>
    <p:extLst>
      <p:ext uri="{BB962C8B-B14F-4D97-AF65-F5344CB8AC3E}">
        <p14:creationId xmlns:p14="http://schemas.microsoft.com/office/powerpoint/2010/main" val="75997734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spcBef>
                <a:spcPts val="799"/>
              </a:spcBef>
              <a:buNone/>
              <a:tabLst>
                <a:tab pos="0" algn="l"/>
              </a:tabLst>
            </a:pPr>
            <a:r>
              <a:rPr lang="fa-IR" sz="1800" b="0" strike="noStrike" spc="-1">
                <a:latin typeface="Comic Sans MS"/>
                <a:cs typeface="B Kamran"/>
              </a:rPr>
              <a:t>دومین مورد، سوال های </a:t>
            </a:r>
            <a:r>
              <a:rPr lang="en-US" sz="1800" b="0" strike="noStrike" spc="-1">
                <a:latin typeface="Comic Sans MS"/>
                <a:cs typeface="B Kamran"/>
              </a:rPr>
              <a:t>opinion based</a:t>
            </a:r>
            <a:endParaRPr lang="fa-IR" sz="1800" b="0" strike="noStrike" spc="-1">
              <a:latin typeface="Comic Sans MS"/>
              <a:cs typeface="B Kamran"/>
            </a:endParaRPr>
          </a:p>
          <a:p>
            <a:pPr marL="457200" algn="just" rtl="1">
              <a:lnSpc>
                <a:spcPct val="107000"/>
              </a:lnSpc>
              <a:spcBef>
                <a:spcPts val="799"/>
              </a:spcBef>
              <a:buNone/>
              <a:tabLst>
                <a:tab pos="0" algn="l"/>
              </a:tabLst>
            </a:pPr>
            <a:r>
              <a:rPr lang="fa-IR" sz="1800" b="0" strike="noStrike" spc="-1">
                <a:latin typeface="Comic Sans MS"/>
                <a:cs typeface="B Kamran"/>
              </a:rPr>
              <a:t> یعنی سوال‌هایی که بحثی هستن یعنی نظر افراد مختلف می‌تونه متفاوت باشه، جاشون توی استک اورفلو نیست، اینجا رویکردش صرفا سوال/مشکل بپرس جواب قطعی بگیر برو هست! بنابراین اگر فکر می‌کنین که سوالتون ممکنه نظر/عقیدهای متفاوتی رو در پی داشته باشه بهتره نپرسین چون ممکنه که </a:t>
            </a:r>
            <a:r>
              <a:rPr lang="en-US" sz="1800" b="0" strike="noStrike" spc="-1">
                <a:latin typeface="Comic Sans MS"/>
                <a:ea typeface="Segoe UI"/>
              </a:rPr>
              <a:t>down-vote/close vote بگیره! مثلا </a:t>
            </a:r>
          </a:p>
          <a:p>
            <a:pPr marL="800100" lvl="1" indent="-342900">
              <a:buClr>
                <a:srgbClr val="232629"/>
              </a:buClr>
              <a:buFont typeface="Arial" panose="020B0604020202020204" pitchFamily="34" charset="0"/>
              <a:buChar char="•"/>
            </a:pPr>
            <a:r>
              <a:rPr lang="en-US" sz="1800" spc="-1">
                <a:solidFill>
                  <a:srgbClr val="232629"/>
                </a:solidFill>
                <a:latin typeface="-apple-system"/>
              </a:rPr>
              <a:t>What is the best programming language?</a:t>
            </a:r>
            <a:endParaRPr lang="fa-IR" sz="1800" spc="-1">
              <a:solidFill>
                <a:srgbClr val="232629"/>
              </a:solidFill>
              <a:latin typeface="-apple-system"/>
            </a:endParaRPr>
          </a:p>
          <a:p>
            <a:pPr marL="800100" lvl="1" indent="-342900">
              <a:buClr>
                <a:srgbClr val="232629"/>
              </a:buClr>
              <a:buFont typeface="Arial" panose="020B0604020202020204" pitchFamily="34" charset="0"/>
              <a:buChar char="•"/>
            </a:pPr>
            <a:r>
              <a:rPr lang="en-US" sz="1800" spc="-1">
                <a:solidFill>
                  <a:srgbClr val="232629"/>
                </a:solidFill>
                <a:latin typeface="-apple-system"/>
              </a:rPr>
              <a:t>Is Java better than C?</a:t>
            </a:r>
          </a:p>
          <a:p>
            <a:pPr marL="800100" lvl="1" indent="-342900">
              <a:buClr>
                <a:srgbClr val="232629"/>
              </a:buClr>
              <a:buFont typeface="Arial" panose="020B0604020202020204" pitchFamily="34" charset="0"/>
              <a:buChar char="•"/>
            </a:pPr>
            <a:r>
              <a:rPr lang="en-US" sz="1800" i="0">
                <a:solidFill>
                  <a:srgbClr val="282829"/>
                </a:solidFill>
                <a:effectLst/>
                <a:latin typeface="-apple-system"/>
              </a:rPr>
              <a:t>Is using vuejs better than reactjs?</a:t>
            </a:r>
          </a:p>
          <a:p>
            <a:pPr marL="800100" lvl="1" indent="-342900">
              <a:buClr>
                <a:srgbClr val="232629"/>
              </a:buClr>
              <a:buFont typeface="Arial" panose="020B0604020202020204" pitchFamily="34" charset="0"/>
              <a:buChar char="•"/>
            </a:pPr>
            <a:r>
              <a:rPr lang="en-US" sz="1800" spc="-1">
                <a:solidFill>
                  <a:srgbClr val="232629"/>
                </a:solidFill>
                <a:latin typeface="-apple-system"/>
              </a:rPr>
              <a:t>Is recoil better than redux?</a:t>
            </a:r>
          </a:p>
          <a:p>
            <a:pPr marL="800100" lvl="1" indent="-342900">
              <a:buClr>
                <a:srgbClr val="232629"/>
              </a:buClr>
              <a:buFont typeface="Arial" panose="020B0604020202020204" pitchFamily="34" charset="0"/>
              <a:buChar char="•"/>
            </a:pPr>
            <a:r>
              <a:rPr lang="en-US" sz="1800" spc="-1">
                <a:solidFill>
                  <a:srgbClr val="232629"/>
                </a:solidFill>
                <a:latin typeface="-apple-system"/>
              </a:rPr>
              <a:t>What is the best Folder Structure?</a:t>
            </a:r>
            <a:endParaRPr lang="en-US" sz="1800" b="0" strike="noStrike" spc="-1">
              <a:latin typeface="Comic Sans MS"/>
              <a:ea typeface="Segoe UI"/>
            </a:endParaRPr>
          </a:p>
          <a:p>
            <a:pPr marL="457200" algn="just" rtl="1">
              <a:lnSpc>
                <a:spcPct val="107000"/>
              </a:lnSpc>
              <a:spcBef>
                <a:spcPts val="799"/>
              </a:spcBef>
              <a:buNone/>
              <a:tabLst>
                <a:tab pos="0" algn="l"/>
              </a:tabLst>
            </a:pPr>
            <a:r>
              <a:rPr lang="fa-IR" sz="1800" b="0" strike="noStrike" spc="-1">
                <a:latin typeface="Comic Sans MS"/>
                <a:cs typeface="B Kamran"/>
              </a:rPr>
              <a:t>و کلی سوال های این مدلیه دیگه بخصوص سوال هایی که مرتبط با </a:t>
            </a:r>
            <a:endParaRPr lang="en-US" sz="1800" b="0" strike="noStrike" spc="-1">
              <a:latin typeface="Comic Sans MS"/>
              <a:cs typeface="B Kamran"/>
            </a:endParaRPr>
          </a:p>
          <a:p>
            <a:pPr marL="457200" algn="just" rtl="1">
              <a:lnSpc>
                <a:spcPct val="107000"/>
              </a:lnSpc>
              <a:spcBef>
                <a:spcPts val="799"/>
              </a:spcBef>
              <a:buNone/>
              <a:tabLst>
                <a:tab pos="0" algn="l"/>
              </a:tabLst>
            </a:pPr>
            <a:r>
              <a:rPr lang="en-US" sz="1800" b="0" strike="noStrike" spc="-1">
                <a:latin typeface="Comic Sans MS"/>
                <a:cs typeface="B Kamran"/>
              </a:rPr>
              <a:t>Best practice</a:t>
            </a:r>
            <a:r>
              <a:rPr lang="fa-IR" sz="1800" b="0" strike="noStrike" spc="-1">
                <a:latin typeface="Comic Sans MS"/>
                <a:cs typeface="B Kamran"/>
              </a:rPr>
              <a:t> هستن یا اصلا این کلمات توشون بکار رفته باشه</a:t>
            </a:r>
            <a:endParaRPr lang="en-US" sz="1800" b="0" strike="noStrike" spc="-1">
              <a:latin typeface="Comic Sans MS"/>
              <a:cs typeface="B Kamran"/>
            </a:endParaRPr>
          </a:p>
          <a:p>
            <a:pPr marL="457200" algn="just" rtl="1">
              <a:lnSpc>
                <a:spcPct val="107000"/>
              </a:lnSpc>
              <a:spcBef>
                <a:spcPts val="799"/>
              </a:spcBef>
              <a:buNone/>
              <a:tabLst>
                <a:tab pos="0" algn="l"/>
              </a:tabLst>
            </a:pPr>
            <a:r>
              <a:rPr lang="fa-IR" sz="1800" b="0" strike="noStrike" spc="-1">
                <a:latin typeface="Comic Sans MS"/>
                <a:cs typeface="B Kamran"/>
              </a:rPr>
              <a:t>، البته کلی سوال این مدلی هم داریم که بسته نشدن هنوز وکلی امتیاز هم گرفتن، اما خب دیگه به شانستونه که اون تایم مدیر‌های سخت‌گیر بیان سراغتون یا نه، اما به طور کلی بدونین که جاشون اینجا نیست و بهتره که قوانین رو رعایت کنین وگرنه خیلی زود اینجا هم پر از </a:t>
            </a:r>
            <a:r>
              <a:rPr lang="en-US" sz="1800" b="0" strike="noStrike" spc="-1">
                <a:latin typeface="Comic Sans MS"/>
                <a:ea typeface="Segoe UI"/>
              </a:rPr>
              <a:t>spam میشه!</a:t>
            </a:r>
            <a:endParaRPr lang="en-US" sz="1800" b="0" strike="noStrike" spc="-1">
              <a:latin typeface="Arial"/>
            </a:endParaRP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176</a:t>
            </a:fld>
            <a:endParaRPr lang="en-US" sz="1200" b="0" strike="noStrike" spc="-1">
              <a:latin typeface="Times New Roman"/>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spcBef>
                <a:spcPts val="799"/>
              </a:spcBef>
              <a:buNone/>
              <a:tabLst>
                <a:tab pos="0" algn="l"/>
              </a:tabLst>
            </a:pPr>
            <a:r>
              <a:rPr lang="fa-IR" sz="1800" b="0" strike="noStrike" spc="-1">
                <a:latin typeface="Comic Sans MS"/>
                <a:cs typeface="B Kamran"/>
              </a:rPr>
              <a:t>این مدل سوالا بیشتر توی </a:t>
            </a:r>
            <a:r>
              <a:rPr lang="en-US" sz="1800" b="0" strike="noStrike" spc="-1">
                <a:latin typeface="Comic Sans MS"/>
                <a:cs typeface="B Kamran"/>
              </a:rPr>
              <a:t>Quora</a:t>
            </a:r>
            <a:r>
              <a:rPr lang="fa-IR" sz="1800" b="0" strike="noStrike" spc="-1">
                <a:latin typeface="Comic Sans MS"/>
                <a:cs typeface="B Kamran"/>
              </a:rPr>
              <a:t> و </a:t>
            </a:r>
            <a:r>
              <a:rPr lang="en-US" sz="1800" b="0" strike="noStrike" spc="-1">
                <a:latin typeface="Comic Sans MS"/>
                <a:cs typeface="B Kamran"/>
              </a:rPr>
              <a:t>Reddit</a:t>
            </a:r>
            <a:r>
              <a:rPr lang="fa-IR" sz="1800" b="0" strike="noStrike" spc="-1">
                <a:latin typeface="Comic Sans MS"/>
                <a:cs typeface="B Kamran"/>
              </a:rPr>
              <a:t> پرسیده میشن،</a:t>
            </a:r>
          </a:p>
          <a:p>
            <a:pPr marL="457200" algn="just" rtl="1">
              <a:lnSpc>
                <a:spcPct val="107000"/>
              </a:lnSpc>
              <a:spcBef>
                <a:spcPts val="799"/>
              </a:spcBef>
              <a:buNone/>
              <a:tabLst>
                <a:tab pos="0" algn="l"/>
              </a:tabLst>
            </a:pPr>
            <a:r>
              <a:rPr lang="fa-IR" sz="1800" b="0" strike="noStrike" spc="-1">
                <a:latin typeface="Comic Sans MS"/>
                <a:cs typeface="B Kamran"/>
              </a:rPr>
              <a:t> اصلا وجودشون برای این مدل سوال ها هست، حتی تو کورا بدنه یا همون بخش جزییات سوال هم وجود نداره، یعنی فقط عنوان سوال رو میتونین قرار بدین! </a:t>
            </a: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177</a:t>
            </a:fld>
            <a:endParaRPr lang="en-US" sz="1200" b="0" strike="noStrike" spc="-1">
              <a:latin typeface="Times New Roman"/>
            </a:endParaRPr>
          </a:p>
        </p:txBody>
      </p:sp>
    </p:spTree>
    <p:extLst>
      <p:ext uri="{BB962C8B-B14F-4D97-AF65-F5344CB8AC3E}">
        <p14:creationId xmlns:p14="http://schemas.microsoft.com/office/powerpoint/2010/main" val="323172518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spcBef>
                <a:spcPts val="799"/>
              </a:spcBef>
              <a:buNone/>
              <a:tabLst>
                <a:tab pos="0" algn="l"/>
              </a:tabLst>
            </a:pPr>
            <a:r>
              <a:rPr lang="fa-IR" sz="1800" b="0" strike="noStrike" spc="-1">
                <a:latin typeface="Comic Sans MS"/>
                <a:cs typeface="B Kamran"/>
              </a:rPr>
              <a:t>یک خوبی جالبی که سایت </a:t>
            </a:r>
            <a:r>
              <a:rPr lang="en-US" sz="1800" b="0" strike="noStrike" spc="-1">
                <a:latin typeface="Comic Sans MS"/>
                <a:cs typeface="B Kamran"/>
              </a:rPr>
              <a:t>quora</a:t>
            </a:r>
            <a:r>
              <a:rPr lang="fa-IR" sz="1800" b="0" strike="noStrike" spc="-1">
                <a:latin typeface="Comic Sans MS"/>
                <a:cs typeface="B Kamran"/>
              </a:rPr>
              <a:t> داره اینه که میتونین وقتی سوالتون رو میپرسین از افراد دیگه درخواست کنین که بیان به سوال شما جواب بدن! مثلا اینجا اگر فکر میکنین افرادی متخصص هستن و ممکنه بتونن به شما راهنمایی کنن، میتونین اسمشونو جستجو کنین و تگشون کنین</a:t>
            </a:r>
            <a:endParaRPr lang="en-US" sz="1800" b="0" strike="noStrike" spc="-1">
              <a:latin typeface="Comic Sans MS"/>
              <a:cs typeface="B Kamran"/>
            </a:endParaRPr>
          </a:p>
          <a:p>
            <a:pPr marL="457200" algn="just" rtl="1">
              <a:lnSpc>
                <a:spcPct val="107000"/>
              </a:lnSpc>
              <a:spcBef>
                <a:spcPts val="799"/>
              </a:spcBef>
              <a:buNone/>
              <a:tabLst>
                <a:tab pos="0" algn="l"/>
              </a:tabLst>
            </a:pPr>
            <a:endParaRPr lang="en-US" sz="1800" b="0" strike="noStrike" spc="-1">
              <a:latin typeface="Comic Sans MS"/>
              <a:cs typeface="B Kamran"/>
            </a:endParaRP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178</a:t>
            </a:fld>
            <a:endParaRPr lang="en-US" sz="1200" b="0" strike="noStrike" spc="-1">
              <a:latin typeface="Times New Roman"/>
            </a:endParaRPr>
          </a:p>
        </p:txBody>
      </p:sp>
    </p:spTree>
    <p:extLst>
      <p:ext uri="{BB962C8B-B14F-4D97-AF65-F5344CB8AC3E}">
        <p14:creationId xmlns:p14="http://schemas.microsoft.com/office/powerpoint/2010/main" val="170012424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spcBef>
                <a:spcPts val="799"/>
              </a:spcBef>
              <a:buNone/>
              <a:tabLst>
                <a:tab pos="0" algn="l"/>
              </a:tabLst>
            </a:pPr>
            <a:r>
              <a:rPr lang="fa-IR" sz="1800" b="0" strike="noStrike" spc="-1">
                <a:latin typeface="Comic Sans MS"/>
                <a:cs typeface="B Kamran"/>
              </a:rPr>
              <a:t>ردیت هم که بیش از 3میلیون و 600 هزارتا  </a:t>
            </a:r>
            <a:r>
              <a:rPr lang="en-US" sz="1800" b="0" strike="noStrike" spc="-1">
                <a:latin typeface="Comic Sans MS"/>
                <a:cs typeface="B Kamran"/>
              </a:rPr>
              <a:t>sub reddit</a:t>
            </a:r>
            <a:r>
              <a:rPr lang="fa-IR" sz="1800" b="0" strike="noStrike" spc="-1">
                <a:latin typeface="Comic Sans MS"/>
                <a:cs typeface="B Kamran"/>
              </a:rPr>
              <a:t> یا همون زیر مجموعه داره که  بیش از 100هزارتاش فعال هستن  درواقع درباره هر موضوعی تقریبا یه زیر سایت داره که شما بتونین برین استفاده کنین از </a:t>
            </a:r>
            <a:r>
              <a:rPr lang="en-US" sz="1800" b="0" strike="noStrike" spc="-1">
                <a:latin typeface="Comic Sans MS"/>
                <a:cs typeface="B Kamran"/>
              </a:rPr>
              <a:t>java </a:t>
            </a:r>
            <a:r>
              <a:rPr lang="fa-IR" sz="1800" b="0" strike="noStrike" spc="-1">
                <a:latin typeface="Comic Sans MS"/>
                <a:cs typeface="B Kamran"/>
              </a:rPr>
              <a:t> </a:t>
            </a:r>
            <a:r>
              <a:rPr lang="en-US" sz="1800" b="0" strike="noStrike" spc="-1">
                <a:latin typeface="Comic Sans MS"/>
                <a:cs typeface="B Kamran"/>
              </a:rPr>
              <a:t>js , </a:t>
            </a:r>
            <a:r>
              <a:rPr lang="fa-IR" sz="1800" b="0" strike="noStrike" spc="-1">
                <a:latin typeface="Comic Sans MS"/>
                <a:cs typeface="B Kamran"/>
              </a:rPr>
              <a:t>  تا هر موضوعی که فکرشو کنین اصطلاحا از شیر مرغ تا جون آدمیزاد رو میشه پرسید، خیلی خوب هم اتفاقا تو اینجاها ازشون استقبال میشه و راهنمایی میکنن و کامل جواب میدن و اصلا بحث های جدی و بعضا شدیدی هم شکل میگیره و نسبت به جاهای دیگه کمی آزاد تره</a:t>
            </a:r>
          </a:p>
          <a:p>
            <a:pPr marL="457200" algn="just" rtl="1">
              <a:lnSpc>
                <a:spcPct val="107000"/>
              </a:lnSpc>
              <a:spcBef>
                <a:spcPts val="799"/>
              </a:spcBef>
              <a:buNone/>
              <a:tabLst>
                <a:tab pos="0" algn="l"/>
              </a:tabLst>
            </a:pPr>
            <a:endParaRPr lang="fa-IR" sz="1800" b="0" strike="noStrike" spc="-1">
              <a:latin typeface="Comic Sans MS"/>
              <a:cs typeface="B Kamran"/>
            </a:endParaRP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179</a:t>
            </a:fld>
            <a:endParaRPr lang="en-US" sz="1200" b="0" strike="noStrike" spc="-1">
              <a:latin typeface="Times New Roman"/>
            </a:endParaRPr>
          </a:p>
        </p:txBody>
      </p:sp>
    </p:spTree>
    <p:extLst>
      <p:ext uri="{BB962C8B-B14F-4D97-AF65-F5344CB8AC3E}">
        <p14:creationId xmlns:p14="http://schemas.microsoft.com/office/powerpoint/2010/main" val="3087617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یکی از </a:t>
            </a:r>
            <a:r>
              <a:rPr lang="en-US" sz="2000" b="0" strike="noStrike" spc="-1">
                <a:latin typeface="Arial"/>
              </a:rPr>
              <a:t>junk value</a:t>
            </a:r>
            <a:r>
              <a:rPr lang="fa-IR" sz="2000" b="0" strike="noStrike" spc="-1">
                <a:latin typeface="Arial"/>
              </a:rPr>
              <a:t> های رایج و اصلی بخصوص توی حوزه برنامه نویسی مطالعه از منابعی ست که به صورت قارچی رشد کردن و هیچ اصولی رو رعایت نمیکنن و رفرنسی رو هم به شما ارائه نمیدن که شما بدونین چقدر از مثلا یک موضوع رو بلدین یا ادامه اش رو از کجا میتونین پیش ببرین و این باعث میشه شما همیشه ناقص یاد بگیرین و محتاج این افراد باشین که بدتر از اون، این ناقص یادگرفتن موجب میشه که شما همیشه مجبور باشین هی کلی اطلاعات نکته کنکوری مطالعه کنین، حفظ کنین، هی کلی تکرار دوره های جدید افراد مختلف رو بخونین به امید اینکه کلی اطلاعات بیشتر و بهتر و کاربردی رو دریافت کنین، دریغ از اینکه هربار نهایتا اطلاعات ناچیزی رو دریافت میکنین، چونکه شما تو موقعیتی قرار میگیرین که هیچ وقت نمیدونین تا کجا باید ادامه بدین و سطحتون چیه و بعدش کجا باید رجوع کنین!</a:t>
            </a:r>
            <a:endParaRPr lang="en-US" sz="2000" b="0" strike="noStrike" spc="-1">
              <a:latin typeface="Arial"/>
            </a:endParaRP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18</a:t>
            </a:fld>
            <a:endParaRPr lang="en-US" sz="1200" b="0" strike="noStrike" spc="-1">
              <a:latin typeface="Times New Roman"/>
            </a:endParaRPr>
          </a:p>
        </p:txBody>
      </p:sp>
    </p:spTree>
    <p:extLst>
      <p:ext uri="{BB962C8B-B14F-4D97-AF65-F5344CB8AC3E}">
        <p14:creationId xmlns:p14="http://schemas.microsoft.com/office/powerpoint/2010/main" val="228722095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spcBef>
                <a:spcPts val="799"/>
              </a:spcBef>
              <a:buNone/>
              <a:tabLst>
                <a:tab pos="0" algn="l"/>
              </a:tabLst>
            </a:pPr>
            <a:r>
              <a:rPr lang="fa-IR" sz="1800" b="0" strike="noStrike" spc="-1">
                <a:latin typeface="Comic Sans MS"/>
                <a:ea typeface="Segoe UI"/>
              </a:rPr>
              <a:t>مثلا یکی از </a:t>
            </a:r>
            <a:r>
              <a:rPr lang="en-US" sz="1800" b="0" strike="noStrike" spc="-1">
                <a:latin typeface="Comic Sans MS"/>
                <a:ea typeface="Segoe UI"/>
              </a:rPr>
              <a:t>subreddit</a:t>
            </a:r>
            <a:r>
              <a:rPr lang="fa-IR" sz="1800" b="0" strike="noStrike" spc="-1">
                <a:latin typeface="Comic Sans MS"/>
                <a:ea typeface="Segoe UI"/>
              </a:rPr>
              <a:t> های فوق العاده همین بخش رزومه هست، اینجا رزومه تونو میتونین با حذف مشخصات اصلیتون قرار بدین، و بهتون بازخورد بدن، نظر بدن تا کارتونو پیش ببرین!</a:t>
            </a:r>
            <a:endParaRPr lang="en-US" sz="1800" b="0" strike="noStrike" spc="-1">
              <a:latin typeface="Comic Sans MS"/>
              <a:ea typeface="Segoe UI"/>
            </a:endParaRP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180</a:t>
            </a:fld>
            <a:endParaRPr lang="en-US" sz="1200" b="0" strike="noStrike" spc="-1">
              <a:latin typeface="Times New Roman"/>
            </a:endParaRPr>
          </a:p>
        </p:txBody>
      </p:sp>
    </p:spTree>
    <p:extLst>
      <p:ext uri="{BB962C8B-B14F-4D97-AF65-F5344CB8AC3E}">
        <p14:creationId xmlns:p14="http://schemas.microsoft.com/office/powerpoint/2010/main" val="15707321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البته اینجاها هم قوانین خودشونو دارن </a:t>
            </a:r>
            <a:r>
              <a:rPr lang="fa-IR" sz="1800" b="0" strike="noStrike" spc="-1">
                <a:latin typeface="Comic Sans MS"/>
                <a:ea typeface="Segoe UI"/>
              </a:rPr>
              <a:t>و همینطور </a:t>
            </a:r>
            <a:r>
              <a:rPr lang="en-US" sz="1800" b="0" strike="noStrike" spc="-1">
                <a:latin typeface="Comic Sans MS"/>
                <a:ea typeface="Segoe UI"/>
              </a:rPr>
              <a:t>توی ردیت باید مراقب Scamer</a:t>
            </a:r>
            <a:r>
              <a:rPr lang="fa-IR" sz="1800" b="0" strike="noStrike" spc="-1">
                <a:latin typeface="Comic Sans MS"/>
                <a:cs typeface="B Kamran"/>
              </a:rPr>
              <a:t>ها باشین، یهو میبینی یکی با عنوان مدیر یا ادمین اون ساب ردیت مثلا فیسبوک و اینستاگرام و ... میاد بهتون پیام میده،</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 مراقبشون باشین و جوابشونو ندین، چون اونا بیکار نیستن که خودشون مستقیم بیان دایرکت افراد و پیام بدن، اغلب وقتی فعالیت میکنن که سوالی رو شما بپرسین تا جوابو تو همون سوال بدن تا افراد بیشتری اگر سوال مشابهی داشتن بخونن و مشکلشون رفع بشه تا هربار برای هرکسی توضیح ندن از اول! </a:t>
            </a:r>
          </a:p>
          <a:p>
            <a:pPr marL="457200" algn="just" rtl="1">
              <a:lnSpc>
                <a:spcPct val="107000"/>
              </a:lnSpc>
              <a:spcBef>
                <a:spcPts val="799"/>
              </a:spcBef>
              <a:buNone/>
              <a:tabLst>
                <a:tab pos="0" algn="l"/>
              </a:tabLst>
            </a:pPr>
            <a:r>
              <a:rPr lang="fa-IR" sz="1800" b="0" strike="noStrike" spc="-1">
                <a:latin typeface="Comic Sans MS"/>
                <a:cs typeface="B Kamran"/>
              </a:rPr>
              <a:t>دقت کنین که از قسمت </a:t>
            </a:r>
            <a:r>
              <a:rPr lang="en-US" sz="1800" b="0" strike="noStrike" spc="-1">
                <a:latin typeface="Comic Sans MS"/>
                <a:cs typeface="B Kamran"/>
              </a:rPr>
              <a:t>sidebar</a:t>
            </a:r>
            <a:r>
              <a:rPr lang="fa-IR" sz="1800" b="0" strike="noStrike" spc="-1">
                <a:latin typeface="Comic Sans MS"/>
                <a:cs typeface="B Kamran"/>
              </a:rPr>
              <a:t> این ساب ردیت ها میتونین این قوانین رو بخونین همینطور ببینین که ادمین ها کیا هستن تا گرفتار اسکمرها نشین</a:t>
            </a:r>
          </a:p>
          <a:p>
            <a:pPr marL="457200" algn="just" rtl="1">
              <a:lnSpc>
                <a:spcPct val="107000"/>
              </a:lnSpc>
              <a:spcBef>
                <a:spcPts val="799"/>
              </a:spcBef>
              <a:buNone/>
              <a:tabLst>
                <a:tab pos="0" algn="l"/>
              </a:tabLst>
            </a:pPr>
            <a:endParaRPr lang="fa-IR" sz="1800" b="0" strike="noStrike" spc="-1">
              <a:latin typeface="Comic Sans MS"/>
              <a:cs typeface="B Kamran"/>
            </a:endParaRP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181</a:t>
            </a:fld>
            <a:endParaRPr lang="en-US" sz="1200" b="0" strike="noStrike" spc="-1">
              <a:latin typeface="Times New Roman"/>
            </a:endParaRPr>
          </a:p>
        </p:txBody>
      </p:sp>
    </p:spTree>
    <p:extLst>
      <p:ext uri="{BB962C8B-B14F-4D97-AF65-F5344CB8AC3E}">
        <p14:creationId xmlns:p14="http://schemas.microsoft.com/office/powerpoint/2010/main" val="31963442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eaLnBrk="1" latinLnBrk="0" hangingPunct="1">
              <a:lnSpc>
                <a:spcPct val="107000"/>
              </a:lnSpc>
              <a:spcBef>
                <a:spcPts val="799"/>
              </a:spcBef>
              <a:spcAft>
                <a:spcPts val="0"/>
              </a:spcAft>
              <a:tabLst>
                <a:tab pos="0" algn="l"/>
              </a:tabLst>
            </a:pPr>
            <a:r>
              <a:rPr lang="fa-IR" sz="1800" b="0" kern="1200" spc="-1">
                <a:solidFill>
                  <a:srgbClr val="000000"/>
                </a:solidFill>
                <a:effectLst/>
                <a:latin typeface="Comic Sans MS" panose="030F0702030302020204" pitchFamily="66" charset="0"/>
                <a:ea typeface="DejaVu Sans"/>
                <a:cs typeface="B Kamran" panose="00000400000000000000" pitchFamily="2" charset="-78"/>
              </a:rPr>
              <a:t>بنابراین این دوتا سایت رو هم جدی بگیرین و حتما ازشون استفاده کنین بخصوص این سوالاتی که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opinion based</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 هستن،</a:t>
            </a:r>
          </a:p>
          <a:p>
            <a:pPr marL="457200" algn="just" rtl="1" eaLnBrk="1" latinLnBrk="0" hangingPunct="1">
              <a:lnSpc>
                <a:spcPct val="107000"/>
              </a:lnSpc>
              <a:spcBef>
                <a:spcPts val="799"/>
              </a:spcBef>
              <a:spcAft>
                <a:spcPts val="0"/>
              </a:spcAft>
              <a:tabLst>
                <a:tab pos="0" algn="l"/>
              </a:tabLst>
            </a:pP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 به عنوان تمرین حتما توی این دوتا سایت اکانت بسازید و این سوالات رو اینجا ها سرچ کنین و نتیجه رو بررسی کنین ببینین که چطور هستن و چطوری ملت جواب دادن! </a:t>
            </a: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182</a:t>
            </a:fld>
            <a:endParaRPr lang="en-US" sz="1200" b="0" strike="noStrike" spc="-1">
              <a:latin typeface="Times New Roman"/>
            </a:endParaRPr>
          </a:p>
        </p:txBody>
      </p:sp>
    </p:spTree>
    <p:extLst>
      <p:ext uri="{BB962C8B-B14F-4D97-AF65-F5344CB8AC3E}">
        <p14:creationId xmlns:p14="http://schemas.microsoft.com/office/powerpoint/2010/main" val="100751103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spcBef>
                <a:spcPts val="799"/>
              </a:spcBef>
              <a:buNone/>
              <a:tabLst>
                <a:tab pos="0" algn="l"/>
              </a:tabLst>
            </a:pPr>
            <a:r>
              <a:rPr lang="fa-IR" sz="1800" b="0" strike="noStrike" spc="-1">
                <a:latin typeface="Comic Sans MS"/>
                <a:cs typeface="B Kamran"/>
              </a:rPr>
              <a:t>و علاوه بر </a:t>
            </a:r>
            <a:r>
              <a:rPr lang="en-US" sz="1800" b="0" strike="noStrike" spc="-1">
                <a:latin typeface="Comic Sans MS"/>
                <a:cs typeface="B Kamran"/>
              </a:rPr>
              <a:t>Reddit, Quera</a:t>
            </a:r>
            <a:r>
              <a:rPr lang="fa-IR" sz="1800" b="0" strike="noStrike" spc="-1">
                <a:latin typeface="Comic Sans MS"/>
                <a:cs typeface="B Kamran"/>
              </a:rPr>
              <a:t>، یک گزینه بسیار مناسب دیگه هم توییتره!</a:t>
            </a:r>
          </a:p>
          <a:p>
            <a:pPr marL="457200" algn="just" rtl="1">
              <a:lnSpc>
                <a:spcPct val="107000"/>
              </a:lnSpc>
              <a:spcBef>
                <a:spcPts val="799"/>
              </a:spcBef>
              <a:buNone/>
              <a:tabLst>
                <a:tab pos="0" algn="l"/>
              </a:tabLst>
            </a:pPr>
            <a:r>
              <a:rPr lang="fa-IR" sz="1800" b="0" strike="noStrike" spc="-1">
                <a:latin typeface="Comic Sans MS"/>
                <a:cs typeface="B Kamran"/>
              </a:rPr>
              <a:t>تقریبا همشون از خالق </a:t>
            </a:r>
            <a:r>
              <a:rPr lang="en-US" sz="1800" b="0" strike="noStrike" spc="-1">
                <a:latin typeface="Comic Sans MS"/>
                <a:cs typeface="B Kamran"/>
              </a:rPr>
              <a:t>vuejs,</a:t>
            </a:r>
            <a:r>
              <a:rPr lang="fa-IR" sz="1800" b="0" strike="noStrike" spc="-1">
                <a:latin typeface="Comic Sans MS"/>
                <a:cs typeface="B Kamran"/>
              </a:rPr>
              <a:t> و خالق </a:t>
            </a:r>
            <a:r>
              <a:rPr lang="en-US" sz="1800" b="0" strike="noStrike" spc="-1">
                <a:latin typeface="Comic Sans MS"/>
                <a:cs typeface="B Kamran"/>
              </a:rPr>
              <a:t>solidjs</a:t>
            </a:r>
            <a:r>
              <a:rPr lang="fa-IR" sz="1800" b="0" strike="noStrike" spc="-1">
                <a:latin typeface="Comic Sans MS"/>
                <a:cs typeface="B Kamran"/>
              </a:rPr>
              <a:t> و اعضای اصلی تیم </a:t>
            </a:r>
            <a:r>
              <a:rPr lang="en-US" sz="1800" b="0" strike="noStrike" spc="-1">
                <a:latin typeface="Comic Sans MS"/>
                <a:cs typeface="B Kamran"/>
              </a:rPr>
              <a:t>reactjs</a:t>
            </a:r>
            <a:r>
              <a:rPr lang="fa-IR" sz="1800" b="0" strike="noStrike" spc="-1">
                <a:latin typeface="Comic Sans MS"/>
                <a:cs typeface="B Kamran"/>
              </a:rPr>
              <a:t> و هرکی که فکر کنین اینجا حضور دارن و سوالی بپرسین احتمالا جوابتونو میدن</a:t>
            </a: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183</a:t>
            </a:fld>
            <a:endParaRPr lang="en-US" sz="1200" b="0" strike="noStrike" spc="-1">
              <a:latin typeface="Times New Roman"/>
            </a:endParaRPr>
          </a:p>
        </p:txBody>
      </p:sp>
    </p:spTree>
    <p:extLst>
      <p:ext uri="{BB962C8B-B14F-4D97-AF65-F5344CB8AC3E}">
        <p14:creationId xmlns:p14="http://schemas.microsoft.com/office/powerpoint/2010/main" val="392597178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spcBef>
                <a:spcPts val="799"/>
              </a:spcBef>
              <a:buNone/>
              <a:tabLst>
                <a:tab pos="0" algn="l"/>
              </a:tabLst>
            </a:pPr>
            <a:r>
              <a:rPr lang="fa-IR" sz="1800" b="0" strike="noStrike" spc="-1">
                <a:latin typeface="Comic Sans MS"/>
                <a:cs typeface="B Kamran"/>
              </a:rPr>
              <a:t>مثلا برای من همیشه سوال بود که واقعا چرا میگن که </a:t>
            </a:r>
            <a:r>
              <a:rPr lang="en-US" sz="1800" b="0" strike="noStrike" spc="-1">
                <a:latin typeface="Comic Sans MS"/>
                <a:cs typeface="B Kamran"/>
              </a:rPr>
              <a:t>vuejs, angular, slvete</a:t>
            </a:r>
            <a:r>
              <a:rPr lang="fa-IR" sz="1800" b="0" strike="noStrike" spc="-1">
                <a:latin typeface="Comic Sans MS"/>
                <a:cs typeface="B Kamran"/>
              </a:rPr>
              <a:t> درمقابل با </a:t>
            </a:r>
            <a:r>
              <a:rPr lang="en-US" sz="1800" b="0" strike="noStrike" spc="-1">
                <a:latin typeface="Comic Sans MS"/>
                <a:cs typeface="B Kamran"/>
              </a:rPr>
              <a:t>react</a:t>
            </a:r>
            <a:r>
              <a:rPr lang="fa-IR" sz="1800" b="0" strike="noStrike" spc="-1">
                <a:latin typeface="Comic Sans MS"/>
                <a:cs typeface="B Kamran"/>
              </a:rPr>
              <a:t> دارن </a:t>
            </a:r>
            <a:r>
              <a:rPr lang="en-US" sz="1800" b="0" strike="noStrike" spc="-1">
                <a:latin typeface="Comic Sans MS"/>
                <a:cs typeface="B Kamran"/>
              </a:rPr>
              <a:t>magic</a:t>
            </a:r>
            <a:r>
              <a:rPr lang="fa-IR" sz="1800" b="0" strike="noStrike" spc="-1">
                <a:latin typeface="Comic Sans MS"/>
                <a:cs typeface="B Kamran"/>
              </a:rPr>
              <a:t> بکار میبرن، خیلی ها اینطور فکر میکنن و دلیلش رو هم نمیدونن و صرفا تکرار میکنن، و من دنبال دلیلی منطقی ای میگشتم،</a:t>
            </a:r>
          </a:p>
          <a:p>
            <a:pPr marL="457200" algn="just" rtl="1">
              <a:lnSpc>
                <a:spcPct val="107000"/>
              </a:lnSpc>
              <a:spcBef>
                <a:spcPts val="799"/>
              </a:spcBef>
              <a:buNone/>
              <a:tabLst>
                <a:tab pos="0" algn="l"/>
              </a:tabLst>
            </a:pPr>
            <a:r>
              <a:rPr lang="fa-IR" sz="1800" b="0" strike="noStrike" spc="-1">
                <a:latin typeface="Comic Sans MS"/>
                <a:cs typeface="B Kamran"/>
              </a:rPr>
              <a:t>با خودم گفتم چه جایی بهتر از اینجا که مستقیما از از خالق این کتابخونه ها و فریم ورک بپرسم و جواب بگیرم، یعنی بهترین جواب احتمالا همین میتونه باشه تا اینکه توی ردیت یکی بیاد جواب بده که شاید مثل خیلی های دیگه فقط یه سری حرف رو بخواد تکرار کنه و تجربه و دانش عمیقی نداشته باشه!</a:t>
            </a:r>
          </a:p>
          <a:p>
            <a:pPr marL="457200" algn="just" rtl="1">
              <a:lnSpc>
                <a:spcPct val="107000"/>
              </a:lnSpc>
              <a:spcBef>
                <a:spcPts val="799"/>
              </a:spcBef>
              <a:buNone/>
              <a:tabLst>
                <a:tab pos="0" algn="l"/>
              </a:tabLst>
            </a:pPr>
            <a:r>
              <a:rPr lang="fa-IR" sz="1800" b="0" strike="noStrike" spc="-1">
                <a:latin typeface="Comic Sans MS"/>
                <a:cs typeface="B Kamran"/>
              </a:rPr>
              <a:t>سوالمو پرسیدم و مشاهده میکنین که جناب رایان کارنیاتو خالق </a:t>
            </a:r>
            <a:r>
              <a:rPr lang="en-US" sz="1800" b="0" strike="noStrike" spc="-1">
                <a:latin typeface="Comic Sans MS"/>
                <a:cs typeface="B Kamran"/>
              </a:rPr>
              <a:t>solidjs</a:t>
            </a:r>
            <a:r>
              <a:rPr lang="fa-IR" sz="1800" b="0" strike="noStrike" spc="-1">
                <a:latin typeface="Comic Sans MS"/>
                <a:cs typeface="B Kamran"/>
              </a:rPr>
              <a:t> که مشابه </a:t>
            </a:r>
            <a:r>
              <a:rPr lang="en-US" sz="1800" b="0" strike="noStrike" spc="-1">
                <a:latin typeface="Comic Sans MS"/>
                <a:cs typeface="B Kamran"/>
              </a:rPr>
              <a:t>reactjs</a:t>
            </a:r>
            <a:r>
              <a:rPr lang="fa-IR" sz="1800" b="0" strike="noStrike" spc="-1">
                <a:latin typeface="Comic Sans MS"/>
                <a:cs typeface="B Kamran"/>
              </a:rPr>
              <a:t> هست و تقریبا سریعتر فریم ورک جاوا اسکریپتی دنیاست، اومدن و راهنماییم کردن، </a:t>
            </a:r>
          </a:p>
          <a:p>
            <a:pPr marL="457200" algn="just" rtl="1">
              <a:lnSpc>
                <a:spcPct val="107000"/>
              </a:lnSpc>
              <a:spcBef>
                <a:spcPts val="799"/>
              </a:spcBef>
              <a:buNone/>
              <a:tabLst>
                <a:tab pos="0" algn="l"/>
              </a:tabLst>
            </a:pPr>
            <a:r>
              <a:rPr lang="fa-IR" sz="1800" b="0" strike="noStrike" spc="-1">
                <a:latin typeface="Comic Sans MS"/>
                <a:cs typeface="B Kamran"/>
              </a:rPr>
              <a:t>این فوقالعاده اس که شما به آدم های متخصص دسترسی دارین!</a:t>
            </a: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184</a:t>
            </a:fld>
            <a:endParaRPr lang="en-US" sz="1200" b="0" strike="noStrike" spc="-1">
              <a:latin typeface="Times New Roman"/>
            </a:endParaRPr>
          </a:p>
        </p:txBody>
      </p:sp>
    </p:spTree>
    <p:extLst>
      <p:ext uri="{BB962C8B-B14F-4D97-AF65-F5344CB8AC3E}">
        <p14:creationId xmlns:p14="http://schemas.microsoft.com/office/powerpoint/2010/main" val="319321786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spcBef>
                <a:spcPts val="799"/>
              </a:spcBef>
              <a:buNone/>
              <a:tabLst>
                <a:tab pos="0" algn="l"/>
              </a:tabLst>
            </a:pPr>
            <a:r>
              <a:rPr lang="fa-IR" sz="1800" b="0" strike="noStrike" spc="-1">
                <a:latin typeface="Comic Sans MS"/>
                <a:cs typeface="B Kamran"/>
              </a:rPr>
              <a:t>البته دقت کنین که ممکنه جواب شما رو ندن چون تعداد زیادی فالور دارن و سرشون بسیار شلوغه، فکر کنین که اگر هر نفر بخواد یک سوال بپرسه غیرممکنه که اصلا بتونن جواب بدن! چون قبل از هر چیزی بخش </a:t>
            </a:r>
            <a:r>
              <a:rPr lang="en-US" sz="1800" b="0" strike="noStrike" spc="-1">
                <a:latin typeface="Comic Sans MS"/>
                <a:cs typeface="B Kamran"/>
              </a:rPr>
              <a:t>notiication</a:t>
            </a:r>
            <a:r>
              <a:rPr lang="fa-IR" sz="1800" b="0" strike="noStrike" spc="-1">
                <a:latin typeface="Comic Sans MS"/>
                <a:cs typeface="B Kamran"/>
              </a:rPr>
              <a:t>شون اینقدر شلوغه که اصلا نمیبینن سوالتون رو! بنابراین با دقت اینکارو انجام بدین، چون ممکنه حتی شمارو </a:t>
            </a:r>
            <a:r>
              <a:rPr lang="en-US" sz="1800" b="0" strike="noStrike" spc="-1">
                <a:latin typeface="Comic Sans MS"/>
                <a:cs typeface="B Kamran"/>
              </a:rPr>
              <a:t>mute</a:t>
            </a:r>
            <a:r>
              <a:rPr lang="fa-IR" sz="1800" b="0" strike="noStrike" spc="-1">
                <a:latin typeface="Comic Sans MS"/>
                <a:cs typeface="B Kamran"/>
              </a:rPr>
              <a:t> یا </a:t>
            </a:r>
            <a:r>
              <a:rPr lang="en-US" sz="1800" b="0" strike="noStrike" spc="-1">
                <a:latin typeface="Comic Sans MS"/>
                <a:cs typeface="B Kamran"/>
              </a:rPr>
              <a:t>block</a:t>
            </a:r>
            <a:r>
              <a:rPr lang="fa-IR" sz="1800" b="0" strike="noStrike" spc="-1">
                <a:latin typeface="Comic Sans MS"/>
                <a:cs typeface="B Kamran"/>
              </a:rPr>
              <a:t> کنن و دیگه نتونین اونا رو </a:t>
            </a:r>
            <a:r>
              <a:rPr lang="en-US" sz="1800" b="0" strike="noStrike" spc="-1">
                <a:latin typeface="Comic Sans MS"/>
                <a:cs typeface="B Kamran"/>
              </a:rPr>
              <a:t>mention</a:t>
            </a:r>
            <a:r>
              <a:rPr lang="fa-IR" sz="1800" b="0" strike="noStrike" spc="-1">
                <a:latin typeface="Comic Sans MS"/>
                <a:cs typeface="B Kamran"/>
              </a:rPr>
              <a:t> کنین یا اصلا توییت هاشون رو ببینین یا اینکه زیر توییت هاشون کامنت بزارین!</a:t>
            </a: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185</a:t>
            </a:fld>
            <a:endParaRPr lang="en-US" sz="1200" b="0" strike="noStrike" spc="-1">
              <a:latin typeface="Times New Roman"/>
            </a:endParaRPr>
          </a:p>
        </p:txBody>
      </p:sp>
    </p:spTree>
    <p:extLst>
      <p:ext uri="{BB962C8B-B14F-4D97-AF65-F5344CB8AC3E}">
        <p14:creationId xmlns:p14="http://schemas.microsoft.com/office/powerpoint/2010/main" val="398768914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spcBef>
                <a:spcPts val="799"/>
              </a:spcBef>
              <a:buNone/>
              <a:tabLst>
                <a:tab pos="0" algn="l"/>
              </a:tabLst>
            </a:pPr>
            <a:r>
              <a:rPr lang="fa-IR" sz="1800" b="0" strike="noStrike" spc="-1">
                <a:latin typeface="Comic Sans MS"/>
                <a:cs typeface="B Kamran"/>
              </a:rPr>
              <a:t>بنابراین سعی کنین </a:t>
            </a:r>
            <a:r>
              <a:rPr lang="en-US" sz="1800" b="0" strike="noStrike" spc="-1">
                <a:latin typeface="Comic Sans MS"/>
                <a:cs typeface="B Kamran"/>
              </a:rPr>
              <a:t>connection </a:t>
            </a:r>
            <a:r>
              <a:rPr lang="fa-IR" sz="1800" b="0" strike="noStrike" spc="-1">
                <a:latin typeface="Comic Sans MS"/>
                <a:cs typeface="B Kamran"/>
              </a:rPr>
              <a:t>بزنین باهاشون یعنی دوست شین یه طورایی!</a:t>
            </a:r>
          </a:p>
          <a:p>
            <a:pPr marL="457200" algn="just" rtl="1">
              <a:lnSpc>
                <a:spcPct val="107000"/>
              </a:lnSpc>
              <a:spcBef>
                <a:spcPts val="799"/>
              </a:spcBef>
              <a:buNone/>
              <a:tabLst>
                <a:tab pos="0" algn="l"/>
              </a:tabLst>
            </a:pPr>
            <a:r>
              <a:rPr lang="fa-IR" sz="1800" b="0" strike="noStrike" spc="-1">
                <a:latin typeface="Comic Sans MS"/>
                <a:cs typeface="B Kamran"/>
              </a:rPr>
              <a:t>یعنی برای شروع سعی کنین زیر توییت هاشون کامنت مفید و مرتبط بزارین، لایک کنین، اینطوری بعد از یه مدتی آشنایی پیش میاد و شما رو میشناسن، و در این صورت ممکنه به توییت های شما توجه بیشتری داشته باشن و بهتون پاسخ هم بدن!</a:t>
            </a: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186</a:t>
            </a:fld>
            <a:endParaRPr lang="en-US" sz="1200" b="0" strike="noStrike" spc="-1">
              <a:latin typeface="Times New Roman"/>
            </a:endParaRPr>
          </a:p>
        </p:txBody>
      </p:sp>
    </p:spTree>
    <p:extLst>
      <p:ext uri="{BB962C8B-B14F-4D97-AF65-F5344CB8AC3E}">
        <p14:creationId xmlns:p14="http://schemas.microsoft.com/office/powerpoint/2010/main" val="363265339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PlaceHolder 1"/>
          <p:cNvSpPr>
            <a:spLocks noGrp="1" noRot="1" noChangeAspect="1"/>
          </p:cNvSpPr>
          <p:nvPr>
            <p:ph type="sldImg"/>
          </p:nvPr>
        </p:nvSpPr>
        <p:spPr>
          <a:xfrm>
            <a:off x="685800" y="1143000"/>
            <a:ext cx="5486400" cy="3086100"/>
          </a:xfrm>
          <a:prstGeom prst="rect">
            <a:avLst/>
          </a:prstGeom>
          <a:ln w="0">
            <a:noFill/>
          </a:ln>
        </p:spPr>
      </p:sp>
      <p:sp>
        <p:nvSpPr>
          <p:cNvPr id="8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البته علاوه بر توییتر،</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 توی ردیت و لینکدین هم برخی از متخصص ها مثل جناب </a:t>
            </a:r>
            <a:r>
              <a:rPr lang="en-US" sz="1800" b="0" strike="noStrike" spc="-1">
                <a:latin typeface="Comic Sans MS"/>
                <a:cs typeface="B Kamran"/>
              </a:rPr>
              <a:t>Kyle Simpson </a:t>
            </a:r>
            <a:r>
              <a:rPr lang="fa-IR" sz="1800" b="0" strike="noStrike" spc="-1">
                <a:latin typeface="Comic Sans MS"/>
                <a:cs typeface="B Kamran"/>
              </a:rPr>
              <a:t> مولف یکی از معروف ترین و بهترین کتاب های </a:t>
            </a:r>
            <a:r>
              <a:rPr lang="en-US" sz="1800" b="0" strike="noStrike" spc="-1">
                <a:latin typeface="Comic Sans MS"/>
                <a:cs typeface="B Kamran"/>
              </a:rPr>
              <a:t>javascript</a:t>
            </a:r>
            <a:r>
              <a:rPr lang="fa-IR" sz="1800" b="0" strike="noStrike" spc="-1">
                <a:latin typeface="Comic Sans MS"/>
                <a:cs typeface="B Kamran"/>
              </a:rPr>
              <a:t> یعنی </a:t>
            </a:r>
            <a:r>
              <a:rPr lang="en-US" sz="1800" b="0" strike="noStrike" spc="-1">
                <a:latin typeface="Comic Sans MS"/>
                <a:cs typeface="B Kamran"/>
              </a:rPr>
              <a:t>you don’t know js</a:t>
            </a:r>
            <a:r>
              <a:rPr lang="fa-IR" sz="1800" b="0" strike="noStrike" spc="-1">
                <a:latin typeface="Comic Sans MS"/>
                <a:cs typeface="B Kamran"/>
              </a:rPr>
              <a:t>، هم فعالیت میکنن، یعنی تو این پلت فرم ها هم سعی میکنن افراد رو راهنمایی کنند یا درمورد موضوعات مختلف صحبت کنن!</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بنابراین سعی کنین از همه پلت فرم ها بهره ببرین... اما حواستون به نکاتی که گفتیم باشه!</a:t>
            </a:r>
          </a:p>
        </p:txBody>
      </p:sp>
      <p:sp>
        <p:nvSpPr>
          <p:cNvPr id="863"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365B8C-F7DF-45DF-AFFD-6C9EA982ADC0}" type="slidenum">
              <a:rPr lang="en-US" sz="1200" b="0" strike="noStrike" spc="-1">
                <a:latin typeface="Times New Roman"/>
              </a:rPr>
              <a:t>187</a:t>
            </a:fld>
            <a:endParaRPr lang="en-US" sz="1200" b="0" strike="noStrike" spc="-1">
              <a:latin typeface="Times New Roman"/>
            </a:endParaRPr>
          </a:p>
        </p:txBody>
      </p:sp>
    </p:spTree>
    <p:extLst>
      <p:ext uri="{BB962C8B-B14F-4D97-AF65-F5344CB8AC3E}">
        <p14:creationId xmlns:p14="http://schemas.microsoft.com/office/powerpoint/2010/main" val="3670255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PlaceHolder 1"/>
          <p:cNvSpPr>
            <a:spLocks noGrp="1" noRot="1" noChangeAspect="1"/>
          </p:cNvSpPr>
          <p:nvPr>
            <p:ph type="sldImg"/>
          </p:nvPr>
        </p:nvSpPr>
        <p:spPr>
          <a:xfrm>
            <a:off x="685800" y="1143000"/>
            <a:ext cx="5486400" cy="3086100"/>
          </a:xfrm>
          <a:prstGeom prst="rect">
            <a:avLst/>
          </a:prstGeom>
          <a:ln w="0">
            <a:noFill/>
          </a:ln>
        </p:spPr>
      </p:sp>
      <p:sp>
        <p:nvSpPr>
          <p:cNvPr id="8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3080" indent="-343080" algn="just" rtl="1">
              <a:lnSpc>
                <a:spcPct val="107000"/>
              </a:lnSpc>
              <a:buClr>
                <a:srgbClr val="000000"/>
              </a:buClr>
              <a:buFont typeface="Symbol"/>
              <a:buChar char=""/>
            </a:pPr>
            <a:r>
              <a:rPr lang="fa-IR" sz="1800" b="0" strike="noStrike" spc="-1">
                <a:latin typeface="Comic Sans MS"/>
                <a:cs typeface="B Kamran"/>
              </a:rPr>
              <a:t>همینطور سوال درباره اینکه، </a:t>
            </a:r>
            <a:r>
              <a:rPr lang="en-US" sz="1800" b="0" strike="noStrike" spc="-1">
                <a:latin typeface="Comic Sans MS"/>
                <a:ea typeface="Segoe UI"/>
              </a:rPr>
              <a:t>"</a:t>
            </a:r>
            <a:r>
              <a:rPr lang="fa-IR" sz="1800" b="0" strike="noStrike" spc="-1">
                <a:latin typeface="Comic Sans MS"/>
                <a:cs typeface="B Kamran"/>
              </a:rPr>
              <a:t>چه کتاب/دوره/ابزار/کتابخونه/منبع ای بهتره و پیشنهادتون چیه</a:t>
            </a:r>
            <a:r>
              <a:rPr lang="ar-SA" sz="1800" b="0" strike="noStrike" spc="-1">
                <a:latin typeface="Comic Sans MS"/>
                <a:cs typeface="B Kamran"/>
              </a:rPr>
              <a:t>؟"</a:t>
            </a:r>
            <a:r>
              <a:rPr lang="fa-IR" sz="1800" b="0" strike="noStrike" spc="-1">
                <a:latin typeface="Comic Sans MS"/>
                <a:cs typeface="B Kamran"/>
              </a:rPr>
              <a:t> هم بسته میشه</a:t>
            </a:r>
            <a:r>
              <a:rPr lang="ar-SA" sz="1800" b="0" strike="noStrike" spc="-1">
                <a:latin typeface="Comic Sans MS"/>
                <a:cs typeface="B Kamran"/>
              </a:rPr>
              <a:t>، چون این سوالات</a:t>
            </a:r>
            <a:r>
              <a:rPr lang="fa-IR" sz="1800" b="0" strike="noStrike" spc="-1">
                <a:latin typeface="Comic Sans MS"/>
                <a:cs typeface="B Kamran"/>
              </a:rPr>
              <a:t> هم</a:t>
            </a:r>
            <a:r>
              <a:rPr lang="ar-SA" sz="1800" b="0" strike="noStrike" spc="-1">
                <a:latin typeface="Comic Sans MS"/>
                <a:cs typeface="B Kamran"/>
              </a:rPr>
              <a:t> مبتنی بر نظر شخصی افراد هست و </a:t>
            </a:r>
            <a:r>
              <a:rPr lang="en-US" sz="1800" b="0" strike="noStrike" spc="-1">
                <a:latin typeface="Comic Sans MS"/>
                <a:ea typeface="Segoe UI"/>
              </a:rPr>
              <a:t> </a:t>
            </a:r>
            <a:r>
              <a:rPr lang="fa-IR" sz="1800" b="0" strike="noStrike" spc="-1">
                <a:latin typeface="Comic Sans MS"/>
                <a:ea typeface="Segoe UI"/>
              </a:rPr>
              <a:t>از اون بدتر ممکنه </a:t>
            </a:r>
            <a:r>
              <a:rPr lang="ar-SA" sz="1800" b="0" strike="noStrike" spc="-1">
                <a:latin typeface="Comic Sans MS"/>
                <a:cs typeface="B Kamran"/>
              </a:rPr>
              <a:t>به </a:t>
            </a:r>
            <a:r>
              <a:rPr lang="en-US" sz="1800" b="0" strike="noStrike" spc="-1">
                <a:latin typeface="Comic Sans MS"/>
                <a:ea typeface="Segoe UI"/>
              </a:rPr>
              <a:t>Spam کردن ومارکتینگ کردن تبدیل </a:t>
            </a:r>
            <a:r>
              <a:rPr lang="fa-IR" sz="1800" b="0" strike="noStrike" spc="-1">
                <a:latin typeface="Comic Sans MS"/>
                <a:cs typeface="B Kamran"/>
              </a:rPr>
              <a:t>بشن، طرف بیاد بگه بیا این کتاب منو بخر کتاب من عالیه، اله بله، </a:t>
            </a:r>
          </a:p>
          <a:p>
            <a:pPr marL="0" indent="0" algn="just" rtl="1">
              <a:lnSpc>
                <a:spcPct val="107000"/>
              </a:lnSpc>
              <a:buClr>
                <a:srgbClr val="000000"/>
              </a:buClr>
              <a:buFont typeface="Symbol"/>
              <a:buNone/>
            </a:pPr>
            <a:r>
              <a:rPr lang="fa-IR" sz="1800" b="0" strike="noStrike" spc="-1">
                <a:latin typeface="Comic Sans MS"/>
                <a:cs typeface="B Kamran"/>
              </a:rPr>
              <a:t>چهارتا آدم رو هم بفرسته اینجا رو راجع به این کتاب یا دوره الکی تعریف کنن و... </a:t>
            </a:r>
          </a:p>
          <a:p>
            <a:pPr marL="0" indent="0" algn="just" rtl="1">
              <a:lnSpc>
                <a:spcPct val="107000"/>
              </a:lnSpc>
              <a:buClr>
                <a:srgbClr val="000000"/>
              </a:buClr>
              <a:buFont typeface="Symbol"/>
              <a:buNone/>
            </a:pPr>
            <a:r>
              <a:rPr lang="fa-IR" sz="1800" b="0" strike="noStrike" spc="-1">
                <a:latin typeface="Comic Sans MS"/>
                <a:cs typeface="B Kamran"/>
              </a:rPr>
              <a:t>پس حواستون باشه این سوالات هم جاشون اینجا نیست!</a:t>
            </a:r>
            <a:endParaRPr lang="fa-IR" sz="1800" b="0" strike="noStrike" spc="-1">
              <a:latin typeface="Comic Sans MS"/>
              <a:ea typeface="Segoe UI"/>
            </a:endParaRPr>
          </a:p>
          <a:p>
            <a:pPr marL="0" indent="0" algn="just" rtl="1">
              <a:lnSpc>
                <a:spcPct val="107000"/>
              </a:lnSpc>
              <a:buClr>
                <a:srgbClr val="000000"/>
              </a:buClr>
              <a:buFont typeface="Symbol"/>
              <a:buNone/>
            </a:pPr>
            <a:endParaRPr lang="fa-IR" sz="1800" b="0" strike="noStrike" spc="-1">
              <a:latin typeface="Comic Sans MS"/>
              <a:ea typeface="Segoe UI"/>
            </a:endParaRPr>
          </a:p>
        </p:txBody>
      </p:sp>
      <p:sp>
        <p:nvSpPr>
          <p:cNvPr id="866" name="PlaceHolder 3"/>
          <p:cNvSpPr>
            <a:spLocks noGrp="1"/>
          </p:cNvSpPr>
          <p:nvPr>
            <p:ph type="sldNum" idx="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C9EA354-AA78-4001-ABDF-516CA0D0A1B0}" type="slidenum">
              <a:rPr lang="en-US" sz="1200" b="0" strike="noStrike" spc="-1">
                <a:latin typeface="Times New Roman"/>
              </a:rPr>
              <a:t>188</a:t>
            </a:fld>
            <a:endParaRPr lang="en-US" sz="1200" b="0" strike="noStrike" spc="-1">
              <a:latin typeface="Times New Roman"/>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PlaceHolder 1"/>
          <p:cNvSpPr>
            <a:spLocks noGrp="1" noRot="1" noChangeAspect="1"/>
          </p:cNvSpPr>
          <p:nvPr>
            <p:ph type="sldImg"/>
          </p:nvPr>
        </p:nvSpPr>
        <p:spPr>
          <a:xfrm>
            <a:off x="685800" y="1143000"/>
            <a:ext cx="5486400" cy="3086100"/>
          </a:xfrm>
          <a:prstGeom prst="rect">
            <a:avLst/>
          </a:prstGeom>
          <a:ln w="0">
            <a:noFill/>
          </a:ln>
        </p:spPr>
      </p:sp>
      <p:sp>
        <p:nvSpPr>
          <p:cNvPr id="8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buClr>
                <a:srgbClr val="000000"/>
              </a:buClr>
              <a:buFont typeface="Symbol"/>
              <a:buNone/>
            </a:pPr>
            <a:r>
              <a:rPr lang="fa-IR" sz="1800" b="0" strike="noStrike" spc="-1">
                <a:latin typeface="Comic Sans MS"/>
              </a:rPr>
              <a:t>بازم اینجا توصیه میکنم از </a:t>
            </a:r>
            <a:r>
              <a:rPr lang="en-US" sz="1800" b="0" strike="noStrike" spc="-1">
                <a:latin typeface="Comic Sans MS"/>
              </a:rPr>
              <a:t>reddit</a:t>
            </a:r>
            <a:r>
              <a:rPr lang="fa-IR" sz="1800" b="0" strike="noStrike" spc="-1">
                <a:latin typeface="Comic Sans MS"/>
              </a:rPr>
              <a:t> و </a:t>
            </a:r>
            <a:r>
              <a:rPr lang="en-US" sz="1800" b="0" strike="noStrike" spc="-1">
                <a:latin typeface="Comic Sans MS"/>
              </a:rPr>
              <a:t>quora</a:t>
            </a:r>
            <a:r>
              <a:rPr lang="fa-IR" sz="1800" b="0" strike="noStrike" spc="-1">
                <a:latin typeface="Comic Sans MS"/>
              </a:rPr>
              <a:t> میتونین کمک بگیرین! که خیلی خوبن و بدردتون میخورن...</a:t>
            </a:r>
            <a:endParaRPr lang="en-US" sz="1800" b="0" strike="noStrike" spc="-1">
              <a:latin typeface="Arial"/>
            </a:endParaRPr>
          </a:p>
        </p:txBody>
      </p:sp>
      <p:sp>
        <p:nvSpPr>
          <p:cNvPr id="866" name="PlaceHolder 3"/>
          <p:cNvSpPr>
            <a:spLocks noGrp="1"/>
          </p:cNvSpPr>
          <p:nvPr>
            <p:ph type="sldNum" idx="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C9EA354-AA78-4001-ABDF-516CA0D0A1B0}" type="slidenum">
              <a:rPr lang="en-US" sz="1200" b="0" strike="noStrike" spc="-1">
                <a:latin typeface="Times New Roman"/>
              </a:rPr>
              <a:t>189</a:t>
            </a:fld>
            <a:endParaRPr lang="en-US" sz="1200" b="0" strike="noStrike" spc="-1">
              <a:latin typeface="Times New Roman"/>
            </a:endParaRPr>
          </a:p>
        </p:txBody>
      </p:sp>
    </p:spTree>
    <p:extLst>
      <p:ext uri="{BB962C8B-B14F-4D97-AF65-F5344CB8AC3E}">
        <p14:creationId xmlns:p14="http://schemas.microsoft.com/office/powerpoint/2010/main" val="1615590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تو دروه های </a:t>
            </a:r>
            <a:r>
              <a:rPr lang="en-US" sz="2000" b="0" strike="noStrike" spc="-1">
                <a:latin typeface="Arial"/>
              </a:rPr>
              <a:t>the rightway</a:t>
            </a:r>
            <a:r>
              <a:rPr lang="fa-IR" sz="2000" b="0" strike="noStrike" spc="-1">
                <a:latin typeface="Arial"/>
              </a:rPr>
              <a:t>توی </a:t>
            </a:r>
            <a:r>
              <a:rPr lang="en-US" sz="2000" b="0" strike="noStrike" spc="-1">
                <a:latin typeface="Arial"/>
              </a:rPr>
              <a:t>cafedx</a:t>
            </a:r>
            <a:r>
              <a:rPr lang="fa-IR" sz="2000" b="0" strike="noStrike" spc="-1">
                <a:latin typeface="Arial"/>
              </a:rPr>
              <a:t> همیشه تمرکزمون اینه که تجربه های خودم و افراد حرفه ای و از اینا مهمتر به همراه کلی رفرنس های اصلی واساسی قدم به قدم رو بهتون یاد بدیم که چی درسته و چی غلط وچطوری بهترین نتیجه رو بگیرین درواقع رویکردمون اینجا اینه که شما ماهیگیری و دیدگاه درست رو یادبگیرین تا نه فقط </a:t>
            </a:r>
            <a:r>
              <a:rPr lang="en-US" sz="2000" b="0" strike="noStrike" spc="-1">
                <a:latin typeface="Arial"/>
              </a:rPr>
              <a:t>Stackoverflow</a:t>
            </a:r>
            <a:r>
              <a:rPr lang="fa-IR" sz="2000" b="0" strike="noStrike" spc="-1">
                <a:latin typeface="Arial"/>
              </a:rPr>
              <a:t> بلکه برای جاهای دیگه هم بتونین به کار ببرین...</a:t>
            </a:r>
          </a:p>
          <a:p>
            <a:pPr marL="216000" indent="-216000" algn="r" rtl="1">
              <a:lnSpc>
                <a:spcPct val="100000"/>
              </a:lnSpc>
              <a:buNone/>
            </a:pPr>
            <a:r>
              <a:rPr lang="fa-IR" sz="2000" b="0" strike="noStrike" spc="-1">
                <a:latin typeface="Arial"/>
              </a:rPr>
              <a:t>معتقدم اینطوری ادم درست رشد میکنه و میتونه زندگی بهتری رو برای خودش و خانواده اش رقم بزنه...</a:t>
            </a:r>
            <a:endParaRPr lang="en-US" sz="2000" b="0" strike="noStrike" spc="-1">
              <a:latin typeface="Arial"/>
            </a:endParaRP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19</a:t>
            </a:fld>
            <a:endParaRPr lang="en-US" sz="1200" b="0" strike="noStrike" spc="-1">
              <a:latin typeface="Times New Roman"/>
            </a:endParaRPr>
          </a:p>
        </p:txBody>
      </p:sp>
    </p:spTree>
    <p:extLst>
      <p:ext uri="{BB962C8B-B14F-4D97-AF65-F5344CB8AC3E}">
        <p14:creationId xmlns:p14="http://schemas.microsoft.com/office/powerpoint/2010/main" val="318651771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PlaceHolder 1"/>
          <p:cNvSpPr>
            <a:spLocks noGrp="1" noRot="1" noChangeAspect="1"/>
          </p:cNvSpPr>
          <p:nvPr>
            <p:ph type="sldImg"/>
          </p:nvPr>
        </p:nvSpPr>
        <p:spPr>
          <a:xfrm>
            <a:off x="685800" y="1143000"/>
            <a:ext cx="5486400" cy="3086100"/>
          </a:xfrm>
          <a:prstGeom prst="rect">
            <a:avLst/>
          </a:prstGeom>
          <a:ln w="0">
            <a:noFill/>
          </a:ln>
        </p:spPr>
      </p:sp>
      <p:sp>
        <p:nvSpPr>
          <p:cNvPr id="86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3080" indent="-343080" algn="just" rtl="1">
              <a:lnSpc>
                <a:spcPct val="107000"/>
              </a:lnSpc>
              <a:buClr>
                <a:srgbClr val="000000"/>
              </a:buClr>
              <a:buFont typeface="Symbol"/>
              <a:buChar char=""/>
            </a:pPr>
            <a:r>
              <a:rPr lang="fa-IR" sz="1800" b="0" strike="noStrike" spc="-1">
                <a:latin typeface="Comic Sans MS"/>
                <a:cs typeface="B Kamran"/>
              </a:rPr>
              <a:t>سوالاتی که دنبال کمک برای </a:t>
            </a:r>
            <a:r>
              <a:rPr lang="en-US" sz="1800" b="0" strike="noStrike" spc="-1">
                <a:latin typeface="Comic Sans MS"/>
                <a:ea typeface="Segoe UI"/>
              </a:rPr>
              <a:t>Debug کردن کد هستن مثل </a:t>
            </a:r>
            <a:r>
              <a:rPr lang="en-US" sz="1800" b="0" i="1" strike="noStrike" spc="-1">
                <a:solidFill>
                  <a:srgbClr val="232629"/>
                </a:solidFill>
                <a:latin typeface="Segoe UI"/>
                <a:ea typeface="Segoe UI"/>
              </a:rPr>
              <a:t>"why isn't this code working?" </a:t>
            </a:r>
            <a:r>
              <a:rPr lang="ar-SA" sz="1800" b="0" strike="noStrike" spc="-1">
                <a:latin typeface="Comic Sans MS"/>
                <a:cs typeface="B Kamran"/>
              </a:rPr>
              <a:t>بسته میشن، چون عنوان سوال واضح نیست که مشکل چیه! بنابراین باید بهش اون نیاز یا مشکل/خطایی که برخوردید رو هم اضافه کنین + تلاشی که انجام دادید</a:t>
            </a:r>
            <a:r>
              <a:rPr lang="fa-IR" sz="1800" b="0" strike="noStrike" spc="-1">
                <a:latin typeface="Comic Sans MS"/>
                <a:cs typeface="B Kamran"/>
              </a:rPr>
              <a:t>،</a:t>
            </a:r>
            <a:r>
              <a:rPr lang="ar-SA" sz="1800" b="0" strike="noStrike" spc="-1">
                <a:latin typeface="Comic Sans MS"/>
                <a:cs typeface="B Kamran"/>
              </a:rPr>
              <a:t> تا </a:t>
            </a:r>
            <a:r>
              <a:rPr lang="fa-IR" sz="1800" b="0" strike="noStrike" spc="-1">
                <a:latin typeface="Comic Sans MS"/>
                <a:cs typeface="B Kamran"/>
              </a:rPr>
              <a:t>اینطوری </a:t>
            </a:r>
            <a:r>
              <a:rPr lang="ar-SA" sz="1800" b="0" strike="noStrike" spc="-1">
                <a:latin typeface="Comic Sans MS"/>
                <a:cs typeface="B Kamran"/>
              </a:rPr>
              <a:t>یک عنوان وسوال واضح </a:t>
            </a:r>
            <a:r>
              <a:rPr lang="fa-IR" sz="1800" b="0" strike="noStrike" spc="-1">
                <a:latin typeface="Comic Sans MS"/>
                <a:cs typeface="B Kamran"/>
              </a:rPr>
              <a:t>برای یک مشکل برنامه نویسی بشه که </a:t>
            </a:r>
            <a:r>
              <a:rPr lang="ar-SA" sz="1800" b="0" strike="noStrike" spc="-1">
                <a:latin typeface="Comic Sans MS"/>
                <a:cs typeface="B Kamran"/>
              </a:rPr>
              <a:t>قبلا براتون </a:t>
            </a:r>
            <a:r>
              <a:rPr lang="fa-IR" sz="1800" b="0" strike="noStrike" spc="-1">
                <a:latin typeface="Comic Sans MS"/>
                <a:cs typeface="B Kamran"/>
              </a:rPr>
              <a:t>توضیح دادیم تا درواقع سوال مناسبی برای </a:t>
            </a:r>
            <a:r>
              <a:rPr lang="en-US" sz="1800" b="0" strike="noStrike" spc="-1">
                <a:latin typeface="Comic Sans MS"/>
                <a:cs typeface="B Kamran"/>
              </a:rPr>
              <a:t>Stackoverflow</a:t>
            </a:r>
            <a:r>
              <a:rPr lang="fa-IR" sz="1800" b="0" strike="noStrike" spc="-1">
                <a:latin typeface="Comic Sans MS"/>
                <a:cs typeface="B Kamran"/>
              </a:rPr>
              <a:t> باشه</a:t>
            </a:r>
            <a:r>
              <a:rPr lang="ar-SA" sz="1800" b="0" strike="noStrike" spc="-1">
                <a:latin typeface="Comic Sans MS"/>
                <a:cs typeface="B Kamran"/>
              </a:rPr>
              <a:t>.</a:t>
            </a:r>
            <a:endParaRPr lang="en-US" sz="1800" b="0" strike="noStrike" spc="-1">
              <a:latin typeface="Arial"/>
            </a:endParaRPr>
          </a:p>
        </p:txBody>
      </p:sp>
      <p:sp>
        <p:nvSpPr>
          <p:cNvPr id="869" name="PlaceHolder 3"/>
          <p:cNvSpPr>
            <a:spLocks noGrp="1"/>
          </p:cNvSpPr>
          <p:nvPr>
            <p:ph type="sldNum" idx="4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D021A4D-B6A0-4CB8-9BB8-FFD9975FC9F3}" type="slidenum">
              <a:rPr lang="en-US" sz="1200" b="0" strike="noStrike" spc="-1">
                <a:latin typeface="Times New Roman"/>
              </a:rPr>
              <a:t>190</a:t>
            </a:fld>
            <a:endParaRPr lang="en-US" sz="1200" b="0" strike="noStrike" spc="-1">
              <a:latin typeface="Times New Roman"/>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PlaceHolder 1"/>
          <p:cNvSpPr>
            <a:spLocks noGrp="1" noRot="1" noChangeAspect="1"/>
          </p:cNvSpPr>
          <p:nvPr>
            <p:ph type="sldImg"/>
          </p:nvPr>
        </p:nvSpPr>
        <p:spPr>
          <a:xfrm>
            <a:off x="685800" y="1143000"/>
            <a:ext cx="5486400" cy="3086100"/>
          </a:xfrm>
          <a:prstGeom prst="rect">
            <a:avLst/>
          </a:prstGeom>
          <a:ln w="0">
            <a:noFill/>
          </a:ln>
        </p:spPr>
      </p:sp>
      <p:sp>
        <p:nvSpPr>
          <p:cNvPr id="87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البته اینجا هم باز بستگی به شانستون داره، میبینین که کلی سوال های دقیقا مشابه هم هستن که برخی امتیاز مثبت گرفتن، برخی امتیاز منفی و برخی هم بسته شدن! </a:t>
            </a:r>
          </a:p>
          <a:p>
            <a:pPr algn="just" rtl="1">
              <a:lnSpc>
                <a:spcPct val="107000"/>
              </a:lnSpc>
              <a:spcBef>
                <a:spcPts val="799"/>
              </a:spcBef>
              <a:buNone/>
              <a:tabLst>
                <a:tab pos="0" algn="l"/>
              </a:tabLst>
            </a:pPr>
            <a:r>
              <a:rPr lang="fa-IR" sz="1800" b="0" strike="noStrike" spc="-1">
                <a:latin typeface="Comic Sans MS"/>
                <a:cs typeface="B Kamran"/>
              </a:rPr>
              <a:t>درواقع موضوع همونی هست که گفتیم، ما تو دنیای انسان ها زندگی میکنیم، یهو یه سری افراد تو یه بازه زمانی به پستتون میخوره که اصلا براشون اهمیتی نداره و صرفا میگه خب بریم یه کمکی کنیم ببینیم چیه! اما خب یه جای دیگه افرادی که خیلی قانون مدار و سخت گیر و درواقع با دقتتر هستن میان میگن که "نه عزیزمن این سوال جاش اینجا نیست یا باید اصلاح بشه"، بالاخره رویکرد آدما متفاوت هست و هردو میتونه مفید باشه، اما رویکرد 2وم بهتره و درستتره و درواقع مطابق با قوانین </a:t>
            </a:r>
            <a:r>
              <a:rPr lang="en-US" sz="1800" b="0" strike="noStrike" spc="-1">
                <a:latin typeface="Comic Sans MS"/>
                <a:cs typeface="B Kamran"/>
              </a:rPr>
              <a:t>Stackoverflow</a:t>
            </a:r>
            <a:r>
              <a:rPr lang="fa-IR" sz="1800" b="0" strike="noStrike" spc="-1">
                <a:latin typeface="Comic Sans MS"/>
                <a:cs typeface="B Kamran"/>
              </a:rPr>
              <a:t> هم هست، چون از </a:t>
            </a:r>
            <a:r>
              <a:rPr lang="en-US" sz="1800" b="0" strike="noStrike" spc="-1">
                <a:latin typeface="Comic Sans MS"/>
                <a:cs typeface="B Kamran"/>
              </a:rPr>
              <a:t>spam</a:t>
            </a:r>
            <a:r>
              <a:rPr lang="fa-IR" sz="1800" b="0" strike="noStrike" spc="-1">
                <a:latin typeface="Comic Sans MS"/>
                <a:cs typeface="B Kamran"/>
              </a:rPr>
              <a:t> شدن</a:t>
            </a:r>
            <a:r>
              <a:rPr lang="en-US" sz="1800" b="0" strike="noStrike" spc="-1">
                <a:latin typeface="Comic Sans MS"/>
                <a:cs typeface="B Kamran"/>
              </a:rPr>
              <a:t> stackoverflow</a:t>
            </a:r>
            <a:r>
              <a:rPr lang="fa-IR" sz="1800" b="0" strike="noStrike" spc="-1">
                <a:latin typeface="Comic Sans MS"/>
                <a:cs typeface="B Kamran"/>
              </a:rPr>
              <a:t> جلوگیری میکنه، و جامعه رو تمیز و مرتب تر نگه میداره، </a:t>
            </a:r>
          </a:p>
          <a:p>
            <a:pPr algn="just" rtl="1">
              <a:lnSpc>
                <a:spcPct val="107000"/>
              </a:lnSpc>
              <a:spcBef>
                <a:spcPts val="799"/>
              </a:spcBef>
              <a:buNone/>
              <a:tabLst>
                <a:tab pos="0" algn="l"/>
              </a:tabLst>
            </a:pPr>
            <a:r>
              <a:rPr lang="fa-IR" sz="1800" b="0" strike="noStrike" spc="-1">
                <a:latin typeface="Comic Sans MS"/>
                <a:cs typeface="B Kamran"/>
              </a:rPr>
              <a:t>بنابراین شما سعی کنین که قوانین </a:t>
            </a:r>
            <a:r>
              <a:rPr lang="en-US" sz="1800" b="0" strike="noStrike" spc="-1">
                <a:latin typeface="Comic Sans MS"/>
                <a:cs typeface="B Kamran"/>
              </a:rPr>
              <a:t>stacoverflow</a:t>
            </a:r>
            <a:r>
              <a:rPr lang="fa-IR" sz="1800" b="0" strike="noStrike" spc="-1">
                <a:latin typeface="Comic Sans MS"/>
                <a:cs typeface="B Kamran"/>
              </a:rPr>
              <a:t> رو رعایت کنین تا رفتار حرفه ای رو رعایت کرده باشین و هم اینکه احتمال خطا درواقع همون </a:t>
            </a:r>
            <a:r>
              <a:rPr lang="en-US" sz="1800" b="0" strike="noStrike" spc="-1">
                <a:latin typeface="Comic Sans MS"/>
                <a:cs typeface="B Kamran"/>
              </a:rPr>
              <a:t>down vote</a:t>
            </a:r>
            <a:r>
              <a:rPr lang="fa-IR" sz="1800" b="0" strike="noStrike" spc="-1">
                <a:latin typeface="Comic Sans MS"/>
                <a:cs typeface="B Kamran"/>
              </a:rPr>
              <a:t> و </a:t>
            </a:r>
            <a:r>
              <a:rPr lang="en-US" sz="1800" b="0" strike="noStrike" spc="-1">
                <a:latin typeface="Comic Sans MS"/>
                <a:cs typeface="B Kamran"/>
              </a:rPr>
              <a:t>close vote</a:t>
            </a:r>
            <a:r>
              <a:rPr lang="fa-IR" sz="1800" b="0" strike="noStrike" spc="-1">
                <a:latin typeface="Comic Sans MS"/>
                <a:cs typeface="B Kamran"/>
              </a:rPr>
              <a:t>تتون رو کمتر کنین!</a:t>
            </a:r>
            <a:endParaRPr lang="en-US" sz="1800" b="0" strike="noStrike" spc="-1">
              <a:latin typeface="Arial"/>
            </a:endParaRPr>
          </a:p>
        </p:txBody>
      </p:sp>
      <p:sp>
        <p:nvSpPr>
          <p:cNvPr id="872" name="PlaceHolder 3"/>
          <p:cNvSpPr>
            <a:spLocks noGrp="1"/>
          </p:cNvSpPr>
          <p:nvPr>
            <p:ph type="sldNum" idx="5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B0C32D5-2F42-4650-BB9F-7784DF400083}" type="slidenum">
              <a:rPr lang="en-US" sz="1200" b="0" strike="noStrike" spc="-1">
                <a:latin typeface="Times New Roman"/>
              </a:rPr>
              <a:t>191</a:t>
            </a:fld>
            <a:endParaRPr lang="en-US" sz="1200" b="0" strike="noStrike" spc="-1">
              <a:latin typeface="Times New Roman"/>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PlaceHolder 1"/>
          <p:cNvSpPr>
            <a:spLocks noGrp="1" noRot="1" noChangeAspect="1"/>
          </p:cNvSpPr>
          <p:nvPr>
            <p:ph type="sldImg"/>
          </p:nvPr>
        </p:nvSpPr>
        <p:spPr>
          <a:xfrm>
            <a:off x="685800" y="1143000"/>
            <a:ext cx="5486400" cy="3086100"/>
          </a:xfrm>
          <a:prstGeom prst="rect">
            <a:avLst/>
          </a:prstGeom>
          <a:ln w="0">
            <a:noFill/>
          </a:ln>
        </p:spPr>
      </p:sp>
      <p:sp>
        <p:nvSpPr>
          <p:cNvPr id="87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3080" indent="-343080" algn="just" rtl="1">
              <a:lnSpc>
                <a:spcPct val="107000"/>
              </a:lnSpc>
              <a:buClr>
                <a:srgbClr val="000000"/>
              </a:buClr>
              <a:buFont typeface="Symbol"/>
              <a:buChar char=""/>
            </a:pPr>
            <a:r>
              <a:rPr lang="fa-IR" sz="1800" b="0" strike="noStrike" spc="-1">
                <a:latin typeface="Comic Sans MS"/>
                <a:cs typeface="B Kamran"/>
              </a:rPr>
              <a:t>همینطور </a:t>
            </a:r>
            <a:r>
              <a:rPr lang="ar-SA" sz="1800" b="0" strike="noStrike" spc="-1">
                <a:latin typeface="Comic Sans MS"/>
                <a:cs typeface="B Kamran"/>
              </a:rPr>
              <a:t>سؤالات حقوقی، از جمله سؤالات مربوط به </a:t>
            </a:r>
            <a:r>
              <a:rPr lang="en-US" sz="1800" b="0" strike="noStrike" spc="-1">
                <a:latin typeface="Comic Sans MS"/>
                <a:ea typeface="Segoe UI"/>
              </a:rPr>
              <a:t>CopyRight</a:t>
            </a:r>
            <a:r>
              <a:rPr lang="fa-IR" sz="1800" b="0" strike="noStrike" spc="-1">
                <a:latin typeface="Comic Sans MS"/>
                <a:ea typeface="Segoe UI"/>
              </a:rPr>
              <a:t> یا </a:t>
            </a:r>
            <a:r>
              <a:rPr lang="en-US" sz="1800" b="0" strike="noStrike" spc="-1">
                <a:latin typeface="Comic Sans MS"/>
                <a:ea typeface="Segoe UI"/>
              </a:rPr>
              <a:t>Licensing</a:t>
            </a:r>
            <a:r>
              <a:rPr lang="ar-SA" sz="1800" b="0" strike="noStrike" spc="-1">
                <a:latin typeface="Comic Sans MS"/>
                <a:cs typeface="B Kamran"/>
              </a:rPr>
              <a:t>، </a:t>
            </a:r>
            <a:r>
              <a:rPr lang="en-US" sz="1800" b="0" strike="noStrike" spc="-1">
                <a:latin typeface="Comic Sans MS"/>
                <a:ea typeface="Segoe UI"/>
              </a:rPr>
              <a:t> نرم افزاری، </a:t>
            </a:r>
            <a:r>
              <a:rPr lang="ar-SA" sz="1800" b="0" strike="noStrike" spc="-1">
                <a:latin typeface="Comic Sans MS"/>
                <a:cs typeface="B Kamran"/>
              </a:rPr>
              <a:t>خارج از موضوع هستند و بهتر در زیرسایت مرتبط متن باز و حقوقی بپرسین:</a:t>
            </a:r>
            <a:endParaRPr lang="en-US" sz="1800" b="0" strike="noStrike" spc="-1">
              <a:latin typeface="Arial"/>
            </a:endParaRPr>
          </a:p>
          <a:p>
            <a:pPr marL="457200" algn="just">
              <a:lnSpc>
                <a:spcPct val="107000"/>
              </a:lnSpc>
              <a:buNone/>
              <a:tabLst>
                <a:tab pos="0" algn="l"/>
              </a:tabLst>
            </a:pPr>
            <a:r>
              <a:rPr lang="en-US" sz="1800" b="0" u="sng" strike="noStrike" spc="-1">
                <a:solidFill>
                  <a:srgbClr val="000000"/>
                </a:solidFill>
                <a:uFillTx/>
                <a:latin typeface="Comic Sans MS"/>
                <a:ea typeface="Segoe UI"/>
                <a:hlinkClick r:id="rId3"/>
              </a:rPr>
              <a:t>https://opensource.stackexchange.com/</a:t>
            </a:r>
            <a:endParaRPr lang="en-US" sz="1800" b="0" strike="noStrike" spc="-1">
              <a:latin typeface="Arial"/>
            </a:endParaRPr>
          </a:p>
          <a:p>
            <a:pPr marL="457200" algn="just">
              <a:lnSpc>
                <a:spcPct val="107000"/>
              </a:lnSpc>
              <a:buNone/>
              <a:tabLst>
                <a:tab pos="0" algn="l"/>
              </a:tabLst>
            </a:pPr>
            <a:r>
              <a:rPr lang="en-US" sz="1800" b="0" u="sng" strike="noStrike" spc="-1">
                <a:solidFill>
                  <a:srgbClr val="000000"/>
                </a:solidFill>
                <a:uFillTx/>
                <a:latin typeface="Comic Sans MS"/>
                <a:ea typeface="Segoe UI"/>
                <a:hlinkClick r:id="rId4"/>
              </a:rPr>
              <a:t>https://law.stackexchange.com/</a:t>
            </a:r>
            <a:endParaRPr lang="en-US" sz="1800" b="0" strike="noStrike" spc="-1">
              <a:latin typeface="Arial"/>
            </a:endParaRPr>
          </a:p>
          <a:p>
            <a:pPr marL="411480" algn="just" rtl="1">
              <a:lnSpc>
                <a:spcPct val="107000"/>
              </a:lnSpc>
              <a:spcBef>
                <a:spcPts val="799"/>
              </a:spcBef>
              <a:buNone/>
              <a:tabLst>
                <a:tab pos="0" algn="l"/>
              </a:tabLst>
            </a:pPr>
            <a:endParaRPr lang="en-US" sz="1800" b="0" strike="noStrike" spc="-1">
              <a:latin typeface="Arial"/>
            </a:endParaRPr>
          </a:p>
        </p:txBody>
      </p:sp>
      <p:sp>
        <p:nvSpPr>
          <p:cNvPr id="875" name="PlaceHolder 3"/>
          <p:cNvSpPr>
            <a:spLocks noGrp="1"/>
          </p:cNvSpPr>
          <p:nvPr>
            <p:ph type="sldNum" idx="5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26AA9E2-CE73-4CA8-B5C9-6B24BF1B7829}" type="slidenum">
              <a:rPr lang="en-US" sz="1200" b="0" strike="noStrike" spc="-1">
                <a:latin typeface="Times New Roman"/>
              </a:rPr>
              <a:t>192</a:t>
            </a:fld>
            <a:endParaRPr lang="en-US" sz="1200" b="0" strike="noStrike" spc="-1">
              <a:latin typeface="Times New Roman"/>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PlaceHolder 1"/>
          <p:cNvSpPr>
            <a:spLocks noGrp="1" noRot="1" noChangeAspect="1"/>
          </p:cNvSpPr>
          <p:nvPr>
            <p:ph type="sldImg"/>
          </p:nvPr>
        </p:nvSpPr>
        <p:spPr>
          <a:xfrm>
            <a:off x="685800" y="1143000"/>
            <a:ext cx="5486400" cy="3086100"/>
          </a:xfrm>
          <a:prstGeom prst="rect">
            <a:avLst/>
          </a:prstGeom>
          <a:ln w="0">
            <a:noFill/>
          </a:ln>
        </p:spPr>
      </p:sp>
      <p:sp>
        <p:nvSpPr>
          <p:cNvPr id="8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3080" indent="-343080" algn="just" rtl="1">
              <a:lnSpc>
                <a:spcPct val="107000"/>
              </a:lnSpc>
              <a:spcBef>
                <a:spcPts val="799"/>
              </a:spcBef>
              <a:buClr>
                <a:srgbClr val="000000"/>
              </a:buClr>
              <a:buFont typeface="Symbol"/>
              <a:buChar char=""/>
            </a:pPr>
            <a:r>
              <a:rPr lang="fa-IR" sz="1800" b="0" strike="noStrike" spc="-1">
                <a:latin typeface="Comic Sans MS"/>
                <a:cs typeface="B Kamran"/>
              </a:rPr>
              <a:t>علاوه بر موارد قبل، </a:t>
            </a:r>
            <a:r>
              <a:rPr lang="ar-SA" sz="1800" b="0" strike="noStrike" spc="-1">
                <a:latin typeface="Comic Sans MS"/>
                <a:cs typeface="B Kamran"/>
              </a:rPr>
              <a:t>سوال درباره پشتیبانی سرویس­/محصولات</a:t>
            </a:r>
            <a:r>
              <a:rPr lang="fa-IR" sz="1800" b="0" strike="noStrike" spc="-1">
                <a:latin typeface="Comic Sans MS"/>
                <a:cs typeface="B Kamran"/>
              </a:rPr>
              <a:t>ِ</a:t>
            </a:r>
            <a:r>
              <a:rPr lang="ar-SA" sz="1800" b="0" strike="noStrike" spc="-1">
                <a:latin typeface="Comic Sans MS"/>
                <a:cs typeface="B Kamran"/>
              </a:rPr>
              <a:t> </a:t>
            </a:r>
            <a:r>
              <a:rPr lang="fa-IR" sz="1800" b="0" strike="noStrike" spc="-1">
                <a:latin typeface="Comic Sans MS"/>
                <a:cs typeface="B Kamran"/>
              </a:rPr>
              <a:t>شرکت ها مثل این سوالات که نمیتونم لاگین بشم، ای وای پسوردم میگه غلطه و... </a:t>
            </a:r>
            <a:r>
              <a:rPr lang="ar-SA" sz="1800" b="0" strike="noStrike" spc="-1">
                <a:latin typeface="Comic Sans MS"/>
                <a:cs typeface="B Kamran"/>
              </a:rPr>
              <a:t>هم بسته می­ش</a:t>
            </a:r>
            <a:r>
              <a:rPr lang="fa-IR" sz="1800" b="0" strike="noStrike" spc="-1">
                <a:latin typeface="Comic Sans MS"/>
                <a:cs typeface="B Kamran"/>
              </a:rPr>
              <a:t>ن، چون اینجا، سایت  پشتیبانی اون شرکت ها نیست!</a:t>
            </a:r>
            <a:endParaRPr lang="en-US" sz="1800" b="0" strike="noStrike" spc="-1">
              <a:latin typeface="Arial"/>
            </a:endParaRPr>
          </a:p>
        </p:txBody>
      </p:sp>
      <p:sp>
        <p:nvSpPr>
          <p:cNvPr id="878" name="PlaceHolder 3"/>
          <p:cNvSpPr>
            <a:spLocks noGrp="1"/>
          </p:cNvSpPr>
          <p:nvPr>
            <p:ph type="sldNum" idx="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C8E4F4F-91B8-4A4B-B39E-C26E8B56331E}" type="slidenum">
              <a:rPr lang="en-US" sz="1200" b="0" strike="noStrike" spc="-1">
                <a:latin typeface="Times New Roman"/>
              </a:rPr>
              <a:t>193</a:t>
            </a:fld>
            <a:endParaRPr lang="en-US" sz="1200" b="0" strike="noStrike" spc="-1">
              <a:latin typeface="Times New Roman"/>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PlaceHolder 1"/>
          <p:cNvSpPr>
            <a:spLocks noGrp="1" noRot="1" noChangeAspect="1"/>
          </p:cNvSpPr>
          <p:nvPr>
            <p:ph type="sldImg"/>
          </p:nvPr>
        </p:nvSpPr>
        <p:spPr>
          <a:xfrm>
            <a:off x="685800" y="1143000"/>
            <a:ext cx="5486400" cy="3086100"/>
          </a:xfrm>
          <a:prstGeom prst="rect">
            <a:avLst/>
          </a:prstGeom>
          <a:ln w="0">
            <a:noFill/>
          </a:ln>
        </p:spPr>
      </p:sp>
      <p:sp>
        <p:nvSpPr>
          <p:cNvPr id="88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ar-SA" sz="1800" b="0" strike="noStrike" spc="-1">
                <a:latin typeface="Comic Sans MS"/>
                <a:cs typeface="B Kamran"/>
              </a:rPr>
              <a:t>البته اکثر این شرکت­ها توی </a:t>
            </a:r>
            <a:r>
              <a:rPr lang="en-US" sz="1800" b="0" strike="noStrike" spc="-1">
                <a:solidFill>
                  <a:srgbClr val="FF0000"/>
                </a:solidFill>
                <a:latin typeface="Comic Sans MS"/>
                <a:ea typeface="Segoe UI"/>
              </a:rPr>
              <a:t>Reddit</a:t>
            </a:r>
            <a:r>
              <a:rPr lang="en-US" sz="1800" b="0" strike="noStrike" spc="-1">
                <a:solidFill>
                  <a:srgbClr val="FF0000"/>
                </a:solidFill>
                <a:latin typeface="B Kamran"/>
                <a:ea typeface="Segoe UI"/>
              </a:rPr>
              <a:t> </a:t>
            </a:r>
            <a:r>
              <a:rPr lang="fa-IR" sz="1800" b="0" strike="noStrike" spc="-1">
                <a:latin typeface="Comic Sans MS"/>
                <a:cs typeface="B Kamran"/>
              </a:rPr>
              <a:t>گروه خودشونو دارن که اونجا اتفاقا خیلی­ها </a:t>
            </a:r>
            <a:r>
              <a:rPr lang="en-US" sz="1800" b="0" strike="noStrike" spc="-1">
                <a:latin typeface="Comic Sans MS"/>
                <a:ea typeface="Segoe UI"/>
              </a:rPr>
              <a:t>Customer Service </a:t>
            </a:r>
            <a:r>
              <a:rPr lang="fa-IR" sz="1800" b="0" strike="noStrike" spc="-1">
                <a:latin typeface="Comic Sans MS"/>
                <a:ea typeface="Segoe UI"/>
              </a:rPr>
              <a:t>هم </a:t>
            </a:r>
            <a:r>
              <a:rPr lang="en-US" sz="1800" b="0" strike="noStrike" spc="-1">
                <a:latin typeface="Comic Sans MS"/>
                <a:ea typeface="Segoe UI"/>
              </a:rPr>
              <a:t>ارائه می­دن</a:t>
            </a:r>
            <a:r>
              <a:rPr lang="fa-IR" sz="1800" b="0" strike="noStrike" spc="-1">
                <a:latin typeface="Comic Sans MS"/>
                <a:ea typeface="Segoe UI"/>
              </a:rPr>
              <a:t> البته بهتره که همیشه از سایت و انجمن های پرسش و پاسخ اختصاصی خودشون اگر دارن  استفاده کنین و تیکت بزنین و درکنارش میتونین از سایت هایی مثل ردیت و کورا هم استفاده کنین</a:t>
            </a:r>
            <a:r>
              <a:rPr lang="en-US" sz="1800" b="0" strike="noStrike" spc="-1">
                <a:latin typeface="Comic Sans MS"/>
                <a:ea typeface="Segoe UI"/>
              </a:rPr>
              <a:t>، </a:t>
            </a:r>
            <a:endParaRPr lang="fa-IR" sz="1800" b="0" strike="noStrike" spc="-1">
              <a:latin typeface="Comic Sans MS"/>
              <a:cs typeface="B Kamran"/>
            </a:endParaRPr>
          </a:p>
        </p:txBody>
      </p:sp>
      <p:sp>
        <p:nvSpPr>
          <p:cNvPr id="881" name="PlaceHolder 3"/>
          <p:cNvSpPr>
            <a:spLocks noGrp="1"/>
          </p:cNvSpPr>
          <p:nvPr>
            <p:ph type="sldNum" idx="5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414D36-8756-4296-9867-3B90932A913F}" type="slidenum">
              <a:rPr lang="en-US" sz="1200" b="0" strike="noStrike" spc="-1">
                <a:latin typeface="Times New Roman"/>
              </a:rPr>
              <a:t>194</a:t>
            </a:fld>
            <a:endParaRPr lang="en-US" sz="1200" b="0" strike="noStrike" spc="-1">
              <a:latin typeface="Times New Roman"/>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eaLnBrk="1" latinLnBrk="0" hangingPunct="1">
              <a:lnSpc>
                <a:spcPct val="107000"/>
              </a:lnSpc>
              <a:spcBef>
                <a:spcPts val="799"/>
              </a:spcBef>
              <a:spcAft>
                <a:spcPts val="0"/>
              </a:spcAft>
              <a:tabLst>
                <a:tab pos="0" algn="l"/>
              </a:tabLst>
            </a:pPr>
            <a:r>
              <a:rPr lang="fa-IR" sz="1800" b="0" kern="1200" spc="-1">
                <a:solidFill>
                  <a:srgbClr val="000000"/>
                </a:solidFill>
                <a:effectLst/>
                <a:latin typeface="Comic Sans MS" panose="030F0702030302020204" pitchFamily="66" charset="0"/>
              </a:rPr>
              <a:t>البته اگر مشکلتون </a:t>
            </a:r>
            <a:r>
              <a:rPr lang="en-US" sz="1800" b="0" kern="1200" spc="-1">
                <a:solidFill>
                  <a:srgbClr val="000000"/>
                </a:solidFill>
                <a:effectLst/>
                <a:latin typeface="Comic Sans MS" panose="030F0702030302020204" pitchFamily="66" charset="0"/>
              </a:rPr>
              <a:t>ontopic</a:t>
            </a:r>
            <a:r>
              <a:rPr lang="fa-IR" sz="1800" b="0" kern="1200" spc="-1">
                <a:solidFill>
                  <a:srgbClr val="000000"/>
                </a:solidFill>
                <a:effectLst/>
                <a:latin typeface="Comic Sans MS" panose="030F0702030302020204" pitchFamily="66" charset="0"/>
              </a:rPr>
              <a:t> هست و مرتبط با برنامه نویسی و کار با </a:t>
            </a:r>
            <a:r>
              <a:rPr lang="en-US" sz="1800" b="0" kern="1200" spc="-1">
                <a:solidFill>
                  <a:srgbClr val="000000"/>
                </a:solidFill>
                <a:effectLst/>
                <a:latin typeface="Comic Sans MS" panose="030F0702030302020204" pitchFamily="66" charset="0"/>
              </a:rPr>
              <a:t>api</a:t>
            </a:r>
            <a:r>
              <a:rPr lang="fa-IR" sz="1800" b="0" kern="1200" spc="-1">
                <a:solidFill>
                  <a:srgbClr val="000000"/>
                </a:solidFill>
                <a:effectLst/>
                <a:latin typeface="Comic Sans MS" panose="030F0702030302020204" pitchFamily="66" charset="0"/>
              </a:rPr>
              <a:t>ها هست مثل این سوال، میتونین بپرسین،!</a:t>
            </a:r>
            <a:endParaRPr lang="en-US" sz="3200">
              <a:effectLst/>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195</a:t>
            </a:fld>
            <a:endParaRPr lang="en-US" sz="1200" b="0" strike="noStrike" spc="-1">
              <a:latin typeface="Times New Roman"/>
            </a:endParaRPr>
          </a:p>
        </p:txBody>
      </p:sp>
    </p:spTree>
    <p:extLst>
      <p:ext uri="{BB962C8B-B14F-4D97-AF65-F5344CB8AC3E}">
        <p14:creationId xmlns:p14="http://schemas.microsoft.com/office/powerpoint/2010/main" val="90869691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PlaceHolder 1"/>
          <p:cNvSpPr>
            <a:spLocks noGrp="1" noRot="1" noChangeAspect="1"/>
          </p:cNvSpPr>
          <p:nvPr>
            <p:ph type="sldImg"/>
          </p:nvPr>
        </p:nvSpPr>
        <p:spPr>
          <a:xfrm>
            <a:off x="685800" y="1143000"/>
            <a:ext cx="5486400" cy="3086100"/>
          </a:xfrm>
          <a:prstGeom prst="rect">
            <a:avLst/>
          </a:prstGeom>
          <a:ln w="0">
            <a:noFill/>
          </a:ln>
        </p:spPr>
      </p:sp>
      <p:sp>
        <p:nvSpPr>
          <p:cNvPr id="88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3080" indent="-343080" algn="just" rtl="1">
              <a:lnSpc>
                <a:spcPct val="107000"/>
              </a:lnSpc>
              <a:buClr>
                <a:srgbClr val="000000"/>
              </a:buClr>
              <a:buFont typeface="Symbol"/>
              <a:buChar char=""/>
            </a:pPr>
            <a:r>
              <a:rPr lang="ar-SA" sz="1800" b="0" strike="noStrike" spc="-1">
                <a:latin typeface="Comic Sans MS"/>
                <a:cs typeface="B Kamran"/>
              </a:rPr>
              <a:t>سوال درمورد مشکلی که نمیشه دوباره ایجادش کرد</a:t>
            </a:r>
            <a:r>
              <a:rPr lang="fa-IR" sz="1800" b="0" strike="noStrike" spc="-1">
                <a:latin typeface="Comic Sans MS"/>
                <a:cs typeface="B Kamran"/>
              </a:rPr>
              <a:t>، به این معنی که </a:t>
            </a:r>
            <a:r>
              <a:rPr lang="en-US" sz="1800" b="0" strike="noStrike" spc="-1">
                <a:latin typeface="Comic Sans MS"/>
                <a:ea typeface="Segoe UI"/>
              </a:rPr>
              <a:t>کسی که سوال</a:t>
            </a:r>
            <a:r>
              <a:rPr lang="fa-IR" sz="1800" b="0" strike="noStrike" spc="-1">
                <a:latin typeface="Comic Sans MS"/>
                <a:ea typeface="Segoe UI"/>
              </a:rPr>
              <a:t>تون</a:t>
            </a:r>
            <a:r>
              <a:rPr lang="en-US" sz="1800" b="0" strike="noStrike" spc="-1">
                <a:latin typeface="Comic Sans MS"/>
                <a:ea typeface="Segoe UI"/>
              </a:rPr>
              <a:t> رو میخونه</a:t>
            </a:r>
            <a:r>
              <a:rPr lang="fa-IR" sz="1800" b="0" strike="noStrike" spc="-1">
                <a:latin typeface="Comic Sans MS"/>
                <a:ea typeface="Segoe UI"/>
              </a:rPr>
              <a:t>، نمیتونه خودش طبق توضیحتون همون </a:t>
            </a:r>
            <a:r>
              <a:rPr lang="en-US" sz="1800" b="0" strike="noStrike" spc="-1">
                <a:latin typeface="Comic Sans MS"/>
                <a:ea typeface="Segoe UI"/>
              </a:rPr>
              <a:t>مشکل رو ایجاد کنه </a:t>
            </a:r>
            <a:r>
              <a:rPr lang="fa-IR" sz="1800" b="0" strike="noStrike" spc="-1">
                <a:latin typeface="Comic Sans MS"/>
                <a:ea typeface="Segoe UI"/>
              </a:rPr>
              <a:t>تا </a:t>
            </a:r>
            <a:r>
              <a:rPr lang="en-US" sz="1800" b="0" strike="noStrike" spc="-1">
                <a:latin typeface="Comic Sans MS"/>
                <a:ea typeface="Segoe UI"/>
              </a:rPr>
              <a:t>بررسی کنه</a:t>
            </a:r>
            <a:r>
              <a:rPr lang="fa-IR" sz="1800" b="0" strike="noStrike" spc="-1">
                <a:latin typeface="Comic Sans MS"/>
                <a:ea typeface="Segoe UI"/>
              </a:rPr>
              <a:t>، هم بسته میشه</a:t>
            </a:r>
            <a:r>
              <a:rPr lang="ar-SA" sz="1800" b="0" strike="noStrike" spc="-1">
                <a:latin typeface="Comic Sans MS"/>
                <a:cs typeface="B Kamran"/>
              </a:rPr>
              <a:t>،</a:t>
            </a:r>
            <a:endParaRPr lang="fa-IR" sz="1800" b="0" strike="noStrike" spc="-1">
              <a:latin typeface="Comic Sans MS"/>
              <a:cs typeface="B Kamran"/>
            </a:endParaRPr>
          </a:p>
          <a:p>
            <a:pPr marL="0" indent="0" algn="just" rtl="1">
              <a:lnSpc>
                <a:spcPct val="107000"/>
              </a:lnSpc>
              <a:buClr>
                <a:srgbClr val="000000"/>
              </a:buClr>
              <a:buFont typeface="Symbol"/>
              <a:buNone/>
            </a:pPr>
            <a:r>
              <a:rPr lang="ar-SA" sz="1800" b="0" strike="noStrike" spc="-1">
                <a:latin typeface="Comic Sans MS"/>
                <a:cs typeface="B Kamran"/>
              </a:rPr>
              <a:t> </a:t>
            </a:r>
            <a:r>
              <a:rPr lang="fa-IR" sz="1800" b="0" strike="noStrike" spc="-1">
                <a:latin typeface="Comic Sans MS"/>
                <a:cs typeface="B Kamran"/>
              </a:rPr>
              <a:t>اینجا بهتره </a:t>
            </a:r>
            <a:r>
              <a:rPr lang="ar-SA" sz="1800" b="0" strike="noStrike" spc="-1">
                <a:latin typeface="Comic Sans MS"/>
                <a:cs typeface="B Kamran"/>
              </a:rPr>
              <a:t>که از </a:t>
            </a:r>
            <a:r>
              <a:rPr lang="en-US" sz="1800" b="0" strike="noStrike" spc="-1">
                <a:latin typeface="Comic Sans MS"/>
                <a:ea typeface="Segoe UI"/>
              </a:rPr>
              <a:t>Reprex</a:t>
            </a:r>
            <a:r>
              <a:rPr lang="fa-IR" sz="1800" b="0" strike="noStrike" spc="-1">
                <a:latin typeface="Comic Sans MS"/>
                <a:cs typeface="B Kamran"/>
              </a:rPr>
              <a:t>استفاده کنین، تا وقتی که کسی سوال رو می­خونه، بتونه کدتون رو ببینه، دانلود کنه و خودش هم تست کنه تا بتونه سریعتر و بهتر خطا رو بررسی و رفع کنه و بهتون کمک کنه، </a:t>
            </a:r>
          </a:p>
          <a:p>
            <a:pPr marL="285750" indent="-285750" algn="just" rtl="1">
              <a:lnSpc>
                <a:spcPct val="107000"/>
              </a:lnSpc>
              <a:buClr>
                <a:srgbClr val="000000"/>
              </a:buClr>
              <a:buFont typeface="Arial" panose="020B0604020202020204" pitchFamily="34" charset="0"/>
              <a:buChar char="•"/>
            </a:pPr>
            <a:r>
              <a:rPr lang="ar-SA" sz="1800" b="0" strike="noStrike" spc="-1">
                <a:latin typeface="Comic Sans MS"/>
                <a:cs typeface="B Kamran"/>
              </a:rPr>
              <a:t>اینکه سوال/امتحان/پروژه درسی تون رو بزارین و بگین برام بنویسین یا حلش کنین!</a:t>
            </a:r>
            <a:endParaRPr lang="en-US" sz="1800" b="0" strike="noStrike" spc="-1">
              <a:latin typeface="Arial"/>
            </a:endParaRPr>
          </a:p>
          <a:p>
            <a:pPr marL="343080" indent="-343080" algn="just" rtl="1">
              <a:lnSpc>
                <a:spcPct val="107000"/>
              </a:lnSpc>
              <a:buClr>
                <a:srgbClr val="000000"/>
              </a:buClr>
              <a:buFont typeface="Symbol"/>
              <a:buChar char=""/>
            </a:pPr>
            <a:r>
              <a:rPr lang="ar-SA" sz="1800" b="0" strike="noStrike" spc="-1">
                <a:latin typeface="Comic Sans MS"/>
                <a:cs typeface="B Kamran"/>
              </a:rPr>
              <a:t>سؤالات مربوط به سخت­افزار و نرم­افزار و محاسباتی عمومی</a:t>
            </a:r>
            <a:r>
              <a:rPr lang="en-US" sz="1800" b="0" strike="noStrike" spc="-1">
                <a:latin typeface="Comic Sans MS"/>
                <a:ea typeface="Segoe UI"/>
              </a:rPr>
              <a:t> و به طر کلی سوالات خاص کامیونیتی های دیگه Stackoexchane</a:t>
            </a:r>
            <a:r>
              <a:rPr lang="ar-SA" sz="1800" b="0" strike="noStrike" spc="-1">
                <a:latin typeface="Comic Sans MS"/>
                <a:cs typeface="B Kamran"/>
              </a:rPr>
              <a:t>، خارج</a:t>
            </a:r>
            <a:r>
              <a:rPr lang="en-US" sz="1800" b="0" strike="noStrike" spc="-1">
                <a:solidFill>
                  <a:srgbClr val="FF0000"/>
                </a:solidFill>
                <a:latin typeface="Comic Sans MS"/>
                <a:ea typeface="Segoe UI"/>
              </a:rPr>
              <a:t> </a:t>
            </a:r>
            <a:r>
              <a:rPr lang="ar-SA" sz="1800" b="0" strike="noStrike" spc="-1">
                <a:latin typeface="Comic Sans MS"/>
                <a:cs typeface="B Kamran"/>
              </a:rPr>
              <a:t>از موضوع هستن، مگر اینکه مستقیماً شامل ابزارهایی باشن که عمدتاً برای برنامه­نویسی استفاده می­شن</a:t>
            </a:r>
            <a:endParaRPr lang="en-US" sz="1800" b="0" strike="noStrike" spc="-1">
              <a:latin typeface="Arial"/>
            </a:endParaRPr>
          </a:p>
          <a:p>
            <a:pPr algn="just" rtl="1">
              <a:lnSpc>
                <a:spcPct val="107000"/>
              </a:lnSpc>
              <a:buNone/>
              <a:tabLst>
                <a:tab pos="0" algn="l"/>
              </a:tabLst>
            </a:pPr>
            <a:r>
              <a:rPr lang="fa-IR" sz="1800" b="0" strike="noStrike" spc="-1">
                <a:latin typeface="Comic Sans MS"/>
                <a:cs typeface="B Kamran"/>
              </a:rPr>
              <a:t>بنابراین </a:t>
            </a:r>
            <a:r>
              <a:rPr lang="fa-IR" sz="1800" b="0" strike="noStrike" spc="-1">
                <a:solidFill>
                  <a:srgbClr val="000000"/>
                </a:solidFill>
                <a:latin typeface="Comic Sans MS"/>
                <a:cs typeface="B Kamran"/>
              </a:rPr>
              <a:t>به طور کلی، س</a:t>
            </a:r>
            <a:r>
              <a:rPr lang="ar-SA" sz="1800" b="0" strike="noStrike" spc="-1">
                <a:solidFill>
                  <a:srgbClr val="000000"/>
                </a:solidFill>
                <a:latin typeface="Comic Sans MS"/>
                <a:cs typeface="B Kamran"/>
              </a:rPr>
              <a:t>ؤالاتی که خیلی گسترده، نامشخص، ناقص یا اساساً مبتنی بر عقیده و از همه مهمتر </a:t>
            </a:r>
            <a:r>
              <a:rPr lang="en-US" sz="1800" b="0" strike="noStrike" spc="-1">
                <a:solidFill>
                  <a:srgbClr val="000000"/>
                </a:solidFill>
                <a:latin typeface="Comic Sans MS"/>
                <a:ea typeface="Segoe UI"/>
              </a:rPr>
              <a:t>Off-Topic هستن، ممکنه توسط جامعه بسته </a:t>
            </a:r>
            <a:r>
              <a:rPr lang="fa-IR" sz="1800" b="0" strike="noStrike" spc="-1">
                <a:solidFill>
                  <a:srgbClr val="000000"/>
                </a:solidFill>
                <a:latin typeface="Comic Sans MS"/>
                <a:cs typeface="B Kamran"/>
              </a:rPr>
              <a:t>شن، </a:t>
            </a:r>
            <a:endParaRPr lang="en-US" sz="1800" b="0" strike="noStrike" spc="-1">
              <a:latin typeface="Arial"/>
            </a:endParaRPr>
          </a:p>
          <a:p>
            <a:pPr marL="411480" algn="just" rtl="1">
              <a:lnSpc>
                <a:spcPct val="107000"/>
              </a:lnSpc>
              <a:spcBef>
                <a:spcPts val="799"/>
              </a:spcBef>
              <a:buNone/>
              <a:tabLst>
                <a:tab pos="0" algn="l"/>
              </a:tabLst>
            </a:pPr>
            <a:endParaRPr lang="en-US" sz="1800" b="0" strike="noStrike" spc="-1">
              <a:latin typeface="Arial"/>
            </a:endParaRPr>
          </a:p>
        </p:txBody>
      </p:sp>
      <p:sp>
        <p:nvSpPr>
          <p:cNvPr id="884" name="PlaceHolder 3"/>
          <p:cNvSpPr>
            <a:spLocks noGrp="1"/>
          </p:cNvSpPr>
          <p:nvPr>
            <p:ph type="sldNum" idx="5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33F0935-E8B0-4088-8551-13CC6EF01BA6}" type="slidenum">
              <a:rPr lang="en-US" sz="1200" b="0" strike="noStrike" spc="-1">
                <a:latin typeface="Times New Roman"/>
              </a:rPr>
              <a:t>196</a:t>
            </a:fld>
            <a:endParaRPr lang="en-US" sz="1200" b="0" strike="noStrike" spc="-1">
              <a:latin typeface="Times New Roman"/>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PlaceHolder 1"/>
          <p:cNvSpPr>
            <a:spLocks noGrp="1" noRot="1" noChangeAspect="1"/>
          </p:cNvSpPr>
          <p:nvPr>
            <p:ph type="sldImg"/>
          </p:nvPr>
        </p:nvSpPr>
        <p:spPr>
          <a:xfrm>
            <a:off x="685800" y="1143000"/>
            <a:ext cx="5486400" cy="3086100"/>
          </a:xfrm>
          <a:prstGeom prst="rect">
            <a:avLst/>
          </a:prstGeom>
          <a:ln w="0">
            <a:noFill/>
          </a:ln>
        </p:spPr>
      </p:sp>
      <p:sp>
        <p:nvSpPr>
          <p:cNvPr id="88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cs typeface="B Kamran"/>
              </a:rPr>
              <a:t>و دقت کنین که برای بستن یک سوال باید حداقل </a:t>
            </a:r>
            <a:r>
              <a:rPr lang="en-US" sz="1800" b="0" strike="noStrike" spc="-1">
                <a:latin typeface="Comic Sans MS"/>
                <a:ea typeface="Segoe UI"/>
              </a:rPr>
              <a:t>3</a:t>
            </a:r>
            <a:r>
              <a:rPr lang="ar-SA" sz="1800" b="0" strike="noStrike" spc="-1">
                <a:latin typeface="Comic Sans MS"/>
                <a:cs typeface="B Kamran"/>
              </a:rPr>
              <a:t>تا</a:t>
            </a:r>
            <a:r>
              <a:rPr lang="en-US" sz="1800" b="0" strike="noStrike" spc="-1">
                <a:solidFill>
                  <a:srgbClr val="000000"/>
                </a:solidFill>
                <a:latin typeface="Comic Sans MS"/>
                <a:ea typeface="Segoe UI"/>
              </a:rPr>
              <a:t> کاربر </a:t>
            </a:r>
            <a:r>
              <a:rPr lang="fa-IR" sz="1800" b="0" strike="noStrike" spc="-1">
                <a:solidFill>
                  <a:srgbClr val="000000"/>
                </a:solidFill>
                <a:latin typeface="Comic Sans MS"/>
                <a:ea typeface="Segoe UI"/>
              </a:rPr>
              <a:t>که هرکدوم حداقل </a:t>
            </a:r>
            <a:r>
              <a:rPr lang="en-US" sz="1800" b="0" strike="noStrike" spc="-1">
                <a:latin typeface="Comic Sans MS"/>
                <a:ea typeface="Segoe UI"/>
              </a:rPr>
              <a:t>3k</a:t>
            </a:r>
            <a:r>
              <a:rPr lang="en-US" sz="1800" b="0" strike="noStrike" spc="-1">
                <a:solidFill>
                  <a:srgbClr val="000000"/>
                </a:solidFill>
                <a:latin typeface="Comic Sans MS"/>
                <a:ea typeface="Segoe UI"/>
              </a:rPr>
              <a:t> </a:t>
            </a:r>
            <a:r>
              <a:rPr lang="fa-IR" sz="1800" b="0" strike="noStrike" spc="-1">
                <a:solidFill>
                  <a:srgbClr val="000000"/>
                </a:solidFill>
                <a:latin typeface="Comic Sans MS"/>
                <a:ea typeface="Segoe UI"/>
              </a:rPr>
              <a:t> امتیاز دارن، </a:t>
            </a:r>
            <a:r>
              <a:rPr lang="en-US" sz="1800" b="0" strike="noStrike" spc="-1">
                <a:solidFill>
                  <a:srgbClr val="000000"/>
                </a:solidFill>
                <a:latin typeface="Comic Sans MS"/>
                <a:ea typeface="Segoe UI"/>
              </a:rPr>
              <a:t>به سوال close vote بدن</a:t>
            </a:r>
            <a:r>
              <a:rPr lang="fa-IR" sz="1800" b="0" strike="noStrike" spc="-1">
                <a:solidFill>
                  <a:srgbClr val="000000"/>
                </a:solidFill>
                <a:latin typeface="Comic Sans MS"/>
                <a:ea typeface="Segoe UI"/>
              </a:rPr>
              <a:t>، اینطوری</a:t>
            </a:r>
            <a:r>
              <a:rPr lang="en-US" sz="1800" b="0" strike="noStrike" spc="-1">
                <a:solidFill>
                  <a:srgbClr val="000000"/>
                </a:solidFill>
                <a:latin typeface="Comic Sans MS"/>
                <a:ea typeface="Segoe UI"/>
              </a:rPr>
              <a:t> اون سوال بسته میشه و دیگه کسی نمیتونه بهش جواب بده! </a:t>
            </a:r>
            <a:r>
              <a:rPr lang="fa-IR" sz="1800" b="0" strike="noStrike" spc="-1">
                <a:solidFill>
                  <a:srgbClr val="000000"/>
                </a:solidFill>
                <a:latin typeface="Comic Sans MS"/>
                <a:ea typeface="Segoe UI"/>
              </a:rPr>
              <a:t>به همین شکل، اگر</a:t>
            </a:r>
            <a:r>
              <a:rPr lang="en-US" sz="1800" b="0" strike="noStrike" spc="-1">
                <a:solidFill>
                  <a:srgbClr val="000000"/>
                </a:solidFill>
                <a:latin typeface="Comic Sans MS"/>
                <a:ea typeface="Segoe UI"/>
              </a:rPr>
              <a:t>3 نفر با حداقل 3</a:t>
            </a:r>
            <a:r>
              <a:rPr lang="fa-IR" sz="1800" b="0" strike="noStrike" spc="-1">
                <a:solidFill>
                  <a:srgbClr val="000000"/>
                </a:solidFill>
                <a:latin typeface="Comic Sans MS"/>
                <a:cs typeface="B Kamran"/>
              </a:rPr>
              <a:t>کا امتیاز </a:t>
            </a:r>
            <a:r>
              <a:rPr lang="en-US" sz="1800" b="0" strike="noStrike" spc="-1">
                <a:solidFill>
                  <a:srgbClr val="000000"/>
                </a:solidFill>
                <a:latin typeface="Comic Sans MS"/>
                <a:ea typeface="Segoe UI"/>
              </a:rPr>
              <a:t>repoen vote بدن، سوال دوباره باز میشه، و باید دقت کرد که هرکسی فقط یکبار میتونه رای بده! و در روز 50</a:t>
            </a:r>
            <a:r>
              <a:rPr lang="fa-IR" sz="1800" b="0" strike="noStrike" spc="-1">
                <a:solidFill>
                  <a:srgbClr val="000000"/>
                </a:solidFill>
                <a:latin typeface="Comic Sans MS"/>
                <a:cs typeface="B Kamran"/>
              </a:rPr>
              <a:t>تا رای برای </a:t>
            </a:r>
            <a:r>
              <a:rPr lang="en-US" sz="1800" b="0" strike="noStrike" spc="-1">
                <a:solidFill>
                  <a:srgbClr val="000000"/>
                </a:solidFill>
                <a:latin typeface="Comic Sans MS"/>
                <a:ea typeface="Segoe UI"/>
              </a:rPr>
              <a:t>Close vote میتونه بده! </a:t>
            </a:r>
            <a:endParaRPr lang="en-US" sz="1800" b="0" strike="noStrike" spc="-1">
              <a:latin typeface="Arial"/>
            </a:endParaRPr>
          </a:p>
          <a:p>
            <a:pPr algn="just" rtl="1">
              <a:lnSpc>
                <a:spcPct val="107000"/>
              </a:lnSpc>
              <a:buNone/>
              <a:tabLst>
                <a:tab pos="0" algn="l"/>
              </a:tabLst>
            </a:pPr>
            <a:r>
              <a:rPr lang="en-US" sz="1800" b="0" strike="noStrike" spc="-1">
                <a:solidFill>
                  <a:srgbClr val="000000"/>
                </a:solidFill>
                <a:latin typeface="Comic Sans MS"/>
                <a:ea typeface="Segoe UI"/>
              </a:rPr>
              <a:t>. البته ممکنه سوالتون صرفا مشکلی جزیی داشته باشه که با بهبودش کاربرهایی بیان open vote بدن یا همون قبلی‌ها را‌ی‌شونو </a:t>
            </a:r>
            <a:r>
              <a:rPr lang="fa-IR" sz="1800" b="0" strike="noStrike" spc="-1">
                <a:solidFill>
                  <a:srgbClr val="000000"/>
                </a:solidFill>
                <a:latin typeface="Comic Sans MS"/>
                <a:ea typeface="Segoe UI"/>
              </a:rPr>
              <a:t>البته به شرطی که سوال کامل بسته نشده باشه </a:t>
            </a:r>
            <a:r>
              <a:rPr lang="en-US" sz="1800" b="0" strike="noStrike" spc="-1">
                <a:solidFill>
                  <a:srgbClr val="000000"/>
                </a:solidFill>
                <a:latin typeface="Comic Sans MS"/>
                <a:ea typeface="Segoe UI"/>
              </a:rPr>
              <a:t>پس بگیرن! گاهی اوقات هم ممکنه که از نظر شما یا برخی افراد یک سوال On-Topic باشه و این مرز باریکی داشته باشه و تشخیصش کمی سخت باشه</a:t>
            </a:r>
            <a:r>
              <a:rPr lang="fa-IR" sz="1800" b="0" strike="noStrike" spc="-1">
                <a:solidFill>
                  <a:srgbClr val="000000"/>
                </a:solidFill>
                <a:latin typeface="Comic Sans MS"/>
                <a:ea typeface="Segoe UI"/>
              </a:rPr>
              <a:t> که تو فصل آتی درموردش بیشتر صحبت میکنیم</a:t>
            </a:r>
            <a:r>
              <a:rPr lang="en-US" sz="1800" b="0" strike="noStrike" spc="-1">
                <a:solidFill>
                  <a:srgbClr val="000000"/>
                </a:solidFill>
                <a:latin typeface="Comic Sans MS"/>
                <a:ea typeface="Segoe UI"/>
              </a:rPr>
              <a:t>...</a:t>
            </a:r>
            <a:endParaRPr lang="en-US" sz="1800" b="0" strike="noStrike" spc="-1">
              <a:latin typeface="Arial"/>
            </a:endParaRPr>
          </a:p>
        </p:txBody>
      </p:sp>
      <p:sp>
        <p:nvSpPr>
          <p:cNvPr id="887" name="PlaceHolder 3"/>
          <p:cNvSpPr>
            <a:spLocks noGrp="1"/>
          </p:cNvSpPr>
          <p:nvPr>
            <p:ph type="sldNum" idx="5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C1F99A4-941B-458C-85C2-091ABDBBF4B7}" type="slidenum">
              <a:rPr lang="en-US" sz="1200" b="0" strike="noStrike" spc="-1">
                <a:latin typeface="Times New Roman"/>
              </a:rPr>
              <a:t>197</a:t>
            </a:fld>
            <a:endParaRPr lang="en-US" sz="1200" b="0" strike="noStrike" spc="-1">
              <a:latin typeface="Times New Roman"/>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PlaceHolder 1"/>
          <p:cNvSpPr>
            <a:spLocks noGrp="1" noRot="1" noChangeAspect="1"/>
          </p:cNvSpPr>
          <p:nvPr>
            <p:ph type="sldImg"/>
          </p:nvPr>
        </p:nvSpPr>
        <p:spPr>
          <a:xfrm>
            <a:off x="685800" y="1143000"/>
            <a:ext cx="5486400" cy="3086100"/>
          </a:xfrm>
          <a:prstGeom prst="rect">
            <a:avLst/>
          </a:prstGeom>
          <a:ln w="0">
            <a:noFill/>
          </a:ln>
        </p:spPr>
      </p:sp>
      <p:sp>
        <p:nvSpPr>
          <p:cNvPr id="8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و آخرین نکته و درواقع خط قرمز </a:t>
            </a:r>
            <a:r>
              <a:rPr lang="en-US" sz="1800" b="0" strike="noStrike" spc="-1">
                <a:latin typeface="Comic Sans MS"/>
                <a:ea typeface="Segoe UI"/>
              </a:rPr>
              <a:t>Stackoverflow که نه تنها کلی امتیاز بخاطرش ازدست میدین بلکه ممکنه اکانتتون هم بسته بشه، بچه­ها این نکته خیلی مهمه خیلی! تاکید می­کنم خیلی! به هیچ وجه دوتا یا بیشتر اکانت نسازین که بخواهین با یکی سوال بپرسین و با دیگری به سوال و جوابتون Up-Vote بدین! یا حتی چندتا رفیق جمع شین و اینکارو برای همدیگه بکنین اصلاحا Gang خودتونو راه بندازین! درواقع شیوه تشخیصش هم اینطوریه که سیستمشون بفهمه که یه بخش قابل توجهی از امتیازهاتون از سمت یک سری افراد خاص هست، مثلا شما 10k امتیاز جمع کردین که 5k</a:t>
            </a:r>
            <a:r>
              <a:rPr lang="fa-IR" sz="1800" b="0" strike="noStrike" spc="-1">
                <a:latin typeface="Comic Sans MS"/>
                <a:cs typeface="B Kamran"/>
              </a:rPr>
              <a:t>ش از سمت چند نفره! خب تابلوهه که شما یک </a:t>
            </a:r>
            <a:r>
              <a:rPr lang="en-US" sz="1800" b="0" strike="noStrike" spc="-1">
                <a:latin typeface="Comic Sans MS"/>
                <a:ea typeface="Segoe UI"/>
              </a:rPr>
              <a:t>gang شدین! شما اولین نفری نیستین که این ایده به ذهنش رسیده، خیلی­ها قبل از شما اینکارو کردن و نه تنها اون امتیازهایی که اینطوری بدست آورده بودن رو از دست دادن بلکه کلی از امتیاز­های ارگانیک دیگه­اشون رو هم ازشون گرفتن و از همه اینا بدتر این Reputation بد هست که درباره شما شکل می­گیره، پس</a:t>
            </a:r>
            <a:endParaRPr lang="en-US" sz="1800" b="0" strike="noStrike" spc="-1">
              <a:latin typeface="Arial"/>
            </a:endParaRPr>
          </a:p>
          <a:p>
            <a:pPr algn="ctr" rtl="1">
              <a:lnSpc>
                <a:spcPct val="107000"/>
              </a:lnSpc>
              <a:spcBef>
                <a:spcPts val="799"/>
              </a:spcBef>
              <a:buNone/>
              <a:tabLst>
                <a:tab pos="0" algn="l"/>
              </a:tabLst>
            </a:pPr>
            <a:r>
              <a:rPr lang="fa-IR" sz="1800" b="1" strike="noStrike" spc="-1">
                <a:latin typeface="Comic Sans MS"/>
                <a:cs typeface="B Kamran"/>
              </a:rPr>
              <a:t>با اعتبارتون قمار نکنین!</a:t>
            </a:r>
            <a:endParaRPr lang="en-US" sz="1800" b="0" strike="noStrike" spc="-1">
              <a:latin typeface="Arial"/>
            </a:endParaRPr>
          </a:p>
        </p:txBody>
      </p:sp>
      <p:sp>
        <p:nvSpPr>
          <p:cNvPr id="890" name="PlaceHolder 3"/>
          <p:cNvSpPr>
            <a:spLocks noGrp="1"/>
          </p:cNvSpPr>
          <p:nvPr>
            <p:ph type="sldNum" idx="5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7CD878B-0FDC-450F-BABA-BD9E6FC31A02}" type="slidenum">
              <a:rPr lang="en-US" sz="1200" b="0" strike="noStrike" spc="-1">
                <a:latin typeface="Times New Roman"/>
              </a:rPr>
              <a:t>198</a:t>
            </a:fld>
            <a:endParaRPr lang="en-US" sz="1200" b="0" strike="noStrike" spc="-1">
              <a:latin typeface="Times New Roman"/>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PlaceHolder 1"/>
          <p:cNvSpPr>
            <a:spLocks noGrp="1" noRot="1" noChangeAspect="1"/>
          </p:cNvSpPr>
          <p:nvPr>
            <p:ph type="sldImg"/>
          </p:nvPr>
        </p:nvSpPr>
        <p:spPr>
          <a:xfrm>
            <a:off x="685800" y="1143000"/>
            <a:ext cx="5486400" cy="3086100"/>
          </a:xfrm>
          <a:prstGeom prst="rect">
            <a:avLst/>
          </a:prstGeom>
          <a:ln w="0">
            <a:noFill/>
          </a:ln>
        </p:spPr>
      </p:sp>
      <p:sp>
        <p:nvSpPr>
          <p:cNvPr id="89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mn-lt"/>
                <a:cs typeface="+mn-cs"/>
              </a:rPr>
              <a:t>مروری بر بخش سوم، ، چرا سوالمون بسته میشه یا امتیاز منفی میگیریم:</a:t>
            </a:r>
          </a:p>
          <a:p>
            <a:pPr algn="just" rtl="1">
              <a:lnSpc>
                <a:spcPct val="107000"/>
              </a:lnSpc>
              <a:spcBef>
                <a:spcPts val="799"/>
              </a:spcBef>
              <a:buNone/>
              <a:tabLst>
                <a:tab pos="0" algn="l"/>
              </a:tabLst>
            </a:pPr>
            <a:r>
              <a:rPr lang="fa-IR" sz="1800" b="0" strike="noStrike" spc="-1">
                <a:solidFill>
                  <a:srgbClr val="000000"/>
                </a:solidFill>
                <a:latin typeface="+mn-lt"/>
                <a:cs typeface="+mn-cs"/>
              </a:rPr>
              <a:t>تو این فصل متوجه شدیم که کاربرد </a:t>
            </a:r>
            <a:r>
              <a:rPr lang="en-US" sz="1800" b="0" strike="noStrike" spc="-1">
                <a:solidFill>
                  <a:srgbClr val="000000"/>
                </a:solidFill>
                <a:latin typeface="+mn-lt"/>
                <a:cs typeface="+mn-cs"/>
              </a:rPr>
              <a:t>downvote</a:t>
            </a:r>
            <a:r>
              <a:rPr lang="fa-IR" sz="1800" b="0" strike="noStrike" spc="-1">
                <a:solidFill>
                  <a:srgbClr val="000000"/>
                </a:solidFill>
                <a:latin typeface="+mn-lt"/>
                <a:cs typeface="+mn-cs"/>
              </a:rPr>
              <a:t> و هدفش اینه که سوال جواب های نامناسب هرس بشن و همینطور متوجه شدیم که سوالتون هرچقدر خوب هم که باشه باز بخاطر تکراری بودن یا مبتنی بر عقیده بودن یا سوال های پیشنهادکتاب و دوره و ... ممکن بسته شن، و از اون مهمتر درمورد خط قرمز استک اورفلو و</a:t>
            </a:r>
            <a:r>
              <a:rPr lang="en-US" sz="1800" b="0" strike="noStrike" spc="-1">
                <a:solidFill>
                  <a:srgbClr val="000000"/>
                </a:solidFill>
                <a:latin typeface="+mn-lt"/>
                <a:cs typeface="+mn-cs"/>
              </a:rPr>
              <a:t>gang</a:t>
            </a:r>
            <a:r>
              <a:rPr lang="fa-IR" sz="1800" b="0" strike="noStrike" spc="-1">
                <a:solidFill>
                  <a:srgbClr val="000000"/>
                </a:solidFill>
                <a:latin typeface="+mn-lt"/>
                <a:cs typeface="+mn-cs"/>
              </a:rPr>
              <a:t>ها صحبت کردیم و دیدیم که اگر ازش عبور کنین ممکنه که جدای از امتیاز هایی که بدست اوردین حتی اکانتتون هم ساسپند شه! همینطور دیدیم که با همه این ها باز هم برخی از سوالات ممکنه که بسته نشن و حتی امتیاز مثبت هم دریافت کنن! اما خب توضیح دادیم که سعی کنین همیشه رفتار حرفه ای رو داشته باشین و از </a:t>
            </a:r>
            <a:r>
              <a:rPr lang="en-US" sz="1800" b="0" strike="noStrike" spc="-1">
                <a:solidFill>
                  <a:srgbClr val="000000"/>
                </a:solidFill>
                <a:latin typeface="+mn-lt"/>
                <a:cs typeface="+mn-cs"/>
              </a:rPr>
              <a:t>spammer</a:t>
            </a:r>
            <a:r>
              <a:rPr lang="fa-IR" sz="1800" b="0" strike="noStrike" spc="-1">
                <a:solidFill>
                  <a:srgbClr val="000000"/>
                </a:solidFill>
                <a:latin typeface="+mn-lt"/>
                <a:cs typeface="+mn-cs"/>
              </a:rPr>
              <a:t>شدن خودتون جلوگیری کنین!</a:t>
            </a:r>
          </a:p>
          <a:p>
            <a:pPr algn="just" rtl="1">
              <a:lnSpc>
                <a:spcPct val="107000"/>
              </a:lnSpc>
              <a:spcBef>
                <a:spcPts val="799"/>
              </a:spcBef>
              <a:buNone/>
              <a:tabLst>
                <a:tab pos="0" algn="l"/>
              </a:tabLst>
            </a:pPr>
            <a:r>
              <a:rPr lang="fa-IR" sz="1800" b="0" strike="noStrike" spc="-1">
                <a:solidFill>
                  <a:srgbClr val="000000"/>
                </a:solidFill>
                <a:latin typeface="+mn-lt"/>
                <a:cs typeface="+mn-cs"/>
              </a:rPr>
              <a:t>موفق و سربلند باشین🥇</a:t>
            </a:r>
            <a:endParaRPr lang="en-US" sz="1800" b="0" strike="noStrike" spc="-1">
              <a:latin typeface="Arial"/>
            </a:endParaRPr>
          </a:p>
        </p:txBody>
      </p:sp>
      <p:sp>
        <p:nvSpPr>
          <p:cNvPr id="893" name="PlaceHolder 3"/>
          <p:cNvSpPr>
            <a:spLocks noGrp="1"/>
          </p:cNvSpPr>
          <p:nvPr>
            <p:ph type="sldNum" idx="5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B03369B-26F9-4A00-957F-6849E30E91C6}" type="slidenum">
              <a:rPr lang="en-US" sz="1200" b="0" strike="noStrike" spc="-1">
                <a:latin typeface="Times New Roman"/>
              </a:rPr>
              <a:t>199</a:t>
            </a:fld>
            <a:endParaRPr lang="en-US"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این دوره به طور کلی در </a:t>
            </a:r>
            <a:r>
              <a:rPr lang="en-US" sz="2000" b="0" strike="noStrike" spc="-1">
                <a:latin typeface="Arial"/>
              </a:rPr>
              <a:t>7 </a:t>
            </a:r>
            <a:r>
              <a:rPr lang="fa-IR" sz="2000" b="0" strike="noStrike" spc="-1">
                <a:latin typeface="Arial"/>
              </a:rPr>
              <a:t>بخش</a:t>
            </a:r>
            <a:r>
              <a:rPr lang="en-US" sz="2000" b="0" strike="noStrike" spc="-1">
                <a:latin typeface="Arial"/>
              </a:rPr>
              <a:t> ارائه میشه</a:t>
            </a:r>
            <a:r>
              <a:rPr lang="fa-IR" sz="2000" b="0" strike="noStrike" spc="-1">
                <a:latin typeface="Arial"/>
              </a:rPr>
              <a:t>:</a:t>
            </a:r>
          </a:p>
          <a:p>
            <a:pPr marL="457200" indent="-457200" algn="r" rtl="1">
              <a:lnSpc>
                <a:spcPct val="100000"/>
              </a:lnSpc>
              <a:buAutoNum type="arabicPeriod"/>
            </a:pPr>
            <a:r>
              <a:rPr lang="fa-IR" sz="2000" b="0" strike="noStrike" spc="-1">
                <a:latin typeface="Arial"/>
              </a:rPr>
              <a:t>در بخش اول مقدماتی از </a:t>
            </a:r>
            <a:r>
              <a:rPr lang="en-US" sz="2000" b="0" strike="noStrike" spc="-1">
                <a:latin typeface="Arial"/>
              </a:rPr>
              <a:t>stackoverflow</a:t>
            </a:r>
            <a:r>
              <a:rPr lang="fa-IR" sz="2000" b="0" strike="noStrike" spc="-1">
                <a:latin typeface="Arial"/>
              </a:rPr>
              <a:t> و اینکه چرا نیازش داریم و ایا برای رزومه خوب هست یا نه رو صحبت می کنیم</a:t>
            </a:r>
          </a:p>
          <a:p>
            <a:pPr marL="457200" indent="-457200" algn="r" rtl="1">
              <a:lnSpc>
                <a:spcPct val="100000"/>
              </a:lnSpc>
              <a:buAutoNum type="arabicPeriod"/>
            </a:pPr>
            <a:r>
              <a:rPr lang="fa-IR" sz="2000" b="0" strike="noStrike" spc="-1">
                <a:latin typeface="Arial"/>
              </a:rPr>
              <a:t>در بخش دوم به اولین علت رجوعمون به </a:t>
            </a:r>
            <a:r>
              <a:rPr lang="en-US" sz="2000" b="0" strike="noStrike" spc="-1">
                <a:latin typeface="Arial"/>
              </a:rPr>
              <a:t>stackoverflow</a:t>
            </a:r>
            <a:r>
              <a:rPr lang="fa-IR" sz="2000" b="0" strike="noStrike" spc="-1">
                <a:latin typeface="Arial"/>
              </a:rPr>
              <a:t> یعنی چطور بتونیم یک سوال خوب و حرفه ای بپرسیم تا سوالمون امتیاز منفی نگیره و یا بسته نشه و درنتیجه سریعتر به جوابمون برسیم، میپردازیم!</a:t>
            </a:r>
          </a:p>
          <a:p>
            <a:pPr marL="457200" indent="-457200" algn="r" rtl="1">
              <a:lnSpc>
                <a:spcPct val="100000"/>
              </a:lnSpc>
              <a:buAutoNum type="arabicPeriod"/>
            </a:pPr>
            <a:r>
              <a:rPr lang="fa-IR" sz="2000" b="0" strike="noStrike" spc="-1">
                <a:latin typeface="Arial"/>
              </a:rPr>
              <a:t>در بخش سوم با ارائه مثال های متعدد و بررسی جزییاتشون به این میپردازیم که چه مدل سوال هایی ممکنه با پرسیدنشون امتیاز منفی بگیریم یا حتی سوالمون بسته بشه!</a:t>
            </a:r>
          </a:p>
          <a:p>
            <a:pPr marL="457200" indent="-457200" algn="r" rtl="1">
              <a:lnSpc>
                <a:spcPct val="100000"/>
              </a:lnSpc>
              <a:buAutoNum type="arabicPeriod"/>
            </a:pPr>
            <a:r>
              <a:rPr lang="fa-IR" sz="2000" b="0" strike="noStrike" spc="-1">
                <a:latin typeface="Arial"/>
              </a:rPr>
              <a:t>در بخش بعدی بهترین و کاربردیترین راه حل ها رو برای زمانی که سوال/جوابمون </a:t>
            </a:r>
            <a:r>
              <a:rPr lang="en-US" sz="2000" b="0" strike="noStrike" spc="-1">
                <a:latin typeface="Arial"/>
              </a:rPr>
              <a:t>down vote /close vote</a:t>
            </a:r>
            <a:r>
              <a:rPr lang="fa-IR" sz="2000" b="0" strike="noStrike" spc="-1">
                <a:latin typeface="Arial"/>
              </a:rPr>
              <a:t> گرفتن  بیان میکنیم، </a:t>
            </a:r>
          </a:p>
          <a:p>
            <a:pPr marL="457200" indent="-457200" algn="r" rtl="1">
              <a:lnSpc>
                <a:spcPct val="100000"/>
              </a:lnSpc>
              <a:buAutoNum type="arabicPeriod"/>
            </a:pPr>
            <a:r>
              <a:rPr lang="fa-IR" sz="2000" b="0" strike="noStrike" spc="-1">
                <a:latin typeface="Arial"/>
              </a:rPr>
              <a:t>در بخش پنجم به جستجوی حرفه ای سوال که  خیلی از کاربرهای </a:t>
            </a:r>
            <a:r>
              <a:rPr lang="en-US" sz="2000" b="0" strike="noStrike" spc="-1">
                <a:latin typeface="Arial"/>
              </a:rPr>
              <a:t>Stackoverflow</a:t>
            </a:r>
            <a:r>
              <a:rPr lang="fa-IR" sz="2000" b="0" strike="noStrike" spc="-1">
                <a:latin typeface="Arial"/>
              </a:rPr>
              <a:t> توش مشکل دارن و بهش بی توجه هستن میپردازیم و نکاتی رو بهتون یاد میدیم که تو این زمینه به صورت حرفه ای عمل کنین</a:t>
            </a:r>
          </a:p>
          <a:p>
            <a:pPr marL="457200" indent="-457200" algn="r" rtl="1">
              <a:lnSpc>
                <a:spcPct val="100000"/>
              </a:lnSpc>
              <a:buAutoNum type="arabicPeriod"/>
            </a:pPr>
            <a:r>
              <a:rPr lang="fa-IR" sz="2000" b="0" strike="noStrike" spc="-1">
                <a:latin typeface="Arial"/>
              </a:rPr>
              <a:t>در بخش ششم هم به همراه بررسی دقیق  ومثال های کاربردی به دغدغه خیلی از توسعه دهنده ها یعنی چطور امتیاز بیشتری در کمترین زمان به شکل اصولی دریافت کنیم میپردازیم</a:t>
            </a:r>
          </a:p>
          <a:p>
            <a:pPr marL="457200" indent="-457200" algn="r" rtl="1">
              <a:lnSpc>
                <a:spcPct val="100000"/>
              </a:lnSpc>
              <a:buAutoNum type="arabicPeriod"/>
            </a:pPr>
            <a:r>
              <a:rPr lang="fa-IR" sz="2000" b="0" strike="noStrike" spc="-1">
                <a:latin typeface="Arial"/>
              </a:rPr>
              <a:t>در بخش آخر هم به جمع بندی وبیان نکات مهمی برای پیشرفت بهترتون پرداختیم</a:t>
            </a:r>
          </a:p>
          <a:p>
            <a:pPr marL="0" indent="0" algn="r" rtl="1">
              <a:lnSpc>
                <a:spcPct val="100000"/>
              </a:lnSpc>
              <a:buNone/>
            </a:pPr>
            <a:endParaRPr lang="en-US" sz="2000" b="0" strike="noStrike" spc="-1">
              <a:latin typeface="Arial"/>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2</a:t>
            </a:fld>
            <a:endParaRPr lang="en-US" sz="1200" b="0" strike="noStrike" spc="-1">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درواقع تلاشمون این هست که شما هوشمندانه پیش برین یعنی مسیری که بقیه افراد توی 8</a:t>
            </a:r>
            <a:r>
              <a:rPr lang="en-US" sz="2000" b="0" strike="noStrike" spc="-1">
                <a:latin typeface="Arial"/>
              </a:rPr>
              <a:t> </a:t>
            </a:r>
            <a:r>
              <a:rPr lang="fa-IR" sz="2000" b="0" strike="noStrike" spc="-1">
                <a:latin typeface="Arial"/>
              </a:rPr>
              <a:t>یا9 سال میرسن رو شما نهایتا </a:t>
            </a:r>
            <a:r>
              <a:rPr lang="en-US" sz="2000" b="0" strike="noStrike" spc="-1">
                <a:latin typeface="Arial"/>
              </a:rPr>
              <a:t>2 یا 3</a:t>
            </a:r>
            <a:r>
              <a:rPr lang="fa-IR" sz="2000" b="0" strike="noStrike" spc="-1">
                <a:latin typeface="Arial"/>
              </a:rPr>
              <a:t>ساله برسین و عبور کنین ازشون</a:t>
            </a:r>
            <a:endParaRPr lang="en-US" sz="2000" b="0" strike="noStrike" spc="-1">
              <a:latin typeface="Arial"/>
            </a:endParaRP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20</a:t>
            </a:fld>
            <a:endParaRPr lang="en-US" sz="1200" b="0" strike="noStrike" spc="-1">
              <a:latin typeface="Times New Roman"/>
            </a:endParaRPr>
          </a:p>
        </p:txBody>
      </p:sp>
    </p:spTree>
    <p:extLst>
      <p:ext uri="{BB962C8B-B14F-4D97-AF65-F5344CB8AC3E}">
        <p14:creationId xmlns:p14="http://schemas.microsoft.com/office/powerpoint/2010/main" val="354951807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PlaceHolder 1"/>
          <p:cNvSpPr>
            <a:spLocks noGrp="1" noRot="1" noChangeAspect="1"/>
          </p:cNvSpPr>
          <p:nvPr>
            <p:ph type="sldImg"/>
          </p:nvPr>
        </p:nvSpPr>
        <p:spPr>
          <a:xfrm>
            <a:off x="685800" y="1143000"/>
            <a:ext cx="5486400" cy="3086100"/>
          </a:xfrm>
          <a:prstGeom prst="rect">
            <a:avLst/>
          </a:prstGeom>
          <a:ln w="0">
            <a:noFill/>
          </a:ln>
        </p:spPr>
      </p:sp>
      <p:sp>
        <p:nvSpPr>
          <p:cNvPr id="97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فصل 4م – </a:t>
            </a:r>
          </a:p>
          <a:p>
            <a:pPr algn="just" rtl="1">
              <a:lnSpc>
                <a:spcPct val="107000"/>
              </a:lnSpc>
              <a:spcBef>
                <a:spcPts val="799"/>
              </a:spcBef>
              <a:buNone/>
              <a:tabLst>
                <a:tab pos="0" algn="l"/>
              </a:tabLst>
            </a:pPr>
            <a:r>
              <a:rPr lang="en-US" sz="1800" b="0" strike="noStrike" spc="-1">
                <a:latin typeface="Arial"/>
              </a:rPr>
              <a:t>Dealing with down/close votes</a:t>
            </a:r>
          </a:p>
          <a:p>
            <a:pPr algn="just" rtl="1">
              <a:lnSpc>
                <a:spcPct val="107000"/>
              </a:lnSpc>
              <a:spcBef>
                <a:spcPts val="799"/>
              </a:spcBef>
              <a:buNone/>
              <a:tabLst>
                <a:tab pos="0" algn="l"/>
              </a:tabLst>
            </a:pPr>
            <a:endParaRPr lang="fa-IR" sz="1800" b="0" strike="noStrike" spc="-1">
              <a:latin typeface="Arial"/>
            </a:endParaRPr>
          </a:p>
          <a:p>
            <a:pPr algn="just" rtl="1">
              <a:lnSpc>
                <a:spcPct val="107000"/>
              </a:lnSpc>
              <a:spcBef>
                <a:spcPts val="799"/>
              </a:spcBef>
              <a:buNone/>
              <a:tabLst>
                <a:tab pos="0" algn="l"/>
              </a:tabLst>
            </a:pPr>
            <a:r>
              <a:rPr lang="fa-IR" sz="1800" b="0" strike="noStrike" spc="-1">
                <a:latin typeface="Arial"/>
              </a:rPr>
              <a:t>تو فصل های قبل یاد گرفتیم که چطور حرفه ای سوال بپرسیم، و چه سوال هایی ممکنه </a:t>
            </a:r>
            <a:r>
              <a:rPr lang="en-US" sz="1800" b="0" strike="noStrike" spc="-1">
                <a:latin typeface="Arial"/>
              </a:rPr>
              <a:t>Down vote/ close vote</a:t>
            </a:r>
            <a:r>
              <a:rPr lang="fa-IR" sz="1800" b="0" strike="noStrike" spc="-1">
                <a:latin typeface="Arial"/>
              </a:rPr>
              <a:t> بگیرن!</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Arial"/>
              </a:rPr>
              <a:t>حالا این که سوالمون </a:t>
            </a:r>
            <a:r>
              <a:rPr lang="en-US" sz="1800" b="0" strike="noStrike" spc="-1">
                <a:latin typeface="Arial"/>
              </a:rPr>
              <a:t>down vote </a:t>
            </a:r>
            <a:r>
              <a:rPr lang="fa-IR" sz="1800" b="0" strike="noStrike" spc="-1">
                <a:latin typeface="Arial"/>
              </a:rPr>
              <a:t> بگیره و حتی </a:t>
            </a:r>
            <a:r>
              <a:rPr lang="en-US" sz="1800" b="0" strike="noStrike" spc="-1">
                <a:latin typeface="Arial"/>
              </a:rPr>
              <a:t>close  , delete vote</a:t>
            </a:r>
            <a:r>
              <a:rPr lang="fa-IR" sz="1800" b="0" strike="noStrike" spc="-1">
                <a:latin typeface="Arial"/>
              </a:rPr>
              <a:t> هم بگیره </a:t>
            </a:r>
            <a:endParaRPr lang="en-US" sz="1800" b="0" strike="noStrike" spc="-1">
              <a:latin typeface="Arial"/>
            </a:endParaRPr>
          </a:p>
        </p:txBody>
      </p:sp>
      <p:sp>
        <p:nvSpPr>
          <p:cNvPr id="974" name="PlaceHolder 3"/>
          <p:cNvSpPr>
            <a:spLocks noGrp="1"/>
          </p:cNvSpPr>
          <p:nvPr>
            <p:ph type="sldNum" idx="8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D95AF4A-4F17-42AB-B142-C764111C95D9}" type="slidenum">
              <a:rPr lang="en-US" sz="1200" b="0" strike="noStrike" spc="-1">
                <a:latin typeface="Times New Roman"/>
              </a:rPr>
              <a:t>200</a:t>
            </a:fld>
            <a:endParaRPr lang="en-US" sz="1200" b="0" strike="noStrike" spc="-1">
              <a:latin typeface="Times New Roman"/>
            </a:endParaRPr>
          </a:p>
        </p:txBody>
      </p:sp>
    </p:spTree>
    <p:extLst>
      <p:ext uri="{BB962C8B-B14F-4D97-AF65-F5344CB8AC3E}">
        <p14:creationId xmlns:p14="http://schemas.microsoft.com/office/powerpoint/2010/main" val="172186127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PlaceHolder 1"/>
          <p:cNvSpPr>
            <a:spLocks noGrp="1" noRot="1" noChangeAspect="1"/>
          </p:cNvSpPr>
          <p:nvPr>
            <p:ph type="sldImg"/>
          </p:nvPr>
        </p:nvSpPr>
        <p:spPr>
          <a:xfrm>
            <a:off x="685800" y="1143000"/>
            <a:ext cx="5486400" cy="3086100"/>
          </a:xfrm>
          <a:prstGeom prst="rect">
            <a:avLst/>
          </a:prstGeom>
          <a:ln w="0">
            <a:noFill/>
          </a:ln>
        </p:spPr>
      </p:sp>
      <p:sp>
        <p:nvSpPr>
          <p:cNvPr id="97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شتریه که در خونه هر کسی ممکنه بخوابه، تو این فصل درباره راه حل های کاربردی و پیشنهادی خود </a:t>
            </a:r>
            <a:r>
              <a:rPr lang="en-US" sz="1800" b="0" strike="noStrike" spc="-1">
                <a:latin typeface="Arial"/>
              </a:rPr>
              <a:t>Stackoverflow</a:t>
            </a:r>
            <a:r>
              <a:rPr lang="fa-IR" sz="1800" b="0" strike="noStrike" spc="-1">
                <a:latin typeface="Arial"/>
              </a:rPr>
              <a:t> و تجربه های خودم و دیگران صحبت میکنیم تا از شرِ این شترِ بتونیم راحت شیم، البته درمواقع نادری ممکنه بد شتری بشه و یه لگد محکم هم بزنه بهمون که راجع بهش صحبت میکنیم😁</a:t>
            </a:r>
          </a:p>
          <a:p>
            <a:pPr algn="just" rtl="1">
              <a:lnSpc>
                <a:spcPct val="107000"/>
              </a:lnSpc>
              <a:spcBef>
                <a:spcPts val="799"/>
              </a:spcBef>
              <a:buNone/>
              <a:tabLst>
                <a:tab pos="0" algn="l"/>
              </a:tabLst>
            </a:pPr>
            <a:r>
              <a:rPr lang="fa-IR" sz="1800" b="0" strike="noStrike" spc="-1">
                <a:latin typeface="Arial"/>
              </a:rPr>
              <a:t>تو ادامه با من همراه باشین </a:t>
            </a:r>
            <a:endParaRPr lang="en-US" sz="1800" b="0" strike="noStrike" spc="-1">
              <a:latin typeface="Arial"/>
            </a:endParaRPr>
          </a:p>
        </p:txBody>
      </p:sp>
      <p:sp>
        <p:nvSpPr>
          <p:cNvPr id="974" name="PlaceHolder 3"/>
          <p:cNvSpPr>
            <a:spLocks noGrp="1"/>
          </p:cNvSpPr>
          <p:nvPr>
            <p:ph type="sldNum" idx="8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D95AF4A-4F17-42AB-B142-C764111C95D9}" type="slidenum">
              <a:rPr lang="en-US" sz="1200" b="0" strike="noStrike" spc="-1">
                <a:latin typeface="Times New Roman"/>
              </a:rPr>
              <a:t>201</a:t>
            </a:fld>
            <a:endParaRPr lang="en-US" sz="1200" b="0" strike="noStrike" spc="-1">
              <a:latin typeface="Times New Roman"/>
            </a:endParaRPr>
          </a:p>
        </p:txBody>
      </p:sp>
    </p:spTree>
    <p:extLst>
      <p:ext uri="{BB962C8B-B14F-4D97-AF65-F5344CB8AC3E}">
        <p14:creationId xmlns:p14="http://schemas.microsoft.com/office/powerpoint/2010/main" val="396465168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Comic Sans MS"/>
                <a:cs typeface="B Kamran"/>
              </a:rPr>
              <a:t>همونطور که توی فصل قبل گفتیم، اغلب زمانی سوالتون </a:t>
            </a:r>
            <a:r>
              <a:rPr lang="en-US" sz="1800" b="0" strike="noStrike" spc="-1">
                <a:latin typeface="Comic Sans MS"/>
                <a:ea typeface="Segoe UI"/>
              </a:rPr>
              <a:t>down vote یا Close vote می­گیره که</a:t>
            </a:r>
            <a:r>
              <a:rPr lang="fa-IR" sz="1800" b="0" strike="noStrike" spc="-1">
                <a:latin typeface="Comic Sans MS"/>
                <a:ea typeface="Segoe UI"/>
              </a:rPr>
              <a:t>،</a:t>
            </a:r>
            <a:r>
              <a:rPr lang="en-US" sz="1800" b="0" strike="noStrike" spc="-1">
                <a:latin typeface="Comic Sans MS"/>
                <a:ea typeface="Segoe UI"/>
              </a:rPr>
              <a:t> :</a:t>
            </a:r>
          </a:p>
          <a:p>
            <a:pPr marL="285750" indent="-285750" algn="r" rtl="1">
              <a:lnSpc>
                <a:spcPct val="100000"/>
              </a:lnSpc>
              <a:buFont typeface="Arial" panose="020B0604020202020204" pitchFamily="34" charset="0"/>
              <a:buChar char="•"/>
              <a:tabLst>
                <a:tab pos="0" algn="l"/>
              </a:tabLst>
            </a:pPr>
            <a:r>
              <a:rPr lang="fa-IR" sz="1800" b="0" strike="noStrike" spc="-1">
                <a:latin typeface="Comic Sans MS"/>
                <a:ea typeface="Segoe UI"/>
              </a:rPr>
              <a:t>قوانین </a:t>
            </a:r>
            <a:r>
              <a:rPr lang="en-US" sz="1800" b="0" strike="noStrike" spc="-1">
                <a:latin typeface="Comic Sans MS"/>
                <a:ea typeface="Segoe UI"/>
              </a:rPr>
              <a:t>Stakoverflow</a:t>
            </a:r>
            <a:r>
              <a:rPr lang="fa-IR" sz="1800" b="0" strike="noStrike" spc="-1">
                <a:latin typeface="Comic Sans MS"/>
                <a:ea typeface="Segoe UI"/>
              </a:rPr>
              <a:t> و </a:t>
            </a:r>
            <a:r>
              <a:rPr lang="en-US" sz="1800" b="0" strike="noStrike" spc="-1">
                <a:latin typeface="Comic Sans MS"/>
                <a:ea typeface="Segoe UI"/>
              </a:rPr>
              <a:t>نکاتی </a:t>
            </a:r>
            <a:r>
              <a:rPr lang="fa-IR" sz="1800" b="0" strike="noStrike" spc="-1">
                <a:latin typeface="Comic Sans MS"/>
                <a:ea typeface="Segoe UI"/>
              </a:rPr>
              <a:t>که </a:t>
            </a:r>
            <a:r>
              <a:rPr lang="en-US" sz="1800" b="0" strike="noStrike" spc="-1">
                <a:latin typeface="Comic Sans MS"/>
                <a:ea typeface="Segoe UI"/>
              </a:rPr>
              <a:t>توفصل </a:t>
            </a:r>
            <a:r>
              <a:rPr lang="fa-IR" sz="1800" b="0" strike="noStrike" spc="-1">
                <a:latin typeface="Comic Sans MS"/>
                <a:ea typeface="Segoe UI"/>
              </a:rPr>
              <a:t>های </a:t>
            </a:r>
            <a:r>
              <a:rPr lang="en-US" sz="1800" b="0" strike="noStrike" spc="-1">
                <a:latin typeface="Comic Sans MS"/>
                <a:ea typeface="Segoe UI"/>
              </a:rPr>
              <a:t>قبل گفت</a:t>
            </a:r>
            <a:r>
              <a:rPr lang="fa-IR" sz="1800" b="0" strike="noStrike" spc="-1">
                <a:latin typeface="Comic Sans MS"/>
                <a:ea typeface="Segoe UI"/>
              </a:rPr>
              <a:t>ی</a:t>
            </a:r>
            <a:r>
              <a:rPr lang="en-US" sz="1800" b="0" strike="noStrike" spc="-1">
                <a:latin typeface="Comic Sans MS"/>
                <a:ea typeface="Segoe UI"/>
              </a:rPr>
              <a:t>م رو رعایت نکرده باشین یعنی یا سوال رو خوب و واضح نپرسیده باشین یا اینکه سوالتون off-topic </a:t>
            </a:r>
            <a:r>
              <a:rPr lang="fa-IR" sz="1800" b="0" strike="noStrike" spc="-1">
                <a:latin typeface="Comic Sans MS"/>
                <a:ea typeface="Segoe UI"/>
              </a:rPr>
              <a:t>، تکراری یا اصلا </a:t>
            </a:r>
            <a:r>
              <a:rPr lang="en-US" sz="1800" b="0" strike="noStrike" spc="-1">
                <a:latin typeface="Comic Sans MS"/>
                <a:ea typeface="Segoe UI"/>
              </a:rPr>
              <a:t>opinion based</a:t>
            </a:r>
            <a:r>
              <a:rPr lang="fa-IR" sz="1800" b="0" strike="noStrike" spc="-1">
                <a:latin typeface="Comic Sans MS"/>
                <a:ea typeface="Segoe UI"/>
              </a:rPr>
              <a:t> باشه</a:t>
            </a:r>
          </a:p>
          <a:p>
            <a:pPr marL="0" indent="0" algn="r" rtl="1">
              <a:lnSpc>
                <a:spcPct val="100000"/>
              </a:lnSpc>
              <a:buFont typeface="Arial" panose="020B0604020202020204" pitchFamily="34" charset="0"/>
              <a:buNone/>
              <a:tabLst>
                <a:tab pos="0" algn="l"/>
              </a:tabLst>
            </a:pPr>
            <a:r>
              <a:rPr lang="fa-IR" sz="1800" b="0" strike="noStrike" spc="-1">
                <a:latin typeface="Comic Sans MS"/>
                <a:ea typeface="Segoe UI"/>
              </a:rPr>
              <a:t>و از اونجایی که بارها گفتم ما تو دنیای انسانها زندگی میکنیم و اینجا هم با انسان ها سروکار داریم، و چون همونطور که گفتیم </a:t>
            </a:r>
            <a:r>
              <a:rPr lang="en-US" sz="1800" b="0" strike="noStrike" spc="-1">
                <a:latin typeface="Comic Sans MS"/>
                <a:ea typeface="Segoe UI"/>
              </a:rPr>
              <a:t>Dow n vote</a:t>
            </a:r>
            <a:r>
              <a:rPr lang="fa-IR" sz="1800" b="0" strike="noStrike" spc="-1">
                <a:latin typeface="Comic Sans MS"/>
                <a:ea typeface="Segoe UI"/>
              </a:rPr>
              <a:t> به سوال امتیاز منفی ای نداره، گاهی اوقات با </a:t>
            </a:r>
            <a:r>
              <a:rPr lang="en-US" sz="1800" b="0" strike="noStrike" spc="-1">
                <a:latin typeface="Comic Sans MS"/>
                <a:ea typeface="Segoe UI"/>
              </a:rPr>
              <a:t>ی</a:t>
            </a:r>
            <a:r>
              <a:rPr lang="fa-IR" sz="1800" b="0" strike="noStrike" spc="-1">
                <a:latin typeface="Comic Sans MS"/>
                <a:ea typeface="Segoe UI"/>
              </a:rPr>
              <a:t>ک</a:t>
            </a:r>
            <a:r>
              <a:rPr lang="en-US" sz="1800" b="0" strike="noStrike" spc="-1">
                <a:latin typeface="Comic Sans MS"/>
                <a:ea typeface="Segoe UI"/>
              </a:rPr>
              <a:t> سری­ </a:t>
            </a:r>
            <a:r>
              <a:rPr lang="fa-IR" sz="1800" b="0" strike="noStrike" spc="-1">
                <a:latin typeface="Comic Sans MS"/>
                <a:ea typeface="Segoe UI"/>
              </a:rPr>
              <a:t>از افراد مواجه میشیم که با خودشون مشکلاتی دارن و رفتارشون رو حساب منطق نیست،  که متاسفانه از </a:t>
            </a:r>
            <a:r>
              <a:rPr lang="en-US" sz="1800" b="0" strike="noStrike" spc="-1">
                <a:latin typeface="Comic Sans MS"/>
                <a:ea typeface="Segoe UI"/>
              </a:rPr>
              <a:t>down vote</a:t>
            </a:r>
            <a:r>
              <a:rPr lang="fa-IR" sz="1800" b="0" strike="noStrike" spc="-1">
                <a:latin typeface="Comic Sans MS"/>
                <a:ea typeface="Segoe UI"/>
              </a:rPr>
              <a:t> دادن لذت میبرن و بی دلیل گاها اینکارها رو انجام میدن بخصوص برای سوالای بی جواب یا تازه پرسیده شده یا سوالایی که افراد با امتیاز پایین یعنی تازه واردها میپرسن</a:t>
            </a:r>
          </a:p>
          <a:p>
            <a:pPr marL="0" indent="0" algn="r" rtl="1">
              <a:lnSpc>
                <a:spcPct val="100000"/>
              </a:lnSpc>
              <a:buFont typeface="Arial" panose="020B0604020202020204" pitchFamily="34" charset="0"/>
              <a:buNone/>
              <a:tabLst>
                <a:tab pos="0" algn="l"/>
              </a:tabLst>
            </a:pPr>
            <a:endParaRPr lang="fa-IR" sz="1800" b="0" strike="noStrike" spc="-1">
              <a:latin typeface="Comic Sans MS"/>
              <a:cs typeface="B Kamran"/>
            </a:endParaRPr>
          </a:p>
          <a:p>
            <a:pPr marL="0" indent="0" algn="r" rtl="1">
              <a:lnSpc>
                <a:spcPct val="100000"/>
              </a:lnSpc>
              <a:buFont typeface="Arial" panose="020B0604020202020204" pitchFamily="34" charset="0"/>
              <a:buNone/>
              <a:tabLst>
                <a:tab pos="0" algn="l"/>
              </a:tabLst>
            </a:pPr>
            <a:r>
              <a:rPr lang="fa-IR" sz="1800" b="0" strike="noStrike" spc="-1">
                <a:latin typeface="Comic Sans MS"/>
                <a:cs typeface="B Kamran"/>
              </a:rPr>
              <a:t>تو این بخش میخواهیم یاد بگیریم که اگر سوالمون بسته شد یا </a:t>
            </a:r>
            <a:r>
              <a:rPr lang="en-US" sz="1800" b="0" strike="noStrike" spc="-1">
                <a:latin typeface="Comic Sans MS"/>
                <a:ea typeface="Segoe UI"/>
              </a:rPr>
              <a:t>downvote گرفت چکار باید بکنیم که سوال مجدد باز بشه و </a:t>
            </a:r>
            <a:r>
              <a:rPr lang="fa-IR" sz="1800" b="0" strike="noStrike" spc="-1">
                <a:latin typeface="Comic Sans MS"/>
                <a:ea typeface="Segoe UI"/>
              </a:rPr>
              <a:t>دوباره امتیاز مثبت دریافت کنین</a:t>
            </a:r>
            <a:r>
              <a:rPr lang="en-US" sz="1800" b="0" strike="noStrike" spc="-1">
                <a:latin typeface="Comic Sans MS"/>
                <a:ea typeface="Segoe UI"/>
              </a:rPr>
              <a:t>!</a:t>
            </a:r>
            <a:endParaRPr lang="en-US" sz="1800" b="0" strike="noStrike" spc="-1">
              <a:latin typeface="Arial"/>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202</a:t>
            </a:fld>
            <a:endParaRPr lang="en-US" sz="1200" b="0" strike="noStrike" spc="-1">
              <a:latin typeface="Times New Roman"/>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685800" y="1143000"/>
            <a:ext cx="5486400" cy="3086100"/>
          </a:xfrm>
          <a:prstGeom prst="rect">
            <a:avLst/>
          </a:prstGeom>
          <a:ln w="0">
            <a:noFill/>
          </a:ln>
        </p:spPr>
      </p:sp>
      <p:sp>
        <p:nvSpPr>
          <p:cNvPr id="89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Comic Sans MS"/>
                <a:cs typeface="B Kamran"/>
              </a:rPr>
              <a:t>وقتی که </a:t>
            </a:r>
            <a:r>
              <a:rPr lang="en-US" sz="1800" b="0" strike="noStrike" spc="-1">
                <a:latin typeface="Comic Sans MS"/>
                <a:ea typeface="Segoe UI"/>
              </a:rPr>
              <a:t>down vote یا close vote میگیرین، اولین کار اینه که خونسردیتونو حفظ کنین و یه نفس عمیق بکشین و </a:t>
            </a:r>
            <a:r>
              <a:rPr lang="fa-IR" sz="1800" b="0" strike="noStrike" spc="-1">
                <a:latin typeface="Comic Sans MS"/>
                <a:cs typeface="B Kamran"/>
              </a:rPr>
              <a:t> قبل از جواب دادن </a:t>
            </a:r>
            <a:r>
              <a:rPr lang="en-US" sz="1800" b="0" strike="noStrike" spc="-1">
                <a:latin typeface="Comic Sans MS"/>
                <a:cs typeface="B Kamran"/>
              </a:rPr>
              <a:t> </a:t>
            </a:r>
            <a:r>
              <a:rPr lang="en-US" sz="1800" b="0" strike="noStrike" spc="-1">
                <a:latin typeface="Comic Sans MS"/>
                <a:ea typeface="Segoe UI"/>
              </a:rPr>
              <a:t>30</a:t>
            </a:r>
            <a:r>
              <a:rPr lang="fa-IR" sz="1800" b="0" strike="noStrike" spc="-1">
                <a:latin typeface="Comic Sans MS"/>
                <a:cs typeface="B Kamran"/>
              </a:rPr>
              <a:t>ثانیه تامل کنین،</a:t>
            </a:r>
            <a:r>
              <a:rPr lang="en-US" sz="1800" b="0" strike="noStrike" spc="-1">
                <a:latin typeface="Comic Sans MS"/>
                <a:cs typeface="B Kamran"/>
              </a:rPr>
              <a:t> </a:t>
            </a:r>
            <a:r>
              <a:rPr lang="fa-IR" sz="1800" b="0" strike="noStrike" spc="-1">
                <a:latin typeface="Comic Sans MS"/>
                <a:cs typeface="B Kamran"/>
              </a:rPr>
              <a:t>بخصوص به کامنت هایی که براتون میزارن، </a:t>
            </a:r>
            <a:endParaRPr lang="en-US" sz="1800" b="0" strike="noStrike" spc="-1">
              <a:latin typeface="Comic Sans MS"/>
              <a:cs typeface="B Kamran"/>
            </a:endParaRPr>
          </a:p>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strike="noStrike" spc="-1">
                <a:latin typeface="Comic Sans MS"/>
                <a:cs typeface="B Kamran"/>
              </a:rPr>
              <a:t>پس اولین نکته اینه که آرامشتونو حفظ کنین و یه نفس عمیق بکشین و یادتون باشه:</a:t>
            </a:r>
          </a:p>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fa-IR" sz="1800" b="0" strike="noStrike" spc="-1">
                <a:latin typeface="Comic Sans MS"/>
                <a:cs typeface="B Kamran"/>
              </a:rPr>
              <a:t> اغلب این </a:t>
            </a:r>
            <a:r>
              <a:rPr lang="en-US" sz="1800" b="0" strike="noStrike" spc="-1">
                <a:latin typeface="Comic Sans MS"/>
                <a:ea typeface="Segoe UI"/>
              </a:rPr>
              <a:t>vote ها نشونه خوبیه، </a:t>
            </a:r>
            <a:endParaRPr lang="fa-IR" sz="1800" b="0" strike="noStrike" spc="-1">
              <a:latin typeface="Comic Sans MS"/>
              <a:ea typeface="Segoe UI"/>
            </a:endParaRPr>
          </a:p>
          <a:p>
            <a:pPr marL="0" marR="0" lvl="0" indent="0" algn="r" defTabSz="914400" rtl="1" eaLnBrk="1" fontAlgn="auto" latinLnBrk="0" hangingPunct="1">
              <a:lnSpc>
                <a:spcPct val="100000"/>
              </a:lnSpc>
              <a:spcBef>
                <a:spcPts val="0"/>
              </a:spcBef>
              <a:spcAft>
                <a:spcPts val="0"/>
              </a:spcAft>
              <a:buClrTx/>
              <a:buSzTx/>
              <a:buFontTx/>
              <a:buNone/>
              <a:tabLst>
                <a:tab pos="0" algn="l"/>
              </a:tabLst>
              <a:defRPr/>
            </a:pPr>
            <a:r>
              <a:rPr lang="en-US" sz="1800" b="0" strike="noStrike" spc="-1">
                <a:latin typeface="Comic Sans MS"/>
                <a:ea typeface="Segoe UI"/>
              </a:rPr>
              <a:t>یعنی اینکه یکی اومده سوال رو خونده و دیده که مشکلی داره از نظرش و شما رو اینطوری مطلع کرده تا شما بگین، آها یه جای سوال یا عنوانم احتمالا مشکل داره و من سریع باید برم درستش کنم، تا سریعتر به جوابم برسم،! پس خوبه دیگه</a:t>
            </a:r>
            <a:r>
              <a:rPr lang="fa-IR" sz="1800" b="0" strike="noStrike" spc="-1">
                <a:latin typeface="Comic Sans MS"/>
                <a:ea typeface="Segoe UI"/>
              </a:rPr>
              <a:t>،</a:t>
            </a:r>
            <a:r>
              <a:rPr lang="en-US" sz="1800" b="0" strike="noStrike" spc="-1">
                <a:latin typeface="Comic Sans MS"/>
                <a:ea typeface="Segoe UI"/>
              </a:rPr>
              <a:t> </a:t>
            </a:r>
            <a:r>
              <a:rPr lang="fa-IR" sz="1800" b="0" strike="noStrike" spc="-1">
                <a:latin typeface="Comic Sans MS"/>
                <a:ea typeface="Segoe UI"/>
              </a:rPr>
              <a:t>یه شخصی </a:t>
            </a:r>
            <a:r>
              <a:rPr lang="en-US" sz="1800" b="0" strike="noStrike" spc="-1">
                <a:latin typeface="Comic Sans MS"/>
                <a:ea typeface="Segoe UI"/>
              </a:rPr>
              <a:t>سریع میاد بهمون گوشزد میکنه</a:t>
            </a:r>
            <a:r>
              <a:rPr lang="fa-IR" sz="1800" b="0" strike="noStrike" spc="-1">
                <a:latin typeface="Comic Sans MS"/>
                <a:ea typeface="Segoe UI"/>
              </a:rPr>
              <a:t> و ما سریعتر میتونیم به </a:t>
            </a:r>
            <a:r>
              <a:rPr lang="en-US" sz="1800" b="0" strike="noStrike" spc="-1">
                <a:latin typeface="Comic Sans MS"/>
                <a:ea typeface="Segoe UI"/>
              </a:rPr>
              <a:t>جواب</a:t>
            </a:r>
            <a:r>
              <a:rPr lang="fa-IR" sz="1800" b="0" strike="noStrike" spc="-1">
                <a:latin typeface="Comic Sans MS"/>
                <a:ea typeface="Segoe UI"/>
              </a:rPr>
              <a:t> سوالم</a:t>
            </a:r>
            <a:r>
              <a:rPr lang="en-US" sz="1800" b="0" strike="noStrike" spc="-1">
                <a:latin typeface="Comic Sans MS"/>
                <a:ea typeface="Segoe UI"/>
              </a:rPr>
              <a:t>ون </a:t>
            </a:r>
            <a:r>
              <a:rPr lang="fa-IR" sz="1800" b="0" strike="noStrike" spc="-1">
                <a:latin typeface="Comic Sans MS"/>
                <a:ea typeface="Segoe UI"/>
              </a:rPr>
              <a:t>دست پیدا کنیم</a:t>
            </a:r>
            <a:r>
              <a:rPr lang="en-US" sz="1800" b="0" strike="noStrike" spc="-1">
                <a:latin typeface="Comic Sans MS"/>
                <a:ea typeface="Segoe UI"/>
              </a:rPr>
              <a:t>! البته خیلی­وقت­ها هم افراد میان Comment میزارن براتون و نکته­اشون رو اونجا میگن، حالا یا مرتبط هست یا نامرتبط، به هرحال شما بادقت مطالعه کنین و سعی کنین که اگر نکته­مفیدی بود حتما ازش بهره ببرین و یا اینکه درصورت نیاز</a:t>
            </a:r>
            <a:r>
              <a:rPr lang="fa-IR" sz="1800" b="0" strike="noStrike" spc="-1">
                <a:latin typeface="Comic Sans MS"/>
                <a:ea typeface="Segoe UI"/>
              </a:rPr>
              <a:t> به اون کامنت جواب بدین یا ازشون بیشتر توضیح بخواهین.</a:t>
            </a:r>
            <a:endParaRPr lang="en-US" sz="1800" b="0" strike="noStrike" spc="-1">
              <a:latin typeface="Arial"/>
            </a:endParaRPr>
          </a:p>
          <a:p>
            <a:pPr algn="r" rtl="1">
              <a:lnSpc>
                <a:spcPct val="100000"/>
              </a:lnSpc>
              <a:buNone/>
              <a:tabLst>
                <a:tab pos="0" algn="l"/>
              </a:tabLst>
            </a:pPr>
            <a:endParaRPr lang="en-US" sz="1800" b="0" strike="noStrike" spc="-1">
              <a:latin typeface="Arial"/>
            </a:endParaRPr>
          </a:p>
        </p:txBody>
      </p:sp>
      <p:sp>
        <p:nvSpPr>
          <p:cNvPr id="896" name="PlaceHolder 3"/>
          <p:cNvSpPr>
            <a:spLocks noGrp="1"/>
          </p:cNvSpPr>
          <p:nvPr>
            <p:ph type="sldNum" idx="5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657B87D-2558-4C2A-B7B1-7589459B4B47}" type="slidenum">
              <a:rPr lang="en-US" sz="1200" b="0" strike="noStrike" spc="-1">
                <a:latin typeface="Times New Roman"/>
              </a:rPr>
              <a:t>203</a:t>
            </a:fld>
            <a:endParaRPr lang="en-US" sz="1200" b="0" strike="noStrike" spc="-1">
              <a:latin typeface="Times New Roman"/>
            </a:endParaRPr>
          </a:p>
        </p:txBody>
      </p:sp>
    </p:spTree>
    <p:extLst>
      <p:ext uri="{BB962C8B-B14F-4D97-AF65-F5344CB8AC3E}">
        <p14:creationId xmlns:p14="http://schemas.microsoft.com/office/powerpoint/2010/main" val="153587315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PlaceHolder 1"/>
          <p:cNvSpPr>
            <a:spLocks noGrp="1" noRot="1" noChangeAspect="1"/>
          </p:cNvSpPr>
          <p:nvPr>
            <p:ph type="sldImg"/>
          </p:nvPr>
        </p:nvSpPr>
        <p:spPr>
          <a:xfrm>
            <a:off x="685800" y="1143000"/>
            <a:ext cx="5486400" cy="3086100"/>
          </a:xfrm>
          <a:prstGeom prst="rect">
            <a:avLst/>
          </a:prstGeom>
          <a:ln w="0">
            <a:noFill/>
          </a:ln>
        </p:spPr>
      </p:sp>
      <p:sp>
        <p:nvSpPr>
          <p:cNvPr id="89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اما خب هممون میدونیم که وقتی همچین حالتی رخ میده، ممکنه اعصابمون بهم بریزه بخصوص اگر عجله داشته باشیم و نیازمون هم ضروری باشه، برای همین این بخش رو قبل از راه حل‌ها می‌گم تا بدونین که رفتار درست و حرفه‌ای چطور هست، چون اغلب، رفتار غیر حرفه ای یا با اعصاب خردی جواب دادن، نتیجه بدتری رو در پی داره، اشتباهی که خودم و خیلی‌های دیگه انجام ‌دادیم. </a:t>
            </a:r>
            <a:r>
              <a:rPr lang="en-US" sz="1800" b="0" strike="noStrike" spc="-1">
                <a:latin typeface="Comic Sans MS"/>
                <a:ea typeface="Segoe UI"/>
              </a:rPr>
              <a:t>Stackoverflow هم همچین شرایطی رو بارها دیده و نهایتا برای بهبود این شرایط یه بخشی رو به نام code of conduct ایجاد کردن </a:t>
            </a:r>
            <a:r>
              <a:rPr lang="fa-IR" sz="1800" b="0" strike="noStrike" spc="-1">
                <a:latin typeface="Comic Sans MS"/>
                <a:ea typeface="Segoe UI"/>
              </a:rPr>
              <a:t>تا</a:t>
            </a:r>
            <a:r>
              <a:rPr lang="en-US" sz="1800" b="0" strike="noStrike" spc="-1">
                <a:latin typeface="Comic Sans MS"/>
                <a:ea typeface="Segoe UI"/>
              </a:rPr>
              <a:t> رفتار درست و حرفه‌ای رو یادآور </a:t>
            </a:r>
            <a:r>
              <a:rPr lang="fa-IR" sz="1800" b="0" strike="noStrike" spc="-1">
                <a:latin typeface="Comic Sans MS"/>
                <a:ea typeface="Segoe UI"/>
              </a:rPr>
              <a:t>بشن، </a:t>
            </a:r>
            <a:endParaRPr lang="en-US" sz="1800" b="0" strike="noStrike" spc="-1">
              <a:latin typeface="Arial"/>
            </a:endParaRPr>
          </a:p>
        </p:txBody>
      </p:sp>
      <p:sp>
        <p:nvSpPr>
          <p:cNvPr id="899" name="PlaceHolder 3"/>
          <p:cNvSpPr>
            <a:spLocks noGrp="1"/>
          </p:cNvSpPr>
          <p:nvPr>
            <p:ph type="sldNum" idx="5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8F2F457-169D-43A6-A7BD-266B6ADB13B4}" type="slidenum">
              <a:rPr lang="en-US" sz="1200" b="0" strike="noStrike" spc="-1">
                <a:latin typeface="Times New Roman"/>
              </a:rPr>
              <a:t>204</a:t>
            </a:fld>
            <a:endParaRPr lang="en-US" sz="1200" b="0" strike="noStrike" spc="-1">
              <a:latin typeface="Times New Roman"/>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PlaceHolder 1"/>
          <p:cNvSpPr>
            <a:spLocks noGrp="1" noRot="1" noChangeAspect="1"/>
          </p:cNvSpPr>
          <p:nvPr>
            <p:ph type="sldImg"/>
          </p:nvPr>
        </p:nvSpPr>
        <p:spPr>
          <a:xfrm>
            <a:off x="685800" y="1143000"/>
            <a:ext cx="5486400" cy="3086100"/>
          </a:xfrm>
          <a:prstGeom prst="rect">
            <a:avLst/>
          </a:prstGeom>
          <a:ln w="0">
            <a:noFill/>
          </a:ln>
        </p:spPr>
      </p:sp>
      <p:sp>
        <p:nvSpPr>
          <p:cNvPr id="90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spcBef>
                <a:spcPts val="799"/>
              </a:spcBef>
              <a:buClr>
                <a:srgbClr val="000000"/>
              </a:buClr>
              <a:buFont typeface="+mj-lt"/>
              <a:buNone/>
            </a:pPr>
            <a:r>
              <a:rPr lang="fa-IR" sz="1800" b="0" strike="noStrike" spc="-1">
                <a:latin typeface="Comic Sans MS"/>
                <a:cs typeface="B Kamran"/>
              </a:rPr>
              <a:t>درواقع بخاطر این موضوعات، انتظار </a:t>
            </a:r>
            <a:r>
              <a:rPr lang="en-US" sz="1800" b="0" strike="noStrike" spc="-1">
                <a:latin typeface="Comic Sans MS"/>
                <a:cs typeface="B Kamran"/>
              </a:rPr>
              <a:t>stackoverflow</a:t>
            </a:r>
            <a:r>
              <a:rPr lang="fa-IR" sz="1800" b="0" strike="noStrike" spc="-1">
                <a:latin typeface="Comic Sans MS"/>
                <a:cs typeface="B Kamran"/>
              </a:rPr>
              <a:t> از کاربراش اینه که :</a:t>
            </a:r>
            <a:endParaRPr lang="en-US" sz="1800" b="0" strike="noStrike" spc="-1">
              <a:latin typeface="Comic Sans MS"/>
              <a:cs typeface="B Kamran"/>
            </a:endParaRPr>
          </a:p>
          <a:p>
            <a:pPr marL="343080" indent="-343080" algn="just" rtl="1">
              <a:lnSpc>
                <a:spcPct val="107000"/>
              </a:lnSpc>
              <a:spcBef>
                <a:spcPts val="799"/>
              </a:spcBef>
              <a:buClr>
                <a:srgbClr val="000000"/>
              </a:buClr>
              <a:buFont typeface="+mj-lt"/>
              <a:buAutoNum type="arabicPeriod"/>
            </a:pPr>
            <a:r>
              <a:rPr lang="fa-IR" sz="1800" b="0" strike="noStrike" spc="-1">
                <a:latin typeface="Comic Sans MS"/>
                <a:cs typeface="B Kamran"/>
              </a:rPr>
              <a:t>شماره یک، لطفا سوالتون رو به شکل درست و ساده بپرسین تا خوندن/بررسیش توسط باقی اعضا که به صورت کاملا داوطلبانه دارن فعالیت میکنن به راحتی انجام بشه(که قبلا براتون توضیح دادم)</a:t>
            </a:r>
            <a:endParaRPr lang="en-US" sz="1800" b="0" strike="noStrike" spc="-1">
              <a:latin typeface="Arial"/>
            </a:endParaRPr>
          </a:p>
          <a:p>
            <a:pPr marL="343080" indent="-343080" algn="just" rtl="1">
              <a:lnSpc>
                <a:spcPct val="107000"/>
              </a:lnSpc>
              <a:buClr>
                <a:srgbClr val="000000"/>
              </a:buClr>
              <a:buFont typeface="+mj-lt"/>
              <a:buAutoNum type="arabicPeriod"/>
            </a:pPr>
            <a:r>
              <a:rPr lang="fa-IR" sz="1800" b="0" strike="noStrike" spc="-1">
                <a:solidFill>
                  <a:srgbClr val="000000"/>
                </a:solidFill>
                <a:latin typeface="Comic Sans MS"/>
                <a:cs typeface="B Kamran"/>
              </a:rPr>
              <a:t>مورد دوم اینکه، </a:t>
            </a:r>
            <a:r>
              <a:rPr lang="ar-SA" sz="1800" b="0" strike="noStrike" spc="-1">
                <a:solidFill>
                  <a:srgbClr val="000000"/>
                </a:solidFill>
                <a:latin typeface="Comic Sans MS"/>
                <a:cs typeface="B Kamran"/>
              </a:rPr>
              <a:t>هنگام ارائه </a:t>
            </a:r>
            <a:r>
              <a:rPr lang="en-US" sz="1800" b="0" strike="noStrike" spc="-1">
                <a:solidFill>
                  <a:srgbClr val="000000"/>
                </a:solidFill>
                <a:latin typeface="Comic Sans MS"/>
                <a:ea typeface="Segoe UI"/>
              </a:rPr>
              <a:t>Feedback</a:t>
            </a:r>
            <a:r>
              <a:rPr lang="en-US" sz="1800" b="0" strike="noStrike" spc="-1">
                <a:solidFill>
                  <a:srgbClr val="000000"/>
                </a:solidFill>
                <a:latin typeface="B Kamran"/>
                <a:ea typeface="Segoe UI"/>
              </a:rPr>
              <a:t> </a:t>
            </a:r>
            <a:r>
              <a:rPr lang="ar-SA" sz="1800" b="0" strike="noStrike" spc="-1">
                <a:solidFill>
                  <a:srgbClr val="000000"/>
                </a:solidFill>
                <a:latin typeface="Comic Sans MS"/>
                <a:cs typeface="B Kamran"/>
              </a:rPr>
              <a:t>شفاف و سازنده باشین و همینطور موقع دریافت بازخورد از بقیه با دید مثبت و باز نگاه کنین</a:t>
            </a:r>
            <a:r>
              <a:rPr lang="fa-IR" sz="1800" b="0" strike="noStrike" spc="-1">
                <a:solidFill>
                  <a:srgbClr val="000000"/>
                </a:solidFill>
                <a:latin typeface="Comic Sans MS"/>
                <a:cs typeface="B Kamran"/>
              </a:rPr>
              <a:t> حتی به </a:t>
            </a:r>
            <a:r>
              <a:rPr lang="en-US" sz="1800" b="0" strike="noStrike" spc="-1">
                <a:solidFill>
                  <a:srgbClr val="000000"/>
                </a:solidFill>
                <a:latin typeface="Comic Sans MS"/>
                <a:ea typeface="Segoe UI"/>
              </a:rPr>
              <a:t>downvote, edit, close vote </a:t>
            </a:r>
            <a:r>
              <a:rPr lang="fa-IR" sz="1800" b="0" strike="noStrike" spc="-1">
                <a:solidFill>
                  <a:srgbClr val="000000"/>
                </a:solidFill>
                <a:latin typeface="Comic Sans MS"/>
                <a:ea typeface="Segoe UI"/>
              </a:rPr>
              <a:t> دید مثبت داشته باشین، درواقع دیدتون این باشه که یک نفر داره به شما هشدار میده یاگوشزد میکنه که سوال /جوابتون باید بهتر بشه یا این نکات وجود داره</a:t>
            </a:r>
            <a:endParaRPr lang="en-US" sz="1800" b="0" strike="noStrike" spc="-1">
              <a:latin typeface="Arial"/>
            </a:endParaRPr>
          </a:p>
          <a:p>
            <a:pPr marL="343080" indent="-343080" algn="just" rtl="1">
              <a:lnSpc>
                <a:spcPct val="107000"/>
              </a:lnSpc>
              <a:buClr>
                <a:srgbClr val="000000"/>
              </a:buClr>
              <a:buFont typeface="+mj-lt"/>
              <a:buAutoNum type="arabicPeriod"/>
            </a:pPr>
            <a:r>
              <a:rPr lang="fa-IR" sz="1800" b="0" strike="noStrike" spc="-1">
                <a:solidFill>
                  <a:srgbClr val="000000"/>
                </a:solidFill>
                <a:latin typeface="Comic Sans MS"/>
                <a:cs typeface="B Kamran"/>
              </a:rPr>
              <a:t>مورد سوم، اگر اومدین که به بقیه کمک کنین پس حتما صبور وپذیرای نظرات و چالش‌های متناسب باشین، </a:t>
            </a:r>
            <a:endParaRPr lang="en-US" sz="1800" b="0" strike="noStrike" spc="-1">
              <a:latin typeface="Arial"/>
            </a:endParaRPr>
          </a:p>
          <a:p>
            <a:pPr marL="343080" indent="-343080" algn="just" rtl="1">
              <a:lnSpc>
                <a:spcPct val="107000"/>
              </a:lnSpc>
              <a:buClr>
                <a:srgbClr val="000000"/>
              </a:buClr>
              <a:buFont typeface="+mj-lt"/>
              <a:buAutoNum type="arabicPeriod"/>
            </a:pPr>
            <a:r>
              <a:rPr lang="fa-IR" sz="1800" b="0" strike="noStrike" spc="-1">
                <a:solidFill>
                  <a:srgbClr val="000000"/>
                </a:solidFill>
                <a:latin typeface="Comic Sans MS"/>
                <a:cs typeface="B Kamran"/>
              </a:rPr>
              <a:t>مورد چهارم، احترام رو حفظ کنین، از شوخی و کنایه‌/طعنه بپرهیزید، چون واقعا تشخیص اون چیزی که شما بهش فکر می‌کنین، همیشه برای همه مقدور نیست  بخصوص اینکه این موارد توی </a:t>
            </a:r>
            <a:r>
              <a:rPr lang="en-US" sz="1800" b="0" strike="noStrike" spc="-1">
                <a:solidFill>
                  <a:srgbClr val="000000"/>
                </a:solidFill>
                <a:latin typeface="Comic Sans MS"/>
                <a:ea typeface="Segoe UI"/>
              </a:rPr>
              <a:t>culture</a:t>
            </a:r>
            <a:r>
              <a:rPr lang="fa-IR" sz="1800" b="0" strike="noStrike" spc="-1">
                <a:solidFill>
                  <a:srgbClr val="000000"/>
                </a:solidFill>
                <a:latin typeface="Comic Sans MS"/>
                <a:cs typeface="B Kamran"/>
              </a:rPr>
              <a:t>های مختلف فرق میکنه، برای همین سادگی/شفافیت در سخن بهترین دوست شماست!</a:t>
            </a:r>
            <a:endParaRPr lang="en-US" sz="1800" b="0" strike="noStrike" spc="-1">
              <a:latin typeface="Arial"/>
            </a:endParaRPr>
          </a:p>
          <a:p>
            <a:pPr marL="343080" indent="-343080" algn="just" rtl="1">
              <a:lnSpc>
                <a:spcPct val="107000"/>
              </a:lnSpc>
              <a:buClr>
                <a:srgbClr val="011627"/>
              </a:buClr>
              <a:buFont typeface="+mj-lt"/>
              <a:buAutoNum type="arabicPeriod"/>
            </a:pPr>
            <a:r>
              <a:rPr lang="fa-IR" sz="1800" b="0" strike="noStrike" spc="-1">
                <a:solidFill>
                  <a:srgbClr val="011627"/>
                </a:solidFill>
                <a:latin typeface="Georgia"/>
                <a:cs typeface="B Kamran"/>
              </a:rPr>
              <a:t>مورد 5م، </a:t>
            </a:r>
            <a:r>
              <a:rPr lang="ar-SA" sz="1800" b="0" strike="noStrike" spc="-1">
                <a:solidFill>
                  <a:srgbClr val="011627"/>
                </a:solidFill>
                <a:latin typeface="Georgia"/>
                <a:cs typeface="B Kamran"/>
              </a:rPr>
              <a:t>روی محتوا تمرکز کنید نه شخص بخصوص از تخریب</a:t>
            </a:r>
            <a:r>
              <a:rPr lang="fa-IR" sz="1800" b="0" strike="noStrike" spc="-1">
                <a:solidFill>
                  <a:srgbClr val="011627"/>
                </a:solidFill>
                <a:latin typeface="Georgia"/>
                <a:cs typeface="B Kamran"/>
              </a:rPr>
              <a:t> یا </a:t>
            </a:r>
            <a:r>
              <a:rPr lang="ar-SA" sz="1800" b="0" strike="noStrike" spc="-1">
                <a:solidFill>
                  <a:srgbClr val="011627"/>
                </a:solidFill>
                <a:latin typeface="Georgia"/>
                <a:cs typeface="B Kamran"/>
              </a:rPr>
              <a:t>حمله به افراد دوری کنین یعنی روی</a:t>
            </a:r>
            <a:r>
              <a:rPr lang="fa-IR" sz="1800" b="0" strike="noStrike" spc="-1">
                <a:solidFill>
                  <a:srgbClr val="011627"/>
                </a:solidFill>
                <a:latin typeface="Georgia"/>
                <a:cs typeface="B Kamran"/>
              </a:rPr>
              <a:t> </a:t>
            </a:r>
            <a:r>
              <a:rPr lang="ar-SA" sz="1800" b="0" strike="noStrike" spc="-1">
                <a:solidFill>
                  <a:srgbClr val="011627"/>
                </a:solidFill>
                <a:latin typeface="Georgia"/>
                <a:cs typeface="B Kamran"/>
              </a:rPr>
              <a:t>کامنت/سوال/جوابشون تمرکز کنین! </a:t>
            </a:r>
            <a:r>
              <a:rPr lang="fa-IR" sz="1800" b="0" strike="noStrike" spc="-1">
                <a:solidFill>
                  <a:srgbClr val="011627"/>
                </a:solidFill>
                <a:latin typeface="Georgia"/>
                <a:cs typeface="B Kamran"/>
              </a:rPr>
              <a:t>حتی </a:t>
            </a:r>
            <a:r>
              <a:rPr lang="ar-SA" sz="1800" b="0" strike="noStrike" spc="-1">
                <a:solidFill>
                  <a:srgbClr val="011627"/>
                </a:solidFill>
                <a:latin typeface="Georgia"/>
                <a:cs typeface="B Kamran"/>
              </a:rPr>
              <a:t>عبارات</a:t>
            </a:r>
            <a:r>
              <a:rPr lang="fa-IR" sz="1800" b="0" strike="noStrike" spc="-1">
                <a:solidFill>
                  <a:srgbClr val="011627"/>
                </a:solidFill>
                <a:latin typeface="Georgia"/>
                <a:cs typeface="B Kamran"/>
              </a:rPr>
              <a:t> بد و تخریبی رو درمورد محتوا هم نباید بکار ببرین، بخصوص وقتی که یک نفر اومد به سوال شما </a:t>
            </a:r>
            <a:r>
              <a:rPr lang="en-US" sz="1800" b="0" strike="noStrike" spc="-1">
                <a:solidFill>
                  <a:srgbClr val="011627"/>
                </a:solidFill>
                <a:latin typeface="Georgia"/>
                <a:cs typeface="B Kamran"/>
              </a:rPr>
              <a:t>close vote</a:t>
            </a:r>
            <a:r>
              <a:rPr lang="fa-IR" sz="1800" b="0" strike="noStrike" spc="-1">
                <a:solidFill>
                  <a:srgbClr val="011627"/>
                </a:solidFill>
                <a:latin typeface="Georgia"/>
                <a:cs typeface="B Kamran"/>
              </a:rPr>
              <a:t> داد، چون یکمی که امتیازتون بالاتر بره، دسترسی تون بیشتر میشه و میتونین ببینین که چه کسانی به شما </a:t>
            </a:r>
            <a:r>
              <a:rPr lang="en-US" sz="1800" b="0" strike="noStrike" spc="-1">
                <a:solidFill>
                  <a:srgbClr val="011627"/>
                </a:solidFill>
                <a:latin typeface="Georgia"/>
                <a:cs typeface="B Kamran"/>
              </a:rPr>
              <a:t>close vote</a:t>
            </a:r>
            <a:r>
              <a:rPr lang="fa-IR" sz="1800" b="0" strike="noStrike" spc="-1">
                <a:solidFill>
                  <a:srgbClr val="011627"/>
                </a:solidFill>
                <a:latin typeface="Georgia"/>
                <a:cs typeface="B Kamran"/>
              </a:rPr>
              <a:t> </a:t>
            </a:r>
            <a:r>
              <a:rPr lang="en-US" sz="1800" b="0" strike="noStrike" spc="-1">
                <a:solidFill>
                  <a:srgbClr val="011627"/>
                </a:solidFill>
                <a:latin typeface="Georgia"/>
                <a:cs typeface="B Kamran"/>
              </a:rPr>
              <a:t> </a:t>
            </a:r>
            <a:r>
              <a:rPr lang="fa-IR" sz="1800" b="0" strike="noStrike" spc="-1">
                <a:solidFill>
                  <a:srgbClr val="011627"/>
                </a:solidFill>
                <a:latin typeface="Georgia"/>
                <a:cs typeface="B Kamran"/>
              </a:rPr>
              <a:t>یا </a:t>
            </a:r>
            <a:r>
              <a:rPr lang="en-US" sz="1800" b="0" strike="noStrike" spc="-1">
                <a:solidFill>
                  <a:srgbClr val="011627"/>
                </a:solidFill>
                <a:latin typeface="Georgia"/>
                <a:cs typeface="B Kamran"/>
              </a:rPr>
              <a:t> delete vote</a:t>
            </a:r>
            <a:r>
              <a:rPr lang="fa-IR" sz="1800" b="0" strike="noStrike" spc="-1">
                <a:solidFill>
                  <a:srgbClr val="011627"/>
                </a:solidFill>
                <a:latin typeface="Georgia"/>
                <a:cs typeface="B Kamran"/>
              </a:rPr>
              <a:t> دادن،  و شما حالا بگین آها، فلانی اومده به سوال من این کامنت رو گذاشته یا اومده بهم </a:t>
            </a:r>
            <a:r>
              <a:rPr lang="en-US" sz="1800" b="0" strike="noStrike" spc="-1">
                <a:solidFill>
                  <a:srgbClr val="011627"/>
                </a:solidFill>
                <a:latin typeface="Georgia"/>
                <a:cs typeface="B Kamran"/>
              </a:rPr>
              <a:t>close vote</a:t>
            </a:r>
            <a:r>
              <a:rPr lang="fa-IR" sz="1800" b="0" strike="noStrike" spc="-1">
                <a:solidFill>
                  <a:srgbClr val="011627"/>
                </a:solidFill>
                <a:latin typeface="Georgia"/>
                <a:cs typeface="B Kamran"/>
              </a:rPr>
              <a:t> داده ، پس منم برم به سوال جواب هاش </a:t>
            </a:r>
            <a:r>
              <a:rPr lang="en-US" sz="1800" b="0" strike="noStrike" spc="-1">
                <a:solidFill>
                  <a:srgbClr val="011627"/>
                </a:solidFill>
                <a:latin typeface="Georgia"/>
                <a:cs typeface="B Kamran"/>
              </a:rPr>
              <a:t>down vote</a:t>
            </a:r>
            <a:r>
              <a:rPr lang="fa-IR" sz="1800" b="0" strike="noStrike" spc="-1">
                <a:solidFill>
                  <a:srgbClr val="011627"/>
                </a:solidFill>
                <a:latin typeface="Georgia"/>
                <a:cs typeface="B Kamran"/>
              </a:rPr>
              <a:t> و </a:t>
            </a:r>
            <a:r>
              <a:rPr lang="en-US" sz="1800" b="0" strike="noStrike" spc="-1">
                <a:solidFill>
                  <a:srgbClr val="011627"/>
                </a:solidFill>
                <a:latin typeface="Georgia"/>
                <a:cs typeface="B Kamran"/>
              </a:rPr>
              <a:t>close vote</a:t>
            </a:r>
            <a:r>
              <a:rPr lang="fa-IR" sz="1800" b="0" strike="noStrike" spc="-1">
                <a:solidFill>
                  <a:srgbClr val="011627"/>
                </a:solidFill>
                <a:latin typeface="Georgia"/>
                <a:cs typeface="B Kamran"/>
              </a:rPr>
              <a:t> بدم و ...، ببینین این حرکت بسیار ناپسند و غیرحرفه ای هست، و اگر همه بخوان اینکارو کنن نهایتا بعد از یه مدت موجب فروپاشی </a:t>
            </a:r>
            <a:r>
              <a:rPr lang="en-US" sz="1800" b="0" strike="noStrike" spc="-1">
                <a:solidFill>
                  <a:srgbClr val="011627"/>
                </a:solidFill>
                <a:latin typeface="Georgia"/>
                <a:cs typeface="B Kamran"/>
              </a:rPr>
              <a:t>Stackoverflow</a:t>
            </a:r>
            <a:r>
              <a:rPr lang="fa-IR" sz="1800" b="0" strike="noStrike" spc="-1">
                <a:solidFill>
                  <a:srgbClr val="011627"/>
                </a:solidFill>
                <a:latin typeface="Georgia"/>
                <a:cs typeface="B Kamran"/>
              </a:rPr>
              <a:t> میشه! پس سعی کنین از این حرکات نادرست و کودکانه دوری کنین که این رفتار بشدت نهی میشه</a:t>
            </a:r>
            <a:endParaRPr lang="en-US" sz="1800" b="0" strike="noStrike" spc="-1">
              <a:latin typeface="Arial"/>
            </a:endParaRPr>
          </a:p>
          <a:p>
            <a:pPr marL="343080" indent="-343080" algn="just" rtl="1">
              <a:lnSpc>
                <a:spcPct val="107000"/>
              </a:lnSpc>
              <a:buClr>
                <a:srgbClr val="011627"/>
              </a:buClr>
              <a:buFont typeface="+mj-lt"/>
              <a:buAutoNum type="arabicPeriod"/>
            </a:pPr>
            <a:r>
              <a:rPr lang="fa-IR" sz="1800" b="0" strike="noStrike" spc="-1">
                <a:solidFill>
                  <a:srgbClr val="011627"/>
                </a:solidFill>
                <a:latin typeface="Georgia"/>
                <a:cs typeface="B Kamran"/>
              </a:rPr>
              <a:t>مورد6م، </a:t>
            </a:r>
            <a:r>
              <a:rPr lang="ar-SA" sz="1800" b="0" strike="noStrike" spc="-1">
                <a:solidFill>
                  <a:srgbClr val="011627"/>
                </a:solidFill>
                <a:latin typeface="Georgia"/>
                <a:cs typeface="B Kamran"/>
              </a:rPr>
              <a:t>از تعصب/نژادپرستی/تمسخر/ توجه به مذهب و... دوری کنین!</a:t>
            </a:r>
            <a:r>
              <a:rPr lang="fa-IR" sz="1800" b="0" strike="noStrike" spc="-1">
                <a:solidFill>
                  <a:srgbClr val="011627"/>
                </a:solidFill>
                <a:latin typeface="Georgia"/>
                <a:cs typeface="B Kamran"/>
              </a:rPr>
              <a:t> چون جواب دادن به سوال اصلا ربطی به هیچ کدوم از این موارد نداره و نباید داشته باشه!</a:t>
            </a:r>
            <a:endParaRPr lang="en-US" sz="1800" b="0" strike="noStrike" spc="-1">
              <a:latin typeface="Arial"/>
            </a:endParaRPr>
          </a:p>
          <a:p>
            <a:pPr marL="343080" indent="-343080" algn="just" rtl="1">
              <a:lnSpc>
                <a:spcPct val="107000"/>
              </a:lnSpc>
              <a:buClr>
                <a:srgbClr val="011627"/>
              </a:buClr>
              <a:buFont typeface="+mj-lt"/>
              <a:buAutoNum type="arabicPeriod"/>
            </a:pPr>
            <a:r>
              <a:rPr lang="fa-IR" sz="1800" b="0" strike="noStrike" spc="-1">
                <a:solidFill>
                  <a:srgbClr val="011627"/>
                </a:solidFill>
                <a:latin typeface="Georgia"/>
                <a:cs typeface="B Kamran"/>
              </a:rPr>
              <a:t>مورد 7م، </a:t>
            </a:r>
            <a:r>
              <a:rPr lang="ar-SA" sz="1800" b="0" strike="noStrike" spc="-1">
                <a:solidFill>
                  <a:srgbClr val="011627"/>
                </a:solidFill>
                <a:latin typeface="Georgia"/>
                <a:cs typeface="B Kamran"/>
              </a:rPr>
              <a:t>از آزار و اذیت بقیه بشدت خودداری کنین، این شامله و البته محدود به موارد زیر نیست:</a:t>
            </a:r>
            <a:r>
              <a:rPr lang="fa-IR" sz="1800" b="0" strike="noStrike" spc="-1">
                <a:solidFill>
                  <a:srgbClr val="011627"/>
                </a:solidFill>
                <a:latin typeface="Georgia"/>
                <a:cs typeface="B Kamran"/>
              </a:rPr>
              <a:t> یعنی</a:t>
            </a:r>
            <a:r>
              <a:rPr lang="ar-SA" sz="1800" b="0" strike="noStrike" spc="-1">
                <a:solidFill>
                  <a:srgbClr val="011627"/>
                </a:solidFill>
                <a:latin typeface="Georgia"/>
                <a:cs typeface="B Kamran"/>
              </a:rPr>
              <a:t> قلدری، ارعاب، زبان مبتذل، تهدید مستقیم/غیرمستقیم، اظهارات وسوسه‌انگیز جنسی، الگوهای تماس اجتماعی نامناسب و اختلالات مداوم در بحث میشه.</a:t>
            </a:r>
            <a:r>
              <a:rPr lang="fa-IR" sz="1800" b="0" strike="noStrike" spc="-1">
                <a:solidFill>
                  <a:srgbClr val="011627"/>
                </a:solidFill>
                <a:latin typeface="Georgia"/>
                <a:cs typeface="B Kamran"/>
              </a:rPr>
              <a:t> </a:t>
            </a:r>
            <a:endParaRPr lang="en-US" sz="1800" b="0" strike="noStrike" spc="-1">
              <a:latin typeface="Arial"/>
            </a:endParaRPr>
          </a:p>
          <a:p>
            <a:pPr marL="343080" indent="-343080" algn="just" rtl="1">
              <a:lnSpc>
                <a:spcPct val="107000"/>
              </a:lnSpc>
              <a:buClr>
                <a:srgbClr val="000000"/>
              </a:buClr>
              <a:buFont typeface="+mj-lt"/>
              <a:buAutoNum type="arabicPeriod"/>
            </a:pPr>
            <a:r>
              <a:rPr lang="fa-IR" sz="1800" b="0" strike="noStrike" spc="-1">
                <a:solidFill>
                  <a:srgbClr val="000000"/>
                </a:solidFill>
                <a:latin typeface="Comic Sans MS"/>
                <a:cs typeface="B Kamran"/>
              </a:rPr>
              <a:t>و مورد آخر که بارها دیده شده، اینه که از لحن غیردوستانه استفاده نکنین!، هرکسی هم که دیدین اینکارو کرد میتونین کامنتشو </a:t>
            </a:r>
            <a:r>
              <a:rPr lang="en-US" sz="1800" b="0" strike="noStrike" spc="-1">
                <a:solidFill>
                  <a:srgbClr val="000000"/>
                </a:solidFill>
                <a:latin typeface="Comic Sans MS"/>
                <a:cs typeface="B Kamran"/>
              </a:rPr>
              <a:t>Report</a:t>
            </a:r>
            <a:r>
              <a:rPr lang="fa-IR" sz="1800" b="0" strike="noStrike" spc="-1">
                <a:solidFill>
                  <a:srgbClr val="000000"/>
                </a:solidFill>
                <a:latin typeface="Comic Sans MS"/>
                <a:cs typeface="B Kamran"/>
              </a:rPr>
              <a:t> کنین،</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902" name="PlaceHolder 3"/>
          <p:cNvSpPr>
            <a:spLocks noGrp="1"/>
          </p:cNvSpPr>
          <p:nvPr>
            <p:ph type="sldNum" idx="6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D26001A-A08D-4E65-A5A8-04F99455FEC6}" type="slidenum">
              <a:rPr lang="en-US" sz="1200" b="0" strike="noStrike" spc="-1">
                <a:latin typeface="Times New Roman"/>
              </a:rPr>
              <a:t>205</a:t>
            </a:fld>
            <a:endParaRPr lang="en-US" sz="1200" b="0" strike="noStrike" spc="-1">
              <a:latin typeface="Times New Roman"/>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PlaceHolder 1"/>
          <p:cNvSpPr>
            <a:spLocks noGrp="1" noRot="1" noChangeAspect="1"/>
          </p:cNvSpPr>
          <p:nvPr>
            <p:ph type="sldImg"/>
          </p:nvPr>
        </p:nvSpPr>
        <p:spPr>
          <a:xfrm>
            <a:off x="685800" y="1143000"/>
            <a:ext cx="5486400" cy="3086100"/>
          </a:xfrm>
          <a:prstGeom prst="rect">
            <a:avLst/>
          </a:prstGeom>
          <a:ln w="0">
            <a:noFill/>
          </a:ln>
        </p:spPr>
      </p:sp>
      <p:sp>
        <p:nvSpPr>
          <p:cNvPr id="90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Comic Sans MS"/>
                <a:cs typeface="B Kamran"/>
              </a:rPr>
              <a:t>که </a:t>
            </a:r>
            <a:r>
              <a:rPr lang="en-US" sz="1800" b="0" strike="noStrike" spc="-1">
                <a:solidFill>
                  <a:srgbClr val="000000"/>
                </a:solidFill>
                <a:latin typeface="Comic Sans MS"/>
                <a:ea typeface="Segoe UI"/>
              </a:rPr>
              <a:t>Stackoverflow</a:t>
            </a:r>
            <a:r>
              <a:rPr lang="en-US" sz="1800" b="0" strike="noStrike" spc="-1">
                <a:solidFill>
                  <a:srgbClr val="000000"/>
                </a:solidFill>
                <a:latin typeface="B Kamran"/>
                <a:ea typeface="Segoe UI"/>
              </a:rPr>
              <a:t> </a:t>
            </a:r>
            <a:r>
              <a:rPr lang="fa-IR" sz="1800" b="0" strike="noStrike" spc="-1">
                <a:solidFill>
                  <a:srgbClr val="000000"/>
                </a:solidFill>
                <a:latin typeface="B Kamran"/>
                <a:ea typeface="Segoe UI"/>
              </a:rPr>
              <a:t> نه فقط برای مورد آخر بلکه برای همه اون موارد </a:t>
            </a:r>
            <a:r>
              <a:rPr lang="en-US" sz="1800" b="0" strike="noStrike" spc="-1">
                <a:solidFill>
                  <a:srgbClr val="000000"/>
                </a:solidFill>
                <a:latin typeface="B Kamran"/>
                <a:ea typeface="Segoe UI"/>
              </a:rPr>
              <a:t>گزینه </a:t>
            </a:r>
            <a:r>
              <a:rPr lang="en-US" sz="1800" b="0" strike="noStrike" spc="-1">
                <a:solidFill>
                  <a:srgbClr val="000000"/>
                </a:solidFill>
                <a:latin typeface="Comic Sans MS"/>
                <a:ea typeface="Segoe UI"/>
              </a:rPr>
              <a:t>Report هم داره که با کلیک کردن روی اون آیکون flag</a:t>
            </a:r>
            <a:r>
              <a:rPr lang="fa-IR" sz="1800" b="0" strike="noStrike" spc="-1">
                <a:solidFill>
                  <a:srgbClr val="000000"/>
                </a:solidFill>
                <a:latin typeface="Comic Sans MS"/>
                <a:cs typeface="B Kamran"/>
              </a:rPr>
              <a:t>، این پنجره باز میشه که میتونین از طریقش </a:t>
            </a:r>
            <a:r>
              <a:rPr lang="fa-IR" sz="1800" b="0" strike="noStrike" spc="-1">
                <a:solidFill>
                  <a:srgbClr val="000000"/>
                </a:solidFill>
                <a:latin typeface="Comic Sans MS"/>
                <a:ea typeface="Segoe UI"/>
              </a:rPr>
              <a:t>گزارش</a:t>
            </a:r>
            <a:r>
              <a:rPr lang="en-US" sz="1800" b="0" strike="noStrike" spc="-1">
                <a:solidFill>
                  <a:srgbClr val="000000"/>
                </a:solidFill>
                <a:latin typeface="Comic Sans MS"/>
                <a:ea typeface="Segoe UI"/>
              </a:rPr>
              <a:t> کنین که چه مشکلی وجود داشت! و اگر شما هم دیدین که کسی این code of conduct رو رعایت نکرده، درصورت نیاز خوبه که استفاده کنین تا جامعه رو تمیز و مرتب نگه دارین، البته سعی کنین خیلی سخت گیر نباشین، مگر اینکه واقعا جدی و اوضاع بد باشه و توهین/بی‌احترامی واضحی باشه</a:t>
            </a:r>
            <a:r>
              <a:rPr lang="fa-IR" sz="1800" b="0" strike="noStrike" spc="-1">
                <a:solidFill>
                  <a:srgbClr val="000000"/>
                </a:solidFill>
                <a:latin typeface="Comic Sans MS"/>
                <a:ea typeface="Segoe UI"/>
              </a:rPr>
              <a:t> مثل مواردی که بیان کردیم، و شما کافیه دکمه </a:t>
            </a:r>
            <a:r>
              <a:rPr lang="en-US" sz="1800" b="0" strike="noStrike" spc="-1">
                <a:solidFill>
                  <a:srgbClr val="000000"/>
                </a:solidFill>
                <a:latin typeface="Comic Sans MS"/>
                <a:ea typeface="Segoe UI"/>
              </a:rPr>
              <a:t>report</a:t>
            </a:r>
            <a:r>
              <a:rPr lang="fa-IR" sz="1800" b="0" strike="noStrike" spc="-1">
                <a:solidFill>
                  <a:srgbClr val="000000"/>
                </a:solidFill>
                <a:latin typeface="Comic Sans MS"/>
                <a:ea typeface="Segoe UI"/>
              </a:rPr>
              <a:t> رو بزنین و خودتون درگیر جواب دادن نکنین و ذهنتون رو هم مشغول به اون صحبت ها و کامنت ها نکنین</a:t>
            </a:r>
            <a:r>
              <a:rPr lang="en-US" sz="1800" b="0" strike="noStrike" spc="-1">
                <a:solidFill>
                  <a:srgbClr val="000000"/>
                </a:solidFill>
                <a:latin typeface="Comic Sans MS"/>
                <a:ea typeface="Segoe UI"/>
              </a:rPr>
              <a:t>!</a:t>
            </a:r>
            <a:endParaRPr lang="fa-IR" sz="1800" b="0" strike="noStrike" spc="-1">
              <a:solidFill>
                <a:srgbClr val="000000"/>
              </a:solidFill>
              <a:latin typeface="Comic Sans MS"/>
              <a:ea typeface="Segoe UI"/>
            </a:endParaRPr>
          </a:p>
          <a:p>
            <a:pPr algn="just" rtl="1">
              <a:lnSpc>
                <a:spcPct val="107000"/>
              </a:lnSpc>
              <a:spcBef>
                <a:spcPts val="799"/>
              </a:spcBef>
              <a:buNone/>
              <a:tabLst>
                <a:tab pos="0" algn="l"/>
              </a:tabLst>
            </a:pPr>
            <a:r>
              <a:rPr lang="fa-IR" sz="1800" b="0" strike="noStrike" spc="-1">
                <a:solidFill>
                  <a:srgbClr val="000000"/>
                </a:solidFill>
                <a:latin typeface="Comic Sans MS"/>
              </a:rPr>
              <a:t>البته یکی از گزینه های پراستفاده ریپورت،  گزینه </a:t>
            </a:r>
            <a:r>
              <a:rPr lang="en-US" sz="1800" b="0" strike="noStrike" spc="-1">
                <a:solidFill>
                  <a:srgbClr val="000000"/>
                </a:solidFill>
                <a:latin typeface="Comic Sans MS"/>
              </a:rPr>
              <a:t>its no longer needed</a:t>
            </a:r>
            <a:r>
              <a:rPr lang="fa-IR" sz="1800" b="0" strike="noStrike" spc="-1">
                <a:solidFill>
                  <a:srgbClr val="000000"/>
                </a:solidFill>
                <a:latin typeface="Comic Sans MS"/>
              </a:rPr>
              <a:t> هست که وقتی ازش استفاده میشه که کامنت یک فرد مثلا دیگه قدیمی شده باشه یا اصلا مرتبط نباشه</a:t>
            </a:r>
            <a:endParaRPr lang="en-US" sz="1800" b="0" strike="noStrike" spc="-1">
              <a:latin typeface="Arial"/>
            </a:endParaRPr>
          </a:p>
        </p:txBody>
      </p:sp>
      <p:sp>
        <p:nvSpPr>
          <p:cNvPr id="905" name="PlaceHolder 3"/>
          <p:cNvSpPr>
            <a:spLocks noGrp="1"/>
          </p:cNvSpPr>
          <p:nvPr>
            <p:ph type="sldNum" idx="6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71051FC-E092-4BC2-A2EC-20C9C748F395}" type="slidenum">
              <a:rPr lang="en-US" sz="1200" b="0" strike="noStrike" spc="-1">
                <a:latin typeface="Times New Roman"/>
              </a:rPr>
              <a:t>206</a:t>
            </a:fld>
            <a:endParaRPr lang="en-US" sz="1200" b="0" strike="noStrike" spc="-1">
              <a:latin typeface="Times New Roman"/>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PlaceHolder 1"/>
          <p:cNvSpPr>
            <a:spLocks noGrp="1" noRot="1" noChangeAspect="1"/>
          </p:cNvSpPr>
          <p:nvPr>
            <p:ph type="sldImg"/>
          </p:nvPr>
        </p:nvSpPr>
        <p:spPr>
          <a:xfrm>
            <a:off x="685800" y="1143000"/>
            <a:ext cx="5486400" cy="3086100"/>
          </a:xfrm>
          <a:prstGeom prst="rect">
            <a:avLst/>
          </a:prstGeom>
          <a:ln w="0">
            <a:noFill/>
          </a:ln>
        </p:spPr>
      </p:sp>
      <p:sp>
        <p:nvSpPr>
          <p:cNvPr id="90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مثل اینجا، که یک مشکل نگارشی در متن وجود داشت، که توی کامنت بهم گوشزد شد و من هم اصلاح کردم، </a:t>
            </a:r>
          </a:p>
          <a:p>
            <a:pPr algn="just" rtl="1">
              <a:lnSpc>
                <a:spcPct val="107000"/>
              </a:lnSpc>
              <a:spcBef>
                <a:spcPts val="799"/>
              </a:spcBef>
              <a:buNone/>
              <a:tabLst>
                <a:tab pos="0" algn="l"/>
              </a:tabLst>
            </a:pPr>
            <a:r>
              <a:rPr lang="fa-IR" sz="1800" b="0" strike="noStrike" spc="-1">
                <a:latin typeface="Arial"/>
              </a:rPr>
              <a:t>که معمولا فردی که این مدل نکات رو توی کامنت گوشزد میکنه، بعد از اصلاح شما و بازخورد مناسبی که در کامنت بهشون دادین، کامنت خودشون رو حذف میکنن چون دیگه این کامنت </a:t>
            </a:r>
            <a:r>
              <a:rPr lang="en-US" sz="1800" b="0" strike="noStrike" spc="-1">
                <a:latin typeface="Arial"/>
              </a:rPr>
              <a:t>outdate</a:t>
            </a:r>
            <a:r>
              <a:rPr lang="fa-IR" sz="1800" b="0" strike="noStrike" spc="-1">
                <a:latin typeface="Arial"/>
              </a:rPr>
              <a:t> شده هست و شما هم حتما بعد از اینکه کامنتشونو حذف کردن، کامنت</a:t>
            </a:r>
            <a:r>
              <a:rPr lang="en-US" sz="1800" b="0" strike="noStrike" spc="-1">
                <a:latin typeface="Arial"/>
              </a:rPr>
              <a:t> feedback</a:t>
            </a:r>
            <a:r>
              <a:rPr lang="fa-IR" sz="1800" b="0" strike="noStrike" spc="-1">
                <a:latin typeface="Arial"/>
              </a:rPr>
              <a:t>تون رو پاک کنین، چون نظر و تلاش و بهبود شما رو دیده و اون مشکل دیگه وجود نداره، علاوه بر اون این کامنت هم دیگه برای کسایی که بعدا میان پست رو میخونن هیچ نکته مفیدی نداره، اما اگر دیدین که بعد از گذشت چند روز پاک نکرد و بازخوردی هم نداد، و اگر حس میکنین که کاملا مشکل رو برطرف کردین، میتونید </a:t>
            </a:r>
            <a:r>
              <a:rPr lang="en-US" sz="1800" b="0" strike="noStrike" spc="-1">
                <a:latin typeface="Arial"/>
              </a:rPr>
              <a:t>flag</a:t>
            </a:r>
            <a:r>
              <a:rPr lang="fa-IR" sz="1800" b="0" strike="noStrike" spc="-1">
                <a:latin typeface="Arial"/>
              </a:rPr>
              <a:t>ش کنین تا مدیرا بیان و اون کامنت ها رو حذف کنن!</a:t>
            </a:r>
            <a:endParaRPr lang="en-US" sz="1800" b="0" strike="noStrike" spc="-1">
              <a:latin typeface="Arial"/>
            </a:endParaRPr>
          </a:p>
        </p:txBody>
      </p:sp>
      <p:sp>
        <p:nvSpPr>
          <p:cNvPr id="905" name="PlaceHolder 3"/>
          <p:cNvSpPr>
            <a:spLocks noGrp="1"/>
          </p:cNvSpPr>
          <p:nvPr>
            <p:ph type="sldNum" idx="6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71051FC-E092-4BC2-A2EC-20C9C748F395}" type="slidenum">
              <a:rPr lang="en-US" sz="1200" b="0" strike="noStrike" spc="-1">
                <a:latin typeface="Times New Roman"/>
              </a:rPr>
              <a:t>207</a:t>
            </a:fld>
            <a:endParaRPr lang="en-US" sz="1200" b="0" strike="noStrike" spc="-1">
              <a:latin typeface="Times New Roman"/>
            </a:endParaRPr>
          </a:p>
        </p:txBody>
      </p:sp>
    </p:spTree>
    <p:extLst>
      <p:ext uri="{BB962C8B-B14F-4D97-AF65-F5344CB8AC3E}">
        <p14:creationId xmlns:p14="http://schemas.microsoft.com/office/powerpoint/2010/main" val="345072146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PlaceHolder 1"/>
          <p:cNvSpPr>
            <a:spLocks noGrp="1" noRot="1" noChangeAspect="1"/>
          </p:cNvSpPr>
          <p:nvPr>
            <p:ph type="sldImg"/>
          </p:nvPr>
        </p:nvSpPr>
        <p:spPr>
          <a:xfrm>
            <a:off x="685800" y="1143000"/>
            <a:ext cx="5486400" cy="3086100"/>
          </a:xfrm>
          <a:prstGeom prst="rect">
            <a:avLst/>
          </a:prstGeom>
          <a:ln w="0">
            <a:noFill/>
          </a:ln>
        </p:spPr>
      </p:sp>
      <p:sp>
        <p:nvSpPr>
          <p:cNvPr id="90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1800" b="0" strike="noStrike" spc="-1">
                <a:solidFill>
                  <a:srgbClr val="000000"/>
                </a:solidFill>
                <a:latin typeface="Comic Sans MS"/>
                <a:ea typeface="Segoe UI"/>
              </a:rPr>
              <a:t>Stackoverflow</a:t>
            </a:r>
            <a:r>
              <a:rPr lang="fa-IR" sz="1800" b="0" strike="noStrike" spc="-1">
                <a:solidFill>
                  <a:srgbClr val="000000"/>
                </a:solidFill>
                <a:latin typeface="Comic Sans MS"/>
                <a:ea typeface="Segoe UI"/>
              </a:rPr>
              <a:t> سیاستش درمورد بررسی </a:t>
            </a:r>
            <a:r>
              <a:rPr lang="en-US" sz="1800" b="0" strike="noStrike" spc="-1">
                <a:solidFill>
                  <a:srgbClr val="000000"/>
                </a:solidFill>
                <a:latin typeface="Comic Sans MS"/>
                <a:ea typeface="Segoe UI"/>
              </a:rPr>
              <a:t>report</a:t>
            </a:r>
            <a:r>
              <a:rPr lang="fa-IR" sz="1800" b="0" strike="noStrike" spc="-1">
                <a:solidFill>
                  <a:srgbClr val="000000"/>
                </a:solidFill>
                <a:latin typeface="Comic Sans MS"/>
                <a:ea typeface="Segoe UI"/>
              </a:rPr>
              <a:t>ها اینطوریه که</a:t>
            </a:r>
            <a:r>
              <a:rPr lang="en-US" sz="1800" b="0" strike="noStrike" spc="-1">
                <a:solidFill>
                  <a:srgbClr val="000000"/>
                </a:solidFill>
                <a:latin typeface="Comic Sans MS"/>
                <a:ea typeface="Segoe UI"/>
              </a:rPr>
              <a:t> اکانت کسی که code of conduct رو رعایت نکرده  برای بار اول یک warning دریافت میکنه، و اگر تکرار بشه، منجر به ساسپند شدن موقتی 1</a:t>
            </a:r>
            <a:r>
              <a:rPr lang="fa-IR" sz="1800" b="0" strike="noStrike" spc="-1">
                <a:solidFill>
                  <a:srgbClr val="000000"/>
                </a:solidFill>
                <a:latin typeface="Comic Sans MS"/>
                <a:cs typeface="B Kamran"/>
              </a:rPr>
              <a:t>روزه یا بیشتر براساس نوع خطایی که انجام داد میشه و درنهایت اگر ادامه بده، اکانتش حذف میشه!</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Arial"/>
              </a:rPr>
              <a:t>حالا بریم چندتا مثال ببینم</a:t>
            </a:r>
            <a:endParaRPr lang="en-US" sz="1800" b="0" strike="noStrike" spc="-1">
              <a:latin typeface="Arial"/>
            </a:endParaRPr>
          </a:p>
        </p:txBody>
      </p:sp>
      <p:sp>
        <p:nvSpPr>
          <p:cNvPr id="908" name="PlaceHolder 3"/>
          <p:cNvSpPr>
            <a:spLocks noGrp="1"/>
          </p:cNvSpPr>
          <p:nvPr>
            <p:ph type="sldNum" idx="6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00A1037-A793-4C9F-9562-C65D5C9DD6F1}" type="slidenum">
              <a:rPr lang="en-US" sz="1200" b="0" strike="noStrike" spc="-1">
                <a:latin typeface="Times New Roman"/>
              </a:rPr>
              <a:t>208</a:t>
            </a:fld>
            <a:endParaRPr lang="en-US" sz="1200" b="0" strike="noStrike" spc="-1">
              <a:latin typeface="Times New Roman"/>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PlaceHolder 1"/>
          <p:cNvSpPr>
            <a:spLocks noGrp="1" noRot="1" noChangeAspect="1"/>
          </p:cNvSpPr>
          <p:nvPr>
            <p:ph type="sldImg"/>
          </p:nvPr>
        </p:nvSpPr>
        <p:spPr>
          <a:xfrm>
            <a:off x="685800" y="1143000"/>
            <a:ext cx="5486400" cy="3086100"/>
          </a:xfrm>
          <a:prstGeom prst="rect">
            <a:avLst/>
          </a:prstGeom>
          <a:ln w="0">
            <a:noFill/>
          </a:ln>
        </p:spPr>
      </p:sp>
      <p:sp>
        <p:nvSpPr>
          <p:cNvPr id="91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برای نمونه به تصویر دقت کنین، مثلا بجای اینکه بگین</a:t>
            </a:r>
            <a:endParaRPr lang="en-US" sz="1800" b="0" strike="noStrike" spc="-1">
              <a:latin typeface="Arial"/>
            </a:endParaRPr>
          </a:p>
          <a:p>
            <a:pPr fontAlgn="base"/>
            <a:r>
              <a:rPr lang="en-US" sz="2800">
                <a:effectLst/>
                <a:latin typeface="inherit"/>
              </a:rPr>
              <a:t>“Are you speaking English? If so, I can’t tell.”</a:t>
            </a:r>
          </a:p>
          <a:p>
            <a:pPr algn="r" rtl="1"/>
            <a:r>
              <a:rPr lang="fa-IR" sz="2800">
                <a:effectLst/>
                <a:latin typeface="inherit"/>
              </a:rPr>
              <a:t>که اصلا لحن جالبی نیست و اگر کسی بهمون اینو بگه حس بدی پیدا میکنیم، بخصوص اینکه اغلب مردم دنیا زبانشون انگلیسی نیست وکسی هم هیچ ادعایی نداره در این مورد که بخواهیم خیلی روون صحبت کنیم، اما بجای این لحن میتونین به صورت زیر منظور رو بیان کنین:</a:t>
            </a:r>
          </a:p>
          <a:p>
            <a:pPr fontAlgn="base"/>
            <a:r>
              <a:rPr lang="en-US" sz="4000">
                <a:effectLst/>
                <a:latin typeface="inherit"/>
              </a:rPr>
              <a:t>“I’m having trouble understanding your question. I think you’re asking how to add a swap after system installation. Is that correct?”</a:t>
            </a:r>
          </a:p>
          <a:p>
            <a:pPr algn="r" rtl="1"/>
            <a:r>
              <a:rPr lang="fa-IR" sz="4000">
                <a:effectLst/>
                <a:latin typeface="inherit"/>
              </a:rPr>
              <a:t>میبینین چقدر اینجا لحن دوستانه تر و مناسب تر شده؟ خیلی ساده اون چیزی که متوجه شدیم رو بیان میکنیم اما درواقع داریم با یه لحن ملایم تری هم میگیم که عزیز، سوالتون خیلی واضح نیست، حتما یه ویرایش بکن سوالتو تا بهتر بتونیم بهت کمک کنیم! یعنی درواقع به صورت غیر مستقیم اما به شکل دوستانه داریم بهش </a:t>
            </a:r>
            <a:r>
              <a:rPr lang="fa-IR" sz="1800" b="0" strike="noStrike" spc="-1">
                <a:latin typeface="Comic Sans MS"/>
                <a:cs typeface="B Kamran"/>
              </a:rPr>
              <a:t>توضیح میدیم که چکار کنه، که این درسته!</a:t>
            </a:r>
            <a:endParaRPr lang="en-US" sz="1800" b="0" strike="noStrike" spc="-1">
              <a:latin typeface="Arial"/>
            </a:endParaRPr>
          </a:p>
        </p:txBody>
      </p:sp>
      <p:sp>
        <p:nvSpPr>
          <p:cNvPr id="911" name="PlaceHolder 3"/>
          <p:cNvSpPr>
            <a:spLocks noGrp="1"/>
          </p:cNvSpPr>
          <p:nvPr>
            <p:ph type="sldNum" idx="6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180A6FF-B27E-43FB-A1C7-ED28CD787543}" type="slidenum">
              <a:rPr lang="en-US" sz="1200" b="0" strike="noStrike" spc="-1">
                <a:latin typeface="Times New Roman"/>
              </a:rPr>
              <a:t>209</a:t>
            </a:fld>
            <a:endParaRPr lang="en-US" sz="1200" b="0" strike="noStrike" spc="-1">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PlaceHolder 1"/>
          <p:cNvSpPr>
            <a:spLocks noGrp="1" noRot="1" noChangeAspect="1"/>
          </p:cNvSpPr>
          <p:nvPr>
            <p:ph type="sldImg"/>
          </p:nvPr>
        </p:nvSpPr>
        <p:spPr>
          <a:xfrm>
            <a:off x="685800" y="1143000"/>
            <a:ext cx="5486400" cy="3086100"/>
          </a:xfrm>
          <a:prstGeom prst="rect">
            <a:avLst/>
          </a:prstGeom>
          <a:ln w="0">
            <a:noFill/>
          </a:ln>
        </p:spPr>
      </p:sp>
      <p:sp>
        <p:nvSpPr>
          <p:cNvPr id="7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3200" b="0" i="0">
                <a:solidFill>
                  <a:srgbClr val="222222"/>
                </a:solidFill>
                <a:effectLst/>
                <a:latin typeface="tahoma" panose="020B0604030504040204" pitchFamily="34" charset="0"/>
              </a:rPr>
              <a:t> شما میتونید مثل یکی از دوستان حرفه ای من باشید که سوای وقت گذاشتن چون اصولی پیش نرفته بود امتیاز بالایی کسب نکرده، </a:t>
            </a:r>
            <a:r>
              <a:rPr lang="fa-IR" sz="2000" b="0" strike="noStrike" spc="-1">
                <a:latin typeface="Arial"/>
              </a:rPr>
              <a:t>حتی یادمه یه مدتی روزانه </a:t>
            </a:r>
            <a:r>
              <a:rPr lang="en-US" sz="2000" b="0" strike="noStrike" spc="-1">
                <a:latin typeface="Arial"/>
              </a:rPr>
              <a:t>1</a:t>
            </a:r>
            <a:r>
              <a:rPr lang="fa-IR" sz="2000" b="0" strike="noStrike" spc="-1">
                <a:latin typeface="Arial"/>
              </a:rPr>
              <a:t>ساعت رو هم به </a:t>
            </a:r>
            <a:r>
              <a:rPr lang="en-US" sz="2000" b="0" strike="noStrike" spc="-1">
                <a:latin typeface="Arial"/>
              </a:rPr>
              <a:t>Stackoverflow </a:t>
            </a:r>
            <a:r>
              <a:rPr lang="fa-IR" sz="2000" b="0" strike="noStrike" spc="-1">
                <a:latin typeface="Arial"/>
              </a:rPr>
              <a:t>اخصاص داده بود ولی همچنان امتیازشونو میبینین که در زمان تهیه این دوره از </a:t>
            </a:r>
            <a:r>
              <a:rPr lang="en-US" sz="2000" b="0" strike="noStrike" spc="-1">
                <a:latin typeface="Arial"/>
              </a:rPr>
              <a:t>1300</a:t>
            </a:r>
            <a:r>
              <a:rPr lang="fa-IR" sz="2000" b="0" strike="noStrike" spc="-1">
                <a:latin typeface="Arial"/>
              </a:rPr>
              <a:t>هم فراتر نرفته.</a:t>
            </a:r>
            <a:endParaRPr lang="en-US" sz="2000" b="0" strike="noStrike" spc="-1">
              <a:latin typeface="Arial"/>
            </a:endParaRPr>
          </a:p>
        </p:txBody>
      </p:sp>
      <p:sp>
        <p:nvSpPr>
          <p:cNvPr id="758"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99FBDE1-1FB5-4A82-8CB9-5B78AA8C898E}" type="slidenum">
              <a:rPr lang="en-US" sz="1200" b="0" strike="noStrike" spc="-1">
                <a:latin typeface="Times New Roman"/>
              </a:rPr>
              <a:t>21</a:t>
            </a:fld>
            <a:endParaRPr lang="en-US" sz="1200" b="0" strike="noStrike" spc="-1">
              <a:latin typeface="Times New Roman"/>
            </a:endParaRPr>
          </a:p>
        </p:txBody>
      </p:sp>
    </p:spTree>
    <p:extLst>
      <p:ext uri="{BB962C8B-B14F-4D97-AF65-F5344CB8AC3E}">
        <p14:creationId xmlns:p14="http://schemas.microsoft.com/office/powerpoint/2010/main" val="163392932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PlaceHolder 1"/>
          <p:cNvSpPr>
            <a:spLocks noGrp="1" noRot="1" noChangeAspect="1"/>
          </p:cNvSpPr>
          <p:nvPr>
            <p:ph type="sldImg"/>
          </p:nvPr>
        </p:nvSpPr>
        <p:spPr>
          <a:xfrm>
            <a:off x="685800" y="1143000"/>
            <a:ext cx="5486400" cy="3086100"/>
          </a:xfrm>
          <a:prstGeom prst="rect">
            <a:avLst/>
          </a:prstGeom>
          <a:ln w="0">
            <a:noFill/>
          </a:ln>
        </p:spPr>
      </p:sp>
      <p:sp>
        <p:nvSpPr>
          <p:cNvPr id="91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spcBef>
                <a:spcPts val="799"/>
              </a:spcBef>
              <a:buNone/>
              <a:tabLst>
                <a:tab pos="0" algn="l"/>
              </a:tabLst>
            </a:pPr>
            <a:r>
              <a:rPr lang="fa-IR" sz="1800" b="0" strike="noStrike" spc="-1">
                <a:solidFill>
                  <a:srgbClr val="000000"/>
                </a:solidFill>
                <a:latin typeface="Comic Sans MS"/>
                <a:cs typeface="B Kamran"/>
              </a:rPr>
              <a:t>در راستای همین رفتار حرفه ای، </a:t>
            </a:r>
            <a:r>
              <a:rPr lang="en-US" sz="1800" b="0" strike="noStrike" spc="-1">
                <a:solidFill>
                  <a:srgbClr val="000000"/>
                </a:solidFill>
                <a:latin typeface="Comic Sans MS"/>
                <a:cs typeface="B Kamran"/>
              </a:rPr>
              <a:t>Stackoverflow </a:t>
            </a:r>
            <a:r>
              <a:rPr lang="fa-IR" sz="1800" b="0" strike="noStrike" spc="-1">
                <a:solidFill>
                  <a:srgbClr val="000000"/>
                </a:solidFill>
                <a:latin typeface="Comic Sans MS"/>
                <a:cs typeface="B Kamran"/>
              </a:rPr>
              <a:t> یک پیشنهاد دیگه هم میده و میگه علاوه بر لحن مناسب در صحبت ها، سعی کنین </a:t>
            </a:r>
            <a:r>
              <a:rPr lang="fa-IR" sz="1800" b="0" strike="noStrike" spc="-1">
                <a:latin typeface="Comic Sans MS"/>
                <a:cs typeface="B Kamran"/>
              </a:rPr>
              <a:t>وقتی یک سوالی رو میبینین بخصوص از تازه واردها ،که قواعد </a:t>
            </a:r>
            <a:r>
              <a:rPr lang="en-US" sz="1800" b="0" strike="noStrike" spc="-1">
                <a:latin typeface="Comic Sans MS"/>
                <a:ea typeface="Segoe UI"/>
              </a:rPr>
              <a:t>Stackoverflow رو درست و کامل رعایت نکرد</a:t>
            </a:r>
            <a:r>
              <a:rPr lang="fa-IR" sz="1800" b="0" strike="noStrike" spc="-1">
                <a:latin typeface="Comic Sans MS"/>
                <a:ea typeface="Segoe UI"/>
              </a:rPr>
              <a:t>ن یا بلد نیستند</a:t>
            </a:r>
            <a:r>
              <a:rPr lang="en-US" sz="1800" b="0" strike="noStrike" spc="-1">
                <a:latin typeface="Comic Sans MS"/>
                <a:ea typeface="Segoe UI"/>
              </a:rPr>
              <a:t> و حتی گزینه ای برای close شدن هست</a:t>
            </a:r>
            <a:r>
              <a:rPr lang="fa-IR" sz="1800" b="0" strike="noStrike" spc="-1">
                <a:latin typeface="Comic Sans MS"/>
                <a:ea typeface="Segoe UI"/>
              </a:rPr>
              <a:t> اما به نظرتون میشه بهبودش داد، </a:t>
            </a:r>
            <a:r>
              <a:rPr lang="fa-IR" sz="1800" b="0" strike="noStrike" spc="-1">
                <a:solidFill>
                  <a:srgbClr val="000000"/>
                </a:solidFill>
                <a:latin typeface="Comic Sans MS"/>
                <a:cs typeface="B Kamran"/>
              </a:rPr>
              <a:t>بجای </a:t>
            </a:r>
            <a:r>
              <a:rPr lang="en-US" sz="1800" b="0" strike="noStrike" spc="-1">
                <a:solidFill>
                  <a:srgbClr val="000000"/>
                </a:solidFill>
                <a:latin typeface="Comic Sans MS"/>
                <a:cs typeface="B Kamran"/>
              </a:rPr>
              <a:t>down vote/close vote/ delete vote</a:t>
            </a:r>
            <a:r>
              <a:rPr lang="fa-IR" sz="1800" b="0" strike="noStrike" spc="-1">
                <a:solidFill>
                  <a:srgbClr val="000000"/>
                </a:solidFill>
                <a:latin typeface="Comic Sans MS"/>
                <a:cs typeface="B Kamran"/>
              </a:rPr>
              <a:t>،</a:t>
            </a:r>
            <a:r>
              <a:rPr lang="fa-IR" sz="1800" b="0" strike="noStrike" spc="-1">
                <a:latin typeface="Comic Sans MS"/>
                <a:cs typeface="B Kamran"/>
              </a:rPr>
              <a:t> ابتدا تلاشتونو بکنین که با ویرایش کردن سوال به خوانایی و مناسب شدنش کمک کنین یا </a:t>
            </a:r>
          </a:p>
          <a:p>
            <a:pPr marL="457200" algn="just" rtl="1">
              <a:lnSpc>
                <a:spcPct val="107000"/>
              </a:lnSpc>
              <a:spcBef>
                <a:spcPts val="799"/>
              </a:spcBef>
              <a:buNone/>
              <a:tabLst>
                <a:tab pos="0" algn="l"/>
              </a:tabLst>
            </a:pPr>
            <a:r>
              <a:rPr lang="fa-IR" sz="1800" b="0" strike="noStrike" spc="-1">
                <a:latin typeface="Comic Sans MS"/>
                <a:cs typeface="B Kamran"/>
              </a:rPr>
              <a:t>حتی با </a:t>
            </a:r>
            <a:r>
              <a:rPr lang="en-US" sz="1800" b="0" strike="noStrike" spc="-1">
                <a:latin typeface="Comic Sans MS"/>
                <a:ea typeface="Segoe UI"/>
              </a:rPr>
              <a:t>Comment مناسب بهش کمک کنین تا خودش سوالشو اصلاح کنه،</a:t>
            </a:r>
            <a:r>
              <a:rPr lang="fa-IR" sz="1800" b="0" strike="noStrike" spc="-1">
                <a:latin typeface="Comic Sans MS"/>
                <a:ea typeface="Segoe UI"/>
              </a:rPr>
              <a:t> درواقع این بیشتر برای این هست که جامعه افراد جدید رو پس نزنه، مثل اینکه یه نیروی جونیور، وارد تیم میشه، بقیه کمکش میکنن تا رشد کنه، درواقع رویکرد اینه که دستشونو بگیریم، </a:t>
            </a:r>
            <a:r>
              <a:rPr lang="en-US" sz="1800" b="0" strike="noStrike" spc="-1">
                <a:latin typeface="Comic Sans MS"/>
                <a:ea typeface="Segoe UI"/>
              </a:rPr>
              <a:t>اما خب به هرحال همه رعایت نمیکنن</a:t>
            </a:r>
            <a:r>
              <a:rPr lang="fa-IR" sz="1800" b="0" strike="noStrike" spc="-1">
                <a:latin typeface="Comic Sans MS"/>
                <a:ea typeface="Segoe UI"/>
              </a:rPr>
              <a:t>، یا کلا برخی سختگیر و کم حوصله هستن و </a:t>
            </a:r>
            <a:r>
              <a:rPr lang="en-US" sz="1800" b="0" strike="noStrike" spc="-1">
                <a:latin typeface="Comic Sans MS"/>
                <a:ea typeface="Segoe UI"/>
              </a:rPr>
              <a:t>سریع سوال بسته میشه</a:t>
            </a:r>
            <a:r>
              <a:rPr lang="fa-IR" sz="1800" b="0" strike="noStrike" spc="-1">
                <a:latin typeface="Comic Sans MS"/>
                <a:ea typeface="Segoe UI"/>
              </a:rPr>
              <a:t> یا امتیاز منفی میگیره، البته </a:t>
            </a:r>
            <a:r>
              <a:rPr lang="en-US" sz="1800" b="0" strike="noStrike" spc="-1">
                <a:latin typeface="Comic Sans MS"/>
                <a:ea typeface="Segoe UI"/>
              </a:rPr>
              <a:t>این بسته شدنه خودش نشونه </a:t>
            </a:r>
            <a:r>
              <a:rPr lang="fa-IR" sz="1800" b="0" strike="noStrike" spc="-1">
                <a:latin typeface="Comic Sans MS"/>
                <a:ea typeface="Segoe UI"/>
              </a:rPr>
              <a:t>بدی نیست و میتونه نشونه </a:t>
            </a:r>
            <a:r>
              <a:rPr lang="en-US" sz="1800" b="0" strike="noStrike" spc="-1">
                <a:latin typeface="Comic Sans MS"/>
                <a:ea typeface="Segoe UI"/>
              </a:rPr>
              <a:t>خوبی</a:t>
            </a:r>
            <a:r>
              <a:rPr lang="fa-IR" sz="1800" b="0" strike="noStrike" spc="-1">
                <a:latin typeface="Comic Sans MS"/>
                <a:ea typeface="Segoe UI"/>
              </a:rPr>
              <a:t> هم باشه</a:t>
            </a:r>
            <a:r>
              <a:rPr lang="en-US" sz="1800" b="0" strike="noStrike" spc="-1">
                <a:latin typeface="Comic Sans MS"/>
                <a:ea typeface="Segoe UI"/>
              </a:rPr>
              <a:t> برای اینکه افراد</a:t>
            </a:r>
            <a:r>
              <a:rPr lang="fa-IR" sz="1800" b="0" strike="noStrike" spc="-1">
                <a:latin typeface="Comic Sans MS"/>
                <a:ea typeface="Segoe UI"/>
              </a:rPr>
              <a:t>،</a:t>
            </a:r>
            <a:r>
              <a:rPr lang="en-US" sz="1800" b="0" strike="noStrike" spc="-1">
                <a:latin typeface="Comic Sans MS"/>
                <a:ea typeface="Segoe UI"/>
              </a:rPr>
              <a:t> بخصوص تازه وارد ها هم سعی کنن از همون اول حرفه ای رعایت کنن و حرفه </a:t>
            </a:r>
            <a:r>
              <a:rPr lang="fa-IR" sz="1800" b="0" strike="noStrike" spc="-1">
                <a:latin typeface="Comic Sans MS"/>
                <a:ea typeface="Segoe UI"/>
              </a:rPr>
              <a:t>ای </a:t>
            </a:r>
            <a:r>
              <a:rPr lang="en-US" sz="1800" b="0" strike="noStrike" spc="-1">
                <a:latin typeface="Comic Sans MS"/>
                <a:ea typeface="Segoe UI"/>
              </a:rPr>
              <a:t>سوال جواب کنن</a:t>
            </a:r>
            <a:r>
              <a:rPr lang="fa-IR" sz="1800" b="0" strike="noStrike" spc="-1">
                <a:latin typeface="Comic Sans MS"/>
                <a:ea typeface="Segoe UI"/>
              </a:rPr>
              <a:t> یعنی درواقع قوانین کامیونیتی  رو درست رعایت کنن...</a:t>
            </a:r>
          </a:p>
          <a:p>
            <a:pPr marL="457200" algn="just" rtl="1">
              <a:lnSpc>
                <a:spcPct val="107000"/>
              </a:lnSpc>
              <a:spcBef>
                <a:spcPts val="799"/>
              </a:spcBef>
              <a:buNone/>
              <a:tabLst>
                <a:tab pos="0" algn="l"/>
              </a:tabLst>
            </a:pPr>
            <a:r>
              <a:rPr lang="en-US" sz="1800" b="0" strike="noStrike" spc="-1">
                <a:latin typeface="Comic Sans MS"/>
                <a:ea typeface="Segoe UI"/>
              </a:rPr>
              <a:t>به هر حال </a:t>
            </a:r>
            <a:r>
              <a:rPr lang="fa-IR" sz="1800" b="0" strike="noStrike" spc="-1">
                <a:latin typeface="Comic Sans MS"/>
                <a:ea typeface="Segoe UI"/>
              </a:rPr>
              <a:t>تو ادامه به روش هایی میپردازیم که </a:t>
            </a:r>
            <a:r>
              <a:rPr lang="en-US" sz="1800" b="0" strike="noStrike" spc="-1">
                <a:latin typeface="Comic Sans MS"/>
                <a:ea typeface="Segoe UI"/>
              </a:rPr>
              <a:t>اگر سوال/جوابتون downvote یا close vote گرفت چکار کنین</a:t>
            </a:r>
            <a:endParaRPr lang="en-US" sz="1800" b="0" strike="noStrike" spc="-1">
              <a:latin typeface="Arial"/>
            </a:endParaRPr>
          </a:p>
          <a:p>
            <a:pPr marL="457200" algn="just" rtl="1">
              <a:lnSpc>
                <a:spcPct val="107000"/>
              </a:lnSpc>
              <a:spcBef>
                <a:spcPts val="799"/>
              </a:spcBef>
              <a:buNone/>
              <a:tabLst>
                <a:tab pos="0" algn="l"/>
              </a:tabLst>
            </a:pPr>
            <a:endParaRPr lang="en-US" sz="1800" b="0" strike="noStrike" spc="-1">
              <a:latin typeface="Arial"/>
            </a:endParaRPr>
          </a:p>
        </p:txBody>
      </p:sp>
      <p:sp>
        <p:nvSpPr>
          <p:cNvPr id="914" name="PlaceHolder 3"/>
          <p:cNvSpPr>
            <a:spLocks noGrp="1"/>
          </p:cNvSpPr>
          <p:nvPr>
            <p:ph type="sldNum" idx="6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23DFDF1-55C9-404D-8ED5-8E44A1AFF817}" type="slidenum">
              <a:rPr lang="en-US" sz="1200" b="0" strike="noStrike" spc="-1">
                <a:latin typeface="Times New Roman"/>
              </a:rPr>
              <a:t>210</a:t>
            </a:fld>
            <a:endParaRPr lang="en-US" sz="1200" b="0" strike="noStrike" spc="-1">
              <a:latin typeface="Times New Roman"/>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PlaceHolder 1"/>
          <p:cNvSpPr>
            <a:spLocks noGrp="1" noRot="1" noChangeAspect="1"/>
          </p:cNvSpPr>
          <p:nvPr>
            <p:ph type="sldImg"/>
          </p:nvPr>
        </p:nvSpPr>
        <p:spPr>
          <a:xfrm>
            <a:off x="685800" y="1143000"/>
            <a:ext cx="5486400" cy="3086100"/>
          </a:xfrm>
          <a:prstGeom prst="rect">
            <a:avLst/>
          </a:prstGeom>
          <a:ln w="0">
            <a:noFill/>
          </a:ln>
        </p:spPr>
      </p:sp>
      <p:sp>
        <p:nvSpPr>
          <p:cNvPr id="93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حتما شنیدین که میگن "مجرم همیشه به صحنه جرم برمیگرده؟"</a:t>
            </a:r>
          </a:p>
          <a:p>
            <a:pPr algn="just" rtl="1">
              <a:lnSpc>
                <a:spcPct val="107000"/>
              </a:lnSpc>
              <a:spcBef>
                <a:spcPts val="799"/>
              </a:spcBef>
              <a:buNone/>
              <a:tabLst>
                <a:tab pos="0" algn="l"/>
              </a:tabLst>
            </a:pPr>
            <a:r>
              <a:rPr lang="fa-IR" sz="1800" b="0" strike="noStrike" spc="-1">
                <a:latin typeface="Comic Sans MS"/>
                <a:cs typeface="B Kamran"/>
              </a:rPr>
              <a:t> همیشه گفتم ما تو دنیای آدم ها هستیم، اینجا هم همونه، افرادی که </a:t>
            </a:r>
            <a:r>
              <a:rPr lang="en-US" sz="1800" b="0" strike="noStrike" spc="-1">
                <a:latin typeface="Comic Sans MS"/>
                <a:ea typeface="Segoe UI"/>
              </a:rPr>
              <a:t>upvote میدن، میرن دیگه برنمیگردن، اما اونایی که down vote یا close vote یا ریپورت میکنن، برخی هاشون گاهی میان و سرک میکشن ببینین که نتیجه چی شد! یعنی شما یا بقیه هم عکس العملی نشون دادین؟  سوالتون حذف شد یا down vote بیشتر گرفت یا نه،</a:t>
            </a:r>
          </a:p>
          <a:p>
            <a:pPr algn="just" rtl="1">
              <a:lnSpc>
                <a:spcPct val="107000"/>
              </a:lnSpc>
              <a:spcBef>
                <a:spcPts val="799"/>
              </a:spcBef>
              <a:buNone/>
              <a:tabLst>
                <a:tab pos="0" algn="l"/>
              </a:tabLst>
            </a:pPr>
            <a:r>
              <a:rPr lang="en-US" sz="1800" b="0" strike="noStrike" spc="-1">
                <a:latin typeface="Comic Sans MS"/>
                <a:ea typeface="Segoe UI"/>
              </a:rPr>
              <a:t> میدونی</a:t>
            </a:r>
            <a:r>
              <a:rPr lang="fa-IR" sz="1800" b="0" strike="noStrike" spc="-1">
                <a:latin typeface="Comic Sans MS"/>
                <a:ea typeface="Segoe UI"/>
              </a:rPr>
              <a:t>ن،</a:t>
            </a:r>
            <a:r>
              <a:rPr lang="en-US" sz="1800" b="0" strike="noStrike" spc="-1">
                <a:latin typeface="Comic Sans MS"/>
                <a:ea typeface="Segoe UI"/>
              </a:rPr>
              <a:t> ناخودآگاه درگیر این موضوع میشن! </a:t>
            </a:r>
          </a:p>
          <a:p>
            <a:pPr algn="just" rtl="1">
              <a:lnSpc>
                <a:spcPct val="107000"/>
              </a:lnSpc>
              <a:spcBef>
                <a:spcPts val="799"/>
              </a:spcBef>
              <a:buNone/>
              <a:tabLst>
                <a:tab pos="0" algn="l"/>
              </a:tabLst>
            </a:pPr>
            <a:r>
              <a:rPr lang="en-US" sz="1800" b="0" strike="noStrike" spc="-1">
                <a:latin typeface="Comic Sans MS"/>
                <a:ea typeface="Segoe UI"/>
              </a:rPr>
              <a:t>بنابراین باید دقت کنین که ویرایش باید چشمگیر باشه و تمام دغدغه ها</a:t>
            </a:r>
            <a:r>
              <a:rPr lang="fa-IR" sz="1800" b="0" strike="noStrike" spc="-1">
                <a:latin typeface="Comic Sans MS"/>
                <a:ea typeface="Segoe UI"/>
              </a:rPr>
              <a:t>ی</a:t>
            </a:r>
            <a:r>
              <a:rPr lang="en-US" sz="1800" b="0" strike="noStrike" spc="-1">
                <a:latin typeface="Comic Sans MS"/>
                <a:ea typeface="Segoe UI"/>
              </a:rPr>
              <a:t> مرتبط </a:t>
            </a:r>
            <a:r>
              <a:rPr lang="fa-IR" sz="1800" b="0" strike="noStrike" spc="-1">
                <a:latin typeface="Comic Sans MS"/>
                <a:ea typeface="Segoe UI"/>
              </a:rPr>
              <a:t>با سوالتون رو برطرف کنین تا یک سوال/جواب حرفه ای شکل بگیره</a:t>
            </a:r>
            <a:endParaRPr lang="en-US" sz="1800" b="0" strike="noStrike" spc="-1">
              <a:latin typeface="Arial"/>
            </a:endParaRPr>
          </a:p>
        </p:txBody>
      </p:sp>
      <p:sp>
        <p:nvSpPr>
          <p:cNvPr id="932" name="PlaceHolder 3"/>
          <p:cNvSpPr>
            <a:spLocks noGrp="1"/>
          </p:cNvSpPr>
          <p:nvPr>
            <p:ph type="sldNum" idx="7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F565C99-426C-4638-983E-CA9DFD883FAF}" type="slidenum">
              <a:rPr lang="en-US" sz="1200" b="0" strike="noStrike" spc="-1">
                <a:latin typeface="Times New Roman"/>
              </a:rPr>
              <a:t>211</a:t>
            </a:fld>
            <a:endParaRPr lang="en-US" sz="1200" b="0" strike="noStrike" spc="-1">
              <a:latin typeface="Times New Roman"/>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PlaceHolder 1"/>
          <p:cNvSpPr>
            <a:spLocks noGrp="1" noRot="1" noChangeAspect="1"/>
          </p:cNvSpPr>
          <p:nvPr>
            <p:ph type="sldImg"/>
          </p:nvPr>
        </p:nvSpPr>
        <p:spPr>
          <a:xfrm>
            <a:off x="685800" y="1143000"/>
            <a:ext cx="5486400" cy="3086100"/>
          </a:xfrm>
          <a:prstGeom prst="rect">
            <a:avLst/>
          </a:prstGeom>
          <a:ln w="0">
            <a:noFill/>
          </a:ln>
        </p:spPr>
      </p:sp>
      <p:sp>
        <p:nvSpPr>
          <p:cNvPr id="91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indent="0" algn="just" rtl="1">
              <a:lnSpc>
                <a:spcPct val="107000"/>
              </a:lnSpc>
              <a:spcBef>
                <a:spcPts val="799"/>
              </a:spcBef>
              <a:buClr>
                <a:srgbClr val="000000"/>
              </a:buClr>
              <a:buFont typeface="StarSymbol"/>
              <a:buNone/>
            </a:pPr>
            <a:r>
              <a:rPr lang="fa-IR" sz="1800" b="0" strike="noStrike" spc="-1">
                <a:latin typeface="Comic Sans MS"/>
                <a:cs typeface="B Kamran"/>
              </a:rPr>
              <a:t>بنابراین وقتی سوالتون </a:t>
            </a:r>
            <a:r>
              <a:rPr lang="en-US" sz="1800" b="0" strike="noStrike" spc="-1">
                <a:latin typeface="Comic Sans MS"/>
                <a:ea typeface="Segoe UI"/>
              </a:rPr>
              <a:t>close vote گرفت</a:t>
            </a:r>
            <a:r>
              <a:rPr lang="fa-IR" sz="1800" b="0" strike="noStrike" spc="-1">
                <a:latin typeface="Comic Sans MS"/>
                <a:ea typeface="Segoe UI"/>
              </a:rPr>
              <a:t>، </a:t>
            </a:r>
            <a:r>
              <a:rPr lang="fa-IR" sz="1800" b="0" strike="noStrike" spc="-1">
                <a:latin typeface="Comic Sans MS"/>
                <a:cs typeface="B Kamran"/>
              </a:rPr>
              <a:t>اولین قدم اینه که باید </a:t>
            </a:r>
            <a:r>
              <a:rPr lang="fa-IR" sz="1800" b="0" strike="noStrike" spc="-1">
                <a:latin typeface="Comic Sans MS"/>
                <a:ea typeface="Segoe UI"/>
              </a:rPr>
              <a:t>بفهمین </a:t>
            </a:r>
            <a:r>
              <a:rPr lang="en-US" sz="1800" b="0" strike="noStrike" spc="-1">
                <a:latin typeface="Comic Sans MS"/>
                <a:ea typeface="Segoe UI"/>
              </a:rPr>
              <a:t>که چرا close vote</a:t>
            </a:r>
            <a:r>
              <a:rPr lang="fa-IR" sz="1800" b="0" strike="noStrike" spc="-1">
                <a:latin typeface="Comic Sans MS"/>
                <a:ea typeface="Segoe UI"/>
              </a:rPr>
              <a:t> گرفته</a:t>
            </a:r>
            <a:r>
              <a:rPr lang="en-US" sz="1800" b="0" strike="noStrike" spc="-1">
                <a:latin typeface="Comic Sans MS"/>
                <a:ea typeface="Segoe UI"/>
              </a:rPr>
              <a:t>،</a:t>
            </a:r>
          </a:p>
          <a:p>
            <a:pPr marL="457200" indent="0" algn="just" rtl="1">
              <a:lnSpc>
                <a:spcPct val="107000"/>
              </a:lnSpc>
              <a:spcBef>
                <a:spcPts val="799"/>
              </a:spcBef>
              <a:buClr>
                <a:srgbClr val="000000"/>
              </a:buClr>
              <a:buFont typeface="StarSymbol"/>
              <a:buNone/>
            </a:pPr>
            <a:r>
              <a:rPr lang="en-US" sz="1800" b="0" strike="noStrike" spc="-1">
                <a:latin typeface="Comic Sans MS"/>
                <a:ea typeface="Segoe UI"/>
              </a:rPr>
              <a:t> تو همون سوال یه باکس میاد مثل تصویر که میگه </a:t>
            </a:r>
            <a:r>
              <a:rPr lang="fa-IR" sz="1800" b="0" strike="noStrike" spc="-1">
                <a:latin typeface="Comic Sans MS"/>
                <a:ea typeface="Segoe UI"/>
              </a:rPr>
              <a:t>علت بستن این سوال توسط این افراد اینه که مثلا سوالتون </a:t>
            </a:r>
            <a:r>
              <a:rPr lang="en-US" sz="1800" b="0" strike="noStrike" spc="-1">
                <a:latin typeface="Comic Sans MS"/>
                <a:ea typeface="Segoe UI"/>
              </a:rPr>
              <a:t>opinion based</a:t>
            </a:r>
            <a:r>
              <a:rPr lang="fa-IR" sz="1800" b="0" strike="noStrike" spc="-1">
                <a:latin typeface="Comic Sans MS"/>
                <a:ea typeface="Segoe UI"/>
              </a:rPr>
              <a:t> هست، </a:t>
            </a:r>
            <a:r>
              <a:rPr lang="en-US" sz="1800" b="0" strike="noStrike" spc="-1">
                <a:latin typeface="Comic Sans MS"/>
                <a:ea typeface="Segoe UI"/>
              </a:rPr>
              <a:t>یا اینکه </a:t>
            </a:r>
            <a:r>
              <a:rPr lang="fa-IR" sz="1800" b="0" strike="noStrike" spc="-1">
                <a:latin typeface="Comic Sans MS"/>
                <a:ea typeface="Segoe UI"/>
              </a:rPr>
              <a:t>روی </a:t>
            </a:r>
            <a:r>
              <a:rPr lang="en-US" sz="1800" b="0" strike="noStrike" spc="-1">
                <a:latin typeface="Comic Sans MS"/>
                <a:ea typeface="Segoe UI"/>
              </a:rPr>
              <a:t>دکمه history بزنین </a:t>
            </a:r>
            <a:r>
              <a:rPr lang="fa-IR" sz="1800" b="0" strike="noStrike" spc="-1">
                <a:latin typeface="Comic Sans MS"/>
                <a:ea typeface="Segoe UI"/>
              </a:rPr>
              <a:t>که گاها جزییات بیشتری رو شامل میشه</a:t>
            </a:r>
            <a:endParaRPr lang="en-US" sz="1800" b="0" strike="noStrike" spc="-1">
              <a:latin typeface="Arial"/>
            </a:endParaRPr>
          </a:p>
        </p:txBody>
      </p:sp>
      <p:sp>
        <p:nvSpPr>
          <p:cNvPr id="917" name="PlaceHolder 3"/>
          <p:cNvSpPr>
            <a:spLocks noGrp="1"/>
          </p:cNvSpPr>
          <p:nvPr>
            <p:ph type="sldNum" idx="6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70728A2-06B2-464C-8ABB-7C600A45B93E}" type="slidenum">
              <a:rPr lang="en-US" sz="1200" b="0" strike="noStrike" spc="-1">
                <a:latin typeface="Times New Roman"/>
              </a:rPr>
              <a:t>212</a:t>
            </a:fld>
            <a:endParaRPr lang="en-US" sz="1200" b="0" strike="noStrike" spc="-1">
              <a:latin typeface="Times New Roman"/>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PlaceHolder 1"/>
          <p:cNvSpPr>
            <a:spLocks noGrp="1" noRot="1" noChangeAspect="1"/>
          </p:cNvSpPr>
          <p:nvPr>
            <p:ph type="sldImg"/>
          </p:nvPr>
        </p:nvSpPr>
        <p:spPr>
          <a:xfrm>
            <a:off x="685800" y="1143000"/>
            <a:ext cx="5486400" cy="3086100"/>
          </a:xfrm>
          <a:prstGeom prst="rect">
            <a:avLst/>
          </a:prstGeom>
          <a:ln w="0">
            <a:noFill/>
          </a:ln>
        </p:spPr>
      </p:sp>
      <p:sp>
        <p:nvSpPr>
          <p:cNvPr id="91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indent="0" algn="just" rtl="1">
              <a:lnSpc>
                <a:spcPct val="107000"/>
              </a:lnSpc>
              <a:spcBef>
                <a:spcPts val="799"/>
              </a:spcBef>
              <a:buClr>
                <a:srgbClr val="000000"/>
              </a:buClr>
              <a:buFont typeface="StarSymbol"/>
              <a:buNone/>
            </a:pPr>
            <a:r>
              <a:rPr lang="fa-IR" sz="1800" b="0" strike="noStrike" spc="-1">
                <a:latin typeface="Comic Sans MS"/>
                <a:cs typeface="B Kamran"/>
              </a:rPr>
              <a:t>قدم دوم اینه که، به کامنت هایی که زیر سوال یا جوابتون گذاشتن با دقت توجه کنین، ببینین چی میگن، به عنوان مثال تو این سوال،</a:t>
            </a:r>
          </a:p>
          <a:p>
            <a:pPr marL="457200" marR="0" lvl="0" indent="0" algn="just" defTabSz="914400" rtl="0" eaLnBrk="1" fontAlgn="auto" latinLnBrk="0" hangingPunct="1">
              <a:lnSpc>
                <a:spcPct val="107000"/>
              </a:lnSpc>
              <a:spcBef>
                <a:spcPts val="799"/>
              </a:spcBef>
              <a:spcAft>
                <a:spcPts val="0"/>
              </a:spcAft>
              <a:buClr>
                <a:srgbClr val="000000"/>
              </a:buClr>
              <a:buSzTx/>
              <a:buFont typeface="StarSymbol"/>
              <a:buNone/>
              <a:tabLst/>
              <a:defRPr/>
            </a:pPr>
            <a:r>
              <a:rPr lang="en-US" sz="2800" b="0" i="0" u="none" strike="noStrike">
                <a:solidFill>
                  <a:srgbClr val="232629"/>
                </a:solidFill>
                <a:effectLst/>
                <a:latin typeface="var(--theme-post-title-font-family)"/>
                <a:hlinkClick r:id="rId3"/>
              </a:rPr>
              <a:t>Regex match indexes of multiple words that may be separated by another word </a:t>
            </a:r>
            <a:endParaRPr lang="en-US" sz="2800" b="1" i="0">
              <a:solidFill>
                <a:srgbClr val="232629"/>
              </a:solidFill>
              <a:effectLst/>
              <a:latin typeface="-apple-system"/>
            </a:endParaRPr>
          </a:p>
          <a:p>
            <a:pPr marL="457200" indent="0" algn="just" rtl="1">
              <a:lnSpc>
                <a:spcPct val="107000"/>
              </a:lnSpc>
              <a:spcBef>
                <a:spcPts val="799"/>
              </a:spcBef>
              <a:buClr>
                <a:srgbClr val="000000"/>
              </a:buClr>
              <a:buFont typeface="StarSymbol"/>
              <a:buNone/>
            </a:pPr>
            <a:r>
              <a:rPr lang="fa-IR" sz="1800" b="0" strike="noStrike" spc="-1">
                <a:latin typeface="Comic Sans MS"/>
                <a:cs typeface="B Kamran"/>
              </a:rPr>
              <a:t> اولین چیزی که نظر آدمو جلب میکنه اینه که عنوان سوال واضح و شفاف نیست یعنی با خوندنش نمیشه سریع میتوجه شد که آها مشکلش فلان هست و اینکه ایا شما میتونین کمک کنین یا نه!،</a:t>
            </a:r>
          </a:p>
          <a:p>
            <a:pPr marL="457200" indent="0" algn="just" rtl="1">
              <a:lnSpc>
                <a:spcPct val="107000"/>
              </a:lnSpc>
              <a:spcBef>
                <a:spcPts val="799"/>
              </a:spcBef>
              <a:buClr>
                <a:srgbClr val="000000"/>
              </a:buClr>
              <a:buFont typeface="StarSymbol"/>
              <a:buNone/>
            </a:pPr>
            <a:r>
              <a:rPr lang="fa-IR" sz="1800" b="0" strike="noStrike" spc="-1">
                <a:latin typeface="Comic Sans MS"/>
                <a:cs typeface="B Kamran"/>
              </a:rPr>
              <a:t>  همینطور با مطالعه </a:t>
            </a:r>
            <a:r>
              <a:rPr lang="en-US" sz="1800" b="0" strike="noStrike" spc="-1">
                <a:latin typeface="Comic Sans MS"/>
                <a:cs typeface="B Kamran"/>
              </a:rPr>
              <a:t>body</a:t>
            </a:r>
            <a:r>
              <a:rPr lang="fa-IR" sz="1800" b="0" strike="noStrike" spc="-1">
                <a:latin typeface="Comic Sans MS"/>
                <a:cs typeface="B Kamran"/>
              </a:rPr>
              <a:t> سوال که میگه </a:t>
            </a:r>
          </a:p>
          <a:p>
            <a:pPr algn="l" fontAlgn="base"/>
            <a:r>
              <a:rPr lang="en-US" sz="2800" b="0" i="0">
                <a:solidFill>
                  <a:srgbClr val="232629"/>
                </a:solidFill>
                <a:effectLst/>
                <a:latin typeface="-apple-system"/>
              </a:rPr>
              <a:t>I would like to mach </a:t>
            </a:r>
            <a:r>
              <a:rPr lang="fa-IR" sz="2800" b="0" i="0">
                <a:solidFill>
                  <a:srgbClr val="232629"/>
                </a:solidFill>
                <a:effectLst/>
                <a:latin typeface="-apple-system"/>
              </a:rPr>
              <a:t>"</a:t>
            </a:r>
            <a:r>
              <a:rPr lang="en-US" sz="2800" b="0" i="0">
                <a:solidFill>
                  <a:srgbClr val="232629"/>
                </a:solidFill>
                <a:effectLst/>
                <a:latin typeface="-apple-system"/>
              </a:rPr>
              <a:t>make a wish</a:t>
            </a:r>
            <a:r>
              <a:rPr lang="fa-IR" sz="2800" b="0" i="0">
                <a:solidFill>
                  <a:srgbClr val="232629"/>
                </a:solidFill>
                <a:effectLst/>
                <a:latin typeface="-apple-system"/>
              </a:rPr>
              <a:t>"</a:t>
            </a:r>
            <a:r>
              <a:rPr lang="en-US" sz="2800" b="0" i="0">
                <a:solidFill>
                  <a:srgbClr val="232629"/>
                </a:solidFill>
                <a:effectLst/>
                <a:latin typeface="-apple-system"/>
              </a:rPr>
              <a:t> and </a:t>
            </a:r>
            <a:r>
              <a:rPr lang="fa-IR" sz="2800" b="0" i="0">
                <a:solidFill>
                  <a:srgbClr val="232629"/>
                </a:solidFill>
                <a:effectLst/>
                <a:latin typeface="-apple-system"/>
              </a:rPr>
              <a:t>"</a:t>
            </a:r>
            <a:r>
              <a:rPr lang="en-US" sz="2800" b="0" i="0">
                <a:solidFill>
                  <a:srgbClr val="232629"/>
                </a:solidFill>
                <a:effectLst/>
                <a:latin typeface="-apple-system"/>
              </a:rPr>
              <a:t>make a the wish</a:t>
            </a:r>
            <a:r>
              <a:rPr lang="fa-IR" sz="2800" b="0" i="0">
                <a:solidFill>
                  <a:srgbClr val="232629"/>
                </a:solidFill>
                <a:effectLst/>
                <a:latin typeface="-apple-system"/>
              </a:rPr>
              <a:t>"</a:t>
            </a:r>
            <a:r>
              <a:rPr lang="en-US" sz="2800" b="0" i="0">
                <a:solidFill>
                  <a:srgbClr val="232629"/>
                </a:solidFill>
                <a:effectLst/>
                <a:latin typeface="-apple-system"/>
              </a:rPr>
              <a:t> giving the </a:t>
            </a:r>
            <a:r>
              <a:rPr lang="fa-IR" sz="2800" b="0" i="0">
                <a:solidFill>
                  <a:srgbClr val="232629"/>
                </a:solidFill>
                <a:effectLst/>
                <a:latin typeface="-apple-system"/>
              </a:rPr>
              <a:t>"</a:t>
            </a:r>
            <a:r>
              <a:rPr lang="en-US" sz="2800" b="0" i="0">
                <a:solidFill>
                  <a:srgbClr val="232629"/>
                </a:solidFill>
                <a:effectLst/>
                <a:latin typeface="-apple-system"/>
              </a:rPr>
              <a:t>to_match</a:t>
            </a:r>
            <a:r>
              <a:rPr lang="fa-IR" sz="2800" b="0" i="0">
                <a:solidFill>
                  <a:srgbClr val="232629"/>
                </a:solidFill>
                <a:effectLst/>
                <a:latin typeface="-apple-system"/>
              </a:rPr>
              <a:t>"</a:t>
            </a:r>
            <a:r>
              <a:rPr lang="en-US" sz="2800" b="0" i="0">
                <a:solidFill>
                  <a:srgbClr val="232629"/>
                </a:solidFill>
                <a:effectLst/>
                <a:latin typeface="-apple-system"/>
              </a:rPr>
              <a:t>, the </a:t>
            </a:r>
            <a:r>
              <a:rPr lang="fa-IR" sz="2800" b="0" i="0">
                <a:solidFill>
                  <a:srgbClr val="232629"/>
                </a:solidFill>
                <a:effectLst/>
                <a:latin typeface="-apple-system"/>
              </a:rPr>
              <a:t>"</a:t>
            </a:r>
            <a:r>
              <a:rPr lang="en-US" sz="2800" b="0" i="0">
                <a:solidFill>
                  <a:srgbClr val="232629"/>
                </a:solidFill>
                <a:effectLst/>
                <a:latin typeface="-apple-system"/>
              </a:rPr>
              <a:t>stopword</a:t>
            </a:r>
            <a:r>
              <a:rPr lang="fa-IR" sz="2800" b="0" i="0">
                <a:solidFill>
                  <a:srgbClr val="232629"/>
                </a:solidFill>
                <a:effectLst/>
                <a:latin typeface="-apple-system"/>
              </a:rPr>
              <a:t>"</a:t>
            </a:r>
            <a:r>
              <a:rPr lang="en-US" sz="2800" b="0" i="0">
                <a:solidFill>
                  <a:srgbClr val="232629"/>
                </a:solidFill>
                <a:effectLst/>
                <a:latin typeface="-apple-system"/>
              </a:rPr>
              <a:t> list and a </a:t>
            </a:r>
            <a:r>
              <a:rPr lang="fa-IR" sz="2800" b="0" i="0">
                <a:solidFill>
                  <a:srgbClr val="232629"/>
                </a:solidFill>
                <a:effectLst/>
                <a:latin typeface="-apple-system"/>
              </a:rPr>
              <a:t>"</a:t>
            </a:r>
            <a:r>
              <a:rPr lang="en-US" sz="2800" b="0" i="0">
                <a:solidFill>
                  <a:srgbClr val="232629"/>
                </a:solidFill>
                <a:effectLst/>
                <a:latin typeface="-apple-system"/>
              </a:rPr>
              <a:t>text</a:t>
            </a:r>
            <a:r>
              <a:rPr lang="fa-IR" sz="2800" b="0" i="0">
                <a:solidFill>
                  <a:srgbClr val="232629"/>
                </a:solidFill>
                <a:effectLst/>
                <a:latin typeface="-apple-system"/>
              </a:rPr>
              <a:t>"</a:t>
            </a:r>
            <a:r>
              <a:rPr lang="en-US" sz="2800" b="0" i="0">
                <a:solidFill>
                  <a:srgbClr val="232629"/>
                </a:solidFill>
                <a:effectLst/>
                <a:latin typeface="-apple-system"/>
              </a:rPr>
              <a:t> using regex:</a:t>
            </a:r>
          </a:p>
          <a:p>
            <a:pPr algn="r" rtl="1"/>
            <a:r>
              <a:rPr lang="fa-IR" sz="2800"/>
              <a:t>نه تنها خوندنش کمی دشواره، بلکه همچنان درکش هم سخته که چی میخواد، و اگر دقت کنین میبینین که توی کامنت ها به عنوان مثال جناب </a:t>
            </a:r>
            <a:r>
              <a:rPr lang="en-US" sz="2800"/>
              <a:t>wiktor</a:t>
            </a:r>
            <a:r>
              <a:rPr lang="fa-IR" sz="2800"/>
              <a:t> گفتن که بگین دقیقا مشکل برنامه نویسی تون چیه، چه چیزی کار نمیکنه، یا نفر بعدی که گفته من نمیتونم تشخص بدم که شما سوالتون درمورد </a:t>
            </a:r>
            <a:r>
              <a:rPr lang="en-US" sz="2800"/>
              <a:t>regex</a:t>
            </a:r>
            <a:r>
              <a:rPr lang="fa-IR" sz="2800"/>
              <a:t> هست یا درمورد بخش آرایه اش و...</a:t>
            </a:r>
          </a:p>
          <a:p>
            <a:pPr algn="r" rtl="1"/>
            <a:r>
              <a:rPr lang="fa-IR" sz="2800"/>
              <a:t>بنابراین به این کامنت ها با دقت توجه کنین، اغلب کامنت ها سازنده ومفید هستن براتون، اونایی هم که مفید نبود رو </a:t>
            </a:r>
            <a:r>
              <a:rPr lang="en-US" sz="2800"/>
              <a:t>report</a:t>
            </a:r>
            <a:r>
              <a:rPr lang="fa-IR" sz="2800"/>
              <a:t> کنین تا به سوال جوابتون آسیب نزنن و همینطور وارد بحث و جدل باهاشون نشین که ممکنه اوضاع بدتر بشه</a:t>
            </a:r>
            <a:endParaRPr lang="fa-IR" sz="1800" b="0" strike="noStrike" spc="-1">
              <a:latin typeface="Comic Sans MS"/>
              <a:cs typeface="B Kamran"/>
            </a:endParaRPr>
          </a:p>
          <a:p>
            <a:pPr marL="457200" indent="0" algn="just" rtl="1">
              <a:lnSpc>
                <a:spcPct val="107000"/>
              </a:lnSpc>
              <a:spcBef>
                <a:spcPts val="799"/>
              </a:spcBef>
              <a:buClr>
                <a:srgbClr val="000000"/>
              </a:buClr>
              <a:buFont typeface="StarSymbol"/>
              <a:buNone/>
            </a:pPr>
            <a:endParaRPr lang="en-US" sz="1800" b="0" strike="noStrike" spc="-1">
              <a:latin typeface="Arial"/>
            </a:endParaRPr>
          </a:p>
        </p:txBody>
      </p:sp>
      <p:sp>
        <p:nvSpPr>
          <p:cNvPr id="920" name="PlaceHolder 3"/>
          <p:cNvSpPr>
            <a:spLocks noGrp="1"/>
          </p:cNvSpPr>
          <p:nvPr>
            <p:ph type="sldNum" idx="6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4D81B6F-406A-4610-B2B6-1D5B3F600E8E}" type="slidenum">
              <a:rPr lang="en-US" sz="1200" b="0" strike="noStrike" spc="-1">
                <a:latin typeface="Times New Roman"/>
              </a:rPr>
              <a:t>213</a:t>
            </a:fld>
            <a:endParaRPr lang="en-US" sz="1200" b="0" strike="noStrike" spc="-1">
              <a:latin typeface="Times New Roman"/>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PlaceHolder 1"/>
          <p:cNvSpPr>
            <a:spLocks noGrp="1" noRot="1" noChangeAspect="1"/>
          </p:cNvSpPr>
          <p:nvPr>
            <p:ph type="sldImg"/>
          </p:nvPr>
        </p:nvSpPr>
        <p:spPr>
          <a:xfrm>
            <a:off x="685800" y="1143000"/>
            <a:ext cx="5486400" cy="3086100"/>
          </a:xfrm>
          <a:prstGeom prst="rect">
            <a:avLst/>
          </a:prstGeom>
          <a:ln w="0">
            <a:noFill/>
          </a:ln>
        </p:spPr>
      </p:sp>
      <p:sp>
        <p:nvSpPr>
          <p:cNvPr id="91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indent="0" algn="just" rtl="1">
              <a:lnSpc>
                <a:spcPct val="107000"/>
              </a:lnSpc>
              <a:spcBef>
                <a:spcPts val="799"/>
              </a:spcBef>
              <a:buClr>
                <a:srgbClr val="000000"/>
              </a:buClr>
              <a:buFont typeface="StarSymbol"/>
              <a:buNone/>
            </a:pPr>
            <a:r>
              <a:rPr lang="fa-IR" sz="1800" b="0" strike="noStrike" spc="-1">
                <a:latin typeface="Comic Sans MS"/>
                <a:cs typeface="B Kamran"/>
              </a:rPr>
              <a:t>و در آخر خودتونو بزارین جای کسی که میخواد بیاد سوال رو بخونه و جواب بده، و از نگاه اونا سعی کنین ببینین، </a:t>
            </a:r>
          </a:p>
          <a:p>
            <a:pPr marL="457200" indent="0" algn="just" rtl="1">
              <a:lnSpc>
                <a:spcPct val="107000"/>
              </a:lnSpc>
              <a:spcBef>
                <a:spcPts val="799"/>
              </a:spcBef>
              <a:buClr>
                <a:srgbClr val="000000"/>
              </a:buClr>
              <a:buFont typeface="StarSymbol"/>
              <a:buNone/>
            </a:pPr>
            <a:r>
              <a:rPr lang="fa-IR" sz="1800" b="0" strike="noStrike" spc="-1">
                <a:latin typeface="Comic Sans MS"/>
                <a:cs typeface="B Kamran"/>
              </a:rPr>
              <a:t>حالا سعی کنین سوالتون رو مجدد بخونین و بررسی کنین که ایا مشکلی داره یا نه!</a:t>
            </a:r>
            <a:endParaRPr lang="en-US" sz="1800" b="0" strike="noStrike" spc="-1">
              <a:latin typeface="Arial"/>
            </a:endParaRPr>
          </a:p>
        </p:txBody>
      </p:sp>
      <p:sp>
        <p:nvSpPr>
          <p:cNvPr id="920" name="PlaceHolder 3"/>
          <p:cNvSpPr>
            <a:spLocks noGrp="1"/>
          </p:cNvSpPr>
          <p:nvPr>
            <p:ph type="sldNum" idx="6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4D81B6F-406A-4610-B2B6-1D5B3F600E8E}" type="slidenum">
              <a:rPr lang="en-US" sz="1200" b="0" strike="noStrike" spc="-1">
                <a:latin typeface="Times New Roman"/>
              </a:rPr>
              <a:t>214</a:t>
            </a:fld>
            <a:endParaRPr lang="en-US" sz="1200" b="0" strike="noStrike" spc="-1">
              <a:latin typeface="Times New Roman"/>
            </a:endParaRPr>
          </a:p>
        </p:txBody>
      </p:sp>
    </p:spTree>
    <p:extLst>
      <p:ext uri="{BB962C8B-B14F-4D97-AF65-F5344CB8AC3E}">
        <p14:creationId xmlns:p14="http://schemas.microsoft.com/office/powerpoint/2010/main" val="119648744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PlaceHolder 1"/>
          <p:cNvSpPr>
            <a:spLocks noGrp="1" noRot="1" noChangeAspect="1"/>
          </p:cNvSpPr>
          <p:nvPr>
            <p:ph type="sldImg"/>
          </p:nvPr>
        </p:nvSpPr>
        <p:spPr>
          <a:xfrm>
            <a:off x="685800" y="1143000"/>
            <a:ext cx="5486400" cy="3086100"/>
          </a:xfrm>
          <a:prstGeom prst="rect">
            <a:avLst/>
          </a:prstGeom>
          <a:ln w="0">
            <a:noFill/>
          </a:ln>
        </p:spPr>
      </p:sp>
      <p:sp>
        <p:nvSpPr>
          <p:cNvPr id="92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800280" indent="-343080" algn="just" rtl="1">
              <a:lnSpc>
                <a:spcPct val="107000"/>
              </a:lnSpc>
              <a:spcBef>
                <a:spcPts val="799"/>
              </a:spcBef>
              <a:buClr>
                <a:srgbClr val="000000"/>
              </a:buClr>
              <a:buFont typeface="StarSymbol"/>
              <a:buAutoNum type="arabicPeriod"/>
            </a:pPr>
            <a:r>
              <a:rPr lang="fa-IR" sz="1800" b="0" strike="noStrike" spc="-1">
                <a:latin typeface="Comic Sans MS"/>
                <a:cs typeface="B Kamran"/>
              </a:rPr>
              <a:t>حالا که متوجه شدیم مشکل سوالمون چیه باید بریم سراغ برطرف کردنش،</a:t>
            </a:r>
          </a:p>
          <a:p>
            <a:pPr marL="457200" indent="0" algn="just" rtl="1">
              <a:lnSpc>
                <a:spcPct val="107000"/>
              </a:lnSpc>
              <a:spcBef>
                <a:spcPts val="799"/>
              </a:spcBef>
              <a:buClr>
                <a:srgbClr val="000000"/>
              </a:buClr>
              <a:buFont typeface="StarSymbol"/>
              <a:buNone/>
            </a:pPr>
            <a:r>
              <a:rPr lang="fa-IR" sz="1800" b="0" strike="noStrike" spc="-1">
                <a:latin typeface="Comic Sans MS"/>
                <a:cs typeface="B Kamran"/>
              </a:rPr>
              <a:t>یکی از کارهایی که میتونین انجام بدین اینه که اگر حداقل </a:t>
            </a:r>
            <a:r>
              <a:rPr lang="en-US" sz="1800" b="0" strike="noStrike" spc="-1">
                <a:latin typeface="Comic Sans MS"/>
                <a:ea typeface="Segoe UI"/>
              </a:rPr>
              <a:t>3k امتیاز داری</a:t>
            </a:r>
            <a:r>
              <a:rPr lang="fa-IR" sz="1800" b="0" strike="noStrike" spc="-1">
                <a:latin typeface="Comic Sans MS"/>
                <a:ea typeface="Segoe UI"/>
              </a:rPr>
              <a:t>ن،</a:t>
            </a:r>
          </a:p>
          <a:p>
            <a:pPr marL="457200" indent="0" algn="just" rtl="1">
              <a:lnSpc>
                <a:spcPct val="107000"/>
              </a:lnSpc>
              <a:spcBef>
                <a:spcPts val="799"/>
              </a:spcBef>
              <a:buClr>
                <a:srgbClr val="000000"/>
              </a:buClr>
              <a:buFont typeface="StarSymbol"/>
              <a:buNone/>
            </a:pPr>
            <a:r>
              <a:rPr lang="en-US" sz="1800" b="0" strike="noStrike" spc="-1">
                <a:latin typeface="Comic Sans MS"/>
                <a:ea typeface="Segoe UI"/>
              </a:rPr>
              <a:t>open vote بدین، که طبیعتا برای خیلی هاتون که تازه دارین شروع میکنین  در دسترس نیست این گزینه</a:t>
            </a:r>
            <a:r>
              <a:rPr lang="fa-IR" sz="1800" b="0" strike="noStrike" spc="-1">
                <a:latin typeface="Comic Sans MS"/>
                <a:ea typeface="Segoe UI"/>
              </a:rPr>
              <a:t> و دقت کنین که خودتون به خودتون نمیتونین </a:t>
            </a:r>
            <a:r>
              <a:rPr lang="en-US" sz="1800" b="0" strike="noStrike" spc="-1">
                <a:latin typeface="Comic Sans MS"/>
                <a:ea typeface="Segoe UI"/>
              </a:rPr>
              <a:t>upvote</a:t>
            </a:r>
            <a:r>
              <a:rPr lang="fa-IR" sz="1800" b="0" strike="noStrike" spc="-1">
                <a:latin typeface="Comic Sans MS"/>
                <a:ea typeface="Segoe UI"/>
              </a:rPr>
              <a:t> بدین و پیشنهاد میکنم این روش رو بزارین بعد از گام دوم یعنی ویرایش سوالتون یعنی وقتی که همه چی به نظرتون اوکی شده</a:t>
            </a:r>
          </a:p>
        </p:txBody>
      </p:sp>
      <p:sp>
        <p:nvSpPr>
          <p:cNvPr id="923" name="PlaceHolder 3"/>
          <p:cNvSpPr>
            <a:spLocks noGrp="1"/>
          </p:cNvSpPr>
          <p:nvPr>
            <p:ph type="sldNum" idx="6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343A9DA-3EA2-4C6B-AD73-19FCCDFE110D}" type="slidenum">
              <a:rPr lang="en-US" sz="1200" b="0" strike="noStrike" spc="-1">
                <a:latin typeface="Times New Roman"/>
              </a:rPr>
              <a:t>215</a:t>
            </a:fld>
            <a:endParaRPr lang="en-US" sz="1200" b="0" strike="noStrike" spc="-1">
              <a:latin typeface="Times New Roman"/>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PlaceHolder 1"/>
          <p:cNvSpPr>
            <a:spLocks noGrp="1" noRot="1" noChangeAspect="1"/>
          </p:cNvSpPr>
          <p:nvPr>
            <p:ph type="sldImg"/>
          </p:nvPr>
        </p:nvSpPr>
        <p:spPr>
          <a:xfrm>
            <a:off x="685800" y="1143000"/>
            <a:ext cx="5486400" cy="3086100"/>
          </a:xfrm>
          <a:prstGeom prst="rect">
            <a:avLst/>
          </a:prstGeom>
          <a:ln w="0">
            <a:noFill/>
          </a:ln>
        </p:spPr>
      </p:sp>
      <p:sp>
        <p:nvSpPr>
          <p:cNvPr id="92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ea typeface="Segoe UI"/>
              </a:rPr>
              <a:t>یعنی ابتدا </a:t>
            </a:r>
            <a:r>
              <a:rPr lang="fa-IR" sz="1800" b="0" strike="noStrike" spc="-1">
                <a:latin typeface="Comic Sans MS"/>
                <a:cs typeface="B Kamran"/>
              </a:rPr>
              <a:t>با رعایت نکاتی که بهتون گفتن یا متوجه شدید، </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سوالتون رو اصلاح کنین، فقط دقت کنین که </a:t>
            </a:r>
            <a:r>
              <a:rPr lang="en-US" sz="1800" b="0" strike="noStrike" spc="-1">
                <a:latin typeface="Comic Sans MS"/>
                <a:cs typeface="B Kamran"/>
              </a:rPr>
              <a:t>Edit</a:t>
            </a:r>
            <a:r>
              <a:rPr lang="fa-IR" sz="1800" b="0" strike="noStrike" spc="-1">
                <a:latin typeface="Comic Sans MS"/>
                <a:cs typeface="B Kamran"/>
              </a:rPr>
              <a:t>ی مناسب محسوب میشه که حتما همه نگرانی ها اعم از علت </a:t>
            </a:r>
            <a:r>
              <a:rPr lang="en-US" sz="1800" b="0" strike="noStrike" spc="-1">
                <a:latin typeface="Comic Sans MS"/>
                <a:cs typeface="B Kamran"/>
              </a:rPr>
              <a:t>close</a:t>
            </a:r>
            <a:r>
              <a:rPr lang="fa-IR" sz="1800" b="0" strike="noStrike" spc="-1">
                <a:latin typeface="Comic Sans MS"/>
                <a:cs typeface="B Kamran"/>
              </a:rPr>
              <a:t> شدن و مسائل مطرح شده در کامنت ها رو پوشش داده باشه،</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همینطور بعد از اصلاح سوال/جوابتون یک کامنت زیر سوالتون قرار بدین و توش توضیح بدین که چرا این سوال نباید بسته شه، این خودش باعث میشه دوباره افراد بیان وسوال شمارو بازبینی کنن! البته اینجا خوبه که بعد از اصلاح اون افرادی که کامنت مفید گذاشتن رو در کامنت بهراه توضیح اصلاحی که انجام دادید منشن کنین</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به عنوان مثال اینجا میبینین که اول از همه عنوان سوال نسبت به نسخه اولیه اش خیلی قابل درک تر و خوانا تر شده و همینطور کد های بیشتری قرار داده شده تا تلاش خود فرد و چالش اصلیش به خوبی درک بشه، در نتیجه کامیونیتی هم بهش</a:t>
            </a:r>
            <a:r>
              <a:rPr lang="en-US" sz="1800" b="0" strike="noStrike" spc="-1">
                <a:latin typeface="Comic Sans MS"/>
                <a:cs typeface="B Kamran"/>
              </a:rPr>
              <a:t> open vote</a:t>
            </a:r>
            <a:r>
              <a:rPr lang="fa-IR" sz="1800" b="0" strike="noStrike" spc="-1">
                <a:latin typeface="Comic Sans MS"/>
                <a:cs typeface="B Kamran"/>
              </a:rPr>
              <a:t> دادن و سوالش باز شده ودوتا </a:t>
            </a:r>
            <a:r>
              <a:rPr lang="en-US" sz="1800" b="0" strike="noStrike" spc="-1">
                <a:latin typeface="Comic Sans MS"/>
                <a:cs typeface="B Kamran"/>
              </a:rPr>
              <a:t>upvote</a:t>
            </a:r>
            <a:r>
              <a:rPr lang="fa-IR" sz="1800" b="0" strike="noStrike" spc="-1">
                <a:latin typeface="Comic Sans MS"/>
                <a:cs typeface="B Kamran"/>
              </a:rPr>
              <a:t> هم دریافت کرده، </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endParaRPr lang="en-US" sz="1800" b="0" strike="noStrike" spc="-1">
              <a:latin typeface="Arial"/>
            </a:endParaRPr>
          </a:p>
        </p:txBody>
      </p:sp>
      <p:sp>
        <p:nvSpPr>
          <p:cNvPr id="926" name="PlaceHolder 3"/>
          <p:cNvSpPr>
            <a:spLocks noGrp="1"/>
          </p:cNvSpPr>
          <p:nvPr>
            <p:ph type="sldNum" idx="6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E0ADB6D-776E-4EDE-9459-D0327B37F6FE}" type="slidenum">
              <a:rPr lang="en-US" sz="1200" b="0" strike="noStrike" spc="-1">
                <a:latin typeface="Times New Roman"/>
              </a:rPr>
              <a:t>216</a:t>
            </a:fld>
            <a:endParaRPr lang="en-US" sz="1200" b="0" strike="noStrike" spc="-1">
              <a:latin typeface="Times New Roman"/>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PlaceHolder 1"/>
          <p:cNvSpPr>
            <a:spLocks noGrp="1" noRot="1" noChangeAspect="1"/>
          </p:cNvSpPr>
          <p:nvPr>
            <p:ph type="sldImg"/>
          </p:nvPr>
        </p:nvSpPr>
        <p:spPr>
          <a:xfrm>
            <a:off x="685800" y="1143000"/>
            <a:ext cx="5486400" cy="3086100"/>
          </a:xfrm>
          <a:prstGeom prst="rect">
            <a:avLst/>
          </a:prstGeom>
          <a:ln w="0">
            <a:noFill/>
          </a:ln>
        </p:spPr>
      </p:sp>
      <p:sp>
        <p:nvSpPr>
          <p:cNvPr id="92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ea typeface="Segoe UI"/>
              </a:rPr>
              <a:t>درواقع با </a:t>
            </a:r>
            <a:r>
              <a:rPr lang="en-US" sz="1800" b="0" strike="noStrike" spc="-1">
                <a:latin typeface="Comic Sans MS"/>
                <a:ea typeface="Segoe UI"/>
              </a:rPr>
              <a:t>edit</a:t>
            </a:r>
            <a:r>
              <a:rPr lang="fa-IR" sz="1800" b="0" strike="noStrike" spc="-1">
                <a:latin typeface="Comic Sans MS"/>
                <a:ea typeface="Segoe UI"/>
              </a:rPr>
              <a:t>، </a:t>
            </a:r>
            <a:r>
              <a:rPr lang="en-US" sz="1800" b="0" strike="noStrike" spc="-1">
                <a:latin typeface="Comic Sans MS"/>
                <a:ea typeface="Segoe UI"/>
              </a:rPr>
              <a:t>post</a:t>
            </a:r>
            <a:r>
              <a:rPr lang="fa-IR" sz="1800" b="0" strike="noStrike" spc="-1">
                <a:latin typeface="Comic Sans MS"/>
                <a:ea typeface="Segoe UI"/>
              </a:rPr>
              <a:t> شما در صف</a:t>
            </a:r>
            <a:r>
              <a:rPr lang="en-US" sz="1800" b="0" strike="noStrike" spc="-1">
                <a:latin typeface="Comic Sans MS"/>
                <a:ea typeface="Segoe UI"/>
              </a:rPr>
              <a:t> review</a:t>
            </a:r>
            <a:r>
              <a:rPr lang="fa-IR" sz="1800" b="0" strike="noStrike" spc="-1">
                <a:latin typeface="Comic Sans MS"/>
                <a:ea typeface="Segoe UI"/>
              </a:rPr>
              <a:t> برای </a:t>
            </a:r>
            <a:r>
              <a:rPr lang="en-US" sz="1800" b="0" strike="noStrike" spc="-1">
                <a:latin typeface="Comic Sans MS"/>
                <a:ea typeface="Segoe UI"/>
              </a:rPr>
              <a:t>open</a:t>
            </a:r>
            <a:r>
              <a:rPr lang="fa-IR" sz="1800" b="0" strike="noStrike" spc="-1">
                <a:latin typeface="Comic Sans MS"/>
                <a:ea typeface="Segoe UI"/>
              </a:rPr>
              <a:t> شدن قرار میگیره، و افراد با دیدن تغییراتی که اعمال کردین میتونن راحت بیان بررسی کنن و درصورتی که اوکی بود، </a:t>
            </a:r>
            <a:r>
              <a:rPr lang="en-US" sz="1800" b="0" strike="noStrike" spc="-1">
                <a:latin typeface="Comic Sans MS"/>
                <a:ea typeface="Segoe UI"/>
              </a:rPr>
              <a:t>open vote</a:t>
            </a:r>
            <a:r>
              <a:rPr lang="fa-IR" sz="1800" b="0" strike="noStrike" spc="-1">
                <a:latin typeface="Comic Sans MS"/>
                <a:ea typeface="Segoe UI"/>
              </a:rPr>
              <a:t> بدن</a:t>
            </a:r>
            <a:endParaRPr lang="en-US" sz="1800" b="0" strike="noStrike" spc="-1">
              <a:latin typeface="Arial"/>
            </a:endParaRPr>
          </a:p>
        </p:txBody>
      </p:sp>
      <p:sp>
        <p:nvSpPr>
          <p:cNvPr id="926" name="PlaceHolder 3"/>
          <p:cNvSpPr>
            <a:spLocks noGrp="1"/>
          </p:cNvSpPr>
          <p:nvPr>
            <p:ph type="sldNum" idx="6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E0ADB6D-776E-4EDE-9459-D0327B37F6FE}" type="slidenum">
              <a:rPr lang="en-US" sz="1200" b="0" strike="noStrike" spc="-1">
                <a:latin typeface="Times New Roman"/>
              </a:rPr>
              <a:t>217</a:t>
            </a:fld>
            <a:endParaRPr lang="en-US" sz="1200" b="0" strike="noStrike" spc="-1">
              <a:latin typeface="Times New Roman"/>
            </a:endParaRPr>
          </a:p>
        </p:txBody>
      </p:sp>
    </p:spTree>
    <p:extLst>
      <p:ext uri="{BB962C8B-B14F-4D97-AF65-F5344CB8AC3E}">
        <p14:creationId xmlns:p14="http://schemas.microsoft.com/office/powerpoint/2010/main" val="43206138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PlaceHolder 1"/>
          <p:cNvSpPr>
            <a:spLocks noGrp="1" noRot="1" noChangeAspect="1"/>
          </p:cNvSpPr>
          <p:nvPr>
            <p:ph type="sldImg"/>
          </p:nvPr>
        </p:nvSpPr>
        <p:spPr>
          <a:xfrm>
            <a:off x="685800" y="1143000"/>
            <a:ext cx="5486400" cy="3086100"/>
          </a:xfrm>
          <a:prstGeom prst="rect">
            <a:avLst/>
          </a:prstGeom>
          <a:ln w="0">
            <a:noFill/>
          </a:ln>
        </p:spPr>
      </p:sp>
      <p:sp>
        <p:nvSpPr>
          <p:cNvPr id="92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ea typeface="Segoe UI"/>
              </a:rPr>
              <a:t>یا این سوال که بخاطر کیفیت پایین بسته شده بود،اما بعد از یک ویرایش مناسب و کامل، دوباره سوال باز</a:t>
            </a:r>
            <a:r>
              <a:rPr lang="en-US" sz="1800" b="0" strike="noStrike" spc="-1">
                <a:latin typeface="Comic Sans MS"/>
                <a:ea typeface="Segoe UI"/>
              </a:rPr>
              <a:t> </a:t>
            </a:r>
            <a:r>
              <a:rPr lang="fa-IR" sz="1800" b="0" strike="noStrike" spc="-1">
                <a:latin typeface="Comic Sans MS"/>
                <a:ea typeface="Segoe UI"/>
              </a:rPr>
              <a:t>شد</a:t>
            </a:r>
            <a:endParaRPr lang="en-US" sz="1800" b="0" strike="noStrike" spc="-1">
              <a:latin typeface="Arial"/>
            </a:endParaRPr>
          </a:p>
        </p:txBody>
      </p:sp>
      <p:sp>
        <p:nvSpPr>
          <p:cNvPr id="926" name="PlaceHolder 3"/>
          <p:cNvSpPr>
            <a:spLocks noGrp="1"/>
          </p:cNvSpPr>
          <p:nvPr>
            <p:ph type="sldNum" idx="6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E0ADB6D-776E-4EDE-9459-D0327B37F6FE}" type="slidenum">
              <a:rPr lang="en-US" sz="1200" b="0" strike="noStrike" spc="-1">
                <a:latin typeface="Times New Roman"/>
              </a:rPr>
              <a:t>218</a:t>
            </a:fld>
            <a:endParaRPr lang="en-US" sz="1200" b="0" strike="noStrike" spc="-1">
              <a:latin typeface="Times New Roman"/>
            </a:endParaRPr>
          </a:p>
        </p:txBody>
      </p:sp>
    </p:spTree>
    <p:extLst>
      <p:ext uri="{BB962C8B-B14F-4D97-AF65-F5344CB8AC3E}">
        <p14:creationId xmlns:p14="http://schemas.microsoft.com/office/powerpoint/2010/main" val="175836414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PlaceHolder 1"/>
          <p:cNvSpPr>
            <a:spLocks noGrp="1" noRot="1" noChangeAspect="1"/>
          </p:cNvSpPr>
          <p:nvPr>
            <p:ph type="sldImg"/>
          </p:nvPr>
        </p:nvSpPr>
        <p:spPr>
          <a:xfrm>
            <a:off x="685800" y="1143000"/>
            <a:ext cx="5486400" cy="3086100"/>
          </a:xfrm>
          <a:prstGeom prst="rect">
            <a:avLst/>
          </a:prstGeom>
          <a:ln w="0">
            <a:noFill/>
          </a:ln>
        </p:spPr>
      </p:sp>
      <p:sp>
        <p:nvSpPr>
          <p:cNvPr id="92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پس دیدید که اینطوری سوالی که </a:t>
            </a:r>
            <a:r>
              <a:rPr lang="en-US" sz="1800" b="0" strike="noStrike" spc="-1">
                <a:latin typeface="Comic Sans MS"/>
                <a:cs typeface="B Kamran"/>
              </a:rPr>
              <a:t>closed</a:t>
            </a:r>
            <a:r>
              <a:rPr lang="fa-IR" sz="1800" b="0" strike="noStrike" spc="-1">
                <a:latin typeface="Comic Sans MS"/>
                <a:cs typeface="B Kamran"/>
              </a:rPr>
              <a:t> شده بود  و امتیاز منفی هم گرفته بود، هم باز میشه و هم اینکه </a:t>
            </a:r>
            <a:r>
              <a:rPr lang="en-US" sz="1800" b="0" strike="noStrike" spc="-1">
                <a:latin typeface="Comic Sans MS"/>
                <a:cs typeface="B Kamran"/>
              </a:rPr>
              <a:t>upvote</a:t>
            </a:r>
            <a:r>
              <a:rPr lang="fa-IR" sz="1800" b="0" strike="noStrike" spc="-1">
                <a:latin typeface="Comic Sans MS"/>
                <a:cs typeface="B Kamran"/>
              </a:rPr>
              <a:t> دریافت میکنه</a:t>
            </a:r>
            <a:endParaRPr lang="en-US" sz="1800" b="0" strike="noStrike" spc="-1">
              <a:latin typeface="Arial"/>
            </a:endParaRPr>
          </a:p>
        </p:txBody>
      </p:sp>
      <p:sp>
        <p:nvSpPr>
          <p:cNvPr id="929" name="PlaceHolder 3"/>
          <p:cNvSpPr>
            <a:spLocks noGrp="1"/>
          </p:cNvSpPr>
          <p:nvPr>
            <p:ph type="sldNum" idx="6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35C0AB4-B7D6-44A5-9957-D1072F4B4162}" type="slidenum">
              <a:rPr lang="en-US" sz="1200" b="0" strike="noStrike" spc="-1">
                <a:latin typeface="Times New Roman"/>
              </a:rPr>
              <a:t>219</a:t>
            </a:fld>
            <a:endParaRPr lang="en-US" sz="1200" b="0" strike="noStrike" spc="-1">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PlaceHolder 1"/>
          <p:cNvSpPr>
            <a:spLocks noGrp="1" noRot="1" noChangeAspect="1"/>
          </p:cNvSpPr>
          <p:nvPr>
            <p:ph type="sldImg"/>
          </p:nvPr>
        </p:nvSpPr>
        <p:spPr>
          <a:xfrm>
            <a:off x="685800" y="1143000"/>
            <a:ext cx="5486400" cy="3086100"/>
          </a:xfrm>
          <a:prstGeom prst="rect">
            <a:avLst/>
          </a:prstGeom>
          <a:ln w="0">
            <a:noFill/>
          </a:ln>
        </p:spPr>
      </p:sp>
      <p:sp>
        <p:nvSpPr>
          <p:cNvPr id="7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درحالی که خودم توی تقریبا </a:t>
            </a:r>
            <a:r>
              <a:rPr lang="en-US" sz="2000" b="0" strike="noStrike" spc="-1">
                <a:latin typeface="Arial"/>
              </a:rPr>
              <a:t>2 سال اونم با کمترین میزان فعالیت یعنی درواقع هروقت که نیازم شد میرفتم سراغش تو تقریبا ¼ همون تایم به نتیجه 300%ی و Reach  بیش از 10 برابری </a:t>
            </a:r>
            <a:r>
              <a:rPr lang="fa-IR" sz="2000" b="0" strike="noStrike" spc="-1">
                <a:latin typeface="Arial"/>
              </a:rPr>
              <a:t>و کلی </a:t>
            </a:r>
            <a:r>
              <a:rPr lang="en-US" sz="2000" b="0" strike="noStrike" spc="-1">
                <a:latin typeface="Arial"/>
              </a:rPr>
              <a:t>badge</a:t>
            </a:r>
            <a:r>
              <a:rPr lang="fa-IR" sz="2000" b="0" strike="noStrike" spc="-1">
                <a:latin typeface="Arial"/>
              </a:rPr>
              <a:t> مختلف </a:t>
            </a:r>
            <a:r>
              <a:rPr lang="en-US" sz="2000" b="0" strike="noStrike" spc="-1">
                <a:latin typeface="Arial"/>
              </a:rPr>
              <a:t>دست پیدا کردم</a:t>
            </a:r>
            <a:r>
              <a:rPr lang="fa-IR" sz="2000" b="0" strike="noStrike" spc="-1">
                <a:latin typeface="Arial"/>
              </a:rPr>
              <a:t>! که البته اگر شما هفته ای حداقل </a:t>
            </a:r>
            <a:r>
              <a:rPr lang="en-US" sz="2000" b="0" strike="noStrike" spc="-1">
                <a:latin typeface="Arial"/>
              </a:rPr>
              <a:t>3 ساعت وقت بزارین با رعایت این نکاتی که بهتون یاد میدیم زودتر از من این امتیاز رو رد میکنین و حتی میتونین به بیش از 10</a:t>
            </a:r>
            <a:r>
              <a:rPr lang="fa-IR" sz="2000" b="0" strike="noStrike" spc="-1">
                <a:latin typeface="Arial"/>
              </a:rPr>
              <a:t>کا هم برسین!</a:t>
            </a:r>
            <a:endParaRPr lang="en-US" sz="2000" b="0" strike="noStrike" spc="-1">
              <a:latin typeface="Arial"/>
            </a:endParaRPr>
          </a:p>
        </p:txBody>
      </p:sp>
      <p:sp>
        <p:nvSpPr>
          <p:cNvPr id="761"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9AAB70E-C7BD-4780-8A20-9D09D8376906}" type="slidenum">
              <a:rPr lang="en-US" sz="1200" b="0" strike="noStrike" spc="-1">
                <a:latin typeface="Times New Roman"/>
              </a:rPr>
              <a:t>22</a:t>
            </a:fld>
            <a:endParaRPr lang="en-US" sz="1200" b="0" strike="noStrike" spc="-1">
              <a:latin typeface="Times New Roman"/>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PlaceHolder 1"/>
          <p:cNvSpPr>
            <a:spLocks noGrp="1" noRot="1" noChangeAspect="1"/>
          </p:cNvSpPr>
          <p:nvPr>
            <p:ph type="sldImg"/>
          </p:nvPr>
        </p:nvSpPr>
        <p:spPr>
          <a:xfrm>
            <a:off x="685800" y="1143000"/>
            <a:ext cx="5486400" cy="3086100"/>
          </a:xfrm>
          <a:prstGeom prst="rect">
            <a:avLst/>
          </a:prstGeom>
          <a:ln w="0">
            <a:noFill/>
          </a:ln>
        </p:spPr>
      </p:sp>
      <p:sp>
        <p:nvSpPr>
          <p:cNvPr id="92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نکته بسیار مهمی که اینجا باید حتما بهش توجه کنین اینه که هر وقت سوال یا جوابی رو ویرایش میکنین، باعث میشه که اون سوال </a:t>
            </a:r>
            <a:r>
              <a:rPr lang="en-US" sz="1800" b="0" strike="noStrike" spc="-1">
                <a:latin typeface="Comic Sans MS"/>
                <a:cs typeface="B Kamran"/>
              </a:rPr>
              <a:t>bump </a:t>
            </a:r>
            <a:r>
              <a:rPr lang="fa-IR" sz="1800" b="0" strike="noStrike" spc="-1">
                <a:latin typeface="Comic Sans MS"/>
                <a:cs typeface="B Kamran"/>
              </a:rPr>
              <a:t>بشه یعنی یه تکون قابل توجه ای به سوال دادین یا به عبارتی سوال </a:t>
            </a:r>
            <a:r>
              <a:rPr lang="en-US" sz="1800" b="0" strike="noStrike" spc="-1">
                <a:latin typeface="Comic Sans MS"/>
                <a:cs typeface="B Kamran"/>
              </a:rPr>
              <a:t>Active</a:t>
            </a:r>
            <a:r>
              <a:rPr lang="fa-IR" sz="1800" b="0" strike="noStrike" spc="-1">
                <a:latin typeface="Comic Sans MS"/>
                <a:cs typeface="B Kamran"/>
              </a:rPr>
              <a:t> شده درواقع مثل زمانی هست که انگار یک سوال جدید ثبت میکنین، این عمل ها هم باعث میشن سوال موردنظر به بالای لیست سوالات در  تب </a:t>
            </a:r>
            <a:r>
              <a:rPr lang="en-US" sz="1800" b="0" strike="noStrike" spc="-1">
                <a:latin typeface="Comic Sans MS"/>
                <a:cs typeface="B Kamran"/>
              </a:rPr>
              <a:t> intersing</a:t>
            </a:r>
            <a:r>
              <a:rPr lang="fa-IR" sz="1800" b="0" strike="noStrike" spc="-1">
                <a:latin typeface="Comic Sans MS"/>
                <a:cs typeface="B Kamran"/>
              </a:rPr>
              <a:t> یا </a:t>
            </a:r>
            <a:r>
              <a:rPr lang="en-US" sz="1800" b="0" strike="noStrike" spc="-1">
                <a:latin typeface="Comic Sans MS"/>
                <a:cs typeface="B Kamran"/>
              </a:rPr>
              <a:t>active</a:t>
            </a:r>
            <a:r>
              <a:rPr lang="fa-IR" sz="1800" b="0" strike="noStrike" spc="-1">
                <a:latin typeface="Comic Sans MS"/>
                <a:cs typeface="B Kamran"/>
              </a:rPr>
              <a:t> بره، اینطوری افراد بیشتری سوال رو میبینن و متوجه تغییراتی که شما ایجاد کردین میشن، بنابراین دقت کنین که ویرایشتون رو اول کامل و درست انجام بدین و بعد ثبت کنین، وگرنه اگر ناقص باشه، افراد جدید هم میبنین که سوالتون هنوز کامل نشده و ممکنه باز هم </a:t>
            </a:r>
            <a:r>
              <a:rPr lang="en-US" sz="1800" b="0" strike="noStrike" spc="-1">
                <a:latin typeface="Comic Sans MS"/>
                <a:cs typeface="B Kamran"/>
              </a:rPr>
              <a:t>DOWNVOTE</a:t>
            </a:r>
            <a:r>
              <a:rPr lang="fa-IR" sz="1800" b="0" strike="noStrike" spc="-1">
                <a:latin typeface="Comic Sans MS"/>
                <a:cs typeface="B Kamran"/>
              </a:rPr>
              <a:t> بگیرین!</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علاوه بر ویرایش، ارائه یک جواب، ثبت </a:t>
            </a:r>
            <a:r>
              <a:rPr lang="en-US" sz="1800" b="0" strike="noStrike" spc="-1">
                <a:latin typeface="Comic Sans MS"/>
                <a:cs typeface="B Kamran"/>
              </a:rPr>
              <a:t>BOUNTY</a:t>
            </a:r>
            <a:r>
              <a:rPr lang="fa-IR" sz="1800" b="0" strike="noStrike" spc="-1">
                <a:latin typeface="Comic Sans MS"/>
                <a:cs typeface="B Kamran"/>
              </a:rPr>
              <a:t> برای سوال، دوباره باز شدن یک سوال </a:t>
            </a:r>
            <a:r>
              <a:rPr lang="en-US" sz="1800" b="0" strike="noStrike" spc="-1">
                <a:latin typeface="Comic Sans MS"/>
                <a:cs typeface="B Kamran"/>
              </a:rPr>
              <a:t>close</a:t>
            </a:r>
            <a:r>
              <a:rPr lang="fa-IR" sz="1800" b="0" strike="noStrike" spc="-1">
                <a:latin typeface="Comic Sans MS"/>
                <a:cs typeface="B Kamran"/>
              </a:rPr>
              <a:t> شده  هم، موجب </a:t>
            </a:r>
            <a:r>
              <a:rPr lang="en-US" sz="1800" b="0" strike="noStrike" spc="-1">
                <a:latin typeface="Comic Sans MS"/>
                <a:cs typeface="B Kamran"/>
              </a:rPr>
              <a:t>BUMP</a:t>
            </a:r>
            <a:r>
              <a:rPr lang="fa-IR" sz="1800" b="0" strike="noStrike" spc="-1">
                <a:latin typeface="Comic Sans MS"/>
                <a:cs typeface="B Kamran"/>
              </a:rPr>
              <a:t> شدن سوال میشن،  و همینطور ربات </a:t>
            </a:r>
            <a:r>
              <a:rPr lang="en-US" sz="1800" b="0" strike="noStrike" spc="-1">
                <a:latin typeface="Comic Sans MS"/>
                <a:cs typeface="B Kamran"/>
              </a:rPr>
              <a:t>COMMUNITY</a:t>
            </a:r>
            <a:r>
              <a:rPr lang="fa-IR" sz="1800" b="0" strike="noStrike" spc="-1">
                <a:latin typeface="Comic Sans MS"/>
                <a:cs typeface="B Kamran"/>
              </a:rPr>
              <a:t> هم میتونه سوال های بی جواب قدیمی رو </a:t>
            </a:r>
            <a:r>
              <a:rPr lang="en-US" sz="1800" b="0" strike="noStrike" spc="-1">
                <a:latin typeface="Comic Sans MS"/>
                <a:cs typeface="B Kamran"/>
              </a:rPr>
              <a:t>BUMP</a:t>
            </a:r>
            <a:r>
              <a:rPr lang="fa-IR" sz="1800" b="0" strike="noStrike" spc="-1">
                <a:latin typeface="Comic Sans MS"/>
                <a:cs typeface="B Kamran"/>
              </a:rPr>
              <a:t> کنه!</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به طور کلی هر اتفاقی که سوال رو </a:t>
            </a:r>
            <a:r>
              <a:rPr lang="en-US" sz="1800" b="0" strike="noStrike" spc="-1">
                <a:latin typeface="Comic Sans MS"/>
                <a:cs typeface="B Kamran"/>
              </a:rPr>
              <a:t>Active</a:t>
            </a:r>
            <a:r>
              <a:rPr lang="fa-IR" sz="1800" b="0" strike="noStrike" spc="-1">
                <a:latin typeface="Comic Sans MS"/>
                <a:cs typeface="B Kamran"/>
              </a:rPr>
              <a:t> کنه، باعث میشه که سوال به بالای لیست سوالا ت در صفحه اول در تب </a:t>
            </a:r>
            <a:r>
              <a:rPr lang="en-US" sz="1800" b="0" strike="noStrike" spc="-1">
                <a:latin typeface="Comic Sans MS"/>
                <a:cs typeface="B Kamran"/>
              </a:rPr>
              <a:t>Intersting</a:t>
            </a:r>
            <a:r>
              <a:rPr lang="fa-IR" sz="1800" b="0" strike="noStrike" spc="-1">
                <a:latin typeface="Comic Sans MS"/>
                <a:cs typeface="B Kamran"/>
              </a:rPr>
              <a:t> یا بخش </a:t>
            </a:r>
            <a:r>
              <a:rPr lang="en-US" sz="1800" b="0" strike="noStrike" spc="-1">
                <a:latin typeface="Comic Sans MS"/>
                <a:cs typeface="B Kamran"/>
              </a:rPr>
              <a:t>active </a:t>
            </a:r>
            <a:r>
              <a:rPr lang="fa-IR" sz="1800" b="0" strike="noStrike" spc="-1">
                <a:latin typeface="Comic Sans MS"/>
                <a:cs typeface="B Kamran"/>
              </a:rPr>
              <a:t> نمایش داده بشه</a:t>
            </a:r>
            <a:endParaRPr lang="en-US" sz="1800" b="0" strike="noStrike" spc="-1">
              <a:latin typeface="Arial"/>
            </a:endParaRPr>
          </a:p>
        </p:txBody>
      </p:sp>
      <p:sp>
        <p:nvSpPr>
          <p:cNvPr id="929" name="PlaceHolder 3"/>
          <p:cNvSpPr>
            <a:spLocks noGrp="1"/>
          </p:cNvSpPr>
          <p:nvPr>
            <p:ph type="sldNum" idx="6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35C0AB4-B7D6-44A5-9957-D1072F4B4162}" type="slidenum">
              <a:rPr lang="en-US" sz="1200" b="0" strike="noStrike" spc="-1">
                <a:latin typeface="Times New Roman"/>
              </a:rPr>
              <a:t>220</a:t>
            </a:fld>
            <a:endParaRPr lang="en-US" sz="1200" b="0" strike="noStrike" spc="-1">
              <a:latin typeface="Times New Roman"/>
            </a:endParaRPr>
          </a:p>
        </p:txBody>
      </p:sp>
    </p:spTree>
    <p:extLst>
      <p:ext uri="{BB962C8B-B14F-4D97-AF65-F5344CB8AC3E}">
        <p14:creationId xmlns:p14="http://schemas.microsoft.com/office/powerpoint/2010/main" val="115665131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PlaceHolder 1"/>
          <p:cNvSpPr>
            <a:spLocks noGrp="1" noRot="1" noChangeAspect="1"/>
          </p:cNvSpPr>
          <p:nvPr>
            <p:ph type="sldImg"/>
          </p:nvPr>
        </p:nvSpPr>
        <p:spPr>
          <a:xfrm>
            <a:off x="685800" y="1143000"/>
            <a:ext cx="5486400" cy="3086100"/>
          </a:xfrm>
          <a:prstGeom prst="rect">
            <a:avLst/>
          </a:prstGeom>
          <a:ln w="0">
            <a:noFill/>
          </a:ln>
        </p:spPr>
      </p:sp>
      <p:sp>
        <p:nvSpPr>
          <p:cNvPr id="92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و اما سوالایی که امتیاز پایینی داشته باشن مثلا در زیر سایت های اصلی 4تا </a:t>
            </a:r>
            <a:r>
              <a:rPr lang="en-US" sz="1800" b="0" strike="noStrike" spc="-1">
                <a:latin typeface="Comic Sans MS"/>
                <a:cs typeface="B Kamran"/>
              </a:rPr>
              <a:t>downvote</a:t>
            </a:r>
            <a:r>
              <a:rPr lang="fa-IR" sz="1800" b="0" strike="noStrike" spc="-1">
                <a:latin typeface="Comic Sans MS"/>
                <a:cs typeface="B Kamran"/>
              </a:rPr>
              <a:t> و در متاها 8تا </a:t>
            </a:r>
            <a:r>
              <a:rPr lang="en-US" sz="1800" b="0" strike="noStrike" spc="-1">
                <a:latin typeface="Comic Sans MS"/>
                <a:cs typeface="B Kamran"/>
              </a:rPr>
              <a:t>downvote</a:t>
            </a:r>
            <a:r>
              <a:rPr lang="fa-IR" sz="1800" b="0" strike="noStrike" spc="-1">
                <a:latin typeface="Comic Sans MS"/>
                <a:cs typeface="B Kamran"/>
              </a:rPr>
              <a:t> بگیرن، </a:t>
            </a:r>
            <a:r>
              <a:rPr lang="en-US" sz="1800" b="0" strike="noStrike" spc="-1">
                <a:latin typeface="Comic Sans MS"/>
                <a:cs typeface="B Kamran"/>
              </a:rPr>
              <a:t>bump</a:t>
            </a:r>
            <a:r>
              <a:rPr lang="fa-IR" sz="1800" b="0" strike="noStrike" spc="-1">
                <a:latin typeface="Comic Sans MS"/>
                <a:cs typeface="B Kamran"/>
              </a:rPr>
              <a:t>نمیشن</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همینطور </a:t>
            </a:r>
            <a:endParaRPr lang="en-US" sz="1800" b="0" strike="noStrike" spc="-1">
              <a:latin typeface="Comic Sans MS"/>
              <a:cs typeface="B Kamran"/>
            </a:endParaRP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en-US" sz="1800" b="0" strike="noStrike" spc="-1">
                <a:latin typeface="Comic Sans MS"/>
                <a:cs typeface="B Kamran"/>
              </a:rPr>
              <a:t>delete/undelete</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en-US" sz="1800" b="0" strike="noStrike" spc="-1">
                <a:latin typeface="Comic Sans MS"/>
                <a:cs typeface="B Kamran"/>
              </a:rPr>
              <a:t>, upvote, downvote,</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حذف و اضافه </a:t>
            </a:r>
            <a:r>
              <a:rPr lang="en-US" sz="1800" b="0" strike="noStrike" spc="-1">
                <a:latin typeface="Comic Sans MS"/>
                <a:cs typeface="B Kamran"/>
              </a:rPr>
              <a:t>comment</a:t>
            </a:r>
            <a:r>
              <a:rPr lang="fa-IR" sz="1800" b="0" strike="noStrike" spc="-1">
                <a:latin typeface="Comic Sans MS"/>
                <a:cs typeface="B Kamran"/>
              </a:rPr>
              <a:t>ها</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بسته شدن سوال </a:t>
            </a:r>
            <a:endParaRPr lang="en-US" sz="1800" b="0" strike="noStrike" spc="-1">
              <a:latin typeface="Comic Sans MS"/>
              <a:cs typeface="B Kamran"/>
            </a:endParaRP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Arial"/>
              </a:rPr>
              <a:t>ریپورت ها، </a:t>
            </a: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Arial"/>
              </a:rPr>
              <a:t>انتخاب جواب به عنوان </a:t>
            </a:r>
            <a:r>
              <a:rPr lang="en-US" sz="1800" b="0" strike="noStrike" spc="-1">
                <a:latin typeface="Arial"/>
              </a:rPr>
              <a:t>accepted answer</a:t>
            </a:r>
            <a:endParaRPr lang="fa-IR" sz="1800" b="0" strike="noStrike" spc="-1">
              <a:latin typeface="Arial"/>
            </a:endParaRP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en-US" sz="1800" b="0" strike="noStrike" spc="-1">
                <a:latin typeface="Arial"/>
              </a:rPr>
              <a:t>Protect , unprotect</a:t>
            </a:r>
            <a:endParaRPr lang="fa-IR" sz="1800" b="0" strike="noStrike" spc="-1">
              <a:latin typeface="Arial"/>
            </a:endParaRPr>
          </a:p>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Arial"/>
              </a:rPr>
              <a:t> کردن سوال ها</a:t>
            </a:r>
            <a:r>
              <a:rPr lang="en-US" sz="1800" b="0" strike="noStrike" spc="-1">
                <a:latin typeface="Arial"/>
              </a:rPr>
              <a:t> </a:t>
            </a:r>
            <a:r>
              <a:rPr lang="fa-IR" sz="1800" b="0" strike="noStrike" spc="-1">
                <a:latin typeface="Arial"/>
              </a:rPr>
              <a:t> هم،  باعث </a:t>
            </a:r>
            <a:r>
              <a:rPr lang="en-US" sz="1800" b="0" strike="noStrike" spc="-1">
                <a:latin typeface="Arial"/>
              </a:rPr>
              <a:t>bump</a:t>
            </a:r>
            <a:r>
              <a:rPr lang="fa-IR" sz="1800" b="0" strike="noStrike" spc="-1">
                <a:latin typeface="Arial"/>
              </a:rPr>
              <a:t> شدن</a:t>
            </a:r>
            <a:r>
              <a:rPr lang="en-US" sz="1800" b="0" strike="noStrike" spc="-1">
                <a:latin typeface="Arial"/>
              </a:rPr>
              <a:t> </a:t>
            </a:r>
            <a:r>
              <a:rPr lang="fa-IR" sz="1800" b="0" strike="noStrike" spc="-1">
                <a:latin typeface="Arial"/>
              </a:rPr>
              <a:t> سوال نمیشن!</a:t>
            </a:r>
            <a:endParaRPr lang="en-US" sz="1800" b="0" strike="noStrike" spc="-1">
              <a:latin typeface="Arial"/>
            </a:endParaRPr>
          </a:p>
        </p:txBody>
      </p:sp>
      <p:sp>
        <p:nvSpPr>
          <p:cNvPr id="929" name="PlaceHolder 3"/>
          <p:cNvSpPr>
            <a:spLocks noGrp="1"/>
          </p:cNvSpPr>
          <p:nvPr>
            <p:ph type="sldNum" idx="6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35C0AB4-B7D6-44A5-9957-D1072F4B4162}" type="slidenum">
              <a:rPr lang="en-US" sz="1200" b="0" strike="noStrike" spc="-1">
                <a:latin typeface="Times New Roman"/>
              </a:rPr>
              <a:t>221</a:t>
            </a:fld>
            <a:endParaRPr lang="en-US" sz="1200" b="0" strike="noStrike" spc="-1">
              <a:latin typeface="Times New Roman"/>
            </a:endParaRPr>
          </a:p>
        </p:txBody>
      </p:sp>
    </p:spTree>
    <p:extLst>
      <p:ext uri="{BB962C8B-B14F-4D97-AF65-F5344CB8AC3E}">
        <p14:creationId xmlns:p14="http://schemas.microsoft.com/office/powerpoint/2010/main" val="395473367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PlaceHolder 1"/>
          <p:cNvSpPr>
            <a:spLocks noGrp="1" noRot="1" noChangeAspect="1"/>
          </p:cNvSpPr>
          <p:nvPr>
            <p:ph type="sldImg"/>
          </p:nvPr>
        </p:nvSpPr>
        <p:spPr>
          <a:xfrm>
            <a:off x="685800" y="1143000"/>
            <a:ext cx="5486400" cy="3086100"/>
          </a:xfrm>
          <a:prstGeom prst="rect">
            <a:avLst/>
          </a:prstGeom>
          <a:ln w="0">
            <a:noFill/>
          </a:ln>
        </p:spPr>
      </p:sp>
      <p:sp>
        <p:nvSpPr>
          <p:cNvPr id="92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و در نظر داشته باشین که</a:t>
            </a:r>
            <a:r>
              <a:rPr lang="fa-IR" sz="2800" b="0" i="0">
                <a:solidFill>
                  <a:srgbClr val="011627"/>
                </a:solidFill>
                <a:effectLst/>
                <a:latin typeface="Georgia" panose="02040502050405020303" pitchFamily="18" charset="0"/>
              </a:rPr>
              <a:t>، ویرایش مستمر سوال و پاسخ هاتون به هدف </a:t>
            </a:r>
            <a:r>
              <a:rPr lang="en-US" sz="2800" b="0" i="0">
                <a:solidFill>
                  <a:srgbClr val="011627"/>
                </a:solidFill>
                <a:effectLst/>
                <a:latin typeface="Georgia" panose="02040502050405020303" pitchFamily="18" charset="0"/>
              </a:rPr>
              <a:t>bump</a:t>
            </a:r>
            <a:r>
              <a:rPr lang="fa-IR" sz="2800" b="0" i="0">
                <a:solidFill>
                  <a:srgbClr val="011627"/>
                </a:solidFill>
                <a:effectLst/>
                <a:latin typeface="Georgia" panose="02040502050405020303" pitchFamily="18" charset="0"/>
              </a:rPr>
              <a:t> شدن، سوء استفاده از سیستم تلقی میشه و ممکنه براتون گرون تموم بشه! بخاطر همین تو ویرایش کردن سعی کنین دقت کنین و همه رو یکجا انجام بدین!</a:t>
            </a:r>
            <a:endParaRPr lang="en-US" sz="1800" b="1" strike="noStrike" spc="-1">
              <a:latin typeface="Arial"/>
            </a:endParaRPr>
          </a:p>
        </p:txBody>
      </p:sp>
      <p:sp>
        <p:nvSpPr>
          <p:cNvPr id="929" name="PlaceHolder 3"/>
          <p:cNvSpPr>
            <a:spLocks noGrp="1"/>
          </p:cNvSpPr>
          <p:nvPr>
            <p:ph type="sldNum" idx="6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35C0AB4-B7D6-44A5-9957-D1072F4B4162}" type="slidenum">
              <a:rPr lang="en-US" sz="1200" b="0" strike="noStrike" spc="-1">
                <a:latin typeface="Times New Roman"/>
              </a:rPr>
              <a:t>222</a:t>
            </a:fld>
            <a:endParaRPr lang="en-US" sz="1200" b="0" strike="noStrike" spc="-1">
              <a:latin typeface="Times New Roman"/>
            </a:endParaRPr>
          </a:p>
        </p:txBody>
      </p:sp>
    </p:spTree>
    <p:extLst>
      <p:ext uri="{BB962C8B-B14F-4D97-AF65-F5344CB8AC3E}">
        <p14:creationId xmlns:p14="http://schemas.microsoft.com/office/powerpoint/2010/main" val="407774265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u="none" strike="noStrike" spc="-1">
                <a:solidFill>
                  <a:srgbClr val="000000"/>
                </a:solidFill>
                <a:latin typeface="Comic Sans MS"/>
                <a:cs typeface="Comic Sans MS"/>
              </a:rPr>
              <a:t>البته بعداز ثبت </a:t>
            </a:r>
            <a:r>
              <a:rPr lang="en-US" sz="1800" b="0" u="none" strike="noStrike" spc="-1">
                <a:solidFill>
                  <a:srgbClr val="000000"/>
                </a:solidFill>
                <a:latin typeface="Comic Sans MS"/>
                <a:cs typeface="Comic Sans MS"/>
              </a:rPr>
              <a:t>post</a:t>
            </a:r>
            <a:r>
              <a:rPr lang="fa-IR" sz="1800" b="0" u="none" strike="noStrike" spc="-1">
                <a:solidFill>
                  <a:srgbClr val="000000"/>
                </a:solidFill>
                <a:latin typeface="Comic Sans MS"/>
                <a:cs typeface="Comic Sans MS"/>
              </a:rPr>
              <a:t>تون یعنی همین که سوال/جوابتون رو ثبت کردین، 5دقیقه فرصت دارین که ویرایش یا اصلاحاتی رو درصورت نیاز انجام بدین بدون اینکه یک </a:t>
            </a:r>
            <a:r>
              <a:rPr lang="en-US" sz="1800" b="0" u="none" strike="noStrike" spc="-1">
                <a:solidFill>
                  <a:srgbClr val="000000"/>
                </a:solidFill>
                <a:latin typeface="Comic Sans MS"/>
                <a:cs typeface="Comic Sans MS"/>
              </a:rPr>
              <a:t>revision</a:t>
            </a:r>
            <a:r>
              <a:rPr lang="fa-IR" sz="1800" b="0" u="none" strike="noStrike" spc="-1">
                <a:solidFill>
                  <a:srgbClr val="000000"/>
                </a:solidFill>
                <a:latin typeface="Comic Sans MS"/>
                <a:cs typeface="Comic Sans MS"/>
              </a:rPr>
              <a:t> جدید محسوب بشه، یعنی اگر چندتا ویرایش رو در مدت زمان کوتاهی یعنی 5 دقیقه  که بهش </a:t>
            </a:r>
            <a:r>
              <a:rPr lang="en-US" sz="1800" b="0" u="none" strike="noStrike" spc="-1">
                <a:solidFill>
                  <a:srgbClr val="000000"/>
                </a:solidFill>
                <a:latin typeface="Comic Sans MS"/>
                <a:cs typeface="Comic Sans MS"/>
              </a:rPr>
              <a:t>grace period</a:t>
            </a:r>
            <a:r>
              <a:rPr lang="fa-IR" sz="1800" b="0" u="none" strike="noStrike" spc="-1">
                <a:solidFill>
                  <a:srgbClr val="000000"/>
                </a:solidFill>
                <a:latin typeface="Comic Sans MS"/>
                <a:cs typeface="Comic Sans MS"/>
              </a:rPr>
              <a:t> هم میگن، انجام بدین، </a:t>
            </a:r>
            <a:r>
              <a:rPr lang="en-US" sz="1800" b="0" u="none" strike="noStrike" spc="-1">
                <a:solidFill>
                  <a:srgbClr val="000000"/>
                </a:solidFill>
                <a:latin typeface="Comic Sans MS"/>
                <a:cs typeface="Comic Sans MS"/>
              </a:rPr>
              <a:t>stackoverflow</a:t>
            </a:r>
            <a:r>
              <a:rPr lang="fa-IR" sz="1800" b="0" u="none" strike="noStrike" spc="-1">
                <a:solidFill>
                  <a:srgbClr val="000000"/>
                </a:solidFill>
                <a:latin typeface="Comic Sans MS"/>
                <a:cs typeface="Comic Sans MS"/>
              </a:rPr>
              <a:t> همه این ویرایش ها رو جزیی درنظر میگیره و درقالب یک </a:t>
            </a:r>
            <a:r>
              <a:rPr lang="en-US" sz="1800" b="0" u="none" strike="noStrike" spc="-1">
                <a:solidFill>
                  <a:srgbClr val="000000"/>
                </a:solidFill>
                <a:latin typeface="Comic Sans MS"/>
                <a:cs typeface="Comic Sans MS"/>
              </a:rPr>
              <a:t>Revision </a:t>
            </a:r>
            <a:r>
              <a:rPr lang="fa-IR" sz="1800" b="0" u="none" strike="noStrike" spc="-1">
                <a:solidFill>
                  <a:srgbClr val="000000"/>
                </a:solidFill>
                <a:latin typeface="Comic Sans MS"/>
                <a:cs typeface="Comic Sans MS"/>
              </a:rPr>
              <a:t> ذخیره میکنه،</a:t>
            </a:r>
          </a:p>
          <a:p>
            <a:pPr algn="just" rtl="1">
              <a:lnSpc>
                <a:spcPct val="107000"/>
              </a:lnSpc>
              <a:spcBef>
                <a:spcPts val="799"/>
              </a:spcBef>
              <a:buNone/>
              <a:tabLst>
                <a:tab pos="0" algn="l"/>
              </a:tabLst>
            </a:pPr>
            <a:r>
              <a:rPr lang="fa-IR" sz="1800" b="0" u="none" strike="noStrike" spc="-1">
                <a:solidFill>
                  <a:srgbClr val="000000"/>
                </a:solidFill>
                <a:latin typeface="Comic Sans MS"/>
              </a:rPr>
              <a:t>البته این موضوع برای زمان ویرایش هم هست، یعنی مثلا 10 دقیقه بعد به نظرتون نیاز شد که ویرایش کنین یا تو یه زمان دیگه احساس میکنین که نیازه این پست ویرایش بشه، دوباره همین الگو موقع ویرایش هم میتونید تکرار کنید، یعنی الان ویرایشتون رو ثبت کردین، تا 5 دقیقه میتونین دوباره ویرایش کنین بدون اینکه یک </a:t>
            </a:r>
            <a:r>
              <a:rPr lang="en-US" sz="1800" b="0" u="none" strike="noStrike" spc="-1">
                <a:solidFill>
                  <a:srgbClr val="000000"/>
                </a:solidFill>
                <a:latin typeface="Comic Sans MS"/>
              </a:rPr>
              <a:t>revision</a:t>
            </a:r>
            <a:r>
              <a:rPr lang="fa-IR" sz="1800" b="0" u="none" strike="noStrike" spc="-1">
                <a:solidFill>
                  <a:srgbClr val="000000"/>
                </a:solidFill>
                <a:latin typeface="Comic Sans MS"/>
              </a:rPr>
              <a:t> جدید ثبت شه، </a:t>
            </a:r>
          </a:p>
          <a:p>
            <a:pPr algn="just" rtl="1">
              <a:lnSpc>
                <a:spcPct val="107000"/>
              </a:lnSpc>
              <a:spcBef>
                <a:spcPts val="799"/>
              </a:spcBef>
              <a:buNone/>
              <a:tabLst>
                <a:tab pos="0" algn="l"/>
              </a:tabLst>
            </a:pPr>
            <a:r>
              <a:rPr lang="fa-IR" sz="1800" b="0" u="none" strike="noStrike" spc="-1">
                <a:solidFill>
                  <a:srgbClr val="000000"/>
                </a:solidFill>
                <a:latin typeface="Comic Sans MS"/>
              </a:rPr>
              <a:t>بنابراین دقت کنین که هر </a:t>
            </a:r>
            <a:r>
              <a:rPr lang="en-US" sz="1800" b="0" u="none" strike="noStrike" spc="-1">
                <a:solidFill>
                  <a:srgbClr val="000000"/>
                </a:solidFill>
                <a:latin typeface="Comic Sans MS"/>
              </a:rPr>
              <a:t>Grace period</a:t>
            </a:r>
            <a:r>
              <a:rPr lang="fa-IR" sz="1800" b="0" u="none" strike="noStrike" spc="-1">
                <a:solidFill>
                  <a:srgbClr val="000000"/>
                </a:solidFill>
                <a:latin typeface="Comic Sans MS"/>
              </a:rPr>
              <a:t> یا همون تمام ویرایش هایی که در یک بازه 5دقیقه ای انجام میدین چون در قالب </a:t>
            </a:r>
            <a:r>
              <a:rPr lang="en-US" sz="1800" b="0" u="none" strike="noStrike" spc="-1">
                <a:solidFill>
                  <a:srgbClr val="000000"/>
                </a:solidFill>
                <a:latin typeface="Comic Sans MS"/>
              </a:rPr>
              <a:t>1</a:t>
            </a:r>
            <a:r>
              <a:rPr lang="fa-IR" sz="1800" b="0" u="none" strike="noStrike" spc="-1">
                <a:solidFill>
                  <a:srgbClr val="000000"/>
                </a:solidFill>
                <a:latin typeface="Comic Sans MS"/>
              </a:rPr>
              <a:t> </a:t>
            </a:r>
            <a:r>
              <a:rPr lang="en-US" sz="1800" b="0" u="none" strike="noStrike" spc="-1">
                <a:solidFill>
                  <a:srgbClr val="000000"/>
                </a:solidFill>
                <a:latin typeface="Comic Sans MS"/>
              </a:rPr>
              <a:t>revision history</a:t>
            </a:r>
            <a:r>
              <a:rPr lang="fa-IR" sz="1800" b="0" u="none" strike="noStrike" spc="-1">
                <a:solidFill>
                  <a:srgbClr val="000000"/>
                </a:solidFill>
                <a:latin typeface="Comic Sans MS"/>
              </a:rPr>
              <a:t> ثبت میشن، بنابراین فقط 1بار پست رو </a:t>
            </a:r>
            <a:r>
              <a:rPr lang="en-US" sz="1800" b="0" u="none" strike="noStrike" spc="-1">
                <a:solidFill>
                  <a:srgbClr val="000000"/>
                </a:solidFill>
                <a:latin typeface="Comic Sans MS"/>
              </a:rPr>
              <a:t>bump </a:t>
            </a:r>
            <a:r>
              <a:rPr lang="fa-IR" sz="1800" b="0" u="none" strike="noStrike" spc="-1">
                <a:solidFill>
                  <a:srgbClr val="000000"/>
                </a:solidFill>
                <a:latin typeface="Comic Sans MS"/>
              </a:rPr>
              <a:t> میکنن!</a:t>
            </a: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223</a:t>
            </a:fld>
            <a:endParaRPr lang="en-US" sz="1200" b="0" strike="noStrike" spc="-1">
              <a:latin typeface="Times New Roman"/>
            </a:endParaRPr>
          </a:p>
        </p:txBody>
      </p:sp>
    </p:spTree>
    <p:extLst>
      <p:ext uri="{BB962C8B-B14F-4D97-AF65-F5344CB8AC3E}">
        <p14:creationId xmlns:p14="http://schemas.microsoft.com/office/powerpoint/2010/main" val="211031125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u="none" strike="noStrike" spc="-1">
                <a:solidFill>
                  <a:srgbClr val="000000"/>
                </a:solidFill>
                <a:latin typeface="Comic Sans MS"/>
                <a:cs typeface="Comic Sans MS"/>
              </a:rPr>
              <a:t>این </a:t>
            </a:r>
            <a:r>
              <a:rPr lang="en-US" sz="1800" b="0" u="none" strike="noStrike" spc="-1">
                <a:solidFill>
                  <a:srgbClr val="000000"/>
                </a:solidFill>
                <a:latin typeface="Comic Sans MS"/>
                <a:cs typeface="Comic Sans MS"/>
              </a:rPr>
              <a:t>grace period</a:t>
            </a:r>
            <a:r>
              <a:rPr lang="fa-IR" sz="1800" b="0" u="none" strike="noStrike" spc="-1">
                <a:solidFill>
                  <a:srgbClr val="000000"/>
                </a:solidFill>
                <a:latin typeface="Comic Sans MS"/>
                <a:cs typeface="Comic Sans MS"/>
              </a:rPr>
              <a:t> برای کامنت ها هم وجود داره، با این تفاوت که دیگه بعد از 5 دقیقه، دیگه امکان ویرایش حذف میشه!</a:t>
            </a: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224</a:t>
            </a:fld>
            <a:endParaRPr lang="en-US" sz="1200" b="0" strike="noStrike" spc="-1">
              <a:latin typeface="Times New Roman"/>
            </a:endParaRPr>
          </a:p>
        </p:txBody>
      </p:sp>
    </p:spTree>
    <p:extLst>
      <p:ext uri="{BB962C8B-B14F-4D97-AF65-F5344CB8AC3E}">
        <p14:creationId xmlns:p14="http://schemas.microsoft.com/office/powerpoint/2010/main" val="102380350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PlaceHolder 1"/>
          <p:cNvSpPr>
            <a:spLocks noGrp="1" noRot="1" noChangeAspect="1"/>
          </p:cNvSpPr>
          <p:nvPr>
            <p:ph type="sldImg"/>
          </p:nvPr>
        </p:nvSpPr>
        <p:spPr>
          <a:xfrm>
            <a:off x="685800" y="1143000"/>
            <a:ext cx="5486400" cy="3086100"/>
          </a:xfrm>
          <a:prstGeom prst="rect">
            <a:avLst/>
          </a:prstGeom>
          <a:ln w="0">
            <a:noFill/>
          </a:ln>
        </p:spPr>
      </p:sp>
      <p:sp>
        <p:nvSpPr>
          <p:cNvPr id="94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جدای از این مواردی که صحبت کردیم گاهی اوقات ممکنه سوالتون به عنوان یک سوال تکراری بسته شه، تو این حالت شما باید اول از همه اون سوالی که براساسش سوال شما رو تکراری ثبت کردن، رو بررسی کنین، اگر واقعا درست بود و سوالتون تکراری بود، به اون سوال و جواب مفیدش طبیعتا </a:t>
            </a:r>
            <a:r>
              <a:rPr lang="en-US" sz="1800" b="0" strike="noStrike" spc="-1">
                <a:latin typeface="Arial"/>
              </a:rPr>
              <a:t>upvote</a:t>
            </a:r>
            <a:r>
              <a:rPr lang="fa-IR" sz="1800" b="0" strike="noStrike" spc="-1">
                <a:latin typeface="Arial"/>
              </a:rPr>
              <a:t> بدین، و البته میتونین یک کامنت هم بگذارید زیر سوالتون که نظرتون موافق هست بابت تکراری بودنش،</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Arial"/>
              </a:rPr>
              <a:t>گاهی وقت ها جمله بندی آدم ها برای یک سوال میتونه کاملا متفاوت باشه و پیدا کردن سوال مشابه سخت بشه!</a:t>
            </a:r>
          </a:p>
        </p:txBody>
      </p:sp>
      <p:sp>
        <p:nvSpPr>
          <p:cNvPr id="950" name="PlaceHolder 3"/>
          <p:cNvSpPr>
            <a:spLocks noGrp="1"/>
          </p:cNvSpPr>
          <p:nvPr>
            <p:ph type="sldNum" idx="7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DF8CF34-EBCC-42FF-9820-24C57654AF0C}" type="slidenum">
              <a:rPr lang="en-US" sz="1200" b="0" strike="noStrike" spc="-1">
                <a:latin typeface="Times New Roman"/>
              </a:rPr>
              <a:t>225</a:t>
            </a:fld>
            <a:endParaRPr lang="en-US" sz="1200" b="0" strike="noStrike" spc="-1">
              <a:latin typeface="Times New Roman"/>
            </a:endParaRPr>
          </a:p>
        </p:txBody>
      </p:sp>
    </p:spTree>
    <p:extLst>
      <p:ext uri="{BB962C8B-B14F-4D97-AF65-F5344CB8AC3E}">
        <p14:creationId xmlns:p14="http://schemas.microsoft.com/office/powerpoint/2010/main" val="321275455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PlaceHolder 1"/>
          <p:cNvSpPr>
            <a:spLocks noGrp="1" noRot="1" noChangeAspect="1"/>
          </p:cNvSpPr>
          <p:nvPr>
            <p:ph type="sldImg"/>
          </p:nvPr>
        </p:nvSpPr>
        <p:spPr>
          <a:xfrm>
            <a:off x="685800" y="1143000"/>
            <a:ext cx="5486400" cy="3086100"/>
          </a:xfrm>
          <a:prstGeom prst="rect">
            <a:avLst/>
          </a:prstGeom>
          <a:ln w="0">
            <a:noFill/>
          </a:ln>
        </p:spPr>
      </p:sp>
      <p:sp>
        <p:nvSpPr>
          <p:cNvPr id="94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بخاطر همین </a:t>
            </a:r>
            <a:r>
              <a:rPr lang="en-US" sz="1800" b="0" strike="noStrike" spc="-1">
                <a:latin typeface="Arial"/>
              </a:rPr>
              <a:t>stackoverflow</a:t>
            </a:r>
            <a:r>
              <a:rPr lang="fa-IR" sz="1800" b="0" strike="noStrike" spc="-1">
                <a:latin typeface="Arial"/>
              </a:rPr>
              <a:t>، </a:t>
            </a:r>
          </a:p>
          <a:p>
            <a:pPr algn="just" rtl="1">
              <a:lnSpc>
                <a:spcPct val="107000"/>
              </a:lnSpc>
              <a:spcBef>
                <a:spcPts val="799"/>
              </a:spcBef>
              <a:buNone/>
              <a:tabLst>
                <a:tab pos="0" algn="l"/>
              </a:tabLst>
            </a:pPr>
            <a:r>
              <a:rPr lang="en-US" sz="1800" b="0" strike="noStrike" spc="-1">
                <a:latin typeface="Arial"/>
              </a:rPr>
              <a:t>Duplicate</a:t>
            </a:r>
            <a:r>
              <a:rPr lang="fa-IR" sz="1800" b="0" strike="noStrike" spc="-1">
                <a:latin typeface="Arial"/>
              </a:rPr>
              <a:t>  رو نه تنها لزوما  بد نمیدونه بلکه برخی رو مفید هم درنظر میگیره، و اصلا بخاطر همین بجای کلمه </a:t>
            </a:r>
            <a:r>
              <a:rPr lang="en-US" sz="1800" b="0" strike="noStrike" spc="-1">
                <a:latin typeface="Arial"/>
              </a:rPr>
              <a:t>closed</a:t>
            </a:r>
            <a:r>
              <a:rPr lang="fa-IR" sz="1800" b="0" strike="noStrike" spc="-1">
                <a:latin typeface="Arial"/>
              </a:rPr>
              <a:t> از کلمه</a:t>
            </a:r>
            <a:r>
              <a:rPr lang="en-US" sz="1800" b="0" strike="noStrike" spc="-1">
                <a:latin typeface="Arial"/>
              </a:rPr>
              <a:t> duplicate</a:t>
            </a:r>
            <a:r>
              <a:rPr lang="fa-IR" sz="1800" b="0" strike="noStrike" spc="-1">
                <a:latin typeface="Arial"/>
              </a:rPr>
              <a:t> استفاده میکنه، حتی بیان میکنه که ما برخی از سوال های تکراری رو دوس داریم، چون آدمها، کلمات مختلف و جمله بندی های مختلفی رو جستجو میکنن و این </a:t>
            </a:r>
            <a:r>
              <a:rPr lang="en-US" sz="1800" b="0" strike="noStrike" spc="-1">
                <a:latin typeface="Arial"/>
              </a:rPr>
              <a:t>duplicate</a:t>
            </a:r>
            <a:r>
              <a:rPr lang="fa-IR" sz="1800" b="0" strike="noStrike" spc="-1">
                <a:latin typeface="Arial"/>
              </a:rPr>
              <a:t> باعث میشه که نهایتا به اون سوال اصلی برسن، </a:t>
            </a:r>
          </a:p>
        </p:txBody>
      </p:sp>
      <p:sp>
        <p:nvSpPr>
          <p:cNvPr id="950" name="PlaceHolder 3"/>
          <p:cNvSpPr>
            <a:spLocks noGrp="1"/>
          </p:cNvSpPr>
          <p:nvPr>
            <p:ph type="sldNum" idx="7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DF8CF34-EBCC-42FF-9820-24C57654AF0C}" type="slidenum">
              <a:rPr lang="en-US" sz="1200" b="0" strike="noStrike" spc="-1">
                <a:latin typeface="Times New Roman"/>
              </a:rPr>
              <a:t>226</a:t>
            </a:fld>
            <a:endParaRPr lang="en-US" sz="1200" b="0" strike="noStrike" spc="-1">
              <a:latin typeface="Times New Roman"/>
            </a:endParaRPr>
          </a:p>
        </p:txBody>
      </p:sp>
    </p:spTree>
    <p:extLst>
      <p:ext uri="{BB962C8B-B14F-4D97-AF65-F5344CB8AC3E}">
        <p14:creationId xmlns:p14="http://schemas.microsoft.com/office/powerpoint/2010/main" val="133494341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PlaceHolder 1"/>
          <p:cNvSpPr>
            <a:spLocks noGrp="1" noRot="1" noChangeAspect="1"/>
          </p:cNvSpPr>
          <p:nvPr>
            <p:ph type="sldImg"/>
          </p:nvPr>
        </p:nvSpPr>
        <p:spPr>
          <a:xfrm>
            <a:off x="685800" y="1143000"/>
            <a:ext cx="5486400" cy="3086100"/>
          </a:xfrm>
          <a:prstGeom prst="rect">
            <a:avLst/>
          </a:prstGeom>
          <a:ln w="0">
            <a:noFill/>
          </a:ln>
        </p:spPr>
      </p:sp>
      <p:sp>
        <p:nvSpPr>
          <p:cNvPr id="94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به عنوان مثال کلی از افراد  از عبارت</a:t>
            </a:r>
          </a:p>
          <a:p>
            <a:pPr algn="just" rtl="1">
              <a:lnSpc>
                <a:spcPct val="107000"/>
              </a:lnSpc>
              <a:spcBef>
                <a:spcPts val="799"/>
              </a:spcBef>
              <a:buNone/>
              <a:tabLst>
                <a:tab pos="0" algn="l"/>
              </a:tabLst>
            </a:pPr>
            <a:r>
              <a:rPr lang="en-US" sz="1800" b="0" strike="noStrike" spc="-1">
                <a:latin typeface="Arial"/>
              </a:rPr>
              <a:t>Iterate through a hashmap</a:t>
            </a:r>
            <a:r>
              <a:rPr lang="fa-IR" sz="1800" b="0" strike="noStrike" spc="-1">
                <a:latin typeface="Arial"/>
              </a:rPr>
              <a:t> </a:t>
            </a:r>
          </a:p>
          <a:p>
            <a:pPr algn="just" rtl="1">
              <a:lnSpc>
                <a:spcPct val="107000"/>
              </a:lnSpc>
              <a:spcBef>
                <a:spcPts val="799"/>
              </a:spcBef>
              <a:buNone/>
              <a:tabLst>
                <a:tab pos="0" algn="l"/>
              </a:tabLst>
            </a:pPr>
            <a:r>
              <a:rPr lang="fa-IR" sz="1800" b="0" strike="noStrike" spc="-1">
                <a:latin typeface="Arial"/>
              </a:rPr>
              <a:t>برای سرچ کردن استفاده کردن </a:t>
            </a:r>
          </a:p>
          <a:p>
            <a:pPr algn="just" rtl="1">
              <a:lnSpc>
                <a:spcPct val="107000"/>
              </a:lnSpc>
              <a:spcBef>
                <a:spcPts val="799"/>
              </a:spcBef>
              <a:buNone/>
              <a:tabLst>
                <a:tab pos="0" algn="l"/>
              </a:tabLst>
            </a:pPr>
            <a:r>
              <a:rPr lang="fa-IR" sz="1800" b="0" strike="noStrike" spc="-1">
                <a:latin typeface="Arial"/>
              </a:rPr>
              <a:t>نه </a:t>
            </a:r>
          </a:p>
          <a:p>
            <a:pPr algn="just" rtl="1">
              <a:lnSpc>
                <a:spcPct val="107000"/>
              </a:lnSpc>
              <a:spcBef>
                <a:spcPts val="799"/>
              </a:spcBef>
              <a:buNone/>
              <a:tabLst>
                <a:tab pos="0" algn="l"/>
              </a:tabLst>
            </a:pPr>
            <a:r>
              <a:rPr lang="en-US" sz="1800" b="0" strike="noStrike" spc="-1">
                <a:latin typeface="Arial"/>
              </a:rPr>
              <a:t>how do I efficiently iterate over each entry in a java map</a:t>
            </a:r>
          </a:p>
          <a:p>
            <a:pPr algn="just" rtl="1">
              <a:lnSpc>
                <a:spcPct val="107000"/>
              </a:lnSpc>
              <a:spcBef>
                <a:spcPts val="799"/>
              </a:spcBef>
              <a:buNone/>
              <a:tabLst>
                <a:tab pos="0" algn="l"/>
              </a:tabLst>
            </a:pPr>
            <a:r>
              <a:rPr lang="fa-IR" sz="1800" b="0" strike="noStrike" spc="-1">
                <a:latin typeface="Arial"/>
              </a:rPr>
              <a:t>اما خب چون دوتا سوال، محتوا، هدف و چالش مشترکی داشتن و سوال قدیمی تر دارای جواب هم بود، این رو به عنوان </a:t>
            </a:r>
            <a:r>
              <a:rPr lang="en-US" sz="1800" b="0" strike="noStrike" spc="-1">
                <a:latin typeface="Arial"/>
              </a:rPr>
              <a:t>duplicate</a:t>
            </a:r>
            <a:r>
              <a:rPr lang="fa-IR" sz="1800" b="0" strike="noStrike" spc="-1">
                <a:latin typeface="Arial"/>
              </a:rPr>
              <a:t> اون سوال قدیمی دارای جواب ثبت میکنن، اینطوری افراد رو تشویق میکنن که حالا که این سوال رو پیدا کردی بیا توی این </a:t>
            </a:r>
            <a:r>
              <a:rPr lang="en-US" sz="1800" b="0" strike="noStrike" spc="-1">
                <a:latin typeface="Arial"/>
              </a:rPr>
              <a:t>post</a:t>
            </a:r>
            <a:r>
              <a:rPr lang="fa-IR" sz="1800" b="0" strike="noStrike" spc="-1">
                <a:latin typeface="Arial"/>
              </a:rPr>
              <a:t> که دقیقا همین سوال هست و جوابتون هم وجود داره، </a:t>
            </a:r>
            <a:r>
              <a:rPr lang="en-US" sz="1800" b="0" strike="noStrike" spc="-1">
                <a:latin typeface="Arial"/>
              </a:rPr>
              <a:t>contribute</a:t>
            </a:r>
            <a:r>
              <a:rPr lang="fa-IR" sz="1800" b="0" strike="noStrike" spc="-1">
                <a:latin typeface="Arial"/>
              </a:rPr>
              <a:t> کن،</a:t>
            </a:r>
          </a:p>
          <a:p>
            <a:pPr algn="just" rtl="1">
              <a:lnSpc>
                <a:spcPct val="107000"/>
              </a:lnSpc>
              <a:spcBef>
                <a:spcPts val="799"/>
              </a:spcBef>
              <a:buNone/>
              <a:tabLst>
                <a:tab pos="0" algn="l"/>
              </a:tabLst>
            </a:pPr>
            <a:r>
              <a:rPr lang="fa-IR" sz="1800" b="0" strike="noStrike" spc="-1">
                <a:latin typeface="Arial"/>
              </a:rPr>
              <a:t> اینطوری همه سوال جواب ها رو یک جا متمرکز میکنن و کار رو برای کسایی که تو آینده به همچین مشکلی برمیخورن راحتتر میکنن!</a:t>
            </a:r>
          </a:p>
        </p:txBody>
      </p:sp>
      <p:sp>
        <p:nvSpPr>
          <p:cNvPr id="950" name="PlaceHolder 3"/>
          <p:cNvSpPr>
            <a:spLocks noGrp="1"/>
          </p:cNvSpPr>
          <p:nvPr>
            <p:ph type="sldNum" idx="7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DF8CF34-EBCC-42FF-9820-24C57654AF0C}" type="slidenum">
              <a:rPr lang="en-US" sz="1200" b="0" strike="noStrike" spc="-1">
                <a:latin typeface="Times New Roman"/>
              </a:rPr>
              <a:t>227</a:t>
            </a:fld>
            <a:endParaRPr lang="en-US" sz="1200" b="0" strike="noStrike" spc="-1">
              <a:latin typeface="Times New Roman"/>
            </a:endParaRPr>
          </a:p>
        </p:txBody>
      </p:sp>
    </p:spTree>
    <p:extLst>
      <p:ext uri="{BB962C8B-B14F-4D97-AF65-F5344CB8AC3E}">
        <p14:creationId xmlns:p14="http://schemas.microsoft.com/office/powerpoint/2010/main" val="217642941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PlaceHolder 1"/>
          <p:cNvSpPr>
            <a:spLocks noGrp="1" noRot="1" noChangeAspect="1"/>
          </p:cNvSpPr>
          <p:nvPr>
            <p:ph type="sldImg"/>
          </p:nvPr>
        </p:nvSpPr>
        <p:spPr>
          <a:xfrm>
            <a:off x="685800" y="1143000"/>
            <a:ext cx="5486400" cy="3086100"/>
          </a:xfrm>
          <a:prstGeom prst="rect">
            <a:avLst/>
          </a:prstGeom>
          <a:ln w="0">
            <a:noFill/>
          </a:ln>
        </p:spPr>
      </p:sp>
      <p:sp>
        <p:nvSpPr>
          <p:cNvPr id="94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اما اگر دیدین که به نظرتون سوالتون تکراری نیست، باید درصورت نیاز طبق توضیحی که دادیم سوالتون رو ویرایش کنین تا واضحتر بشه که منظور و هدف و چالشتون در این سوال متفاوت هست، همینطور یک کامنت هم زیر سوالتون بگذارید و توضیح بدین درموردش، و حواستون به </a:t>
            </a:r>
            <a:r>
              <a:rPr lang="en-US" sz="1800" b="0" strike="noStrike" spc="-1">
                <a:latin typeface="Arial"/>
              </a:rPr>
              <a:t>downvote</a:t>
            </a:r>
            <a:r>
              <a:rPr lang="fa-IR" sz="1800" b="0" strike="noStrike" spc="-1">
                <a:latin typeface="Arial"/>
              </a:rPr>
              <a:t>ها و </a:t>
            </a:r>
            <a:r>
              <a:rPr lang="en-US" sz="1800" b="0" strike="noStrike" spc="-1">
                <a:latin typeface="Arial"/>
              </a:rPr>
              <a:t>comment</a:t>
            </a:r>
            <a:r>
              <a:rPr lang="fa-IR" sz="1800" b="0" strike="noStrike" spc="-1">
                <a:latin typeface="Arial"/>
              </a:rPr>
              <a:t>ها باشه تا درصورت نیاز جواب کامنت ها رو بدین و یا ویرایش مورد نیاز رو انجام بدین، </a:t>
            </a:r>
          </a:p>
        </p:txBody>
      </p:sp>
      <p:sp>
        <p:nvSpPr>
          <p:cNvPr id="950" name="PlaceHolder 3"/>
          <p:cNvSpPr>
            <a:spLocks noGrp="1"/>
          </p:cNvSpPr>
          <p:nvPr>
            <p:ph type="sldNum" idx="7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DF8CF34-EBCC-42FF-9820-24C57654AF0C}" type="slidenum">
              <a:rPr lang="en-US" sz="1200" b="0" strike="noStrike" spc="-1">
                <a:latin typeface="Times New Roman"/>
              </a:rPr>
              <a:t>228</a:t>
            </a:fld>
            <a:endParaRPr lang="en-US" sz="1200" b="0" strike="noStrike" spc="-1">
              <a:latin typeface="Times New Roman"/>
            </a:endParaRPr>
          </a:p>
        </p:txBody>
      </p:sp>
    </p:spTree>
    <p:extLst>
      <p:ext uri="{BB962C8B-B14F-4D97-AF65-F5344CB8AC3E}">
        <p14:creationId xmlns:p14="http://schemas.microsoft.com/office/powerpoint/2010/main" val="250882162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PlaceHolder 1"/>
          <p:cNvSpPr>
            <a:spLocks noGrp="1" noRot="1" noChangeAspect="1"/>
          </p:cNvSpPr>
          <p:nvPr>
            <p:ph type="sldImg"/>
          </p:nvPr>
        </p:nvSpPr>
        <p:spPr>
          <a:xfrm>
            <a:off x="685800" y="1143000"/>
            <a:ext cx="5486400" cy="3086100"/>
          </a:xfrm>
          <a:prstGeom prst="rect">
            <a:avLst/>
          </a:prstGeom>
          <a:ln w="0">
            <a:noFill/>
          </a:ln>
        </p:spPr>
      </p:sp>
      <p:sp>
        <p:nvSpPr>
          <p:cNvPr id="94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یعنی توی </a:t>
            </a:r>
            <a:r>
              <a:rPr lang="en-US" sz="1800" b="0" strike="noStrike" spc="-1">
                <a:latin typeface="Arial"/>
              </a:rPr>
              <a:t>Stackoverflow</a:t>
            </a:r>
            <a:r>
              <a:rPr lang="fa-IR" sz="1800" b="0" strike="noStrike" spc="-1">
                <a:latin typeface="Arial"/>
              </a:rPr>
              <a:t>، وقتی یک سوال/جوابی رو قرار میدین، اونو رها نکنین، مثل یک نوزاد میمونه، که باید 4 چشمی بخصوص تو روزای اول، مراقبش باشین، تا اگر </a:t>
            </a:r>
            <a:r>
              <a:rPr lang="en-US" sz="1800" b="0" strike="noStrike" spc="-1">
                <a:latin typeface="Arial"/>
              </a:rPr>
              <a:t>down vote, close vote, comment, delete vote</a:t>
            </a:r>
            <a:r>
              <a:rPr lang="fa-IR" sz="1800" b="0" strike="noStrike" spc="-1">
                <a:latin typeface="Arial"/>
              </a:rPr>
              <a:t>ی دریافت کرد، شما سریع بررسی کنین و درصورت نیاز اقدام کنین</a:t>
            </a:r>
          </a:p>
        </p:txBody>
      </p:sp>
      <p:sp>
        <p:nvSpPr>
          <p:cNvPr id="950" name="PlaceHolder 3"/>
          <p:cNvSpPr>
            <a:spLocks noGrp="1"/>
          </p:cNvSpPr>
          <p:nvPr>
            <p:ph type="sldNum" idx="7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DF8CF34-EBCC-42FF-9820-24C57654AF0C}" type="slidenum">
              <a:rPr lang="en-US" sz="1200" b="0" strike="noStrike" spc="-1">
                <a:latin typeface="Times New Roman"/>
              </a:rPr>
              <a:t>229</a:t>
            </a:fld>
            <a:endParaRPr lang="en-US" sz="1200" b="0" strike="noStrike" spc="-1">
              <a:latin typeface="Times New Roman"/>
            </a:endParaRPr>
          </a:p>
        </p:txBody>
      </p:sp>
    </p:spTree>
    <p:extLst>
      <p:ext uri="{BB962C8B-B14F-4D97-AF65-F5344CB8AC3E}">
        <p14:creationId xmlns:p14="http://schemas.microsoft.com/office/powerpoint/2010/main" val="3139416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PlaceHolder 1"/>
          <p:cNvSpPr>
            <a:spLocks noGrp="1" noRot="1" noChangeAspect="1"/>
          </p:cNvSpPr>
          <p:nvPr>
            <p:ph type="sldImg"/>
          </p:nvPr>
        </p:nvSpPr>
        <p:spPr>
          <a:xfrm>
            <a:off x="685800" y="1143000"/>
            <a:ext cx="5486400" cy="3086100"/>
          </a:xfrm>
          <a:prstGeom prst="rect">
            <a:avLst/>
          </a:prstGeom>
          <a:ln w="0">
            <a:noFill/>
          </a:ln>
        </p:spPr>
      </p:sp>
      <p:sp>
        <p:nvSpPr>
          <p:cNvPr id="76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به عنوان مثال این اکانت یکی از بچه های </a:t>
            </a:r>
            <a:r>
              <a:rPr lang="en-US" sz="2000" b="0" strike="noStrike" spc="-1">
                <a:latin typeface="Arial"/>
              </a:rPr>
              <a:t>CafeDX هست که فقط تو </a:t>
            </a:r>
            <a:r>
              <a:rPr lang="fa-IR" sz="2000" b="0" strike="noStrike" spc="-1">
                <a:latin typeface="Arial"/>
              </a:rPr>
              <a:t>چندماه به اندازه نصف امتیاز اون دوستمون رو بدست آورده تازه اونم با رعایت بخش کوچیکی از این مواردی که</a:t>
            </a:r>
            <a:r>
              <a:rPr lang="en-US" sz="2000" b="0" strike="noStrike" spc="-1">
                <a:latin typeface="Arial"/>
              </a:rPr>
              <a:t> </a:t>
            </a:r>
            <a:r>
              <a:rPr lang="fa-IR" sz="2000" b="0" strike="noStrike" spc="-1">
                <a:latin typeface="Arial"/>
              </a:rPr>
              <a:t> تو این دوره بهتون میگم!</a:t>
            </a:r>
            <a:endParaRPr lang="en-US" sz="2000" b="0" strike="noStrike" spc="-1">
              <a:latin typeface="Arial"/>
            </a:endParaRPr>
          </a:p>
        </p:txBody>
      </p:sp>
      <p:sp>
        <p:nvSpPr>
          <p:cNvPr id="764"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9844ACE-C6F4-46F5-ACCF-5FF96D6626F6}" type="slidenum">
              <a:rPr lang="en-US" sz="1200" b="0" strike="noStrike" spc="-1">
                <a:latin typeface="Times New Roman"/>
              </a:rPr>
              <a:t>23</a:t>
            </a:fld>
            <a:endParaRPr lang="en-US" sz="1200" b="0" strike="noStrike" spc="-1">
              <a:latin typeface="Times New Roman"/>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 name="PlaceHolder 1"/>
          <p:cNvSpPr>
            <a:spLocks noGrp="1" noRot="1" noChangeAspect="1"/>
          </p:cNvSpPr>
          <p:nvPr>
            <p:ph type="sldImg"/>
          </p:nvPr>
        </p:nvSpPr>
        <p:spPr>
          <a:xfrm>
            <a:off x="685800" y="1143000"/>
            <a:ext cx="5486400" cy="3086100"/>
          </a:xfrm>
          <a:prstGeom prst="rect">
            <a:avLst/>
          </a:prstGeom>
          <a:ln w="0">
            <a:noFill/>
          </a:ln>
        </p:spPr>
      </p:sp>
      <p:sp>
        <p:nvSpPr>
          <p:cNvPr id="95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 دوم اینه که سوالها رو در جای درستش بپرسین،</a:t>
            </a:r>
          </a:p>
          <a:p>
            <a:pPr algn="just" rtl="1">
              <a:lnSpc>
                <a:spcPct val="107000"/>
              </a:lnSpc>
              <a:spcBef>
                <a:spcPts val="799"/>
              </a:spcBef>
              <a:buNone/>
              <a:tabLst>
                <a:tab pos="0" algn="l"/>
              </a:tabLst>
            </a:pPr>
            <a:r>
              <a:rPr lang="fa-IR" sz="1800" b="0" strike="noStrike" spc="-1">
                <a:latin typeface="Comic Sans MS"/>
                <a:cs typeface="B Kamran"/>
              </a:rPr>
              <a:t>داشبورد </a:t>
            </a:r>
            <a:r>
              <a:rPr lang="en-US" sz="1800" b="0" strike="noStrike" spc="-1">
                <a:latin typeface="Comic Sans MS"/>
                <a:cs typeface="B Kamran"/>
              </a:rPr>
              <a:t>Stackoverflow</a:t>
            </a:r>
            <a:r>
              <a:rPr lang="fa-IR" sz="1800" b="0" strike="noStrike" spc="-1">
                <a:latin typeface="Comic Sans MS"/>
                <a:cs typeface="B Kamran"/>
              </a:rPr>
              <a:t>م  رو باز میکنم و وارد بخش </a:t>
            </a:r>
            <a:r>
              <a:rPr lang="en-US" sz="1800" b="0" strike="noStrike" spc="-1">
                <a:latin typeface="Comic Sans MS"/>
                <a:cs typeface="B Kamran"/>
              </a:rPr>
              <a:t>question</a:t>
            </a:r>
            <a:r>
              <a:rPr lang="fa-IR" sz="1800" b="0" strike="noStrike" spc="-1">
                <a:latin typeface="Comic Sans MS"/>
                <a:cs typeface="B Kamran"/>
              </a:rPr>
              <a:t> میشم، و اون انتها روی </a:t>
            </a:r>
            <a:r>
              <a:rPr lang="en-US" sz="1800" b="0" strike="noStrike" spc="-1">
                <a:latin typeface="Comic Sans MS"/>
                <a:cs typeface="B Kamran"/>
              </a:rPr>
              <a:t>deleted questions</a:t>
            </a:r>
            <a:r>
              <a:rPr lang="fa-IR" sz="1800" b="0" strike="noStrike" spc="-1">
                <a:latin typeface="Comic Sans MS"/>
                <a:cs typeface="B Kamran"/>
              </a:rPr>
              <a:t> کلیک می کنم، میبینین که سوال چند اسلاید قبلی که 8 تا </a:t>
            </a:r>
            <a:r>
              <a:rPr lang="en-US" sz="1800" b="0" strike="noStrike" spc="-1">
                <a:latin typeface="Comic Sans MS"/>
                <a:cs typeface="B Kamran"/>
              </a:rPr>
              <a:t>upvote</a:t>
            </a:r>
            <a:r>
              <a:rPr lang="fa-IR" sz="1800" b="0" strike="noStrike" spc="-1">
                <a:latin typeface="Comic Sans MS"/>
                <a:cs typeface="B Kamran"/>
              </a:rPr>
              <a:t> داشت، اینجا تو لیست </a:t>
            </a:r>
            <a:r>
              <a:rPr lang="en-US" sz="1800" b="0" strike="noStrike" spc="-1">
                <a:latin typeface="Comic Sans MS"/>
                <a:cs typeface="B Kamran"/>
              </a:rPr>
              <a:t>deleted questions</a:t>
            </a:r>
            <a:r>
              <a:rPr lang="fa-IR" sz="1800" b="0" strike="noStrike" spc="-1">
                <a:latin typeface="Comic Sans MS"/>
                <a:cs typeface="B Kamran"/>
              </a:rPr>
              <a:t> قرار داره، درواقع اول من این سوال رو توی</a:t>
            </a:r>
            <a:r>
              <a:rPr lang="en-US" sz="1800" b="0" strike="noStrike" spc="-1">
                <a:latin typeface="Comic Sans MS"/>
                <a:cs typeface="B Kamran"/>
              </a:rPr>
              <a:t>stackoverfow</a:t>
            </a:r>
            <a:r>
              <a:rPr lang="fa-IR" sz="1800" b="0" strike="noStrike" spc="-1">
                <a:latin typeface="Comic Sans MS"/>
                <a:cs typeface="B Kamran"/>
              </a:rPr>
              <a:t> پرسیده بودم</a:t>
            </a:r>
            <a:endParaRPr lang="en-US" sz="1800" b="0" strike="noStrike" spc="-1">
              <a:latin typeface="Arial"/>
            </a:endParaRPr>
          </a:p>
        </p:txBody>
      </p:sp>
      <p:sp>
        <p:nvSpPr>
          <p:cNvPr id="959" name="PlaceHolder 3"/>
          <p:cNvSpPr>
            <a:spLocks noGrp="1"/>
          </p:cNvSpPr>
          <p:nvPr>
            <p:ph type="sldNum" idx="7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E42EBB2-2C66-4BE8-A473-3A803355128B}" type="slidenum">
              <a:rPr lang="en-US" sz="1200" b="0" strike="noStrike" spc="-1">
                <a:latin typeface="Times New Roman"/>
              </a:rPr>
              <a:t>230</a:t>
            </a:fld>
            <a:endParaRPr lang="en-US" sz="1200" b="0" strike="noStrike" spc="-1">
              <a:latin typeface="Times New Roman"/>
            </a:endParaRPr>
          </a:p>
        </p:txBody>
      </p:sp>
    </p:spTree>
    <p:extLst>
      <p:ext uri="{BB962C8B-B14F-4D97-AF65-F5344CB8AC3E}">
        <p14:creationId xmlns:p14="http://schemas.microsoft.com/office/powerpoint/2010/main" val="95089035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 name="PlaceHolder 1"/>
          <p:cNvSpPr>
            <a:spLocks noGrp="1" noRot="1" noChangeAspect="1"/>
          </p:cNvSpPr>
          <p:nvPr>
            <p:ph type="sldImg"/>
          </p:nvPr>
        </p:nvSpPr>
        <p:spPr>
          <a:xfrm>
            <a:off x="685800" y="1143000"/>
            <a:ext cx="5486400" cy="3086100"/>
          </a:xfrm>
          <a:prstGeom prst="rect">
            <a:avLst/>
          </a:prstGeom>
          <a:ln w="0">
            <a:noFill/>
          </a:ln>
        </p:spPr>
      </p:sp>
      <p:sp>
        <p:nvSpPr>
          <p:cNvPr id="95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که خب هم بستنش و هم</a:t>
            </a:r>
            <a:r>
              <a:rPr lang="en-US" sz="1800" b="0" strike="noStrike" spc="-1">
                <a:latin typeface="Comic Sans MS"/>
                <a:cs typeface="B Kamran"/>
              </a:rPr>
              <a:t>delete </a:t>
            </a:r>
            <a:r>
              <a:rPr lang="fa-IR" sz="1800" b="0" strike="noStrike" spc="-1">
                <a:latin typeface="Comic Sans MS"/>
                <a:cs typeface="B Kamran"/>
              </a:rPr>
              <a:t>ش کردن، با اونکه توی باکس آبی توضیح نوشته که این سوال طبق قوانین </a:t>
            </a:r>
            <a:r>
              <a:rPr lang="en-US" sz="1800" b="0" strike="noStrike" spc="-1">
                <a:latin typeface="Comic Sans MS"/>
                <a:cs typeface="B Kamran"/>
              </a:rPr>
              <a:t>stackoverflow</a:t>
            </a:r>
            <a:r>
              <a:rPr lang="fa-IR" sz="1800" b="0" strike="noStrike" spc="-1">
                <a:latin typeface="Comic Sans MS"/>
                <a:cs typeface="B Kamran"/>
              </a:rPr>
              <a:t> نیست اما دلیل اصلی اینکه چرا این سوال بسته شد برام واضح نبود، برای همین روی دکمه </a:t>
            </a:r>
            <a:r>
              <a:rPr lang="en-US" sz="1800" b="0" strike="noStrike" spc="-1">
                <a:latin typeface="Comic Sans MS"/>
                <a:cs typeface="B Kamran"/>
              </a:rPr>
              <a:t>show activity on this post</a:t>
            </a:r>
            <a:r>
              <a:rPr lang="fa-IR" sz="1800" b="0" strike="noStrike" spc="-1">
                <a:latin typeface="Comic Sans MS"/>
                <a:cs typeface="B Kamran"/>
              </a:rPr>
              <a:t> یعنی همون </a:t>
            </a:r>
            <a:r>
              <a:rPr lang="en-US" sz="1800" b="0" strike="noStrike" spc="-1">
                <a:latin typeface="Comic Sans MS"/>
                <a:cs typeface="B Kamran"/>
              </a:rPr>
              <a:t>timeline</a:t>
            </a:r>
            <a:r>
              <a:rPr lang="fa-IR" sz="1800" b="0" strike="noStrike" spc="-1">
                <a:latin typeface="Comic Sans MS"/>
                <a:cs typeface="B Kamran"/>
              </a:rPr>
              <a:t> یا </a:t>
            </a:r>
            <a:r>
              <a:rPr lang="en-US" sz="1800" b="0" strike="noStrike" spc="-1">
                <a:latin typeface="Comic Sans MS"/>
                <a:cs typeface="B Kamran"/>
              </a:rPr>
              <a:t>history</a:t>
            </a:r>
            <a:r>
              <a:rPr lang="fa-IR" sz="1800" b="0" strike="noStrike" spc="-1">
                <a:latin typeface="Comic Sans MS"/>
                <a:cs typeface="B Kamran"/>
              </a:rPr>
              <a:t> کلیک کردم تا ببینم دقیقا علتش چی بود، </a:t>
            </a:r>
            <a:endParaRPr lang="en-US" sz="1800" b="0" strike="noStrike" spc="-1">
              <a:latin typeface="Arial"/>
            </a:endParaRPr>
          </a:p>
        </p:txBody>
      </p:sp>
      <p:sp>
        <p:nvSpPr>
          <p:cNvPr id="959" name="PlaceHolder 3"/>
          <p:cNvSpPr>
            <a:spLocks noGrp="1"/>
          </p:cNvSpPr>
          <p:nvPr>
            <p:ph type="sldNum" idx="7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E42EBB2-2C66-4BE8-A473-3A803355128B}" type="slidenum">
              <a:rPr lang="en-US" sz="1200" b="0" strike="noStrike" spc="-1">
                <a:latin typeface="Times New Roman"/>
              </a:rPr>
              <a:t>231</a:t>
            </a:fld>
            <a:endParaRPr lang="en-US" sz="1200" b="0" strike="noStrike" spc="-1">
              <a:latin typeface="Times New Roman"/>
            </a:endParaRPr>
          </a:p>
        </p:txBody>
      </p:sp>
    </p:spTree>
    <p:extLst>
      <p:ext uri="{BB962C8B-B14F-4D97-AF65-F5344CB8AC3E}">
        <p14:creationId xmlns:p14="http://schemas.microsoft.com/office/powerpoint/2010/main" val="229051778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PlaceHolder 1"/>
          <p:cNvSpPr>
            <a:spLocks noGrp="1" noRot="1" noChangeAspect="1"/>
          </p:cNvSpPr>
          <p:nvPr>
            <p:ph type="sldImg"/>
          </p:nvPr>
        </p:nvSpPr>
        <p:spPr>
          <a:xfrm>
            <a:off x="685800" y="1143000"/>
            <a:ext cx="5486400" cy="3086100"/>
          </a:xfrm>
          <a:prstGeom prst="rect">
            <a:avLst/>
          </a:prstGeom>
          <a:ln w="0">
            <a:noFill/>
          </a:ln>
        </p:spPr>
      </p:sp>
      <p:sp>
        <p:nvSpPr>
          <p:cNvPr id="96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algn="just" rtl="1" eaLnBrk="1" latinLnBrk="0" hangingPunct="1">
              <a:lnSpc>
                <a:spcPct val="107000"/>
              </a:lnSpc>
              <a:spcBef>
                <a:spcPts val="799"/>
              </a:spcBef>
              <a:spcAft>
                <a:spcPts val="0"/>
              </a:spcAft>
              <a:tabLst>
                <a:tab pos="0" algn="l"/>
              </a:tabLst>
            </a:pPr>
            <a:r>
              <a:rPr lang="fa-IR" sz="1800" b="0" kern="1200" spc="-1">
                <a:solidFill>
                  <a:srgbClr val="000000"/>
                </a:solidFill>
                <a:effectLst/>
                <a:latin typeface="Comic Sans MS" panose="030F0702030302020204" pitchFamily="66" charset="0"/>
                <a:ea typeface="DejaVu Sans"/>
                <a:cs typeface="B Kamran" panose="00000400000000000000" pitchFamily="2" charset="-78"/>
              </a:rPr>
              <a:t>متوجه شدم که جاش اینجا نیست و بهم یپشنهاد دادن که باید توی</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 software engerrnieing</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 بپرسمش، و منم بردم همونجا پرسیدم و دیدید که نتیجا 8تا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upvtoe</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 هم دریافت کردم! پس حواستون باشه که چه سوالی رو کجا بهتره بپرسین، هرچند که حس میکنم باز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reddit</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 شاید جای مناسب تری باشه</a:t>
            </a:r>
          </a:p>
        </p:txBody>
      </p:sp>
      <p:sp>
        <p:nvSpPr>
          <p:cNvPr id="965" name="PlaceHolder 3"/>
          <p:cNvSpPr>
            <a:spLocks noGrp="1"/>
          </p:cNvSpPr>
          <p:nvPr>
            <p:ph type="sldNum" idx="8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A345C8B-FC03-4812-9DA1-CA4CCA218236}" type="slidenum">
              <a:rPr lang="en-US" sz="1200" b="0" strike="noStrike" spc="-1">
                <a:latin typeface="Times New Roman"/>
              </a:rPr>
              <a:t>232</a:t>
            </a:fld>
            <a:endParaRPr lang="en-US" sz="1200" b="0" strike="noStrike" spc="-1">
              <a:latin typeface="Times New Roman"/>
            </a:endParaRPr>
          </a:p>
        </p:txBody>
      </p:sp>
    </p:spTree>
    <p:extLst>
      <p:ext uri="{BB962C8B-B14F-4D97-AF65-F5344CB8AC3E}">
        <p14:creationId xmlns:p14="http://schemas.microsoft.com/office/powerpoint/2010/main" val="162664305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PlaceHolder 1"/>
          <p:cNvSpPr>
            <a:spLocks noGrp="1" noRot="1" noChangeAspect="1"/>
          </p:cNvSpPr>
          <p:nvPr>
            <p:ph type="sldImg"/>
          </p:nvPr>
        </p:nvSpPr>
        <p:spPr>
          <a:xfrm>
            <a:off x="685800" y="1143000"/>
            <a:ext cx="5486400" cy="3086100"/>
          </a:xfrm>
          <a:prstGeom prst="rect">
            <a:avLst/>
          </a:prstGeom>
          <a:ln w="0">
            <a:noFill/>
          </a:ln>
        </p:spPr>
      </p:sp>
      <p:sp>
        <p:nvSpPr>
          <p:cNvPr id="95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حالا که اومدیم توی داشبورد، اینم بگیم که اگر بخواین لیست امتیاز هایی که دریافت کردین رو با جزییات ببینین میتونین از بخش </a:t>
            </a:r>
            <a:r>
              <a:rPr lang="en-US" sz="1800" b="0" strike="noStrike" spc="-1">
                <a:latin typeface="Comic Sans MS"/>
                <a:cs typeface="B Kamran"/>
              </a:rPr>
              <a:t>reputation</a:t>
            </a:r>
            <a:r>
              <a:rPr lang="fa-IR" sz="1800" b="0" strike="noStrike" spc="-1">
                <a:latin typeface="Comic Sans MS"/>
                <a:cs typeface="B Kamran"/>
              </a:rPr>
              <a:t> در تب </a:t>
            </a:r>
            <a:r>
              <a:rPr lang="en-US" sz="1800" b="0" strike="noStrike" spc="-1">
                <a:latin typeface="Comic Sans MS"/>
                <a:cs typeface="B Kamran"/>
              </a:rPr>
              <a:t>Acitivity</a:t>
            </a:r>
            <a:r>
              <a:rPr lang="fa-IR" sz="1800" b="0" strike="noStrike" spc="-1">
                <a:latin typeface="Comic Sans MS"/>
                <a:cs typeface="B Kamran"/>
              </a:rPr>
              <a:t> اونا رو چک کنین که </a:t>
            </a:r>
            <a:r>
              <a:rPr lang="en-US" sz="1800" b="0" strike="noStrike" spc="-1">
                <a:latin typeface="Comic Sans MS"/>
                <a:ea typeface="Segoe UI"/>
              </a:rPr>
              <a:t>چه امتیاز مثبت یا منفی هایی برای کدوم سوال جواب هاتون در چه زمانی دریافت کردین!</a:t>
            </a:r>
            <a:endParaRPr lang="en-US" sz="1800" b="0" strike="noStrike" spc="-1">
              <a:latin typeface="Arial"/>
            </a:endParaRPr>
          </a:p>
        </p:txBody>
      </p:sp>
      <p:sp>
        <p:nvSpPr>
          <p:cNvPr id="956" name="PlaceHolder 3"/>
          <p:cNvSpPr>
            <a:spLocks noGrp="1"/>
          </p:cNvSpPr>
          <p:nvPr>
            <p:ph type="sldNum" idx="7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B356DB0-58C3-4DD4-862A-7EFFDC8AF1F7}" type="slidenum">
              <a:rPr lang="en-US" sz="1200" b="0" strike="noStrike" spc="-1">
                <a:latin typeface="Times New Roman"/>
              </a:rPr>
              <a:t>233</a:t>
            </a:fld>
            <a:endParaRPr lang="en-US" sz="1200" b="0" strike="noStrike" spc="-1">
              <a:latin typeface="Times New Roman"/>
            </a:endParaRPr>
          </a:p>
        </p:txBody>
      </p:sp>
    </p:spTree>
    <p:extLst>
      <p:ext uri="{BB962C8B-B14F-4D97-AF65-F5344CB8AC3E}">
        <p14:creationId xmlns:p14="http://schemas.microsoft.com/office/powerpoint/2010/main" val="254567685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PlaceHolder 1"/>
          <p:cNvSpPr>
            <a:spLocks noGrp="1" noRot="1" noChangeAspect="1"/>
          </p:cNvSpPr>
          <p:nvPr>
            <p:ph type="sldImg"/>
          </p:nvPr>
        </p:nvSpPr>
        <p:spPr>
          <a:xfrm>
            <a:off x="685800" y="1143000"/>
            <a:ext cx="5486400" cy="3086100"/>
          </a:xfrm>
          <a:prstGeom prst="rect">
            <a:avLst/>
          </a:prstGeom>
          <a:ln w="0">
            <a:noFill/>
          </a:ln>
        </p:spPr>
      </p:sp>
      <p:sp>
        <p:nvSpPr>
          <p:cNvPr id="93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حالا نکته اینه که چطور به بقیه بفهمونیم که سوال جوابمون آپدیت شده! یا درواقع </a:t>
            </a:r>
            <a:r>
              <a:rPr lang="en-US" sz="1800" b="0" strike="noStrike" spc="-1">
                <a:latin typeface="Comic Sans MS"/>
                <a:cs typeface="B Kamran"/>
              </a:rPr>
              <a:t>edit</a:t>
            </a:r>
            <a:r>
              <a:rPr lang="fa-IR" sz="1800" b="0" strike="noStrike" spc="-1">
                <a:latin typeface="Comic Sans MS"/>
                <a:cs typeface="B Kamran"/>
              </a:rPr>
              <a:t> درست چطور باید باشه؟</a:t>
            </a:r>
          </a:p>
          <a:p>
            <a:pPr algn="just" rtl="1">
              <a:lnSpc>
                <a:spcPct val="107000"/>
              </a:lnSpc>
              <a:spcBef>
                <a:spcPts val="799"/>
              </a:spcBef>
              <a:buNone/>
              <a:tabLst>
                <a:tab pos="0" algn="l"/>
              </a:tabLst>
            </a:pPr>
            <a:r>
              <a:rPr lang="fa-IR" sz="1800" b="0" strike="noStrike" spc="-1">
                <a:latin typeface="Comic Sans MS"/>
                <a:cs typeface="B Kamran"/>
              </a:rPr>
              <a:t>هنگام </a:t>
            </a:r>
            <a:r>
              <a:rPr lang="en-US" sz="1800" b="0" strike="noStrike" spc="-1">
                <a:latin typeface="Comic Sans MS"/>
                <a:cs typeface="B Kamran"/>
              </a:rPr>
              <a:t>edit</a:t>
            </a:r>
            <a:r>
              <a:rPr lang="fa-IR" sz="1800" b="0" strike="noStrike" spc="-1">
                <a:latin typeface="Comic Sans MS"/>
                <a:cs typeface="B Kamran"/>
              </a:rPr>
              <a:t> کردن، همیشه سعی کنین دیدتون این باشه که طوری </a:t>
            </a:r>
            <a:r>
              <a:rPr lang="en-US" sz="1800" b="0" strike="noStrike" spc="-1">
                <a:latin typeface="Comic Sans MS"/>
                <a:cs typeface="B Kamran"/>
              </a:rPr>
              <a:t>post</a:t>
            </a:r>
            <a:r>
              <a:rPr lang="fa-IR" sz="1800" b="0" strike="noStrike" spc="-1">
                <a:latin typeface="Comic Sans MS"/>
                <a:cs typeface="B Kamran"/>
              </a:rPr>
              <a:t>تون رو ویرایش کنین که برای افراد جدیدی که سوال/جوابتونو میبینن، بهترین و خوانا ترین حالتش باشه، چون دقت کنین که تعداد افرادی که پست شما رو خواهند دید، همیشه بیشتر از اون چندنفری هست که در ابتدا پست شما رو دیدن و احتمالا بهش /</a:t>
            </a:r>
            <a:r>
              <a:rPr lang="en-US" sz="1800" b="0" strike="noStrike" spc="-1">
                <a:latin typeface="Comic Sans MS"/>
                <a:cs typeface="B Kamran"/>
              </a:rPr>
              <a:t>downvote</a:t>
            </a:r>
            <a:r>
              <a:rPr lang="fa-IR" sz="1800" b="0" strike="noStrike" spc="-1">
                <a:latin typeface="Comic Sans MS"/>
                <a:cs typeface="B Kamran"/>
              </a:rPr>
              <a:t>/</a:t>
            </a:r>
            <a:r>
              <a:rPr lang="en-US" sz="1800" b="0" strike="noStrike" spc="-1">
                <a:latin typeface="Comic Sans MS"/>
                <a:cs typeface="B Kamran"/>
              </a:rPr>
              <a:t>closevote</a:t>
            </a:r>
            <a:r>
              <a:rPr lang="fa-IR" sz="1800" b="0" strike="noStrike" spc="-1">
                <a:latin typeface="Comic Sans MS"/>
                <a:cs typeface="B Kamran"/>
              </a:rPr>
              <a:t> دادن یا </a:t>
            </a:r>
            <a:r>
              <a:rPr lang="en-US" sz="1800" b="0" strike="noStrike" spc="-1">
                <a:latin typeface="Comic Sans MS"/>
                <a:cs typeface="B Kamran"/>
              </a:rPr>
              <a:t>comment</a:t>
            </a:r>
            <a:r>
              <a:rPr lang="fa-IR" sz="1800" b="0" strike="noStrike" spc="-1">
                <a:latin typeface="Comic Sans MS"/>
                <a:cs typeface="B Kamran"/>
              </a:rPr>
              <a:t> گذاشتن، بنابراین اگر </a:t>
            </a:r>
            <a:r>
              <a:rPr lang="en-US" sz="1800" b="0" strike="noStrike" spc="-1">
                <a:latin typeface="Comic Sans MS"/>
                <a:cs typeface="B Kamran"/>
              </a:rPr>
              <a:t>post</a:t>
            </a:r>
            <a:r>
              <a:rPr lang="fa-IR" sz="1800" b="0" strike="noStrike" spc="-1">
                <a:latin typeface="Comic Sans MS"/>
                <a:cs typeface="B Kamran"/>
              </a:rPr>
              <a:t>تون حرفه ای باشه، افراد جدیدی که میان میبینن و اوکی باشه از نظرشون ممکنه بهتون </a:t>
            </a:r>
            <a:r>
              <a:rPr lang="en-US" sz="1800" b="0" strike="noStrike" spc="-1">
                <a:latin typeface="Comic Sans MS"/>
                <a:cs typeface="B Kamran"/>
              </a:rPr>
              <a:t>upvote</a:t>
            </a:r>
            <a:r>
              <a:rPr lang="fa-IR" sz="1800" b="0" strike="noStrike" spc="-1">
                <a:latin typeface="Comic Sans MS"/>
                <a:cs typeface="B Kamran"/>
              </a:rPr>
              <a:t> / </a:t>
            </a:r>
            <a:r>
              <a:rPr lang="en-US" sz="1800" b="0" strike="noStrike" spc="-1">
                <a:latin typeface="Comic Sans MS"/>
                <a:cs typeface="B Kamran"/>
              </a:rPr>
              <a:t>open vote</a:t>
            </a:r>
            <a:r>
              <a:rPr lang="fa-IR" sz="1800" b="0" strike="noStrike" spc="-1">
                <a:latin typeface="Comic Sans MS"/>
                <a:cs typeface="B Kamran"/>
              </a:rPr>
              <a:t> بدن، پس همیشه دیدتون به آینده باشه!</a:t>
            </a:r>
            <a:endParaRPr lang="en-US"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با درنظر گرفتن نکته ای که گفتیم شما به 2 حالت میتونین ویرایش رو انجام بدین:</a:t>
            </a:r>
          </a:p>
          <a:p>
            <a:pPr marL="342900" indent="-342900" algn="just" rtl="1">
              <a:lnSpc>
                <a:spcPct val="107000"/>
              </a:lnSpc>
              <a:spcBef>
                <a:spcPts val="799"/>
              </a:spcBef>
              <a:buAutoNum type="arabicPeriod"/>
              <a:tabLst>
                <a:tab pos="0" algn="l"/>
              </a:tabLst>
            </a:pPr>
            <a:r>
              <a:rPr lang="fa-IR" sz="1800" b="0" strike="noStrike" spc="-1">
                <a:latin typeface="Comic Sans MS"/>
                <a:cs typeface="B Kamran"/>
              </a:rPr>
              <a:t>مورد اول؛ اگر هنوز سوالتون پاسخی دریافت نکرده، کافیه که سوال رو طوری ویرایش کنین که انگار تازه ثبتش کردین! و نیاز نیست هیچ اشاره ای به این بکنین که این سوال </a:t>
            </a:r>
            <a:r>
              <a:rPr lang="en-US" sz="1800" b="0" strike="noStrike" spc="-1">
                <a:latin typeface="Comic Sans MS"/>
                <a:cs typeface="B Kamran"/>
              </a:rPr>
              <a:t>update </a:t>
            </a:r>
            <a:r>
              <a:rPr lang="fa-IR" sz="1800" b="0" strike="noStrike" spc="-1">
                <a:latin typeface="Comic Sans MS"/>
                <a:cs typeface="B Kamran"/>
              </a:rPr>
              <a:t> شده بخصوص اگر این تغییرات چشمگیر نیستن، چون اگر کسی بخواد که ببینه چه تغییری رخ داده میتونه از طریق </a:t>
            </a:r>
            <a:r>
              <a:rPr lang="en-US" sz="1800" b="0" strike="noStrike" spc="-1">
                <a:latin typeface="Comic Sans MS"/>
                <a:cs typeface="B Kamran"/>
              </a:rPr>
              <a:t>revision history</a:t>
            </a:r>
            <a:r>
              <a:rPr lang="fa-IR" sz="1800" b="0" strike="noStrike" spc="-1">
                <a:latin typeface="Comic Sans MS"/>
                <a:cs typeface="B Kamran"/>
              </a:rPr>
              <a:t> ببینه، و صد البته میتونین افرادی که کامنت گذاشتن و شما تو ویرایشتون به نکات و دغدغه های اون ها پرداختین، رو منشن کنین و بهشون اطلاع بدین</a:t>
            </a:r>
          </a:p>
        </p:txBody>
      </p:sp>
      <p:sp>
        <p:nvSpPr>
          <p:cNvPr id="935" name="PlaceHolder 3"/>
          <p:cNvSpPr>
            <a:spLocks noGrp="1"/>
          </p:cNvSpPr>
          <p:nvPr>
            <p:ph type="sldNum" idx="7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0D1C841-287D-4CCD-9232-A97524C4D53B}" type="slidenum">
              <a:rPr lang="en-US" sz="1200" b="0" strike="noStrike" spc="-1">
                <a:latin typeface="Times New Roman"/>
              </a:rPr>
              <a:t>234</a:t>
            </a:fld>
            <a:endParaRPr lang="en-US" sz="1200" b="0" strike="noStrike" spc="-1">
              <a:latin typeface="Times New Roman"/>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PlaceHolder 1"/>
          <p:cNvSpPr>
            <a:spLocks noGrp="1" noRot="1" noChangeAspect="1"/>
          </p:cNvSpPr>
          <p:nvPr>
            <p:ph type="sldImg"/>
          </p:nvPr>
        </p:nvSpPr>
        <p:spPr>
          <a:xfrm>
            <a:off x="685800" y="1143000"/>
            <a:ext cx="5486400" cy="3086100"/>
          </a:xfrm>
          <a:prstGeom prst="rect">
            <a:avLst/>
          </a:prstGeom>
          <a:ln w="0">
            <a:noFill/>
          </a:ln>
        </p:spPr>
      </p:sp>
      <p:sp>
        <p:nvSpPr>
          <p:cNvPr id="93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2900" indent="-342900" algn="just" rtl="1">
              <a:lnSpc>
                <a:spcPct val="107000"/>
              </a:lnSpc>
              <a:spcBef>
                <a:spcPts val="799"/>
              </a:spcBef>
              <a:buAutoNum type="arabicPeriod"/>
              <a:tabLst>
                <a:tab pos="0" algn="l"/>
              </a:tabLst>
            </a:pPr>
            <a:r>
              <a:rPr lang="fa-IR" sz="1800" b="0" strike="noStrike" spc="-1">
                <a:latin typeface="Comic Sans MS"/>
                <a:cs typeface="B Kamran"/>
              </a:rPr>
              <a:t>مورد دوم، اما اگر دیدین که سوال یا جوابتون پس از مدتی حالا یا بخاطر تغییرات ابزارها و نسخه هاشون ممکنه اشتباه بشن یا نیاز به بروزرسانی دارن یا جواب بهتر و ساده تری رو میشه الان جاش قرار داد، میتونین با استفاده از کلمات </a:t>
            </a:r>
            <a:r>
              <a:rPr lang="en-US" sz="1800" b="0" strike="noStrike" spc="-1">
                <a:latin typeface="Comic Sans MS"/>
                <a:cs typeface="B Kamran"/>
              </a:rPr>
              <a:t>current, Historycal, Original</a:t>
            </a:r>
            <a:r>
              <a:rPr lang="fa-IR" sz="1800" b="0" strike="noStrike" spc="-1">
                <a:latin typeface="Comic Sans MS"/>
                <a:cs typeface="B Kamran"/>
              </a:rPr>
              <a:t> یا </a:t>
            </a:r>
            <a:r>
              <a:rPr lang="en-US" sz="1800" b="0" strike="noStrike" spc="-1">
                <a:latin typeface="Comic Sans MS"/>
                <a:cs typeface="B Kamran"/>
              </a:rPr>
              <a:t>update</a:t>
            </a:r>
            <a:r>
              <a:rPr lang="fa-IR" sz="1800" b="0" strike="noStrike" spc="-1">
                <a:latin typeface="Comic Sans MS"/>
                <a:cs typeface="B Kamran"/>
              </a:rPr>
              <a:t> به همراه تاریخ و عنوانش استفاده کنین، </a:t>
            </a:r>
          </a:p>
        </p:txBody>
      </p:sp>
      <p:sp>
        <p:nvSpPr>
          <p:cNvPr id="935" name="PlaceHolder 3"/>
          <p:cNvSpPr>
            <a:spLocks noGrp="1"/>
          </p:cNvSpPr>
          <p:nvPr>
            <p:ph type="sldNum" idx="7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0D1C841-287D-4CCD-9232-A97524C4D53B}" type="slidenum">
              <a:rPr lang="en-US" sz="1200" b="0" strike="noStrike" spc="-1">
                <a:latin typeface="Times New Roman"/>
              </a:rPr>
              <a:t>235</a:t>
            </a:fld>
            <a:endParaRPr lang="en-US" sz="1200" b="0" strike="noStrike" spc="-1">
              <a:latin typeface="Times New Roman"/>
            </a:endParaRPr>
          </a:p>
        </p:txBody>
      </p:sp>
    </p:spTree>
    <p:extLst>
      <p:ext uri="{BB962C8B-B14F-4D97-AF65-F5344CB8AC3E}">
        <p14:creationId xmlns:p14="http://schemas.microsoft.com/office/powerpoint/2010/main" val="196075173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PlaceHolder 1"/>
          <p:cNvSpPr>
            <a:spLocks noGrp="1" noRot="1" noChangeAspect="1"/>
          </p:cNvSpPr>
          <p:nvPr>
            <p:ph type="sldImg"/>
          </p:nvPr>
        </p:nvSpPr>
        <p:spPr>
          <a:xfrm>
            <a:off x="685800" y="1143000"/>
            <a:ext cx="5486400" cy="3086100"/>
          </a:xfrm>
          <a:prstGeom prst="rect">
            <a:avLst/>
          </a:prstGeom>
          <a:ln w="0">
            <a:noFill/>
          </a:ln>
        </p:spPr>
      </p:sp>
      <p:sp>
        <p:nvSpPr>
          <p:cNvPr id="93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spcBef>
                <a:spcPts val="799"/>
              </a:spcBef>
              <a:buNone/>
              <a:tabLst>
                <a:tab pos="0" algn="l"/>
              </a:tabLst>
            </a:pPr>
            <a:r>
              <a:rPr lang="fa-IR" sz="1800" b="0" strike="noStrike" spc="-1">
                <a:latin typeface="Comic Sans MS"/>
                <a:cs typeface="B Kamran"/>
              </a:rPr>
              <a:t>اینطوری افرادی که بعدا سوال جواب شما رو مطالعه میکنن به راحتی هم به جواب اصلی دست پیدا میکنن و هم این که درصورت نیاز میتونن ببینن قبلا جه اتفاقی افتاده! یا حتی میتونین یک جواب جدید رو ثبت کنین و تو ش لینک بدین به این جواب قدیمی، که البته ممکنه جواب قدیمیتون چون اشتباه هست، بعدا کلی امتیاز منفی دریافت کنه، چرا؟ چون از نظر کاربر مفید نیست، بنابراین همون آپدیت کنین گزینه بهتری هست</a:t>
            </a:r>
            <a:endParaRPr lang="en-US" sz="1800" b="0" strike="noStrike" spc="-1">
              <a:latin typeface="Comic Sans MS"/>
              <a:cs typeface="B Kamran"/>
            </a:endParaRPr>
          </a:p>
          <a:p>
            <a:pPr marL="342900" indent="-342900" algn="just" rtl="1">
              <a:lnSpc>
                <a:spcPct val="107000"/>
              </a:lnSpc>
              <a:spcBef>
                <a:spcPts val="799"/>
              </a:spcBef>
              <a:buAutoNum type="arabicPeriod"/>
              <a:tabLst>
                <a:tab pos="0" algn="l"/>
              </a:tabLst>
            </a:pPr>
            <a:endParaRPr lang="fa-IR" sz="1800" b="0" strike="noStrike" spc="-1">
              <a:latin typeface="Comic Sans MS"/>
              <a:cs typeface="B Kamran"/>
            </a:endParaRPr>
          </a:p>
        </p:txBody>
      </p:sp>
      <p:sp>
        <p:nvSpPr>
          <p:cNvPr id="935" name="PlaceHolder 3"/>
          <p:cNvSpPr>
            <a:spLocks noGrp="1"/>
          </p:cNvSpPr>
          <p:nvPr>
            <p:ph type="sldNum" idx="7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0D1C841-287D-4CCD-9232-A97524C4D53B}" type="slidenum">
              <a:rPr lang="en-US" sz="1200" b="0" strike="noStrike" spc="-1">
                <a:latin typeface="Times New Roman"/>
              </a:rPr>
              <a:t>236</a:t>
            </a:fld>
            <a:endParaRPr lang="en-US" sz="1200" b="0" strike="noStrike" spc="-1">
              <a:latin typeface="Times New Roman"/>
            </a:endParaRPr>
          </a:p>
        </p:txBody>
      </p:sp>
    </p:spTree>
    <p:extLst>
      <p:ext uri="{BB962C8B-B14F-4D97-AF65-F5344CB8AC3E}">
        <p14:creationId xmlns:p14="http://schemas.microsoft.com/office/powerpoint/2010/main" val="772568339"/>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PlaceHolder 1"/>
          <p:cNvSpPr>
            <a:spLocks noGrp="1" noRot="1" noChangeAspect="1"/>
          </p:cNvSpPr>
          <p:nvPr>
            <p:ph type="sldImg"/>
          </p:nvPr>
        </p:nvSpPr>
        <p:spPr>
          <a:xfrm>
            <a:off x="685800" y="1143000"/>
            <a:ext cx="5486400" cy="3086100"/>
          </a:xfrm>
          <a:prstGeom prst="rect">
            <a:avLst/>
          </a:prstGeom>
          <a:ln w="0">
            <a:noFill/>
          </a:ln>
        </p:spPr>
      </p:sp>
      <p:sp>
        <p:nvSpPr>
          <p:cNvPr id="93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البته ترجیحا بجای کلماتی مثل </a:t>
            </a:r>
            <a:r>
              <a:rPr lang="en-US" sz="1800" b="0" strike="noStrike" spc="-1">
                <a:latin typeface="Comic Sans MS"/>
                <a:cs typeface="B Kamran"/>
              </a:rPr>
              <a:t>original answer , update</a:t>
            </a:r>
            <a:r>
              <a:rPr lang="fa-IR" sz="1800" b="0" strike="noStrike" spc="-1">
                <a:latin typeface="Comic Sans MS"/>
                <a:cs typeface="B Kamran"/>
              </a:rPr>
              <a:t> و ... که به خودی خود ممکنه کمکی به خواننده نکنه، بهتره از عنوان های مناسب درصورت امکان بهره ببرین</a:t>
            </a:r>
          </a:p>
          <a:p>
            <a:pPr marL="342900" indent="-342900" algn="just" rtl="1">
              <a:lnSpc>
                <a:spcPct val="107000"/>
              </a:lnSpc>
              <a:spcBef>
                <a:spcPts val="799"/>
              </a:spcBef>
              <a:buAutoNum type="arabicPeriod"/>
              <a:tabLst>
                <a:tab pos="0" algn="l"/>
              </a:tabLst>
            </a:pPr>
            <a:endParaRPr lang="fa-IR" sz="1800" b="0" strike="noStrike" spc="-1">
              <a:latin typeface="Comic Sans MS"/>
              <a:cs typeface="B Kamran"/>
            </a:endParaRPr>
          </a:p>
          <a:p>
            <a:pPr algn="just" rtl="1">
              <a:lnSpc>
                <a:spcPct val="107000"/>
              </a:lnSpc>
              <a:spcBef>
                <a:spcPts val="799"/>
              </a:spcBef>
              <a:buNone/>
              <a:tabLst>
                <a:tab pos="0" algn="l"/>
              </a:tabLst>
            </a:pPr>
            <a:endParaRPr lang="fa-IR" sz="1800" b="0" strike="noStrike" spc="-1">
              <a:latin typeface="Comic Sans MS"/>
              <a:cs typeface="B Kamran"/>
            </a:endParaRPr>
          </a:p>
        </p:txBody>
      </p:sp>
      <p:sp>
        <p:nvSpPr>
          <p:cNvPr id="935" name="PlaceHolder 3"/>
          <p:cNvSpPr>
            <a:spLocks noGrp="1"/>
          </p:cNvSpPr>
          <p:nvPr>
            <p:ph type="sldNum" idx="7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0D1C841-287D-4CCD-9232-A97524C4D53B}" type="slidenum">
              <a:rPr lang="en-US" sz="1200" b="0" strike="noStrike" spc="-1">
                <a:latin typeface="Times New Roman"/>
              </a:rPr>
              <a:t>237</a:t>
            </a:fld>
            <a:endParaRPr lang="en-US" sz="1200" b="0" strike="noStrike" spc="-1">
              <a:latin typeface="Times New Roman"/>
            </a:endParaRPr>
          </a:p>
        </p:txBody>
      </p:sp>
    </p:spTree>
    <p:extLst>
      <p:ext uri="{BB962C8B-B14F-4D97-AF65-F5344CB8AC3E}">
        <p14:creationId xmlns:p14="http://schemas.microsoft.com/office/powerpoint/2010/main" val="24409756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PlaceHolder 1"/>
          <p:cNvSpPr>
            <a:spLocks noGrp="1" noRot="1" noChangeAspect="1"/>
          </p:cNvSpPr>
          <p:nvPr>
            <p:ph type="sldImg"/>
          </p:nvPr>
        </p:nvSpPr>
        <p:spPr>
          <a:xfrm>
            <a:off x="685800" y="1143000"/>
            <a:ext cx="5486400" cy="3086100"/>
          </a:xfrm>
          <a:prstGeom prst="rect">
            <a:avLst/>
          </a:prstGeom>
          <a:ln w="0">
            <a:noFill/>
          </a:ln>
        </p:spPr>
      </p:sp>
      <p:sp>
        <p:nvSpPr>
          <p:cNvPr id="93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اینطوری بعد از ویرایشتون و منشن کردن افرادی که براتون کامنت گذاشتن، احتمالا شما هم نتیجه مثبتی دریافت میکنین</a:t>
            </a:r>
          </a:p>
          <a:p>
            <a:pPr algn="just" rtl="1">
              <a:lnSpc>
                <a:spcPct val="107000"/>
              </a:lnSpc>
              <a:spcBef>
                <a:spcPts val="799"/>
              </a:spcBef>
              <a:buNone/>
              <a:tabLst>
                <a:tab pos="0" algn="l"/>
              </a:tabLst>
            </a:pPr>
            <a:endParaRPr lang="fa-IR" sz="1800" b="0" strike="noStrike" spc="-1">
              <a:latin typeface="Comic Sans MS"/>
              <a:ea typeface="Segoe UI"/>
            </a:endParaRPr>
          </a:p>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اما اگر تغییرات به شکلی هست که سوالتون از سوال </a:t>
            </a:r>
            <a:r>
              <a:rPr lang="en-US" sz="1800" b="0" strike="noStrike" spc="-1">
                <a:latin typeface="Comic Sans MS"/>
                <a:cs typeface="B Kamran"/>
              </a:rPr>
              <a:t>A</a:t>
            </a:r>
            <a:r>
              <a:rPr lang="fa-IR" sz="1800" b="0" strike="noStrike" spc="-1">
                <a:latin typeface="Comic Sans MS"/>
                <a:cs typeface="B Kamran"/>
              </a:rPr>
              <a:t> به سوال </a:t>
            </a:r>
            <a:r>
              <a:rPr lang="en-US" sz="1800" b="0" strike="noStrike" spc="-1">
                <a:latin typeface="Comic Sans MS"/>
                <a:cs typeface="B Kamran"/>
              </a:rPr>
              <a:t>B</a:t>
            </a:r>
            <a:r>
              <a:rPr lang="fa-IR" sz="1800" b="0" strike="noStrike" spc="-1">
                <a:latin typeface="Comic Sans MS"/>
                <a:cs typeface="B Kamran"/>
              </a:rPr>
              <a:t> تغییر میکنه یعنی انگار یه سوال جدید شده، اینجا بهتره که این متنی که میخواهید به عنوان ویرایش انجام بدین رو درقالب یک سوال جدید ارائه بدین.</a:t>
            </a:r>
            <a:endParaRPr lang="fa-IR" sz="1800" b="0" strike="noStrike" spc="-1">
              <a:latin typeface="Comic Sans MS"/>
              <a:ea typeface="Segoe UI"/>
            </a:endParaRPr>
          </a:p>
          <a:p>
            <a:pPr algn="just" rtl="1">
              <a:lnSpc>
                <a:spcPct val="107000"/>
              </a:lnSpc>
              <a:spcBef>
                <a:spcPts val="799"/>
              </a:spcBef>
              <a:buNone/>
              <a:tabLst>
                <a:tab pos="0" algn="l"/>
              </a:tabLst>
            </a:pPr>
            <a:endParaRPr lang="fa-IR" sz="1800" b="0" strike="noStrike" spc="-1">
              <a:latin typeface="Comic Sans MS"/>
              <a:ea typeface="Segoe UI"/>
            </a:endParaRPr>
          </a:p>
        </p:txBody>
      </p:sp>
      <p:sp>
        <p:nvSpPr>
          <p:cNvPr id="935" name="PlaceHolder 3"/>
          <p:cNvSpPr>
            <a:spLocks noGrp="1"/>
          </p:cNvSpPr>
          <p:nvPr>
            <p:ph type="sldNum" idx="7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0D1C841-287D-4CCD-9232-A97524C4D53B}" type="slidenum">
              <a:rPr lang="en-US" sz="1200" b="0" strike="noStrike" spc="-1">
                <a:latin typeface="Times New Roman"/>
              </a:rPr>
              <a:t>238</a:t>
            </a:fld>
            <a:endParaRPr lang="en-US" sz="1200" b="0" strike="noStrike" spc="-1">
              <a:latin typeface="Times New Roman"/>
            </a:endParaRPr>
          </a:p>
        </p:txBody>
      </p:sp>
    </p:spTree>
    <p:extLst>
      <p:ext uri="{BB962C8B-B14F-4D97-AF65-F5344CB8AC3E}">
        <p14:creationId xmlns:p14="http://schemas.microsoft.com/office/powerpoint/2010/main" val="356716445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PlaceHolder 1"/>
          <p:cNvSpPr>
            <a:spLocks noGrp="1" noRot="1" noChangeAspect="1"/>
          </p:cNvSpPr>
          <p:nvPr>
            <p:ph type="sldImg"/>
          </p:nvPr>
        </p:nvSpPr>
        <p:spPr>
          <a:xfrm>
            <a:off x="685800" y="1143000"/>
            <a:ext cx="5486400" cy="3086100"/>
          </a:xfrm>
          <a:prstGeom prst="rect">
            <a:avLst/>
          </a:prstGeom>
          <a:ln w="0">
            <a:noFill/>
          </a:ln>
        </p:spPr>
      </p:sp>
      <p:sp>
        <p:nvSpPr>
          <p:cNvPr id="94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گاهی اوقات هم شما هرچی تلاش کنین تا حدی بهبود پیدا میکنه اما خب نهایتا نتیجه نمیگیرین، حالا جالبه یک تجربه ای از خودم رو براتون بگم، به این مثال دقت کنین، میخواستم محتوا تولید کنم برای پیج </a:t>
            </a:r>
            <a:r>
              <a:rPr lang="en-US" sz="1800" b="0" strike="noStrike" spc="-1">
                <a:latin typeface="Comic Sans MS"/>
                <a:ea typeface="Segoe UI"/>
              </a:rPr>
              <a:t>CafeDX</a:t>
            </a:r>
            <a:r>
              <a:rPr lang="fa-IR" sz="1800" b="0" strike="noStrike" spc="-1">
                <a:latin typeface="Comic Sans MS"/>
                <a:cs typeface="B Kamran"/>
              </a:rPr>
              <a:t>، به مورد :</a:t>
            </a:r>
            <a:r>
              <a:rPr lang="en-US" sz="1800" b="0" strike="noStrike" spc="-1">
                <a:latin typeface="Comic Sans MS"/>
                <a:ea typeface="Segoe UI"/>
              </a:rPr>
              <a:t>root خوردم، رفتم document سایت mozilla رو خوندم که دیدم می­گه این یک best practice هست، برام سوال شد که چرا</a:t>
            </a:r>
            <a:r>
              <a:rPr lang="fa-IR" sz="1800" b="0" strike="noStrike" spc="-1">
                <a:latin typeface="Comic Sans MS"/>
                <a:ea typeface="Segoe UI"/>
              </a:rPr>
              <a:t> موزیلا همچین چیزی گفته</a:t>
            </a:r>
          </a:p>
          <a:p>
            <a:pPr algn="just" rtl="1">
              <a:lnSpc>
                <a:spcPct val="107000"/>
              </a:lnSpc>
              <a:spcBef>
                <a:spcPts val="799"/>
              </a:spcBef>
              <a:buNone/>
              <a:tabLst>
                <a:tab pos="0" algn="l"/>
              </a:tabLst>
            </a:pPr>
            <a:r>
              <a:rPr lang="en-US" sz="1800" b="0" strike="noStrike" spc="-1">
                <a:latin typeface="Comic Sans MS"/>
                <a:ea typeface="Segoe UI"/>
              </a:rPr>
              <a:t>، دلیلش رو هم خونده بودم اما قانع نشده بودم، برای همین رفتم توی stackoverflow پرسیدم</a:t>
            </a:r>
            <a:endParaRPr lang="en-US" sz="1800" b="0" strike="noStrike" spc="-1">
              <a:latin typeface="Arial"/>
            </a:endParaRPr>
          </a:p>
        </p:txBody>
      </p:sp>
      <p:sp>
        <p:nvSpPr>
          <p:cNvPr id="941" name="PlaceHolder 3"/>
          <p:cNvSpPr>
            <a:spLocks noGrp="1"/>
          </p:cNvSpPr>
          <p:nvPr>
            <p:ph type="sldNum" idx="7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3757C77-50B2-4530-97A7-BCE5C8A6DA1F}" type="slidenum">
              <a:rPr lang="en-US" sz="1200" b="0" strike="noStrike" spc="-1">
                <a:latin typeface="Times New Roman"/>
              </a:rPr>
              <a:t>239</a:t>
            </a:fld>
            <a:endParaRPr lang="en-US" sz="1200" b="0" strike="noStrike" spc="-1">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PlaceHolder 1"/>
          <p:cNvSpPr>
            <a:spLocks noGrp="1" noRot="1" noChangeAspect="1"/>
          </p:cNvSpPr>
          <p:nvPr>
            <p:ph type="sldImg"/>
          </p:nvPr>
        </p:nvSpPr>
        <p:spPr>
          <a:xfrm>
            <a:off x="685800" y="1143000"/>
            <a:ext cx="5486400" cy="3086100"/>
          </a:xfrm>
          <a:prstGeom prst="rect">
            <a:avLst/>
          </a:prstGeom>
          <a:ln w="0">
            <a:noFill/>
          </a:ln>
        </p:spPr>
      </p:sp>
      <p:sp>
        <p:nvSpPr>
          <p:cNvPr id="76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1200" b="0" strike="noStrike" spc="-1">
                <a:latin typeface="Arial"/>
              </a:rPr>
              <a:t>خب برایم سراغ اینکه </a:t>
            </a:r>
            <a:r>
              <a:rPr lang="en-US" sz="1200" b="0" strike="noStrike" spc="-1">
                <a:latin typeface="Arial"/>
              </a:rPr>
              <a:t>stackoverflow چیه و چرا باید یاد بگیریمش؟</a:t>
            </a:r>
          </a:p>
          <a:p>
            <a:pPr marL="216000" indent="-216000" algn="r" rtl="1">
              <a:lnSpc>
                <a:spcPct val="100000"/>
              </a:lnSpc>
              <a:buNone/>
            </a:pPr>
            <a:endParaRPr lang="en-US" sz="1200" b="0" strike="noStrike" spc="-1">
              <a:latin typeface="Arial"/>
            </a:endParaRPr>
          </a:p>
        </p:txBody>
      </p:sp>
      <p:sp>
        <p:nvSpPr>
          <p:cNvPr id="767"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232E475-57EA-4935-997F-1CF7012E4534}" type="slidenum">
              <a:rPr lang="en-US" sz="1200" b="0" strike="noStrike" spc="-1">
                <a:latin typeface="Times New Roman"/>
              </a:rPr>
              <a:t>24</a:t>
            </a:fld>
            <a:endParaRPr lang="en-US" sz="1200" b="0" strike="noStrike" spc="-1">
              <a:latin typeface="Times New Roman"/>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PlaceHolder 1"/>
          <p:cNvSpPr>
            <a:spLocks noGrp="1" noRot="1" noChangeAspect="1"/>
          </p:cNvSpPr>
          <p:nvPr>
            <p:ph type="sldImg"/>
          </p:nvPr>
        </p:nvSpPr>
        <p:spPr>
          <a:xfrm>
            <a:off x="685800" y="1143000"/>
            <a:ext cx="5486400" cy="3086100"/>
          </a:xfrm>
          <a:prstGeom prst="rect">
            <a:avLst/>
          </a:prstGeom>
          <a:ln w="0">
            <a:noFill/>
          </a:ln>
        </p:spPr>
      </p:sp>
      <p:sp>
        <p:nvSpPr>
          <p:cNvPr id="94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که تقریبا دعوایی شده بود، کلی کامنت  اصلا اینقدری که هی هربار کلی </a:t>
            </a:r>
            <a:r>
              <a:rPr lang="en-US" sz="1800" b="0" strike="noStrike" spc="-1">
                <a:latin typeface="Comic Sans MS"/>
                <a:ea typeface="Segoe UI"/>
              </a:rPr>
              <a:t> downvote</a:t>
            </a:r>
            <a:r>
              <a:rPr lang="fa-IR" sz="1800" b="0" strike="noStrike" spc="-1">
                <a:latin typeface="Comic Sans MS"/>
                <a:cs typeface="B Kamran"/>
              </a:rPr>
              <a:t>می­خورد، </a:t>
            </a:r>
            <a:r>
              <a:rPr lang="en-US" sz="1800" b="0" strike="noStrike" spc="-1">
                <a:latin typeface="Comic Sans MS"/>
                <a:ea typeface="Segoe UI"/>
              </a:rPr>
              <a:t>closed می­گرفت، update می­کردم، upvote می­گرفت، پس می­گرفتن upvote</a:t>
            </a:r>
            <a:r>
              <a:rPr lang="fa-IR" sz="1800" b="0" strike="noStrike" spc="-1">
                <a:latin typeface="Comic Sans MS"/>
                <a:cs typeface="B Kamran"/>
              </a:rPr>
              <a:t>شونو، دوباره </a:t>
            </a:r>
            <a:r>
              <a:rPr lang="en-US" sz="1800" b="0" strike="noStrike" spc="-1">
                <a:latin typeface="Comic Sans MS"/>
                <a:ea typeface="Segoe UI"/>
              </a:rPr>
              <a:t>downvote </a:t>
            </a:r>
            <a:r>
              <a:rPr lang="fa-IR" sz="1800" b="0" strike="noStrike" spc="-1">
                <a:latin typeface="Comic Sans MS"/>
                <a:ea typeface="Segoe UI"/>
              </a:rPr>
              <a:t> و این روند چند روزی ادامه پیدا کرد</a:t>
            </a:r>
            <a:r>
              <a:rPr lang="en-US" sz="1800" b="0" strike="noStrike" spc="-1">
                <a:latin typeface="Comic Sans MS"/>
                <a:ea typeface="Segoe UI"/>
              </a:rPr>
              <a:t> تا اینکه </a:t>
            </a:r>
            <a:r>
              <a:rPr lang="fa-IR" sz="1800" b="0" strike="noStrike" spc="-1">
                <a:latin typeface="Comic Sans MS"/>
                <a:ea typeface="Segoe UI"/>
              </a:rPr>
              <a:t>نهایتا 3تا </a:t>
            </a:r>
            <a:r>
              <a:rPr lang="en-US" sz="1800" b="0" strike="noStrike" spc="-1">
                <a:latin typeface="Comic Sans MS"/>
                <a:ea typeface="Segoe UI"/>
              </a:rPr>
              <a:t>close vote</a:t>
            </a:r>
            <a:r>
              <a:rPr lang="fa-IR" sz="1800" b="0" strike="noStrike" spc="-1">
                <a:latin typeface="Comic Sans MS"/>
                <a:ea typeface="Segoe UI"/>
              </a:rPr>
              <a:t> جمع شد و بسته شد، اما بعدش دوتا </a:t>
            </a:r>
            <a:r>
              <a:rPr lang="en-US" sz="1800" b="0" strike="noStrike" spc="-1">
                <a:latin typeface="Comic Sans MS"/>
                <a:ea typeface="Segoe UI"/>
              </a:rPr>
              <a:t>reopen vote</a:t>
            </a:r>
            <a:r>
              <a:rPr lang="fa-IR" sz="1800" b="0" strike="noStrike" spc="-1">
                <a:latin typeface="Comic Sans MS"/>
                <a:ea typeface="Segoe UI"/>
              </a:rPr>
              <a:t> دریافت کرد و درنهایت </a:t>
            </a:r>
            <a:r>
              <a:rPr lang="en-US" sz="1800" b="0" strike="noStrike" spc="-1">
                <a:latin typeface="Comic Sans MS"/>
                <a:ea typeface="Segoe UI"/>
              </a:rPr>
              <a:t>یک کاربر </a:t>
            </a:r>
            <a:r>
              <a:rPr lang="fa-IR" sz="1800" b="0" strike="noStrike" spc="-1">
                <a:latin typeface="Comic Sans MS"/>
                <a:ea typeface="Segoe UI"/>
              </a:rPr>
              <a:t>با امتیاز 666هزاتایی </a:t>
            </a:r>
            <a:r>
              <a:rPr lang="fa-IR" sz="1800" b="0" strike="noStrike" spc="-1">
                <a:latin typeface="Comic Sans MS"/>
                <a:cs typeface="B Kamran"/>
              </a:rPr>
              <a:t>اومد و یک </a:t>
            </a:r>
            <a:r>
              <a:rPr lang="en-US" sz="1800" b="0" strike="noStrike" spc="-1">
                <a:latin typeface="Comic Sans MS"/>
                <a:cs typeface="B Kamran"/>
              </a:rPr>
              <a:t>reopen vote</a:t>
            </a:r>
            <a:r>
              <a:rPr lang="fa-IR" sz="1800" b="0" strike="noStrike" spc="-1">
                <a:latin typeface="Comic Sans MS"/>
                <a:cs typeface="B Kamran"/>
              </a:rPr>
              <a:t> دیگه داد و سوالمو باز کرد ویرایش کرد</a:t>
            </a:r>
            <a:endParaRPr lang="en-US" sz="1800" b="0" strike="noStrike" spc="-1">
              <a:latin typeface="Arial"/>
            </a:endParaRPr>
          </a:p>
        </p:txBody>
      </p:sp>
      <p:sp>
        <p:nvSpPr>
          <p:cNvPr id="947" name="PlaceHolder 3"/>
          <p:cNvSpPr>
            <a:spLocks noGrp="1"/>
          </p:cNvSpPr>
          <p:nvPr>
            <p:ph type="sldNum" idx="7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848EDF8-6FEB-4689-9561-CCCDD41179D2}" type="slidenum">
              <a:rPr lang="en-US" sz="1200" b="0" strike="noStrike" spc="-1">
                <a:latin typeface="Times New Roman"/>
              </a:rPr>
              <a:t>240</a:t>
            </a:fld>
            <a:endParaRPr lang="en-US" sz="1200" b="0" strike="noStrike" spc="-1">
              <a:latin typeface="Times New Roman"/>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PlaceHolder 1"/>
          <p:cNvSpPr>
            <a:spLocks noGrp="1" noRot="1" noChangeAspect="1"/>
          </p:cNvSpPr>
          <p:nvPr>
            <p:ph type="sldImg"/>
          </p:nvPr>
        </p:nvSpPr>
        <p:spPr>
          <a:xfrm>
            <a:off x="685800" y="1143000"/>
            <a:ext cx="5486400" cy="3086100"/>
          </a:xfrm>
          <a:prstGeom prst="rect">
            <a:avLst/>
          </a:prstGeom>
          <a:ln w="0">
            <a:noFill/>
          </a:ln>
        </p:spPr>
      </p:sp>
      <p:sp>
        <p:nvSpPr>
          <p:cNvPr id="94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و نهایتا جوابمو داد که البته باز تموم نشد داستان، دوباره یه سری­ها اومدن به جواب ایشون </a:t>
            </a:r>
            <a:r>
              <a:rPr lang="en-US" sz="1800" b="0" strike="noStrike" spc="-1">
                <a:latin typeface="Comic Sans MS"/>
                <a:ea typeface="Segoe UI"/>
              </a:rPr>
              <a:t>downvote دادن، فکرشو </a:t>
            </a:r>
            <a:r>
              <a:rPr lang="fa-IR" sz="1800" b="0" strike="noStrike" spc="-1">
                <a:latin typeface="Comic Sans MS"/>
                <a:ea typeface="Segoe UI"/>
              </a:rPr>
              <a:t>کنین</a:t>
            </a:r>
            <a:r>
              <a:rPr lang="en-US" sz="1800" b="0" strike="noStrike" spc="-1">
                <a:latin typeface="Comic Sans MS"/>
                <a:ea typeface="Segoe UI"/>
              </a:rPr>
              <a:t>، </a:t>
            </a:r>
            <a:r>
              <a:rPr lang="fa-IR" sz="1800" b="0" strike="noStrike" spc="-1">
                <a:latin typeface="Comic Sans MS"/>
                <a:ea typeface="Segoe UI"/>
              </a:rPr>
              <a:t>طرف</a:t>
            </a:r>
            <a:r>
              <a:rPr lang="en-US" sz="1800" b="0" strike="noStrike" spc="-1">
                <a:latin typeface="Comic Sans MS"/>
                <a:ea typeface="Segoe UI"/>
              </a:rPr>
              <a:t> با 666k </a:t>
            </a:r>
            <a:r>
              <a:rPr lang="fa-IR" sz="1800" b="0" strike="noStrike" spc="-1">
                <a:latin typeface="Comic Sans MS"/>
                <a:ea typeface="Segoe UI"/>
              </a:rPr>
              <a:t>امتیاز </a:t>
            </a:r>
            <a:r>
              <a:rPr lang="en-US" sz="1800" b="0" strike="noStrike" spc="-1">
                <a:latin typeface="Comic Sans MS"/>
                <a:ea typeface="Segoe UI"/>
              </a:rPr>
              <a:t>اومده جواب داده، بعد downvote گرفته بود:-))، </a:t>
            </a:r>
            <a:endParaRPr lang="en-US" sz="1800" b="0" strike="noStrike" spc="-1">
              <a:latin typeface="Arial"/>
            </a:endParaRPr>
          </a:p>
        </p:txBody>
      </p:sp>
      <p:sp>
        <p:nvSpPr>
          <p:cNvPr id="944" name="PlaceHolder 3"/>
          <p:cNvSpPr>
            <a:spLocks noGrp="1"/>
          </p:cNvSpPr>
          <p:nvPr>
            <p:ph type="sldNum" idx="7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496C608-D12E-4EAD-8933-5E28198895E1}" type="slidenum">
              <a:rPr lang="en-US" sz="1200" b="0" strike="noStrike" spc="-1">
                <a:latin typeface="Times New Roman"/>
              </a:rPr>
              <a:t>241</a:t>
            </a:fld>
            <a:endParaRPr lang="en-US" sz="1200" b="0" strike="noStrike" spc="-1">
              <a:latin typeface="Times New Roman"/>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PlaceHolder 1"/>
          <p:cNvSpPr>
            <a:spLocks noGrp="1" noRot="1" noChangeAspect="1"/>
          </p:cNvSpPr>
          <p:nvPr>
            <p:ph type="sldImg"/>
          </p:nvPr>
        </p:nvSpPr>
        <p:spPr>
          <a:xfrm>
            <a:off x="685800" y="1143000"/>
            <a:ext cx="5486400" cy="3086100"/>
          </a:xfrm>
          <a:prstGeom prst="rect">
            <a:avLst/>
          </a:prstGeom>
          <a:ln w="0">
            <a:noFill/>
          </a:ln>
        </p:spPr>
      </p:sp>
      <p:sp>
        <p:nvSpPr>
          <p:cNvPr id="94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1800" b="0" strike="noStrike" spc="-1">
                <a:latin typeface="Comic Sans MS"/>
                <a:ea typeface="Segoe UI"/>
              </a:rPr>
              <a:t>بعد این </a:t>
            </a:r>
            <a:r>
              <a:rPr lang="fa-IR" sz="1800" b="0" strike="noStrike" spc="-1">
                <a:latin typeface="Comic Sans MS"/>
                <a:ea typeface="Segoe UI"/>
              </a:rPr>
              <a:t>بنده خدا</a:t>
            </a:r>
            <a:r>
              <a:rPr lang="en-US" sz="1800" b="0" strike="noStrike" spc="-1">
                <a:latin typeface="Comic Sans MS"/>
                <a:ea typeface="Segoe UI"/>
              </a:rPr>
              <a:t> هم  </a:t>
            </a:r>
            <a:r>
              <a:rPr lang="fa-IR" sz="1800" b="0" strike="noStrike" spc="-1">
                <a:latin typeface="Comic Sans MS"/>
                <a:ea typeface="Segoe UI"/>
              </a:rPr>
              <a:t>چندین </a:t>
            </a:r>
            <a:r>
              <a:rPr lang="en-US" sz="1800" b="0" strike="noStrike" spc="-1">
                <a:latin typeface="Comic Sans MS"/>
                <a:ea typeface="Segoe UI"/>
              </a:rPr>
              <a:t>آپدیت روی جوابش </a:t>
            </a:r>
            <a:r>
              <a:rPr lang="fa-IR" sz="1800" b="0" strike="noStrike" spc="-1">
                <a:latin typeface="Comic Sans MS"/>
                <a:ea typeface="Segoe UI"/>
              </a:rPr>
              <a:t>انجام داد </a:t>
            </a:r>
            <a:r>
              <a:rPr lang="en-US" sz="1800" b="0" strike="noStrike" spc="-1">
                <a:latin typeface="Comic Sans MS"/>
                <a:ea typeface="Segoe UI"/>
              </a:rPr>
              <a:t>و درنهایت هم اونایی که به من و هم به ایشون downvote داده بودن امتیازشونو برخی­ها پس گرفتن و برخی هم upvote دادن</a:t>
            </a:r>
            <a:endParaRPr lang="en-US" sz="1800" b="0" strike="noStrike" spc="-1">
              <a:latin typeface="Arial"/>
            </a:endParaRPr>
          </a:p>
        </p:txBody>
      </p:sp>
      <p:sp>
        <p:nvSpPr>
          <p:cNvPr id="944" name="PlaceHolder 3"/>
          <p:cNvSpPr>
            <a:spLocks noGrp="1"/>
          </p:cNvSpPr>
          <p:nvPr>
            <p:ph type="sldNum" idx="7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496C608-D12E-4EAD-8933-5E28198895E1}" type="slidenum">
              <a:rPr lang="en-US" sz="1200" b="0" strike="noStrike" spc="-1">
                <a:latin typeface="Times New Roman"/>
              </a:rPr>
              <a:t>242</a:t>
            </a:fld>
            <a:endParaRPr lang="en-US" sz="1200" b="0" strike="noStrike" spc="-1">
              <a:latin typeface="Times New Roman"/>
            </a:endParaRPr>
          </a:p>
        </p:txBody>
      </p:sp>
    </p:spTree>
    <p:extLst>
      <p:ext uri="{BB962C8B-B14F-4D97-AF65-F5344CB8AC3E}">
        <p14:creationId xmlns:p14="http://schemas.microsoft.com/office/powerpoint/2010/main" val="148565184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PlaceHolder 1"/>
          <p:cNvSpPr>
            <a:spLocks noGrp="1" noRot="1" noChangeAspect="1"/>
          </p:cNvSpPr>
          <p:nvPr>
            <p:ph type="sldImg"/>
          </p:nvPr>
        </p:nvSpPr>
        <p:spPr>
          <a:xfrm>
            <a:off x="685800" y="1143000"/>
            <a:ext cx="5486400" cy="3086100"/>
          </a:xfrm>
          <a:prstGeom prst="rect">
            <a:avLst/>
          </a:prstGeom>
          <a:ln w="0">
            <a:noFill/>
          </a:ln>
        </p:spPr>
      </p:sp>
      <p:sp>
        <p:nvSpPr>
          <p:cNvPr id="94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و در نهایت پرونده این سوال با 4</a:t>
            </a:r>
            <a:r>
              <a:rPr lang="en-US" sz="1800" b="0" strike="noStrike" spc="-1">
                <a:latin typeface="Comic Sans MS"/>
                <a:ea typeface="Segoe UI"/>
              </a:rPr>
              <a:t>upvote</a:t>
            </a:r>
            <a:r>
              <a:rPr lang="fa-IR" sz="1800" b="0" strike="noStrike" spc="-1">
                <a:latin typeface="Comic Sans MS"/>
                <a:ea typeface="Segoe UI"/>
              </a:rPr>
              <a:t> برای من و 5</a:t>
            </a:r>
            <a:r>
              <a:rPr lang="en-US" sz="1800" b="0" strike="noStrike" spc="-1">
                <a:latin typeface="Comic Sans MS"/>
                <a:ea typeface="Segoe UI"/>
              </a:rPr>
              <a:t>upvote</a:t>
            </a:r>
            <a:r>
              <a:rPr lang="fa-IR" sz="1800" b="0" strike="noStrike" spc="-1">
                <a:latin typeface="Comic Sans MS"/>
                <a:ea typeface="Segoe UI"/>
              </a:rPr>
              <a:t> برای ایشون  به ظاهر بسته شد! </a:t>
            </a:r>
          </a:p>
          <a:p>
            <a:pPr algn="just" rtl="1">
              <a:lnSpc>
                <a:spcPct val="107000"/>
              </a:lnSpc>
              <a:spcBef>
                <a:spcPts val="799"/>
              </a:spcBef>
              <a:buNone/>
              <a:tabLst>
                <a:tab pos="0" algn="l"/>
              </a:tabLst>
            </a:pPr>
            <a:endParaRPr lang="en-US" sz="1800" b="0" strike="noStrike" spc="-1">
              <a:latin typeface="Arial"/>
            </a:endParaRPr>
          </a:p>
        </p:txBody>
      </p:sp>
      <p:sp>
        <p:nvSpPr>
          <p:cNvPr id="944" name="PlaceHolder 3"/>
          <p:cNvSpPr>
            <a:spLocks noGrp="1"/>
          </p:cNvSpPr>
          <p:nvPr>
            <p:ph type="sldNum" idx="7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496C608-D12E-4EAD-8933-5E28198895E1}" type="slidenum">
              <a:rPr lang="en-US" sz="1200" b="0" strike="noStrike" spc="-1">
                <a:latin typeface="Times New Roman"/>
              </a:rPr>
              <a:t>243</a:t>
            </a:fld>
            <a:endParaRPr lang="en-US" sz="1200" b="0" strike="noStrike" spc="-1">
              <a:latin typeface="Times New Roman"/>
            </a:endParaRPr>
          </a:p>
        </p:txBody>
      </p:sp>
    </p:spTree>
    <p:extLst>
      <p:ext uri="{BB962C8B-B14F-4D97-AF65-F5344CB8AC3E}">
        <p14:creationId xmlns:p14="http://schemas.microsoft.com/office/powerpoint/2010/main" val="268909930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PlaceHolder 1"/>
          <p:cNvSpPr>
            <a:spLocks noGrp="1" noRot="1" noChangeAspect="1"/>
          </p:cNvSpPr>
          <p:nvPr>
            <p:ph type="sldImg"/>
          </p:nvPr>
        </p:nvSpPr>
        <p:spPr>
          <a:xfrm>
            <a:off x="685800" y="1143000"/>
            <a:ext cx="5486400" cy="3086100"/>
          </a:xfrm>
          <a:prstGeom prst="rect">
            <a:avLst/>
          </a:prstGeom>
          <a:ln w="0">
            <a:noFill/>
          </a:ln>
        </p:spPr>
      </p:sp>
      <p:sp>
        <p:nvSpPr>
          <p:cNvPr id="94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تا اینکه چند روز بعد متوجه شدم که نه تنها سوالم دوباره </a:t>
            </a:r>
            <a:r>
              <a:rPr lang="en-US" sz="1800" b="0" strike="noStrike" spc="-1">
                <a:latin typeface="Comic Sans MS"/>
                <a:cs typeface="B Kamran"/>
              </a:rPr>
              <a:t>close vote</a:t>
            </a:r>
            <a:r>
              <a:rPr lang="fa-IR" sz="1800" b="0" strike="noStrike" spc="-1">
                <a:latin typeface="Comic Sans MS"/>
                <a:cs typeface="B Kamran"/>
              </a:rPr>
              <a:t> گرفت و </a:t>
            </a:r>
            <a:r>
              <a:rPr lang="en-US" sz="1800" b="0" strike="noStrike" spc="-1">
                <a:latin typeface="Comic Sans MS"/>
                <a:cs typeface="B Kamran"/>
              </a:rPr>
              <a:t>downvote</a:t>
            </a:r>
            <a:r>
              <a:rPr lang="fa-IR" sz="1800" b="0" strike="noStrike" spc="-1">
                <a:latin typeface="Comic Sans MS"/>
                <a:cs typeface="B Kamran"/>
              </a:rPr>
              <a:t>، بلکه </a:t>
            </a:r>
            <a:r>
              <a:rPr lang="en-US" sz="1800" b="0" strike="noStrike" spc="-1">
                <a:latin typeface="Comic Sans MS"/>
                <a:cs typeface="B Kamran"/>
              </a:rPr>
              <a:t>delete vote</a:t>
            </a:r>
            <a:r>
              <a:rPr lang="fa-IR" sz="1800" b="0" strike="noStrike" spc="-1">
                <a:latin typeface="Comic Sans MS"/>
                <a:cs typeface="B Kamran"/>
              </a:rPr>
              <a:t> هم گرفت و نهایتا حذف شد سوال کلا!</a:t>
            </a:r>
            <a:endParaRPr lang="fa-IR" sz="1800" b="0" strike="noStrike" spc="-1">
              <a:latin typeface="Arial"/>
              <a:cs typeface="B Kamran"/>
            </a:endParaRPr>
          </a:p>
          <a:p>
            <a:pPr algn="just" rtl="1">
              <a:lnSpc>
                <a:spcPct val="107000"/>
              </a:lnSpc>
              <a:spcBef>
                <a:spcPts val="799"/>
              </a:spcBef>
              <a:buNone/>
              <a:tabLst>
                <a:tab pos="0" algn="l"/>
              </a:tabLst>
            </a:pPr>
            <a:r>
              <a:rPr lang="fa-IR" sz="1800" b="0" strike="noStrike" spc="-1">
                <a:latin typeface="Arial"/>
                <a:cs typeface="B Kamran"/>
              </a:rPr>
              <a:t>البته من جواب سوالمو گرفته بودم ولی واقعا فکر نمیکردم که </a:t>
            </a:r>
            <a:r>
              <a:rPr lang="en-US" sz="1800" b="0" strike="noStrike" spc="-1">
                <a:latin typeface="Arial"/>
                <a:cs typeface="B Kamran"/>
              </a:rPr>
              <a:t>delete</a:t>
            </a:r>
            <a:r>
              <a:rPr lang="fa-IR" sz="1800" b="0" strike="noStrike" spc="-1">
                <a:latin typeface="Arial"/>
                <a:cs typeface="B Kamran"/>
              </a:rPr>
              <a:t>ش کنن، به هرحال این نشون میده که کاربرا و دیدگاهشون روی </a:t>
            </a:r>
            <a:r>
              <a:rPr lang="en-US" sz="1800" b="0" strike="noStrike" spc="-1">
                <a:latin typeface="Arial"/>
                <a:cs typeface="B Kamran"/>
              </a:rPr>
              <a:t>opinion based</a:t>
            </a:r>
            <a:r>
              <a:rPr lang="fa-IR" sz="1800" b="0" strike="noStrike" spc="-1">
                <a:latin typeface="Arial"/>
                <a:cs typeface="B Kamran"/>
              </a:rPr>
              <a:t> ها بخصوص مواردی که توشون کلمه </a:t>
            </a:r>
            <a:r>
              <a:rPr lang="en-US" sz="1800" b="0" strike="noStrike" spc="-1">
                <a:latin typeface="Arial"/>
                <a:cs typeface="B Kamran"/>
              </a:rPr>
              <a:t>best practice</a:t>
            </a:r>
            <a:r>
              <a:rPr lang="fa-IR" sz="1800" b="0" strike="noStrike" spc="-1">
                <a:latin typeface="Arial"/>
                <a:cs typeface="B Kamran"/>
              </a:rPr>
              <a:t>  باشه خیلی حساس هستن...</a:t>
            </a:r>
          </a:p>
          <a:p>
            <a:pPr algn="just" rtl="1">
              <a:lnSpc>
                <a:spcPct val="107000"/>
              </a:lnSpc>
              <a:spcBef>
                <a:spcPts val="799"/>
              </a:spcBef>
              <a:buNone/>
              <a:tabLst>
                <a:tab pos="0" algn="l"/>
              </a:tabLst>
            </a:pPr>
            <a:r>
              <a:rPr lang="fa-IR" sz="1800" b="0" strike="noStrike" spc="-1">
                <a:latin typeface="Arial"/>
                <a:cs typeface="B Kamran"/>
              </a:rPr>
              <a:t>پس همیشه حواستونو جمع کنین و با دقت بپرسین، گاهی وقت ها آدم باالاخره نمیدونم چطوریه بی دقتی میکنه دیگه، مثلا من این اینجا واقعا به نظرم اینطوری نبود اما به نظر افرادی این </a:t>
            </a:r>
            <a:r>
              <a:rPr lang="en-US" sz="1800" b="0" strike="noStrike" spc="-1">
                <a:latin typeface="Arial"/>
                <a:cs typeface="B Kamran"/>
              </a:rPr>
              <a:t>opinion based</a:t>
            </a:r>
            <a:r>
              <a:rPr lang="fa-IR" sz="1800" b="0" strike="noStrike" spc="-1">
                <a:latin typeface="Arial"/>
                <a:cs typeface="B Kamran"/>
              </a:rPr>
              <a:t> بود و جاش اینجا نبود، واین باعث میشه که امتیازی که بدست آوردین همش پوچ بشه...</a:t>
            </a:r>
            <a:endParaRPr lang="fa-IR" sz="1800" b="0" strike="noStrike" spc="-1">
              <a:latin typeface="Comic Sans MS"/>
              <a:cs typeface="B Kamran"/>
            </a:endParaRPr>
          </a:p>
        </p:txBody>
      </p:sp>
      <p:sp>
        <p:nvSpPr>
          <p:cNvPr id="944" name="PlaceHolder 3"/>
          <p:cNvSpPr>
            <a:spLocks noGrp="1"/>
          </p:cNvSpPr>
          <p:nvPr>
            <p:ph type="sldNum" idx="7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496C608-D12E-4EAD-8933-5E28198895E1}" type="slidenum">
              <a:rPr lang="en-US" sz="1200" b="0" strike="noStrike" spc="-1">
                <a:latin typeface="Times New Roman"/>
              </a:rPr>
              <a:t>244</a:t>
            </a:fld>
            <a:endParaRPr lang="en-US" sz="1200" b="0" strike="noStrike" spc="-1">
              <a:latin typeface="Times New Roman"/>
            </a:endParaRPr>
          </a:p>
        </p:txBody>
      </p:sp>
    </p:spTree>
    <p:extLst>
      <p:ext uri="{BB962C8B-B14F-4D97-AF65-F5344CB8AC3E}">
        <p14:creationId xmlns:p14="http://schemas.microsoft.com/office/powerpoint/2010/main" val="408197268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PlaceHolder 1"/>
          <p:cNvSpPr>
            <a:spLocks noGrp="1" noRot="1" noChangeAspect="1"/>
          </p:cNvSpPr>
          <p:nvPr>
            <p:ph type="sldImg"/>
          </p:nvPr>
        </p:nvSpPr>
        <p:spPr>
          <a:xfrm>
            <a:off x="685800" y="1143000"/>
            <a:ext cx="5486400" cy="3086100"/>
          </a:xfrm>
          <a:prstGeom prst="rect">
            <a:avLst/>
          </a:prstGeom>
          <a:ln w="0">
            <a:noFill/>
          </a:ln>
        </p:spPr>
      </p:sp>
      <p:sp>
        <p:nvSpPr>
          <p:cNvPr id="94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 بعدی </a:t>
            </a:r>
            <a:r>
              <a:rPr lang="en-US" sz="1800" b="0" strike="noStrike" spc="-1">
                <a:latin typeface="Comic Sans MS"/>
                <a:cs typeface="B Kamran"/>
              </a:rPr>
              <a:t>backer</a:t>
            </a:r>
            <a:r>
              <a:rPr lang="fa-IR" sz="1800" b="0" strike="noStrike" spc="-1">
                <a:latin typeface="Comic Sans MS"/>
                <a:cs typeface="B Kamran"/>
              </a:rPr>
              <a:t>هست، </a:t>
            </a:r>
          </a:p>
          <a:p>
            <a:pPr algn="just" rtl="1">
              <a:lnSpc>
                <a:spcPct val="107000"/>
              </a:lnSpc>
              <a:spcBef>
                <a:spcPts val="799"/>
              </a:spcBef>
              <a:buNone/>
              <a:tabLst>
                <a:tab pos="0" algn="l"/>
              </a:tabLst>
            </a:pPr>
            <a:r>
              <a:rPr lang="fa-IR" sz="1800" b="0" strike="noStrike" spc="-1">
                <a:latin typeface="Comic Sans MS"/>
                <a:cs typeface="B Kamran"/>
              </a:rPr>
              <a:t> بچه ها داشتن حامی/پشتیبان یه کسی که هواتونو داشته باشه، اغلب میتونه به شکل عجیبی نجات بخش باشه، هممون اول از همه خدارو داریم، بعدش خانواده و دوست هامون که تو جاهایی که گیر کردیم میان کمک میکنن، اینجا هم همینطوره، دنیا دنیای آدم هاست و ما میتونیم از این فیچر درست بهره ببریم، یعنی وقتی که یک </a:t>
            </a:r>
            <a:r>
              <a:rPr lang="en-US" sz="1800" b="0" strike="noStrike" spc="-1">
                <a:latin typeface="Comic Sans MS"/>
                <a:ea typeface="Segoe UI"/>
              </a:rPr>
              <a:t>down/close vote </a:t>
            </a:r>
            <a:r>
              <a:rPr lang="en-US" sz="1800" b="0" strike="noStrike" spc="-1" err="1">
                <a:latin typeface="Comic Sans MS"/>
                <a:ea typeface="Segoe UI"/>
              </a:rPr>
              <a:t>گرفتیم</a:t>
            </a:r>
            <a:r>
              <a:rPr lang="en-US" sz="1800" b="0" strike="noStrike" spc="-1">
                <a:latin typeface="Comic Sans MS"/>
                <a:ea typeface="Segoe UI"/>
              </a:rPr>
              <a:t>، </a:t>
            </a:r>
            <a:r>
              <a:rPr lang="en-US" sz="1800" b="0" strike="noStrike" spc="-1" err="1">
                <a:latin typeface="Comic Sans MS"/>
                <a:ea typeface="Segoe UI"/>
              </a:rPr>
              <a:t>بخصوص</a:t>
            </a:r>
            <a:r>
              <a:rPr lang="en-US" sz="1800" b="0" strike="noStrike" spc="-1">
                <a:latin typeface="Comic Sans MS"/>
                <a:ea typeface="Segoe UI"/>
              </a:rPr>
              <a:t> </a:t>
            </a:r>
            <a:r>
              <a:rPr lang="en-US" sz="1800" b="0" strike="noStrike" spc="-1" err="1">
                <a:latin typeface="Comic Sans MS"/>
                <a:ea typeface="Segoe UI"/>
              </a:rPr>
              <a:t>تو</a:t>
            </a:r>
            <a:r>
              <a:rPr lang="en-US" sz="1800" b="0" strike="noStrike" spc="-1">
                <a:latin typeface="Comic Sans MS"/>
                <a:ea typeface="Segoe UI"/>
              </a:rPr>
              <a:t> </a:t>
            </a:r>
            <a:r>
              <a:rPr lang="en-US" sz="1800" b="0" strike="noStrike" spc="-1" err="1">
                <a:latin typeface="Comic Sans MS"/>
                <a:ea typeface="Segoe UI"/>
              </a:rPr>
              <a:t>شروع</a:t>
            </a:r>
            <a:r>
              <a:rPr lang="en-US" sz="1800" b="0" strike="noStrike" spc="-1">
                <a:latin typeface="Comic Sans MS"/>
                <a:ea typeface="Segoe UI"/>
              </a:rPr>
              <a:t> </a:t>
            </a:r>
            <a:r>
              <a:rPr lang="en-US" sz="1800" b="0" strike="noStrike" spc="-1" err="1">
                <a:latin typeface="Comic Sans MS"/>
                <a:ea typeface="Segoe UI"/>
              </a:rPr>
              <a:t>سوال</a:t>
            </a:r>
            <a:r>
              <a:rPr lang="en-US" sz="1800" b="0" strike="noStrike" spc="-1">
                <a:latin typeface="Comic Sans MS"/>
                <a:ea typeface="Segoe UI"/>
              </a:rPr>
              <a:t>، </a:t>
            </a:r>
            <a:r>
              <a:rPr lang="en-US" sz="1800" b="0" strike="noStrike" spc="-1" err="1">
                <a:latin typeface="Comic Sans MS"/>
                <a:ea typeface="Segoe UI"/>
              </a:rPr>
              <a:t>یعنی</a:t>
            </a:r>
            <a:r>
              <a:rPr lang="en-US" sz="1800" b="0" strike="noStrike" spc="-1">
                <a:latin typeface="Comic Sans MS"/>
                <a:ea typeface="Segoe UI"/>
              </a:rPr>
              <a:t> </a:t>
            </a:r>
            <a:r>
              <a:rPr lang="en-US" sz="1800" b="0" strike="noStrike" spc="-1" err="1">
                <a:latin typeface="Comic Sans MS"/>
                <a:ea typeface="Segoe UI"/>
              </a:rPr>
              <a:t>همین</a:t>
            </a:r>
            <a:r>
              <a:rPr lang="en-US" sz="1800" b="0" strike="noStrike" spc="-1">
                <a:latin typeface="Comic Sans MS"/>
                <a:ea typeface="Segoe UI"/>
              </a:rPr>
              <a:t> </a:t>
            </a:r>
            <a:r>
              <a:rPr lang="en-US" sz="1800" b="0" strike="noStrike" spc="-1" err="1">
                <a:latin typeface="Comic Sans MS"/>
                <a:ea typeface="Segoe UI"/>
              </a:rPr>
              <a:t>که</a:t>
            </a:r>
            <a:r>
              <a:rPr lang="en-US" sz="1800" b="0" strike="noStrike" spc="-1">
                <a:latin typeface="Comic Sans MS"/>
                <a:ea typeface="Segoe UI"/>
              </a:rPr>
              <a:t> </a:t>
            </a:r>
            <a:r>
              <a:rPr lang="en-US" sz="1800" b="0" strike="noStrike" spc="-1" err="1">
                <a:latin typeface="Comic Sans MS"/>
                <a:ea typeface="Segoe UI"/>
              </a:rPr>
              <a:t>سوال</a:t>
            </a:r>
            <a:r>
              <a:rPr lang="en-US" sz="1800" b="0" strike="noStrike" spc="-1">
                <a:latin typeface="Comic Sans MS"/>
                <a:ea typeface="Segoe UI"/>
              </a:rPr>
              <a:t> </a:t>
            </a:r>
            <a:r>
              <a:rPr lang="en-US" sz="1800" b="0" strike="noStrike" spc="-1" err="1">
                <a:latin typeface="Comic Sans MS"/>
                <a:ea typeface="Segoe UI"/>
              </a:rPr>
              <a:t>رو</a:t>
            </a:r>
            <a:r>
              <a:rPr lang="en-US" sz="1800" b="0" strike="noStrike" spc="-1">
                <a:latin typeface="Comic Sans MS"/>
                <a:ea typeface="Segoe UI"/>
              </a:rPr>
              <a:t> پرسیدی</a:t>
            </a:r>
            <a:r>
              <a:rPr lang="fa-IR" sz="1800" b="0" strike="noStrike" spc="-1">
                <a:latin typeface="Comic Sans MS"/>
                <a:ea typeface="Segoe UI"/>
              </a:rPr>
              <a:t>ن</a:t>
            </a:r>
            <a:r>
              <a:rPr lang="en-US" sz="1800" b="0" strike="noStrike" spc="-1">
                <a:latin typeface="Comic Sans MS"/>
                <a:ea typeface="Segoe UI"/>
              </a:rPr>
              <a:t>، </a:t>
            </a:r>
            <a:r>
              <a:rPr lang="en-US" sz="1800" b="0" strike="noStrike" spc="-1" err="1">
                <a:latin typeface="Comic Sans MS"/>
                <a:ea typeface="Segoe UI"/>
              </a:rPr>
              <a:t>اولین</a:t>
            </a:r>
            <a:r>
              <a:rPr lang="en-US" sz="1800" b="0" strike="noStrike" spc="-1">
                <a:latin typeface="Comic Sans MS"/>
                <a:ea typeface="Segoe UI"/>
              </a:rPr>
              <a:t> vote</a:t>
            </a:r>
            <a:r>
              <a:rPr lang="fa-IR" sz="1800" b="0" strike="noStrike" spc="-1">
                <a:latin typeface="Comic Sans MS"/>
                <a:cs typeface="B Kamran"/>
              </a:rPr>
              <a:t>تین که دریافت کردین، </a:t>
            </a:r>
            <a:r>
              <a:rPr lang="en-US" sz="1800" b="0" strike="noStrike" spc="-1">
                <a:latin typeface="Comic Sans MS"/>
                <a:ea typeface="Segoe UI"/>
              </a:rPr>
              <a:t>down</a:t>
            </a:r>
            <a:r>
              <a:rPr lang="fa-IR" sz="1800" b="0" strike="noStrike" spc="-1">
                <a:latin typeface="Comic Sans MS"/>
                <a:cs typeface="B Kamran"/>
              </a:rPr>
              <a:t>یا </a:t>
            </a:r>
            <a:r>
              <a:rPr lang="en-US" sz="1800" b="0" strike="noStrike" spc="-1" err="1">
                <a:latin typeface="Comic Sans MS"/>
                <a:ea typeface="Segoe UI"/>
              </a:rPr>
              <a:t>vlose</a:t>
            </a:r>
            <a:r>
              <a:rPr lang="en-US" sz="1800" b="0" strike="noStrike" spc="-1">
                <a:latin typeface="Comic Sans MS"/>
                <a:ea typeface="Segoe UI"/>
              </a:rPr>
              <a:t> </a:t>
            </a:r>
            <a:r>
              <a:rPr lang="en-US" sz="1800" b="0" strike="noStrike" spc="-1" err="1">
                <a:latin typeface="Comic Sans MS"/>
                <a:ea typeface="Segoe UI"/>
              </a:rPr>
              <a:t>وت</a:t>
            </a:r>
            <a:r>
              <a:rPr lang="en-US" sz="1800" b="0" strike="noStrike" spc="-1">
                <a:latin typeface="Comic Sans MS"/>
                <a:ea typeface="Segoe UI"/>
              </a:rPr>
              <a:t> </a:t>
            </a:r>
            <a:r>
              <a:rPr lang="en-US" sz="1800" b="0" strike="noStrike" spc="-1" err="1">
                <a:latin typeface="Comic Sans MS"/>
                <a:ea typeface="Segoe UI"/>
              </a:rPr>
              <a:t>باشه</a:t>
            </a:r>
            <a:r>
              <a:rPr lang="en-US" sz="1800" b="0" strike="noStrike" spc="-1">
                <a:latin typeface="Comic Sans MS"/>
                <a:ea typeface="Segoe UI"/>
              </a:rPr>
              <a:t>! </a:t>
            </a:r>
            <a:r>
              <a:rPr lang="en-US" sz="1800" b="0" strike="noStrike" spc="-1" err="1">
                <a:latin typeface="Comic Sans MS"/>
                <a:ea typeface="Segoe UI"/>
              </a:rPr>
              <a:t>اینطوری</a:t>
            </a:r>
            <a:r>
              <a:rPr lang="en-US" sz="1800" b="0" strike="noStrike" spc="-1">
                <a:latin typeface="Comic Sans MS"/>
                <a:ea typeface="Segoe UI"/>
              </a:rPr>
              <a:t> </a:t>
            </a:r>
            <a:r>
              <a:rPr lang="en-US" sz="1800" b="0" strike="noStrike" spc="-1" err="1">
                <a:latin typeface="Comic Sans MS"/>
                <a:ea typeface="Segoe UI"/>
              </a:rPr>
              <a:t>خب</a:t>
            </a:r>
            <a:r>
              <a:rPr lang="en-US" sz="1800" b="0" strike="noStrike" spc="-1">
                <a:latin typeface="Comic Sans MS"/>
                <a:ea typeface="Segoe UI"/>
              </a:rPr>
              <a:t> </a:t>
            </a:r>
            <a:r>
              <a:rPr lang="en-US" sz="1800" b="0" strike="noStrike" spc="-1" err="1">
                <a:latin typeface="Comic Sans MS"/>
                <a:ea typeface="Segoe UI"/>
              </a:rPr>
              <a:t>خیلی</a:t>
            </a:r>
            <a:r>
              <a:rPr lang="en-US" sz="1800" b="0" strike="noStrike" spc="-1">
                <a:latin typeface="Comic Sans MS"/>
                <a:ea typeface="Segoe UI"/>
              </a:rPr>
              <a:t> </a:t>
            </a:r>
            <a:r>
              <a:rPr lang="en-US" sz="1800" b="0" strike="noStrike" spc="-1" err="1">
                <a:latin typeface="Comic Sans MS"/>
                <a:ea typeface="Segoe UI"/>
              </a:rPr>
              <a:t>ها</a:t>
            </a:r>
            <a:r>
              <a:rPr lang="en-US" sz="1800" b="0" strike="noStrike" spc="-1">
                <a:latin typeface="Comic Sans MS"/>
                <a:ea typeface="Segoe UI"/>
              </a:rPr>
              <a:t> </a:t>
            </a:r>
            <a:r>
              <a:rPr lang="en-US" sz="1800" b="0" strike="noStrike" spc="-1" err="1">
                <a:latin typeface="Comic Sans MS"/>
                <a:ea typeface="Segoe UI"/>
              </a:rPr>
              <a:t>ممکنه</a:t>
            </a:r>
            <a:r>
              <a:rPr lang="en-US" sz="1800" b="0" strike="noStrike" spc="-1">
                <a:latin typeface="Comic Sans MS"/>
                <a:ea typeface="Segoe UI"/>
              </a:rPr>
              <a:t> </a:t>
            </a:r>
            <a:r>
              <a:rPr lang="en-US" sz="1800" b="0" strike="noStrike" spc="-1" err="1">
                <a:latin typeface="Comic Sans MS"/>
                <a:ea typeface="Segoe UI"/>
              </a:rPr>
              <a:t>با</a:t>
            </a:r>
            <a:r>
              <a:rPr lang="en-US" sz="1800" b="0" strike="noStrike" spc="-1">
                <a:latin typeface="Comic Sans MS"/>
                <a:ea typeface="Segoe UI"/>
              </a:rPr>
              <a:t> </a:t>
            </a:r>
            <a:r>
              <a:rPr lang="en-US" sz="1800" b="0" strike="noStrike" spc="-1" err="1">
                <a:latin typeface="Comic Sans MS"/>
                <a:ea typeface="Segoe UI"/>
              </a:rPr>
              <a:t>دیدن</a:t>
            </a:r>
            <a:r>
              <a:rPr lang="en-US" sz="1800" b="0" strike="noStrike" spc="-1">
                <a:latin typeface="Comic Sans MS"/>
                <a:ea typeface="Segoe UI"/>
              </a:rPr>
              <a:t> down vote و </a:t>
            </a:r>
            <a:r>
              <a:rPr lang="en-US" sz="1800" b="0" strike="noStrike" spc="-1" err="1">
                <a:latin typeface="Comic Sans MS"/>
                <a:ea typeface="Segoe UI"/>
              </a:rPr>
              <a:t>اینکه</a:t>
            </a:r>
            <a:r>
              <a:rPr lang="en-US" sz="1800" b="0" strike="noStrike" spc="-1">
                <a:latin typeface="Comic Sans MS"/>
                <a:ea typeface="Segoe UI"/>
              </a:rPr>
              <a:t> </a:t>
            </a:r>
            <a:r>
              <a:rPr lang="en-US" sz="1800" b="0" strike="noStrike" spc="-1" err="1">
                <a:latin typeface="Comic Sans MS"/>
                <a:ea typeface="Segoe UI"/>
              </a:rPr>
              <a:t>سوالتون</a:t>
            </a:r>
            <a:r>
              <a:rPr lang="en-US" sz="1800" b="0" strike="noStrike" spc="-1">
                <a:latin typeface="Comic Sans MS"/>
                <a:ea typeface="Segoe UI"/>
              </a:rPr>
              <a:t> </a:t>
            </a:r>
            <a:r>
              <a:rPr lang="en-US" sz="1800" b="0" strike="noStrike" spc="-1" err="1">
                <a:latin typeface="Comic Sans MS"/>
                <a:ea typeface="Segoe UI"/>
              </a:rPr>
              <a:t>شاید</a:t>
            </a:r>
            <a:r>
              <a:rPr lang="en-US" sz="1800" b="0" strike="noStrike" spc="-1">
                <a:latin typeface="Comic Sans MS"/>
                <a:ea typeface="Segoe UI"/>
              </a:rPr>
              <a:t> </a:t>
            </a:r>
            <a:r>
              <a:rPr lang="en-US" sz="1800" b="0" strike="noStrike" spc="-1" err="1">
                <a:latin typeface="Comic Sans MS"/>
                <a:ea typeface="Segoe UI"/>
              </a:rPr>
              <a:t>کمی</a:t>
            </a:r>
            <a:r>
              <a:rPr lang="en-US" sz="1800" b="0" strike="noStrike" spc="-1">
                <a:latin typeface="Comic Sans MS"/>
                <a:ea typeface="Segoe UI"/>
              </a:rPr>
              <a:t> </a:t>
            </a:r>
            <a:r>
              <a:rPr lang="en-US" sz="1800" b="0" strike="noStrike" spc="-1" err="1">
                <a:latin typeface="Comic Sans MS"/>
                <a:ea typeface="Segoe UI"/>
              </a:rPr>
              <a:t>مشکل</a:t>
            </a:r>
            <a:r>
              <a:rPr lang="en-US" sz="1800" b="0" strike="noStrike" spc="-1">
                <a:latin typeface="Comic Sans MS"/>
                <a:ea typeface="Segoe UI"/>
              </a:rPr>
              <a:t> </a:t>
            </a:r>
            <a:r>
              <a:rPr lang="en-US" sz="1800" b="0" strike="noStrike" spc="-1" err="1">
                <a:latin typeface="Comic Sans MS"/>
                <a:ea typeface="Segoe UI"/>
              </a:rPr>
              <a:t>هم</a:t>
            </a:r>
            <a:r>
              <a:rPr lang="en-US" sz="1800" b="0" strike="noStrike" spc="-1">
                <a:latin typeface="Comic Sans MS"/>
                <a:ea typeface="Segoe UI"/>
              </a:rPr>
              <a:t> داشته </a:t>
            </a:r>
            <a:r>
              <a:rPr lang="en-US" sz="1800" b="0" strike="noStrike" spc="-1" err="1">
                <a:latin typeface="Comic Sans MS"/>
                <a:ea typeface="Segoe UI"/>
              </a:rPr>
              <a:t>باشه</a:t>
            </a:r>
            <a:r>
              <a:rPr lang="en-US" sz="1800" b="0" strike="noStrike" spc="-1">
                <a:latin typeface="Comic Sans MS"/>
                <a:ea typeface="Segoe UI"/>
              </a:rPr>
              <a:t> </a:t>
            </a:r>
            <a:r>
              <a:rPr lang="en-US" sz="1800" b="0" strike="noStrike" spc="-1" err="1">
                <a:latin typeface="Comic Sans MS"/>
                <a:ea typeface="Segoe UI"/>
              </a:rPr>
              <a:t>دیگه</a:t>
            </a:r>
            <a:r>
              <a:rPr lang="en-US" sz="1800" b="0" strike="noStrike" spc="-1">
                <a:latin typeface="Comic Sans MS"/>
                <a:ea typeface="Segoe UI"/>
              </a:rPr>
              <a:t> بدون </a:t>
            </a:r>
            <a:r>
              <a:rPr lang="en-US" sz="1800" b="0" strike="noStrike" spc="-1" err="1">
                <a:latin typeface="Comic Sans MS"/>
                <a:ea typeface="Segoe UI"/>
              </a:rPr>
              <a:t>معطلی</a:t>
            </a:r>
            <a:r>
              <a:rPr lang="en-US" sz="1800" b="0" strike="noStrike" spc="-1">
                <a:latin typeface="Comic Sans MS"/>
                <a:ea typeface="Segoe UI"/>
              </a:rPr>
              <a:t> down vote </a:t>
            </a:r>
            <a:r>
              <a:rPr lang="en-US" sz="1800" b="0" strike="noStrike" spc="-1" err="1">
                <a:latin typeface="Comic Sans MS"/>
                <a:ea typeface="Segoe UI"/>
              </a:rPr>
              <a:t>بعدی</a:t>
            </a:r>
            <a:r>
              <a:rPr lang="en-US" sz="1800" b="0" strike="noStrike" spc="-1">
                <a:latin typeface="Comic Sans MS"/>
                <a:ea typeface="Segoe UI"/>
              </a:rPr>
              <a:t> </a:t>
            </a:r>
            <a:r>
              <a:rPr lang="en-US" sz="1800" b="0" strike="noStrike" spc="-1" err="1">
                <a:latin typeface="Comic Sans MS"/>
                <a:ea typeface="Segoe UI"/>
              </a:rPr>
              <a:t>رو</a:t>
            </a:r>
            <a:r>
              <a:rPr lang="en-US" sz="1800" b="0" strike="noStrike" spc="-1">
                <a:latin typeface="Comic Sans MS"/>
                <a:ea typeface="Segoe UI"/>
              </a:rPr>
              <a:t> </a:t>
            </a:r>
            <a:r>
              <a:rPr lang="en-US" sz="1800" b="0" strike="noStrike" spc="-1" err="1">
                <a:latin typeface="Comic Sans MS"/>
                <a:ea typeface="Segoe UI"/>
              </a:rPr>
              <a:t>بدن</a:t>
            </a:r>
            <a:r>
              <a:rPr lang="en-US" sz="1800" b="0" strike="noStrike" spc="-1">
                <a:latin typeface="Comic Sans MS"/>
                <a:ea typeface="Segoe UI"/>
              </a:rPr>
              <a:t> و </a:t>
            </a:r>
            <a:r>
              <a:rPr lang="en-US" sz="1800" b="0" strike="noStrike" spc="-1" err="1">
                <a:latin typeface="Comic Sans MS"/>
                <a:ea typeface="Segoe UI"/>
              </a:rPr>
              <a:t>یهو</a:t>
            </a:r>
            <a:r>
              <a:rPr lang="en-US" sz="1800" b="0" strike="noStrike" spc="-1">
                <a:latin typeface="Comic Sans MS"/>
                <a:ea typeface="Segoe UI"/>
              </a:rPr>
              <a:t> میبینی</a:t>
            </a:r>
            <a:r>
              <a:rPr lang="fa-IR" sz="1800" b="0" strike="noStrike" spc="-1">
                <a:latin typeface="Comic Sans MS"/>
                <a:ea typeface="Segoe UI"/>
              </a:rPr>
              <a:t>ن</a:t>
            </a:r>
            <a:r>
              <a:rPr lang="en-US" sz="1800" b="0" strike="noStrike" spc="-1">
                <a:latin typeface="Comic Sans MS"/>
                <a:ea typeface="Segoe UI"/>
              </a:rPr>
              <a:t> </a:t>
            </a:r>
            <a:r>
              <a:rPr lang="en-US" sz="1800" b="0" strike="noStrike" spc="-1" err="1">
                <a:latin typeface="Comic Sans MS"/>
                <a:ea typeface="Segoe UI"/>
              </a:rPr>
              <a:t>که</a:t>
            </a:r>
            <a:r>
              <a:rPr lang="en-US" sz="1800" b="0" strike="noStrike" spc="-1">
                <a:latin typeface="Comic Sans MS"/>
                <a:ea typeface="Segoe UI"/>
              </a:rPr>
              <a:t> </a:t>
            </a:r>
            <a:r>
              <a:rPr lang="en-US" sz="1800" b="0" strike="noStrike" spc="-1" err="1">
                <a:latin typeface="Comic Sans MS"/>
                <a:ea typeface="Segoe UI"/>
              </a:rPr>
              <a:t>سیلی</a:t>
            </a:r>
            <a:r>
              <a:rPr lang="en-US" sz="1800" b="0" strike="noStrike" spc="-1">
                <a:latin typeface="Comic Sans MS"/>
                <a:ea typeface="Segoe UI"/>
              </a:rPr>
              <a:t> </a:t>
            </a:r>
            <a:r>
              <a:rPr lang="en-US" sz="1800" b="0" strike="noStrike" spc="-1" err="1">
                <a:latin typeface="Comic Sans MS"/>
                <a:ea typeface="Segoe UI"/>
              </a:rPr>
              <a:t>از</a:t>
            </a:r>
            <a:r>
              <a:rPr lang="en-US" sz="1800" b="0" strike="noStrike" spc="-1">
                <a:latin typeface="Comic Sans MS"/>
                <a:ea typeface="Segoe UI"/>
              </a:rPr>
              <a:t> down vote و  close vote </a:t>
            </a:r>
            <a:r>
              <a:rPr lang="en-US" sz="1800" b="0" strike="noStrike" spc="-1" err="1">
                <a:latin typeface="Comic Sans MS"/>
                <a:ea typeface="Segoe UI"/>
              </a:rPr>
              <a:t>رو</a:t>
            </a:r>
            <a:r>
              <a:rPr lang="en-US" sz="1800" b="0" strike="noStrike" spc="-1">
                <a:latin typeface="Comic Sans MS"/>
                <a:ea typeface="Segoe UI"/>
              </a:rPr>
              <a:t> </a:t>
            </a:r>
            <a:r>
              <a:rPr lang="en-US" sz="1800" b="0" strike="noStrike" spc="-1" err="1">
                <a:latin typeface="Comic Sans MS"/>
                <a:ea typeface="Segoe UI"/>
              </a:rPr>
              <a:t>دریافت</a:t>
            </a:r>
            <a:r>
              <a:rPr lang="en-US" sz="1800" b="0" strike="noStrike" spc="-1">
                <a:latin typeface="Comic Sans MS"/>
                <a:ea typeface="Segoe UI"/>
              </a:rPr>
              <a:t> کردی</a:t>
            </a:r>
            <a:r>
              <a:rPr lang="fa-IR" sz="1800" b="0" strike="noStrike" spc="-1">
                <a:latin typeface="Comic Sans MS"/>
                <a:ea typeface="Segoe UI"/>
              </a:rPr>
              <a:t>ن</a:t>
            </a:r>
            <a:r>
              <a:rPr lang="en-US" sz="1800" b="0" strike="noStrike" spc="-1">
                <a:latin typeface="Comic Sans MS"/>
                <a:ea typeface="Segoe UI"/>
              </a:rPr>
              <a:t>!</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این جور وقت ها خیلی خوبه که سریع همونطورکه توضیح دادیم مشکل رو پیدا کنین و اصلاح کنین، و از یک نفر از دوستاتون که میشناسینش، سوال و جواب و شرایط رو براش توضیح بدین تا بتونین قانعش کنین که بهتون </a:t>
            </a:r>
            <a:r>
              <a:rPr lang="en-US" sz="1800" b="0" strike="noStrike" spc="-1">
                <a:latin typeface="Comic Sans MS"/>
                <a:ea typeface="Segoe UI"/>
              </a:rPr>
              <a:t>upvote بده، </a:t>
            </a:r>
            <a:r>
              <a:rPr lang="en-US" sz="1800" b="0" strike="noStrike" spc="-1" err="1">
                <a:latin typeface="Comic Sans MS"/>
                <a:ea typeface="Segoe UI"/>
              </a:rPr>
              <a:t>اگر</a:t>
            </a:r>
            <a:r>
              <a:rPr lang="en-US" sz="1800" b="0" strike="noStrike" spc="-1">
                <a:latin typeface="Comic Sans MS"/>
                <a:ea typeface="Segoe UI"/>
              </a:rPr>
              <a:t> نتونستی</a:t>
            </a:r>
            <a:r>
              <a:rPr lang="fa-IR" sz="1800" b="0" strike="noStrike" spc="-1">
                <a:latin typeface="Comic Sans MS"/>
                <a:ea typeface="Segoe UI"/>
              </a:rPr>
              <a:t>ن</a:t>
            </a:r>
            <a:r>
              <a:rPr lang="en-US" sz="1800" b="0" strike="noStrike" spc="-1">
                <a:latin typeface="Comic Sans MS"/>
                <a:ea typeface="Segoe UI"/>
              </a:rPr>
              <a:t> </a:t>
            </a:r>
            <a:r>
              <a:rPr lang="en-US" sz="1800" b="0" strike="noStrike" spc="-1" err="1">
                <a:latin typeface="Comic Sans MS"/>
                <a:ea typeface="Segoe UI"/>
              </a:rPr>
              <a:t>که</a:t>
            </a:r>
            <a:r>
              <a:rPr lang="en-US" sz="1800" b="0" strike="noStrike" spc="-1">
                <a:latin typeface="Comic Sans MS"/>
                <a:ea typeface="Segoe UI"/>
              </a:rPr>
              <a:t> </a:t>
            </a:r>
            <a:r>
              <a:rPr lang="en-US" sz="1800" b="0" strike="noStrike" spc="-1" err="1">
                <a:latin typeface="Comic Sans MS"/>
                <a:ea typeface="Segoe UI"/>
              </a:rPr>
              <a:t>قانعش</a:t>
            </a:r>
            <a:r>
              <a:rPr lang="en-US" sz="1800" b="0" strike="noStrike" spc="-1">
                <a:latin typeface="Comic Sans MS"/>
                <a:ea typeface="Segoe UI"/>
              </a:rPr>
              <a:t> کنی</a:t>
            </a:r>
            <a:r>
              <a:rPr lang="fa-IR" sz="1800" b="0" strike="noStrike" spc="-1">
                <a:latin typeface="Comic Sans MS"/>
                <a:ea typeface="Segoe UI"/>
              </a:rPr>
              <a:t>ن</a:t>
            </a:r>
            <a:r>
              <a:rPr lang="en-US" sz="1800" b="0" strike="noStrike" spc="-1">
                <a:latin typeface="Comic Sans MS"/>
                <a:ea typeface="Segoe UI"/>
              </a:rPr>
              <a:t> </a:t>
            </a:r>
            <a:r>
              <a:rPr lang="en-US" sz="1800" b="0" strike="noStrike" spc="-1" err="1">
                <a:latin typeface="Comic Sans MS"/>
                <a:ea typeface="Segoe UI"/>
              </a:rPr>
              <a:t>یعنی</a:t>
            </a:r>
            <a:r>
              <a:rPr lang="en-US" sz="1800" b="0" strike="noStrike" spc="-1">
                <a:latin typeface="Comic Sans MS"/>
                <a:ea typeface="Segoe UI"/>
              </a:rPr>
              <a:t> </a:t>
            </a:r>
            <a:r>
              <a:rPr lang="en-US" sz="1800" b="0" strike="noStrike" spc="-1" err="1">
                <a:latin typeface="Comic Sans MS"/>
                <a:ea typeface="Segoe UI"/>
              </a:rPr>
              <a:t>هنوز</a:t>
            </a:r>
            <a:r>
              <a:rPr lang="en-US" sz="1800" b="0" strike="noStrike" spc="-1">
                <a:latin typeface="Comic Sans MS"/>
                <a:ea typeface="Segoe UI"/>
              </a:rPr>
              <a:t> سوالت</a:t>
            </a:r>
            <a:r>
              <a:rPr lang="fa-IR" sz="1800" b="0" strike="noStrike" spc="-1">
                <a:latin typeface="Comic Sans MS"/>
                <a:ea typeface="Segoe UI"/>
              </a:rPr>
              <a:t>ون</a:t>
            </a:r>
            <a:r>
              <a:rPr lang="en-US" sz="1800" b="0" strike="noStrike" spc="-1">
                <a:latin typeface="Comic Sans MS"/>
                <a:ea typeface="Segoe UI"/>
              </a:rPr>
              <a:t> </a:t>
            </a:r>
            <a:r>
              <a:rPr lang="en-US" sz="1800" b="0" strike="noStrike" spc="-1" err="1">
                <a:latin typeface="Comic Sans MS"/>
                <a:ea typeface="Segoe UI"/>
              </a:rPr>
              <a:t>نیاز</a:t>
            </a:r>
            <a:r>
              <a:rPr lang="en-US" sz="1800" b="0" strike="noStrike" spc="-1">
                <a:latin typeface="Comic Sans MS"/>
                <a:ea typeface="Segoe UI"/>
              </a:rPr>
              <a:t> </a:t>
            </a:r>
            <a:r>
              <a:rPr lang="en-US" sz="1800" b="0" strike="noStrike" spc="-1" err="1">
                <a:latin typeface="Comic Sans MS"/>
                <a:ea typeface="Segoe UI"/>
              </a:rPr>
              <a:t>به</a:t>
            </a:r>
            <a:r>
              <a:rPr lang="en-US" sz="1800" b="0" strike="noStrike" spc="-1">
                <a:latin typeface="Comic Sans MS"/>
                <a:ea typeface="Segoe UI"/>
              </a:rPr>
              <a:t> </a:t>
            </a:r>
            <a:r>
              <a:rPr lang="en-US" sz="1800" b="0" strike="noStrike" spc="-1" err="1">
                <a:latin typeface="Comic Sans MS"/>
                <a:ea typeface="Segoe UI"/>
              </a:rPr>
              <a:t>ویرایش</a:t>
            </a:r>
            <a:r>
              <a:rPr lang="en-US" sz="1800" b="0" strike="noStrike" spc="-1">
                <a:latin typeface="Comic Sans MS"/>
                <a:ea typeface="Segoe UI"/>
              </a:rPr>
              <a:t> داره</a:t>
            </a:r>
            <a:r>
              <a:rPr lang="fa-IR" sz="1800" b="0" strike="noStrike" spc="-1">
                <a:latin typeface="Comic Sans MS"/>
                <a:ea typeface="Segoe UI"/>
              </a:rPr>
              <a:t> از فیدبکشون استفاده کنین تا سوال/جوابتونو ویرایش کنین و دوباره سعی کنین قانعش کنین</a:t>
            </a:r>
            <a:r>
              <a:rPr lang="en-US" sz="1800" b="0" strike="noStrike" spc="-1">
                <a:latin typeface="Comic Sans MS"/>
                <a:ea typeface="Segoe UI"/>
              </a:rPr>
              <a:t>، بنابرا</a:t>
            </a:r>
            <a:r>
              <a:rPr lang="fa-IR" sz="1800" b="0" strike="noStrike" spc="-1">
                <a:latin typeface="Comic Sans MS"/>
                <a:ea typeface="Segoe UI"/>
              </a:rPr>
              <a:t>ی</a:t>
            </a:r>
            <a:r>
              <a:rPr lang="en-US" sz="1800" b="0" strike="noStrike" spc="-1">
                <a:latin typeface="Comic Sans MS"/>
                <a:ea typeface="Segoe UI"/>
              </a:rPr>
              <a:t>ن </a:t>
            </a:r>
            <a:r>
              <a:rPr lang="en-US" sz="1800" b="0" strike="noStrike" spc="-1" err="1">
                <a:latin typeface="Comic Sans MS"/>
                <a:ea typeface="Segoe UI"/>
              </a:rPr>
              <a:t>اینطوری</a:t>
            </a:r>
            <a:r>
              <a:rPr lang="en-US" sz="1800" b="0" strike="noStrike" spc="-1">
                <a:latin typeface="Comic Sans MS"/>
                <a:ea typeface="Segoe UI"/>
              </a:rPr>
              <a:t> </a:t>
            </a:r>
            <a:r>
              <a:rPr lang="en-US" sz="1800" b="0" strike="noStrike" spc="-1" err="1">
                <a:latin typeface="Comic Sans MS"/>
                <a:ea typeface="Segoe UI"/>
              </a:rPr>
              <a:t>امتیاز</a:t>
            </a:r>
            <a:r>
              <a:rPr lang="en-US" sz="1800" b="0" strike="noStrike" spc="-1">
                <a:latin typeface="Comic Sans MS"/>
                <a:ea typeface="Segoe UI"/>
              </a:rPr>
              <a:t> سوالت</a:t>
            </a:r>
            <a:r>
              <a:rPr lang="fa-IR" sz="1800" b="0" strike="noStrike" spc="-1">
                <a:latin typeface="Comic Sans MS"/>
                <a:ea typeface="Segoe UI"/>
              </a:rPr>
              <a:t>ون</a:t>
            </a:r>
            <a:r>
              <a:rPr lang="en-US" sz="1800" b="0" strike="noStrike" spc="-1">
                <a:latin typeface="Comic Sans MS"/>
                <a:ea typeface="Segoe UI"/>
              </a:rPr>
              <a:t> </a:t>
            </a:r>
            <a:r>
              <a:rPr lang="en-US" sz="1800" b="0" strike="noStrike" spc="-1" err="1">
                <a:latin typeface="Comic Sans MS"/>
                <a:ea typeface="Segoe UI"/>
              </a:rPr>
              <a:t>از</a:t>
            </a:r>
            <a:r>
              <a:rPr lang="en-US" sz="1800" b="0" strike="noStrike" spc="-1">
                <a:latin typeface="Comic Sans MS"/>
                <a:ea typeface="Segoe UI"/>
              </a:rPr>
              <a:t> -1  </a:t>
            </a:r>
            <a:r>
              <a:rPr lang="en-US" sz="1800" b="0" strike="noStrike" spc="-1" err="1">
                <a:latin typeface="Comic Sans MS"/>
                <a:ea typeface="Segoe UI"/>
              </a:rPr>
              <a:t>به</a:t>
            </a:r>
            <a:r>
              <a:rPr lang="en-US" sz="1800" b="0" strike="noStrike" spc="-1">
                <a:latin typeface="Comic Sans MS"/>
                <a:ea typeface="Segoe UI"/>
              </a:rPr>
              <a:t> 0 </a:t>
            </a:r>
            <a:r>
              <a:rPr lang="en-US" sz="1800" b="0" strike="noStrike" spc="-1" err="1">
                <a:latin typeface="Comic Sans MS"/>
                <a:ea typeface="Segoe UI"/>
              </a:rPr>
              <a:t>تبدیل</a:t>
            </a:r>
            <a:r>
              <a:rPr lang="en-US" sz="1800" b="0" strike="noStrike" spc="-1">
                <a:latin typeface="Comic Sans MS"/>
                <a:ea typeface="Segoe UI"/>
              </a:rPr>
              <a:t> </a:t>
            </a:r>
            <a:r>
              <a:rPr lang="en-US" sz="1800" b="0" strike="noStrike" spc="-1" err="1">
                <a:latin typeface="Comic Sans MS"/>
                <a:ea typeface="Segoe UI"/>
              </a:rPr>
              <a:t>میشه</a:t>
            </a:r>
            <a:r>
              <a:rPr lang="en-US" sz="1800" b="0" strike="noStrike" spc="-1">
                <a:latin typeface="Comic Sans MS"/>
                <a:ea typeface="Segoe UI"/>
              </a:rPr>
              <a:t> </a:t>
            </a:r>
            <a:r>
              <a:rPr lang="fa-IR" sz="1800" b="0" strike="noStrike" spc="-1">
                <a:latin typeface="Comic Sans MS"/>
                <a:ea typeface="Segoe UI"/>
              </a:rPr>
              <a:t>،</a:t>
            </a:r>
            <a:r>
              <a:rPr lang="en-US" sz="1800" b="0" strike="noStrike" spc="-1">
                <a:latin typeface="Comic Sans MS"/>
                <a:ea typeface="Segoe UI"/>
              </a:rPr>
              <a:t> سوال</a:t>
            </a:r>
            <a:r>
              <a:rPr lang="fa-IR" sz="1800" b="0" strike="noStrike" spc="-1">
                <a:latin typeface="Comic Sans MS"/>
                <a:ea typeface="Segoe UI"/>
              </a:rPr>
              <a:t> رو هم</a:t>
            </a:r>
            <a:r>
              <a:rPr lang="en-US" sz="1800" b="0" strike="noStrike" spc="-1">
                <a:latin typeface="Comic Sans MS"/>
                <a:ea typeface="Segoe UI"/>
              </a:rPr>
              <a:t> </a:t>
            </a:r>
            <a:r>
              <a:rPr lang="en-US" sz="1800" b="0" strike="noStrike" spc="-1" err="1">
                <a:latin typeface="Comic Sans MS"/>
                <a:ea typeface="Segoe UI"/>
              </a:rPr>
              <a:t>که</a:t>
            </a:r>
            <a:r>
              <a:rPr lang="en-US" sz="1800" b="0" strike="noStrike" spc="-1">
                <a:latin typeface="Comic Sans MS"/>
                <a:ea typeface="Segoe UI"/>
              </a:rPr>
              <a:t> </a:t>
            </a:r>
            <a:r>
              <a:rPr lang="en-US" sz="1800" b="0" strike="noStrike" spc="-1" err="1">
                <a:latin typeface="Comic Sans MS"/>
                <a:ea typeface="Segoe UI"/>
              </a:rPr>
              <a:t>ویرایش</a:t>
            </a:r>
            <a:r>
              <a:rPr lang="en-US" sz="1800" b="0" strike="noStrike" spc="-1">
                <a:latin typeface="Comic Sans MS"/>
                <a:ea typeface="Segoe UI"/>
              </a:rPr>
              <a:t> کردی</a:t>
            </a:r>
            <a:r>
              <a:rPr lang="fa-IR" sz="1800" b="0" strike="noStrike" spc="-1">
                <a:latin typeface="Comic Sans MS"/>
                <a:ea typeface="Segoe UI"/>
              </a:rPr>
              <a:t>ن</a:t>
            </a:r>
            <a:r>
              <a:rPr lang="en-US" sz="1800" b="0" strike="noStrike" spc="-1">
                <a:latin typeface="Comic Sans MS"/>
                <a:ea typeface="Segoe UI"/>
              </a:rPr>
              <a:t> و </a:t>
            </a:r>
            <a:r>
              <a:rPr lang="en-US" sz="1800" b="0" strike="noStrike" spc="-1" err="1">
                <a:latin typeface="Comic Sans MS"/>
                <a:ea typeface="Segoe UI"/>
              </a:rPr>
              <a:t>کامنتش</a:t>
            </a:r>
            <a:r>
              <a:rPr lang="en-US" sz="1800" b="0" strike="noStrike" spc="-1">
                <a:latin typeface="Comic Sans MS"/>
                <a:ea typeface="Segoe UI"/>
              </a:rPr>
              <a:t> </a:t>
            </a:r>
            <a:r>
              <a:rPr lang="en-US" sz="1800" b="0" strike="noStrike" spc="-1" err="1">
                <a:latin typeface="Comic Sans MS"/>
                <a:ea typeface="Segoe UI"/>
              </a:rPr>
              <a:t>رو</a:t>
            </a:r>
            <a:r>
              <a:rPr lang="en-US" sz="1800" b="0" strike="noStrike" spc="-1">
                <a:latin typeface="Comic Sans MS"/>
                <a:ea typeface="Segoe UI"/>
              </a:rPr>
              <a:t> </a:t>
            </a:r>
            <a:r>
              <a:rPr lang="en-US" sz="1800" b="0" strike="noStrike" spc="-1" err="1">
                <a:latin typeface="Comic Sans MS"/>
                <a:ea typeface="Segoe UI"/>
              </a:rPr>
              <a:t>هم</a:t>
            </a:r>
            <a:r>
              <a:rPr lang="en-US" sz="1800" b="0" strike="noStrike" spc="-1">
                <a:latin typeface="Comic Sans MS"/>
                <a:ea typeface="Segoe UI"/>
              </a:rPr>
              <a:t> گذاشتی</a:t>
            </a:r>
            <a:r>
              <a:rPr lang="fa-IR" sz="1800" b="0" strike="noStrike" spc="-1">
                <a:latin typeface="Comic Sans MS"/>
                <a:ea typeface="Segoe UI"/>
              </a:rPr>
              <a:t>ن</a:t>
            </a:r>
            <a:r>
              <a:rPr lang="en-US" sz="1800" b="0" strike="noStrike" spc="-1">
                <a:latin typeface="Comic Sans MS"/>
                <a:ea typeface="Segoe UI"/>
              </a:rPr>
              <a:t> و </a:t>
            </a:r>
            <a:r>
              <a:rPr lang="en-US" sz="1800" b="0" strike="noStrike" spc="-1" err="1">
                <a:latin typeface="Comic Sans MS"/>
                <a:ea typeface="Segoe UI"/>
              </a:rPr>
              <a:t>درنتیجه</a:t>
            </a:r>
            <a:r>
              <a:rPr lang="en-US" sz="1800" b="0" strike="noStrike" spc="-1">
                <a:latin typeface="Comic Sans MS"/>
                <a:ea typeface="Segoe UI"/>
              </a:rPr>
              <a:t> </a:t>
            </a:r>
            <a:r>
              <a:rPr lang="en-US" sz="1800" b="0" strike="noStrike" spc="-1" err="1">
                <a:latin typeface="Comic Sans MS"/>
                <a:ea typeface="Segoe UI"/>
              </a:rPr>
              <a:t>از</a:t>
            </a:r>
            <a:r>
              <a:rPr lang="en-US" sz="1800" b="0" strike="noStrike" spc="-1">
                <a:latin typeface="Comic Sans MS"/>
                <a:ea typeface="Segoe UI"/>
              </a:rPr>
              <a:t> </a:t>
            </a:r>
            <a:r>
              <a:rPr lang="en-US" sz="1800" b="0" strike="noStrike" spc="-1" err="1">
                <a:latin typeface="Comic Sans MS"/>
                <a:ea typeface="Segoe UI"/>
              </a:rPr>
              <a:t>اون</a:t>
            </a:r>
            <a:r>
              <a:rPr lang="en-US" sz="1800" b="0" strike="noStrike" spc="-1">
                <a:latin typeface="Comic Sans MS"/>
                <a:ea typeface="Segoe UI"/>
              </a:rPr>
              <a:t> </a:t>
            </a:r>
            <a:r>
              <a:rPr lang="en-US" sz="1800" b="0" strike="noStrike" spc="-1" err="1">
                <a:latin typeface="Comic Sans MS"/>
                <a:ea typeface="Segoe UI"/>
              </a:rPr>
              <a:t>خطر</a:t>
            </a:r>
            <a:r>
              <a:rPr lang="en-US" sz="1800" b="0" strike="noStrike" spc="-1">
                <a:latin typeface="Comic Sans MS"/>
                <a:ea typeface="Segoe UI"/>
              </a:rPr>
              <a:t> </a:t>
            </a:r>
            <a:r>
              <a:rPr lang="en-US" sz="1800" b="0" strike="noStrike" spc="-1" err="1">
                <a:latin typeface="Comic Sans MS"/>
                <a:ea typeface="Segoe UI"/>
              </a:rPr>
              <a:t>نجات</a:t>
            </a:r>
            <a:r>
              <a:rPr lang="en-US" sz="1800" b="0" strike="noStrike" spc="-1">
                <a:latin typeface="Comic Sans MS"/>
                <a:ea typeface="Segoe UI"/>
              </a:rPr>
              <a:t> </a:t>
            </a:r>
            <a:r>
              <a:rPr lang="en-US" sz="1800" b="0" strike="noStrike" spc="-1" err="1">
                <a:latin typeface="Comic Sans MS"/>
                <a:ea typeface="Segoe UI"/>
              </a:rPr>
              <a:t>پیدا</a:t>
            </a:r>
            <a:r>
              <a:rPr lang="en-US" sz="1800" b="0" strike="noStrike" spc="-1">
                <a:latin typeface="Comic Sans MS"/>
                <a:ea typeface="Segoe UI"/>
              </a:rPr>
              <a:t> میکنی</a:t>
            </a:r>
            <a:r>
              <a:rPr lang="fa-IR" sz="1800" b="0" strike="noStrike" spc="-1">
                <a:latin typeface="Comic Sans MS"/>
                <a:ea typeface="Segoe UI"/>
              </a:rPr>
              <a:t>ن</a:t>
            </a:r>
            <a:r>
              <a:rPr lang="en-US" sz="1800" b="0" strike="noStrike" spc="-1">
                <a:latin typeface="Comic Sans MS"/>
                <a:ea typeface="Segoe UI"/>
              </a:rPr>
              <a:t>! البته </a:t>
            </a:r>
            <a:r>
              <a:rPr lang="en-US" sz="1800" b="0" strike="noStrike" spc="-1" err="1">
                <a:latin typeface="Comic Sans MS"/>
                <a:ea typeface="Segoe UI"/>
              </a:rPr>
              <a:t>یادتون</a:t>
            </a:r>
            <a:r>
              <a:rPr lang="en-US" sz="1800" b="0" strike="noStrike" spc="-1">
                <a:latin typeface="Comic Sans MS"/>
                <a:ea typeface="Segoe UI"/>
              </a:rPr>
              <a:t> باشه</a:t>
            </a:r>
            <a:r>
              <a:rPr lang="fa-IR" sz="1800" b="0" strike="noStrike" spc="-1">
                <a:latin typeface="Comic Sans MS"/>
                <a:ea typeface="Segoe UI"/>
              </a:rPr>
              <a:t>، همونطور </a:t>
            </a:r>
            <a:r>
              <a:rPr lang="en-US" sz="1800" b="0" strike="noStrike" spc="-1">
                <a:latin typeface="Comic Sans MS"/>
                <a:ea typeface="Segoe UI"/>
              </a:rPr>
              <a:t>که </a:t>
            </a:r>
            <a:r>
              <a:rPr lang="en-US" sz="1800" b="0" strike="noStrike" spc="-1" err="1">
                <a:latin typeface="Comic Sans MS"/>
                <a:ea typeface="Segoe UI"/>
              </a:rPr>
              <a:t>تو</a:t>
            </a:r>
            <a:r>
              <a:rPr lang="en-US" sz="1800" b="0" strike="noStrike" spc="-1">
                <a:latin typeface="Comic Sans MS"/>
                <a:ea typeface="Segoe UI"/>
              </a:rPr>
              <a:t> </a:t>
            </a:r>
            <a:r>
              <a:rPr lang="en-US" sz="1800" b="0" strike="noStrike" spc="-1" err="1">
                <a:latin typeface="Comic Sans MS"/>
                <a:ea typeface="Segoe UI"/>
              </a:rPr>
              <a:t>زندگی</a:t>
            </a:r>
            <a:r>
              <a:rPr lang="en-US" sz="1800" b="0" strike="noStrike" spc="-1">
                <a:latin typeface="Comic Sans MS"/>
                <a:ea typeface="Segoe UI"/>
              </a:rPr>
              <a:t> </a:t>
            </a:r>
            <a:r>
              <a:rPr lang="en-US" sz="1800" b="0" strike="noStrike" spc="-1" err="1">
                <a:latin typeface="Comic Sans MS"/>
                <a:ea typeface="Segoe UI"/>
              </a:rPr>
              <a:t>قرار</a:t>
            </a:r>
            <a:r>
              <a:rPr lang="en-US" sz="1800" b="0" strike="noStrike" spc="-1">
                <a:latin typeface="Comic Sans MS"/>
                <a:ea typeface="Segoe UI"/>
              </a:rPr>
              <a:t> </a:t>
            </a:r>
            <a:r>
              <a:rPr lang="en-US" sz="1800" b="0" strike="noStrike" spc="-1" err="1">
                <a:latin typeface="Comic Sans MS"/>
                <a:ea typeface="Segoe UI"/>
              </a:rPr>
              <a:t>نیست</a:t>
            </a:r>
            <a:r>
              <a:rPr lang="en-US" sz="1800" b="0" strike="noStrike" spc="-1">
                <a:latin typeface="Comic Sans MS"/>
                <a:ea typeface="Segoe UI"/>
              </a:rPr>
              <a:t> </a:t>
            </a:r>
            <a:r>
              <a:rPr lang="en-US" sz="1800" b="0" strike="noStrike" spc="-1" err="1">
                <a:latin typeface="Comic Sans MS"/>
                <a:ea typeface="Segoe UI"/>
              </a:rPr>
              <a:t>که</a:t>
            </a:r>
            <a:r>
              <a:rPr lang="en-US" sz="1800" b="0" strike="noStrike" spc="-1">
                <a:latin typeface="Comic Sans MS"/>
                <a:ea typeface="Segoe UI"/>
              </a:rPr>
              <a:t> </a:t>
            </a:r>
            <a:r>
              <a:rPr lang="en-US" sz="1800" b="0" strike="noStrike" spc="-1" err="1">
                <a:latin typeface="Comic Sans MS"/>
                <a:ea typeface="Segoe UI"/>
              </a:rPr>
              <a:t>همیشه</a:t>
            </a:r>
            <a:r>
              <a:rPr lang="en-US" sz="1800" b="0" strike="noStrike" spc="-1">
                <a:latin typeface="Comic Sans MS"/>
                <a:ea typeface="Segoe UI"/>
              </a:rPr>
              <a:t> </a:t>
            </a:r>
            <a:r>
              <a:rPr lang="en-US" sz="1800" b="0" strike="noStrike" spc="-1" err="1">
                <a:latin typeface="Comic Sans MS"/>
                <a:ea typeface="Segoe UI"/>
              </a:rPr>
              <a:t>از</a:t>
            </a:r>
            <a:r>
              <a:rPr lang="en-US" sz="1800" b="0" strike="noStrike" spc="-1">
                <a:latin typeface="Comic Sans MS"/>
                <a:ea typeface="Segoe UI"/>
              </a:rPr>
              <a:t> </a:t>
            </a:r>
            <a:r>
              <a:rPr lang="en-US" sz="1800" b="0" strike="noStrike" spc="-1" err="1">
                <a:latin typeface="Comic Sans MS"/>
                <a:ea typeface="Segoe UI"/>
              </a:rPr>
              <a:t>پشتیبان</a:t>
            </a:r>
            <a:r>
              <a:rPr lang="en-US" sz="1800" b="0" strike="noStrike" spc="-1">
                <a:latin typeface="Comic Sans MS"/>
                <a:ea typeface="Segoe UI"/>
              </a:rPr>
              <a:t> </a:t>
            </a:r>
            <a:r>
              <a:rPr lang="en-US" sz="1800" b="0" strike="noStrike" spc="-1" err="1">
                <a:latin typeface="Comic Sans MS"/>
                <a:ea typeface="Segoe UI"/>
              </a:rPr>
              <a:t>استفاده</a:t>
            </a:r>
            <a:r>
              <a:rPr lang="en-US" sz="1800" b="0" strike="noStrike" spc="-1">
                <a:latin typeface="Comic Sans MS"/>
                <a:ea typeface="Segoe UI"/>
              </a:rPr>
              <a:t> </a:t>
            </a:r>
            <a:r>
              <a:rPr lang="en-US" sz="1800" b="0" strike="noStrike" spc="-1" err="1">
                <a:latin typeface="Comic Sans MS"/>
                <a:ea typeface="Segoe UI"/>
              </a:rPr>
              <a:t>کنین</a:t>
            </a:r>
            <a:r>
              <a:rPr lang="en-US" sz="1800" b="0" strike="noStrike" spc="-1">
                <a:latin typeface="Comic Sans MS"/>
                <a:ea typeface="Segoe UI"/>
              </a:rPr>
              <a:t>، </a:t>
            </a:r>
            <a:r>
              <a:rPr lang="en-US" sz="1800" b="0" strike="noStrike" spc="-1" err="1">
                <a:latin typeface="Comic Sans MS"/>
                <a:ea typeface="Segoe UI"/>
              </a:rPr>
              <a:t>اینجا</a:t>
            </a:r>
            <a:r>
              <a:rPr lang="en-US" sz="1800" b="0" strike="noStrike" spc="-1">
                <a:latin typeface="Comic Sans MS"/>
                <a:ea typeface="Segoe UI"/>
              </a:rPr>
              <a:t> </a:t>
            </a:r>
            <a:r>
              <a:rPr lang="en-US" sz="1800" b="0" strike="noStrike" spc="-1" err="1">
                <a:latin typeface="Comic Sans MS"/>
                <a:ea typeface="Segoe UI"/>
              </a:rPr>
              <a:t>هم</a:t>
            </a:r>
            <a:r>
              <a:rPr lang="en-US" sz="1800" b="0" strike="noStrike" spc="-1">
                <a:latin typeface="Comic Sans MS"/>
                <a:ea typeface="Segoe UI"/>
              </a:rPr>
              <a:t> </a:t>
            </a:r>
            <a:r>
              <a:rPr lang="en-US" sz="1800" b="0" strike="noStrike" spc="-1" err="1">
                <a:latin typeface="Comic Sans MS"/>
                <a:ea typeface="Segoe UI"/>
              </a:rPr>
              <a:t>همینطوره</a:t>
            </a:r>
            <a:r>
              <a:rPr lang="en-US" sz="1800" b="0" strike="noStrike" spc="-1">
                <a:latin typeface="Comic Sans MS"/>
                <a:ea typeface="Segoe UI"/>
              </a:rPr>
              <a:t>، </a:t>
            </a:r>
            <a:r>
              <a:rPr lang="en-US" sz="1800" b="0" strike="noStrike" spc="-1" err="1">
                <a:latin typeface="Comic Sans MS"/>
                <a:ea typeface="Segoe UI"/>
              </a:rPr>
              <a:t>یعنی</a:t>
            </a:r>
            <a:r>
              <a:rPr lang="en-US" sz="1800" b="0" strike="noStrike" spc="-1">
                <a:latin typeface="Comic Sans MS"/>
                <a:ea typeface="Segoe UI"/>
              </a:rPr>
              <a:t> </a:t>
            </a:r>
            <a:r>
              <a:rPr lang="en-US" sz="1800" b="0" strike="noStrike" spc="-1" err="1">
                <a:latin typeface="Comic Sans MS"/>
                <a:ea typeface="Segoe UI"/>
              </a:rPr>
              <a:t>از</a:t>
            </a:r>
            <a:r>
              <a:rPr lang="en-US" sz="1800" b="0" strike="noStrike" spc="-1">
                <a:latin typeface="Comic Sans MS"/>
                <a:ea typeface="Segoe UI"/>
              </a:rPr>
              <a:t> </a:t>
            </a:r>
            <a:r>
              <a:rPr lang="en-US" sz="1800" b="0" strike="noStrike" spc="-1" err="1">
                <a:latin typeface="Comic Sans MS"/>
                <a:ea typeface="Segoe UI"/>
              </a:rPr>
              <a:t>هر</a:t>
            </a:r>
            <a:r>
              <a:rPr lang="en-US" sz="1800" b="0" strike="noStrike" spc="-1">
                <a:latin typeface="Comic Sans MS"/>
                <a:ea typeface="Segoe UI"/>
              </a:rPr>
              <a:t> 10</a:t>
            </a:r>
            <a:r>
              <a:rPr lang="fa-IR" sz="1800" b="0" strike="noStrike" spc="-1">
                <a:latin typeface="Comic Sans MS"/>
                <a:cs typeface="B Kamran"/>
              </a:rPr>
              <a:t>تا سوال/جوابتون، یکبار نیاز بشه ازش کمک بگیرین  وگرنه ریسک این هست که همونطور که قبلا توضیح دادم </a:t>
            </a:r>
            <a:r>
              <a:rPr lang="en-US" sz="1800" b="0" strike="noStrike" spc="-1">
                <a:latin typeface="Comic Sans MS"/>
                <a:ea typeface="Segoe UI"/>
              </a:rPr>
              <a:t>stackoverflow </a:t>
            </a:r>
            <a:r>
              <a:rPr lang="en-US" sz="1800" b="0" strike="noStrike" spc="-1" err="1">
                <a:latin typeface="Comic Sans MS"/>
                <a:ea typeface="Segoe UI"/>
              </a:rPr>
              <a:t>شما</a:t>
            </a:r>
            <a:r>
              <a:rPr lang="en-US" sz="1800" b="0" strike="noStrike" spc="-1">
                <a:latin typeface="Comic Sans MS"/>
                <a:ea typeface="Segoe UI"/>
              </a:rPr>
              <a:t> </a:t>
            </a:r>
            <a:r>
              <a:rPr lang="en-US" sz="1800" b="0" strike="noStrike" spc="-1" err="1">
                <a:latin typeface="Comic Sans MS"/>
                <a:ea typeface="Segoe UI"/>
              </a:rPr>
              <a:t>رو</a:t>
            </a:r>
            <a:r>
              <a:rPr lang="en-US" sz="1800" b="0" strike="noStrike" spc="-1">
                <a:latin typeface="Comic Sans MS"/>
                <a:ea typeface="Segoe UI"/>
              </a:rPr>
              <a:t> gang </a:t>
            </a:r>
            <a:r>
              <a:rPr lang="en-US" sz="1800" b="0" strike="noStrike" spc="-1" err="1">
                <a:latin typeface="Comic Sans MS"/>
                <a:ea typeface="Segoe UI"/>
              </a:rPr>
              <a:t>حساب</a:t>
            </a:r>
            <a:r>
              <a:rPr lang="en-US" sz="1800" b="0" strike="noStrike" spc="-1">
                <a:latin typeface="Comic Sans MS"/>
                <a:ea typeface="Segoe UI"/>
              </a:rPr>
              <a:t> </a:t>
            </a:r>
            <a:r>
              <a:rPr lang="en-US" sz="1800" b="0" strike="noStrike" spc="-1" err="1">
                <a:latin typeface="Comic Sans MS"/>
                <a:ea typeface="Segoe UI"/>
              </a:rPr>
              <a:t>کنه</a:t>
            </a:r>
            <a:r>
              <a:rPr lang="en-US" sz="1800" b="0" strike="noStrike" spc="-1">
                <a:latin typeface="Comic Sans MS"/>
                <a:ea typeface="Segoe UI"/>
              </a:rPr>
              <a:t> </a:t>
            </a:r>
            <a:r>
              <a:rPr lang="en-US" sz="1800" b="0" strike="noStrike" spc="-1" err="1">
                <a:latin typeface="Comic Sans MS"/>
                <a:ea typeface="Segoe UI"/>
              </a:rPr>
              <a:t>که</a:t>
            </a:r>
            <a:r>
              <a:rPr lang="en-US" sz="1800" b="0" strike="noStrike" spc="-1">
                <a:latin typeface="Comic Sans MS"/>
                <a:ea typeface="Segoe UI"/>
              </a:rPr>
              <a:t> </a:t>
            </a:r>
            <a:r>
              <a:rPr lang="en-US" sz="1800" b="0" strike="noStrike" spc="-1" err="1">
                <a:latin typeface="Comic Sans MS"/>
                <a:ea typeface="Segoe UI"/>
              </a:rPr>
              <a:t>برای</a:t>
            </a:r>
            <a:r>
              <a:rPr lang="en-US" sz="1800" b="0" strike="noStrike" spc="-1">
                <a:latin typeface="Comic Sans MS"/>
                <a:ea typeface="Segoe UI"/>
              </a:rPr>
              <a:t> </a:t>
            </a:r>
            <a:r>
              <a:rPr lang="en-US" sz="1800" b="0" strike="noStrike" spc="-1" err="1">
                <a:latin typeface="Comic Sans MS"/>
                <a:ea typeface="Segoe UI"/>
              </a:rPr>
              <a:t>همدیگه</a:t>
            </a:r>
            <a:r>
              <a:rPr lang="en-US" sz="1800" b="0" strike="noStrike" spc="-1">
                <a:latin typeface="Comic Sans MS"/>
                <a:ea typeface="Segoe UI"/>
              </a:rPr>
              <a:t> </a:t>
            </a:r>
            <a:r>
              <a:rPr lang="en-US" sz="1800" b="0" strike="noStrike" spc="-1" err="1">
                <a:latin typeface="Comic Sans MS"/>
                <a:ea typeface="Segoe UI"/>
              </a:rPr>
              <a:t>دارین</a:t>
            </a:r>
            <a:r>
              <a:rPr lang="en-US" sz="1800" b="0" strike="noStrike" spc="-1">
                <a:latin typeface="Comic Sans MS"/>
                <a:ea typeface="Segoe UI"/>
              </a:rPr>
              <a:t> upvote </a:t>
            </a:r>
            <a:r>
              <a:rPr lang="en-US" sz="1800" b="0" strike="noStrike" spc="-1" err="1">
                <a:latin typeface="Comic Sans MS"/>
                <a:ea typeface="Segoe UI"/>
              </a:rPr>
              <a:t>میدین</a:t>
            </a:r>
            <a:r>
              <a:rPr lang="en-US" sz="1800" b="0" strike="noStrike" spc="-1">
                <a:latin typeface="Comic Sans MS"/>
                <a:ea typeface="Segoe UI"/>
              </a:rPr>
              <a:t>! </a:t>
            </a:r>
            <a:r>
              <a:rPr lang="fa-IR" sz="1800" b="0" strike="noStrike" spc="-1">
                <a:latin typeface="Comic Sans MS"/>
                <a:ea typeface="Segoe UI"/>
              </a:rPr>
              <a:t>  </a:t>
            </a:r>
            <a:endParaRPr lang="en-US" sz="1800" b="0" strike="noStrike" spc="-1">
              <a:latin typeface="Arial"/>
            </a:endParaRPr>
          </a:p>
        </p:txBody>
      </p:sp>
      <p:sp>
        <p:nvSpPr>
          <p:cNvPr id="950" name="PlaceHolder 3"/>
          <p:cNvSpPr>
            <a:spLocks noGrp="1"/>
          </p:cNvSpPr>
          <p:nvPr>
            <p:ph type="sldNum" idx="7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DF8CF34-EBCC-42FF-9820-24C57654AF0C}" type="slidenum">
              <a:rPr lang="en-US" sz="1200" b="0" strike="noStrike" spc="-1">
                <a:latin typeface="Times New Roman"/>
              </a:rPr>
              <a:t>245</a:t>
            </a:fld>
            <a:endParaRPr lang="en-US" sz="1200" b="0" strike="noStrike" spc="-1">
              <a:latin typeface="Times New Roman"/>
            </a:endParaRPr>
          </a:p>
        </p:txBody>
      </p:sp>
    </p:spTree>
    <p:extLst>
      <p:ext uri="{BB962C8B-B14F-4D97-AF65-F5344CB8AC3E}">
        <p14:creationId xmlns:p14="http://schemas.microsoft.com/office/powerpoint/2010/main" val="224602105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PlaceHolder 1"/>
          <p:cNvSpPr>
            <a:spLocks noGrp="1" noRot="1" noChangeAspect="1"/>
          </p:cNvSpPr>
          <p:nvPr>
            <p:ph type="sldImg"/>
          </p:nvPr>
        </p:nvSpPr>
        <p:spPr>
          <a:xfrm>
            <a:off x="685800" y="1143000"/>
            <a:ext cx="5486400" cy="3086100"/>
          </a:xfrm>
          <a:prstGeom prst="rect">
            <a:avLst/>
          </a:prstGeom>
          <a:ln w="0">
            <a:noFill/>
          </a:ln>
        </p:spPr>
      </p:sp>
      <p:sp>
        <p:nvSpPr>
          <p:cNvPr id="95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گاهی اوقات ممکنه شما تمام تلاشتونو کرده باشین و هرچیزی هم که گفتن رو سعی کنین رعایت کنین یا اصلا واقعا سوالتون</a:t>
            </a:r>
            <a:r>
              <a:rPr lang="en-US" sz="1800" b="0" strike="noStrike" spc="-1">
                <a:latin typeface="Comic Sans MS"/>
                <a:ea typeface="Segoe UI"/>
              </a:rPr>
              <a:t>offtopic</a:t>
            </a:r>
            <a:r>
              <a:rPr lang="fa-IR" sz="1800" b="0" strike="noStrike" spc="-1">
                <a:latin typeface="Comic Sans MS"/>
                <a:ea typeface="Segoe UI"/>
              </a:rPr>
              <a:t> یا نامناسب </a:t>
            </a:r>
            <a:r>
              <a:rPr lang="fa-IR" sz="1800" b="0" strike="noStrike" spc="-1">
                <a:latin typeface="Comic Sans MS"/>
                <a:cs typeface="B Kamran"/>
              </a:rPr>
              <a:t>هست  و خودتون متوجه نیستین یا بدتر از همه گاهی گیر بد آدم­هایی بیوفتین که اصلا آدم های سازنده ای نیستن برای جامعه </a:t>
            </a:r>
            <a:r>
              <a:rPr lang="en-US" sz="1800" b="0" strike="noStrike" spc="-1">
                <a:latin typeface="Comic Sans MS"/>
                <a:ea typeface="Segoe UI"/>
              </a:rPr>
              <a:t>Stackoverflow</a:t>
            </a:r>
            <a:r>
              <a:rPr lang="fa-IR" sz="1800" b="0" strike="noStrike" spc="-1">
                <a:latin typeface="Comic Sans MS"/>
                <a:cs typeface="B Kamran"/>
              </a:rPr>
              <a:t>، و نتیجتا سیلی از </a:t>
            </a:r>
            <a:r>
              <a:rPr lang="en-US" sz="1800" b="0" strike="noStrike" spc="-1">
                <a:latin typeface="Comic Sans MS"/>
                <a:ea typeface="Segoe UI"/>
              </a:rPr>
              <a:t>downvote</a:t>
            </a:r>
            <a:r>
              <a:rPr lang="fa-IR" sz="1800" b="0" strike="noStrike" spc="-1">
                <a:latin typeface="Comic Sans MS"/>
                <a:cs typeface="B Kamran"/>
              </a:rPr>
              <a:t>ها رو دریافت میکنین، و فیدبک ها مناسبی ارائه نمیدن که شما متوجه بشین مشکل چیه و اصلاحش کنینو هرکاری هم که میکنین بدتر میشه! بنابراین آخرین مرحله حذف سوالتون هست، که با اینکار دیگه </a:t>
            </a:r>
            <a:r>
              <a:rPr lang="en-US" sz="1800" b="0" strike="noStrike" spc="-1">
                <a:latin typeface="Comic Sans MS"/>
                <a:cs typeface="B Kamran"/>
              </a:rPr>
              <a:t>down vote</a:t>
            </a:r>
            <a:r>
              <a:rPr lang="fa-IR" sz="1800" b="0" strike="noStrike" spc="-1">
                <a:latin typeface="Comic Sans MS"/>
                <a:cs typeface="B Kamran"/>
              </a:rPr>
              <a:t>هایی که دریافت کردین بی تاثیر میشن و همچنین </a:t>
            </a:r>
            <a:r>
              <a:rPr lang="en-US" sz="1800" b="0" strike="noStrike" spc="-1">
                <a:latin typeface="Comic Sans MS"/>
                <a:cs typeface="B Kamran"/>
              </a:rPr>
              <a:t>upvote</a:t>
            </a:r>
            <a:r>
              <a:rPr lang="fa-IR" sz="1800" b="0" strike="noStrike" spc="-1">
                <a:latin typeface="Comic Sans MS"/>
                <a:cs typeface="B Kamran"/>
              </a:rPr>
              <a:t>هایی که اون سوال/جوابتون دریافت کرده هم بی تاثیر میشن!</a:t>
            </a:r>
          </a:p>
        </p:txBody>
      </p:sp>
      <p:sp>
        <p:nvSpPr>
          <p:cNvPr id="953" name="PlaceHolder 3"/>
          <p:cNvSpPr>
            <a:spLocks noGrp="1"/>
          </p:cNvSpPr>
          <p:nvPr>
            <p:ph type="sldNum" idx="7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B9C4280-980B-4A58-819C-285F28243235}" type="slidenum">
              <a:rPr lang="en-US" sz="1200" b="0" strike="noStrike" spc="-1">
                <a:latin typeface="Times New Roman"/>
              </a:rPr>
              <a:t>246</a:t>
            </a:fld>
            <a:endParaRPr lang="en-US" sz="1200" b="0" strike="noStrike" spc="-1">
              <a:latin typeface="Times New Roman"/>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PlaceHolder 1"/>
          <p:cNvSpPr>
            <a:spLocks noGrp="1" noRot="1" noChangeAspect="1"/>
          </p:cNvSpPr>
          <p:nvPr>
            <p:ph type="sldImg"/>
          </p:nvPr>
        </p:nvSpPr>
        <p:spPr>
          <a:xfrm>
            <a:off x="685800" y="1143000"/>
            <a:ext cx="5486400" cy="3086100"/>
          </a:xfrm>
          <a:prstGeom prst="rect">
            <a:avLst/>
          </a:prstGeom>
          <a:ln w="0">
            <a:noFill/>
          </a:ln>
        </p:spPr>
      </p:sp>
      <p:sp>
        <p:nvSpPr>
          <p:cNvPr id="95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البته به شرطی که سوالتون هیچ جوابی دریافت نکرده باشه،</a:t>
            </a:r>
          </a:p>
        </p:txBody>
      </p:sp>
      <p:sp>
        <p:nvSpPr>
          <p:cNvPr id="953" name="PlaceHolder 3"/>
          <p:cNvSpPr>
            <a:spLocks noGrp="1"/>
          </p:cNvSpPr>
          <p:nvPr>
            <p:ph type="sldNum" idx="7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B9C4280-980B-4A58-819C-285F28243235}" type="slidenum">
              <a:rPr lang="en-US" sz="1200" b="0" strike="noStrike" spc="-1">
                <a:latin typeface="Times New Roman"/>
              </a:rPr>
              <a:t>247</a:t>
            </a:fld>
            <a:endParaRPr lang="en-US" sz="1200" b="0" strike="noStrike" spc="-1">
              <a:latin typeface="Times New Roman"/>
            </a:endParaRPr>
          </a:p>
        </p:txBody>
      </p:sp>
    </p:spTree>
    <p:extLst>
      <p:ext uri="{BB962C8B-B14F-4D97-AF65-F5344CB8AC3E}">
        <p14:creationId xmlns:p14="http://schemas.microsoft.com/office/powerpoint/2010/main" val="3614592381"/>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PlaceHolder 1"/>
          <p:cNvSpPr>
            <a:spLocks noGrp="1" noRot="1" noChangeAspect="1"/>
          </p:cNvSpPr>
          <p:nvPr>
            <p:ph type="sldImg"/>
          </p:nvPr>
        </p:nvSpPr>
        <p:spPr>
          <a:xfrm>
            <a:off x="685800" y="1143000"/>
            <a:ext cx="5486400" cy="3086100"/>
          </a:xfrm>
          <a:prstGeom prst="rect">
            <a:avLst/>
          </a:prstGeom>
          <a:ln w="0">
            <a:noFill/>
          </a:ln>
        </p:spPr>
      </p:sp>
      <p:sp>
        <p:nvSpPr>
          <p:cNvPr id="95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FF0000"/>
                </a:solidFill>
                <a:highlight>
                  <a:srgbClr val="FFFF00"/>
                </a:highlight>
                <a:latin typeface="Comic Sans MS"/>
                <a:cs typeface="B Kamran"/>
              </a:rPr>
              <a:t>و توجه کنین که سوالی که حذف کردین رو دوباره همونجا نپرسین، همینطور اگر این تعداد سوال جواب هاتون که حذف میکنین زیاد بشه ممکنه </a:t>
            </a:r>
            <a:r>
              <a:rPr lang="en-US" sz="1800" b="0" strike="noStrike" spc="-1">
                <a:solidFill>
                  <a:srgbClr val="FF0000"/>
                </a:solidFill>
                <a:highlight>
                  <a:srgbClr val="FFFF00"/>
                </a:highlight>
                <a:latin typeface="Comic Sans MS"/>
                <a:cs typeface="B Kamran"/>
              </a:rPr>
              <a:t>ban</a:t>
            </a:r>
            <a:r>
              <a:rPr lang="fa-IR" sz="1800" b="0" strike="noStrike" spc="-1">
                <a:solidFill>
                  <a:srgbClr val="FF0000"/>
                </a:solidFill>
                <a:highlight>
                  <a:srgbClr val="FFFF00"/>
                </a:highlight>
                <a:latin typeface="Comic Sans MS"/>
                <a:cs typeface="B Kamran"/>
              </a:rPr>
              <a:t> شید، بنابراین بندرت و با دقت سعی کنین اینکارو کنین</a:t>
            </a:r>
          </a:p>
          <a:p>
            <a:pPr algn="just" rtl="1">
              <a:lnSpc>
                <a:spcPct val="107000"/>
              </a:lnSpc>
              <a:spcBef>
                <a:spcPts val="799"/>
              </a:spcBef>
              <a:buNone/>
              <a:tabLst>
                <a:tab pos="0" algn="l"/>
              </a:tabLst>
            </a:pPr>
            <a:endParaRPr lang="fa-IR" sz="1800" b="0" strike="noStrike" spc="-1">
              <a:latin typeface="Comic Sans MS"/>
              <a:ea typeface="Segoe UI"/>
              <a:cs typeface="B Kamran"/>
            </a:endParaRPr>
          </a:p>
        </p:txBody>
      </p:sp>
      <p:sp>
        <p:nvSpPr>
          <p:cNvPr id="953" name="PlaceHolder 3"/>
          <p:cNvSpPr>
            <a:spLocks noGrp="1"/>
          </p:cNvSpPr>
          <p:nvPr>
            <p:ph type="sldNum" idx="7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B9C4280-980B-4A58-819C-285F28243235}" type="slidenum">
              <a:rPr lang="en-US" sz="1200" b="0" strike="noStrike" spc="-1">
                <a:latin typeface="Times New Roman"/>
              </a:rPr>
              <a:t>248</a:t>
            </a:fld>
            <a:endParaRPr lang="en-US" sz="1200" b="0" strike="noStrike" spc="-1">
              <a:latin typeface="Times New Roman"/>
            </a:endParaRPr>
          </a:p>
        </p:txBody>
      </p:sp>
    </p:spTree>
    <p:extLst>
      <p:ext uri="{BB962C8B-B14F-4D97-AF65-F5344CB8AC3E}">
        <p14:creationId xmlns:p14="http://schemas.microsoft.com/office/powerpoint/2010/main" val="3534523520"/>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PlaceHolder 1"/>
          <p:cNvSpPr>
            <a:spLocks noGrp="1" noRot="1" noChangeAspect="1"/>
          </p:cNvSpPr>
          <p:nvPr>
            <p:ph type="sldImg"/>
          </p:nvPr>
        </p:nvSpPr>
        <p:spPr>
          <a:xfrm>
            <a:off x="685800" y="1143000"/>
            <a:ext cx="5486400" cy="3086100"/>
          </a:xfrm>
          <a:prstGeom prst="rect">
            <a:avLst/>
          </a:prstGeom>
          <a:ln w="0">
            <a:noFill/>
          </a:ln>
        </p:spPr>
      </p:sp>
      <p:sp>
        <p:nvSpPr>
          <p:cNvPr id="95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cs typeface="B Kamran"/>
              </a:rPr>
              <a:t>درآخر، سعی کنین صبور باشین، اینجا کلی آدم با فرهنگ ها و عقاید و رویکردهای مختلف وجود دارن، مثلا اینجا بهم گفته بود که بهمون بگو که چه تحقیق و بررسی ای کردی، منم اون موقع از دید خودم احساس میکردم که هرچیزی که نیاز بود رو گفتم ودرواقع این کامنت سازنده ای برای من نبود که بتونم سوال رو بهتر ویرایش و درنتیجه کامل ترش کنم و این باعث شده بود سوال امتیاز منفی هم دریافت کنه و من ندونم که دقیقا چکارش باید بکنم برای همین کمی میبینین که تو آپدیت دوم ناراحتیم رو بیان کردم که کار درستی نبود، بنابراین دقت کنین اگر کسی کامنت بی ربطی داد و درواقع برخلاف </a:t>
            </a:r>
            <a:r>
              <a:rPr lang="en-US" sz="1800" b="0" strike="noStrike" spc="-1">
                <a:latin typeface="Comic Sans MS"/>
                <a:ea typeface="Segoe UI"/>
                <a:cs typeface="B Kamran"/>
              </a:rPr>
              <a:t>code of conduct</a:t>
            </a:r>
            <a:r>
              <a:rPr lang="fa-IR" sz="1800" b="0" strike="noStrike" spc="-1">
                <a:latin typeface="Comic Sans MS"/>
                <a:ea typeface="Segoe UI"/>
                <a:cs typeface="B Kamran"/>
              </a:rPr>
              <a:t> سایت عمل کرد، کافیه فقط از دکمه </a:t>
            </a:r>
            <a:r>
              <a:rPr lang="en-US" sz="1800" b="0" strike="noStrike" spc="-1">
                <a:latin typeface="Comic Sans MS"/>
                <a:ea typeface="Segoe UI"/>
                <a:cs typeface="B Kamran"/>
              </a:rPr>
              <a:t>report</a:t>
            </a:r>
            <a:r>
              <a:rPr lang="fa-IR" sz="1800" b="0" strike="noStrike" spc="-1">
                <a:latin typeface="Comic Sans MS"/>
                <a:ea typeface="Segoe UI"/>
                <a:cs typeface="B Kamran"/>
              </a:rPr>
              <a:t> استفاده کنین که بهتر از، از کوره در رفتن، نتیجه میده!</a:t>
            </a:r>
            <a:endParaRPr lang="en-US" sz="1800" b="0" strike="noStrike" spc="-1">
              <a:latin typeface="Arial"/>
            </a:endParaRPr>
          </a:p>
        </p:txBody>
      </p:sp>
      <p:sp>
        <p:nvSpPr>
          <p:cNvPr id="953" name="PlaceHolder 3"/>
          <p:cNvSpPr>
            <a:spLocks noGrp="1"/>
          </p:cNvSpPr>
          <p:nvPr>
            <p:ph type="sldNum" idx="7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B9C4280-980B-4A58-819C-285F28243235}" type="slidenum">
              <a:rPr lang="en-US" sz="1200" b="0" strike="noStrike" spc="-1">
                <a:latin typeface="Times New Roman"/>
              </a:rPr>
              <a:t>249</a:t>
            </a:fld>
            <a:endParaRPr lang="en-US" sz="1200" b="0" strike="noStrike" spc="-1">
              <a:latin typeface="Times New Roman"/>
            </a:endParaRPr>
          </a:p>
        </p:txBody>
      </p:sp>
    </p:spTree>
    <p:extLst>
      <p:ext uri="{BB962C8B-B14F-4D97-AF65-F5344CB8AC3E}">
        <p14:creationId xmlns:p14="http://schemas.microsoft.com/office/powerpoint/2010/main" val="2119539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PlaceHolder 1"/>
          <p:cNvSpPr>
            <a:spLocks noGrp="1" noRot="1" noChangeAspect="1"/>
          </p:cNvSpPr>
          <p:nvPr>
            <p:ph type="sldImg"/>
          </p:nvPr>
        </p:nvSpPr>
        <p:spPr>
          <a:xfrm>
            <a:off x="685800" y="1143000"/>
            <a:ext cx="5486400" cy="3086100"/>
          </a:xfrm>
          <a:prstGeom prst="rect">
            <a:avLst/>
          </a:prstGeom>
          <a:ln w="0">
            <a:noFill/>
          </a:ln>
        </p:spPr>
      </p:sp>
      <p:sp>
        <p:nvSpPr>
          <p:cNvPr id="76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en-US" sz="1200" b="0" strike="noStrike" spc="-1">
                <a:latin typeface="Arial"/>
              </a:rPr>
              <a:t>Stackoverfow بزرگترین و معتمد ترین کامیونیتی برای انواع </a:t>
            </a:r>
            <a:r>
              <a:rPr lang="fa-IR" sz="1200" b="0" strike="noStrike" spc="-1">
                <a:latin typeface="Arial"/>
              </a:rPr>
              <a:t>حوزه ها </a:t>
            </a:r>
            <a:r>
              <a:rPr lang="en-US" sz="1200" b="0" strike="noStrike" spc="-1">
                <a:latin typeface="Arial"/>
              </a:rPr>
              <a:t>از وب و موبایل بازی گرفته تا وردپرس و لینوکس و سیستم ادمین و</a:t>
            </a:r>
            <a:r>
              <a:rPr lang="fa-IR" sz="1200" b="0" strike="noStrike" spc="-1">
                <a:latin typeface="Arial"/>
              </a:rPr>
              <a:t>کلی موارد دیگه</a:t>
            </a:r>
            <a:r>
              <a:rPr lang="en-US" sz="1200" b="0" strike="noStrike" spc="-1">
                <a:latin typeface="Arial"/>
              </a:rPr>
              <a:t> هست، </a:t>
            </a:r>
            <a:r>
              <a:rPr lang="fa-IR" sz="1200" b="0" strike="noStrike" spc="-1">
                <a:solidFill>
                  <a:srgbClr val="000000"/>
                </a:solidFill>
                <a:latin typeface="Calibri"/>
                <a:cs typeface="Arial"/>
              </a:rPr>
              <a:t>جاییه که هرکسی هر سوالی که داشته باشه احتمالا جوابی براش وجود داره و بخش بسیار زیادی از متخصص ترین افراد هم اینجا فعالیت دارن و کمک میکنن به همدیگه و دانششون رو به اشتراک میزارن!</a:t>
            </a:r>
            <a:endParaRPr lang="en-US" sz="1200" b="0" strike="noStrike" spc="-1">
              <a:latin typeface="Arial"/>
            </a:endParaRPr>
          </a:p>
          <a:p>
            <a:pPr algn="r" rtl="1">
              <a:lnSpc>
                <a:spcPct val="100000"/>
              </a:lnSpc>
              <a:buNone/>
            </a:pPr>
            <a:r>
              <a:rPr lang="fa-IR" sz="1200" b="0" strike="noStrike" spc="-1">
                <a:latin typeface="Arial"/>
              </a:rPr>
              <a:t>بنابراین این خودش میتونه اولین دلیل باشه که تو همچین کامیونیتی بزرگی فعالیت مثبت و چشم گیری داشته باشین</a:t>
            </a:r>
            <a:endParaRPr lang="en-US" sz="1200" b="0" strike="noStrike" spc="-1">
              <a:latin typeface="Arial"/>
            </a:endParaRPr>
          </a:p>
        </p:txBody>
      </p:sp>
      <p:sp>
        <p:nvSpPr>
          <p:cNvPr id="770" name="PlaceHolder 3"/>
          <p:cNvSpPr>
            <a:spLocks noGrp="1"/>
          </p:cNvSpPr>
          <p:nvPr>
            <p:ph type="sldNum" idx="1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AE033DC-9AA9-4B8F-94CF-7449B4ACEAC3}" type="slidenum">
              <a:rPr lang="en-US" sz="1200" b="0" strike="noStrike" spc="-1">
                <a:latin typeface="Times New Roman"/>
              </a:rPr>
              <a:t>25</a:t>
            </a:fld>
            <a:endParaRPr lang="en-US" sz="1200" b="0" strike="noStrike" spc="-1">
              <a:latin typeface="Times New Roman"/>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PlaceHolder 1"/>
          <p:cNvSpPr>
            <a:spLocks noGrp="1" noRot="1" noChangeAspect="1"/>
          </p:cNvSpPr>
          <p:nvPr>
            <p:ph type="sldImg"/>
          </p:nvPr>
        </p:nvSpPr>
        <p:spPr>
          <a:xfrm>
            <a:off x="685800" y="1143000"/>
            <a:ext cx="5486400" cy="3086100"/>
          </a:xfrm>
          <a:prstGeom prst="rect">
            <a:avLst/>
          </a:prstGeom>
          <a:ln w="0">
            <a:noFill/>
          </a:ln>
        </p:spPr>
      </p:sp>
      <p:sp>
        <p:nvSpPr>
          <p:cNvPr id="97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و در آخر توجه کنین که شما نمیتونین سوال های خودتون رو پاک کنین اگر:</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یک جواب با حداقل </a:t>
            </a:r>
            <a:r>
              <a:rPr lang="en-US" sz="1800" b="0" strike="noStrike" spc="-1">
                <a:latin typeface="Comic Sans MS"/>
                <a:ea typeface="Segoe UI"/>
              </a:rPr>
              <a:t>1upvote داشته باشه</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چندتا جواب داشته باشه (حتی اگر هیچ </a:t>
            </a:r>
            <a:r>
              <a:rPr lang="en-US" sz="1800" b="0" strike="noStrike" spc="-1">
                <a:latin typeface="Comic Sans MS"/>
                <a:ea typeface="Segoe UI"/>
              </a:rPr>
              <a:t>upvote</a:t>
            </a:r>
            <a:r>
              <a:rPr lang="fa-IR" sz="1800" b="0" strike="noStrike" spc="-1">
                <a:latin typeface="Comic Sans MS"/>
                <a:cs typeface="B Kamran"/>
              </a:rPr>
              <a:t>ی هم هیچ کدومشون نداشته باشن)</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یک جواب </a:t>
            </a:r>
            <a:r>
              <a:rPr lang="en-US" sz="1800" b="0" strike="noStrike" spc="-1">
                <a:latin typeface="Comic Sans MS"/>
                <a:ea typeface="Segoe UI"/>
              </a:rPr>
              <a:t>accepted داشته باشه</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یک جواب داشته باشه که </a:t>
            </a:r>
            <a:r>
              <a:rPr lang="en-US" sz="1800" b="0" strike="noStrike" spc="-1">
                <a:latin typeface="Comic Sans MS"/>
                <a:ea typeface="Segoe UI"/>
              </a:rPr>
              <a:t>bounty هم گرفته باشه</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یک سوال دیگه بخاطر نسخه </a:t>
            </a:r>
            <a:r>
              <a:rPr lang="en-US" sz="1800" b="0" strike="noStrike" spc="-1">
                <a:latin typeface="Comic Sans MS"/>
                <a:ea typeface="Segoe UI"/>
              </a:rPr>
              <a:t>duplicatek</a:t>
            </a:r>
            <a:r>
              <a:rPr lang="fa-IR" sz="1800" b="0" strike="noStrike" spc="-1">
                <a:latin typeface="Comic Sans MS"/>
                <a:cs typeface="B Kamran"/>
              </a:rPr>
              <a:t>ی بودن از سوال شما بسته شده باشه!</a:t>
            </a:r>
            <a:endParaRPr lang="en-US" sz="1800" b="0" strike="noStrike" spc="-1">
              <a:latin typeface="Arial"/>
            </a:endParaRPr>
          </a:p>
        </p:txBody>
      </p:sp>
      <p:sp>
        <p:nvSpPr>
          <p:cNvPr id="971" name="PlaceHolder 3"/>
          <p:cNvSpPr>
            <a:spLocks noGrp="1"/>
          </p:cNvSpPr>
          <p:nvPr>
            <p:ph type="sldNum" idx="8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A6DA5D1-741C-4629-BBA9-CC6FE4919EB6}" type="slidenum">
              <a:rPr lang="en-US" sz="1200" b="0" strike="noStrike" spc="-1">
                <a:latin typeface="Times New Roman"/>
              </a:rPr>
              <a:t>250</a:t>
            </a:fld>
            <a:endParaRPr lang="en-US" sz="1200" b="0" strike="noStrike" spc="-1">
              <a:latin typeface="Times New Roman"/>
            </a:endParaRPr>
          </a:p>
        </p:txBody>
      </p:sp>
    </p:spTree>
    <p:extLst>
      <p:ext uri="{BB962C8B-B14F-4D97-AF65-F5344CB8AC3E}">
        <p14:creationId xmlns:p14="http://schemas.microsoft.com/office/powerpoint/2010/main" val="2552482072"/>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PlaceHolder 1"/>
          <p:cNvSpPr>
            <a:spLocks noGrp="1" noRot="1" noChangeAspect="1"/>
          </p:cNvSpPr>
          <p:nvPr>
            <p:ph type="sldImg"/>
          </p:nvPr>
        </p:nvSpPr>
        <p:spPr>
          <a:xfrm>
            <a:off x="685800" y="1143000"/>
            <a:ext cx="5486400" cy="3086100"/>
          </a:xfrm>
          <a:prstGeom prst="rect">
            <a:avLst/>
          </a:prstGeom>
          <a:ln w="0">
            <a:noFill/>
          </a:ln>
        </p:spPr>
      </p:sp>
      <p:sp>
        <p:nvSpPr>
          <p:cNvPr id="97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مروری بر فصل راه حل های مقابله با </a:t>
            </a:r>
            <a:r>
              <a:rPr lang="en-US" sz="1800" b="0" strike="noStrike" spc="-1">
                <a:latin typeface="Arial"/>
              </a:rPr>
              <a:t>Down vote </a:t>
            </a:r>
            <a:r>
              <a:rPr lang="fa-IR" sz="1800" b="0" strike="noStrike" spc="-1">
                <a:latin typeface="Arial"/>
              </a:rPr>
              <a:t> و </a:t>
            </a:r>
            <a:r>
              <a:rPr lang="en-US" sz="1800" b="0" strike="noStrike" spc="-1">
                <a:latin typeface="Arial"/>
              </a:rPr>
              <a:t>close vote</a:t>
            </a:r>
            <a:r>
              <a:rPr lang="fa-IR" sz="1800" b="0" strike="noStrike" spc="-1">
                <a:latin typeface="Arial"/>
              </a:rPr>
              <a:t>ها، :</a:t>
            </a:r>
          </a:p>
          <a:p>
            <a:pPr algn="just" rtl="1">
              <a:lnSpc>
                <a:spcPct val="107000"/>
              </a:lnSpc>
              <a:spcBef>
                <a:spcPts val="799"/>
              </a:spcBef>
              <a:buNone/>
              <a:tabLst>
                <a:tab pos="0" algn="l"/>
              </a:tabLst>
            </a:pPr>
            <a:r>
              <a:rPr lang="fa-IR" sz="1800" b="0" strike="noStrike" spc="-1">
                <a:latin typeface="Arial"/>
              </a:rPr>
              <a:t>تو این فصل درمورد رفتار حرفه ای در </a:t>
            </a:r>
            <a:r>
              <a:rPr lang="en-US" sz="1800" b="0" strike="noStrike" spc="-1">
                <a:latin typeface="Arial"/>
              </a:rPr>
              <a:t>Stackoverflow</a:t>
            </a:r>
            <a:r>
              <a:rPr lang="fa-IR" sz="1800" b="0" strike="noStrike" spc="-1">
                <a:latin typeface="Arial"/>
              </a:rPr>
              <a:t> صحبت کردیم، اینکه درمقابل انواع نظرات و حرف ها ی مختلف شما چه عکس العملی باید نشون بدین، و چطور باید سوالتون رو آپدیت/ویرایش کنین و از کامنت گذاشتن بهره ببرین تا بهترین نتیجه رو بگیرین</a:t>
            </a:r>
          </a:p>
          <a:p>
            <a:pPr algn="just" rtl="1">
              <a:lnSpc>
                <a:spcPct val="107000"/>
              </a:lnSpc>
              <a:spcBef>
                <a:spcPts val="799"/>
              </a:spcBef>
              <a:buNone/>
              <a:tabLst>
                <a:tab pos="0" algn="l"/>
              </a:tabLst>
            </a:pPr>
            <a:r>
              <a:rPr lang="fa-IR" sz="1800" b="0" strike="noStrike" spc="-1">
                <a:latin typeface="Arial"/>
              </a:rPr>
              <a:t>همینطور موضوع </a:t>
            </a:r>
            <a:r>
              <a:rPr lang="en-US" sz="1800" b="0" strike="noStrike" spc="-1">
                <a:latin typeface="Arial"/>
              </a:rPr>
              <a:t>Backer</a:t>
            </a:r>
            <a:r>
              <a:rPr lang="fa-IR" sz="1800" b="0" strike="noStrike" spc="-1">
                <a:latin typeface="Arial"/>
              </a:rPr>
              <a:t> رو توضیح دادیم که چقدر میتونه مفید باشه و شمارو از سیل </a:t>
            </a:r>
            <a:r>
              <a:rPr lang="en-US" sz="1800" b="0" strike="noStrike" spc="-1">
                <a:latin typeface="Arial"/>
              </a:rPr>
              <a:t>downvote</a:t>
            </a:r>
            <a:r>
              <a:rPr lang="fa-IR" sz="1800" b="0" strike="noStrike" spc="-1">
                <a:latin typeface="Arial"/>
              </a:rPr>
              <a:t>های آتی نجات بده</a:t>
            </a:r>
            <a:r>
              <a:rPr lang="en-US" sz="1800" b="0" strike="noStrike" spc="-1">
                <a:latin typeface="Arial"/>
              </a:rPr>
              <a:t> </a:t>
            </a:r>
            <a:r>
              <a:rPr lang="fa-IR" sz="1800" b="0" strike="noStrike" spc="-1">
                <a:latin typeface="Arial"/>
              </a:rPr>
              <a:t>و در انتها دیدیم که راه آخر اینه اگر واقعا شرایط طوری بود که میبینین که نجات از سیل امتیاز های منفی و </a:t>
            </a:r>
            <a:r>
              <a:rPr lang="en-US" sz="1800" b="0" strike="noStrike" spc="-1">
                <a:latin typeface="Arial"/>
              </a:rPr>
              <a:t>close vote</a:t>
            </a:r>
            <a:r>
              <a:rPr lang="fa-IR" sz="1800" b="0" strike="noStrike" spc="-1">
                <a:latin typeface="Arial"/>
              </a:rPr>
              <a:t> امکان پذیر نیست، سوالتون رو حذف کنین...</a:t>
            </a:r>
            <a:endParaRPr lang="en-US" sz="1800" b="0" strike="noStrike" spc="-1">
              <a:latin typeface="Arial"/>
            </a:endParaRPr>
          </a:p>
        </p:txBody>
      </p:sp>
      <p:sp>
        <p:nvSpPr>
          <p:cNvPr id="974" name="PlaceHolder 3"/>
          <p:cNvSpPr>
            <a:spLocks noGrp="1"/>
          </p:cNvSpPr>
          <p:nvPr>
            <p:ph type="sldNum" idx="8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D95AF4A-4F17-42AB-B142-C764111C95D9}" type="slidenum">
              <a:rPr lang="en-US" sz="1200" b="0" strike="noStrike" spc="-1">
                <a:latin typeface="Times New Roman"/>
              </a:rPr>
              <a:t>251</a:t>
            </a:fld>
            <a:endParaRPr lang="en-US" sz="1200" b="0" strike="noStrike" spc="-1">
              <a:latin typeface="Times New Roman"/>
            </a:endParaRPr>
          </a:p>
        </p:txBody>
      </p:sp>
    </p:spTree>
    <p:extLst>
      <p:ext uri="{BB962C8B-B14F-4D97-AF65-F5344CB8AC3E}">
        <p14:creationId xmlns:p14="http://schemas.microsoft.com/office/powerpoint/2010/main" val="178750287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PlaceHolder 1"/>
          <p:cNvSpPr>
            <a:spLocks noGrp="1" noRot="1" noChangeAspect="1"/>
          </p:cNvSpPr>
          <p:nvPr>
            <p:ph type="sldImg"/>
          </p:nvPr>
        </p:nvSpPr>
        <p:spPr>
          <a:xfrm>
            <a:off x="685800" y="1143000"/>
            <a:ext cx="5486400" cy="3086100"/>
          </a:xfrm>
          <a:prstGeom prst="rect">
            <a:avLst/>
          </a:prstGeom>
          <a:ln w="0">
            <a:noFill/>
          </a:ln>
        </p:spPr>
      </p:sp>
      <p:sp>
        <p:nvSpPr>
          <p:cNvPr id="101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تو فصل های قبل دیدین که اولین دلیل بسته شدن سوال، </a:t>
            </a:r>
            <a:r>
              <a:rPr lang="en-US" sz="1800" b="0" strike="noStrike" spc="-1">
                <a:latin typeface="Comic Sans MS"/>
                <a:ea typeface="Segoe UI"/>
              </a:rPr>
              <a:t>duplicate بودن اونه! </a:t>
            </a:r>
            <a:r>
              <a:rPr lang="fa-IR" sz="1800" b="0" strike="noStrike" spc="-1">
                <a:latin typeface="Comic Sans MS"/>
                <a:ea typeface="Segoe UI"/>
              </a:rPr>
              <a:t> </a:t>
            </a:r>
            <a:r>
              <a:rPr lang="en-US" sz="1800" b="0" strike="noStrike" spc="-1">
                <a:latin typeface="Comic Sans MS"/>
                <a:ea typeface="Segoe UI"/>
              </a:rPr>
              <a:t>پس همین الانش دلیلی خیلی موجهی داریم که خوب یاد بگیریم که چطور باید سوال های مشابه رو پیدا کنیم تا سوال تکراری نپرسیم، علاوه براون خوبه که ما سوال های مشابه رو پیدا کنیم، تا بتونیم در صورت نیاز توی سوال/جوابمون به اون ها ارجاع بدیم! </a:t>
            </a:r>
            <a:r>
              <a:rPr lang="fa-IR" sz="1800" b="0" strike="noStrike" spc="-1">
                <a:latin typeface="Comic Sans MS"/>
                <a:ea typeface="Segoe UI"/>
              </a:rPr>
              <a:t> و از همه مهمتر اگر درست جستجو کنیم ممکنه واقعا سوال خودمون رو پیدا کنیم که کسی قبل از ما پرسیده و اینطوری زودتر به جوابمون میرسیم!</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013" name="PlaceHolder 3"/>
          <p:cNvSpPr>
            <a:spLocks noGrp="1"/>
          </p:cNvSpPr>
          <p:nvPr>
            <p:ph type="sldNum" idx="9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D8EDE48-A829-47B1-BEA9-060823945A67}" type="slidenum">
              <a:rPr lang="en-US" sz="1200" b="0" strike="noStrike" spc="-1">
                <a:latin typeface="Times New Roman"/>
              </a:rPr>
              <a:t>252</a:t>
            </a:fld>
            <a:endParaRPr lang="en-US" sz="1200" b="0" strike="noStrike" spc="-1">
              <a:latin typeface="Times New Roman"/>
            </a:endParaRPr>
          </a:p>
        </p:txBody>
      </p:sp>
    </p:spTree>
    <p:extLst>
      <p:ext uri="{BB962C8B-B14F-4D97-AF65-F5344CB8AC3E}">
        <p14:creationId xmlns:p14="http://schemas.microsoft.com/office/powerpoint/2010/main" val="2027065004"/>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PlaceHolder 1"/>
          <p:cNvSpPr>
            <a:spLocks noGrp="1" noRot="1" noChangeAspect="1"/>
          </p:cNvSpPr>
          <p:nvPr>
            <p:ph type="sldImg"/>
          </p:nvPr>
        </p:nvSpPr>
        <p:spPr>
          <a:xfrm>
            <a:off x="685800" y="1143000"/>
            <a:ext cx="5486400" cy="3086100"/>
          </a:xfrm>
          <a:prstGeom prst="rect">
            <a:avLst/>
          </a:prstGeom>
          <a:ln w="0">
            <a:noFill/>
          </a:ln>
        </p:spPr>
      </p:sp>
      <p:sp>
        <p:nvSpPr>
          <p:cNvPr id="97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البته خیلی ها فکر میکنن که این کار خیلی ساده اس و هیچ تلاشی برای درست انجام دادنش نمیکنن، یعنی حرفه ای عمل نمیکنن، درنتیجه متاسفانه این بی توجهی، موجب شده که بیش از </a:t>
            </a:r>
            <a:r>
              <a:rPr lang="en-US" sz="1800" b="0" strike="noStrike" spc="-1">
                <a:latin typeface="Comic Sans MS"/>
                <a:cs typeface="B Kamran"/>
              </a:rPr>
              <a:t>600</a:t>
            </a:r>
            <a:r>
              <a:rPr lang="fa-IR" sz="1800" b="0" strike="noStrike" spc="-1">
                <a:latin typeface="Comic Sans MS"/>
                <a:cs typeface="B Kamran"/>
              </a:rPr>
              <a:t>هزارتا سوال تکراری در استک اورفلو پرسیده بشه، که بیش از 100 هزارتاشون امتیاز منفی دریافت کردن و بیش از 400هزارتاشون هم اصلا جوابی دریافت نکردن! تازه اینا مواردی هست که جامعه </a:t>
            </a:r>
            <a:r>
              <a:rPr lang="en-US" sz="1800" b="0" strike="noStrike" spc="-1">
                <a:latin typeface="Comic Sans MS"/>
                <a:cs typeface="B Kamran"/>
              </a:rPr>
              <a:t>Stackoverflow</a:t>
            </a:r>
            <a:r>
              <a:rPr lang="fa-IR" sz="1800" b="0" strike="noStrike" spc="-1">
                <a:latin typeface="Comic Sans MS"/>
                <a:cs typeface="B Kamran"/>
              </a:rPr>
              <a:t> تشخیص داده و اونارو به عنوان </a:t>
            </a:r>
            <a:r>
              <a:rPr lang="en-US" sz="1800" b="0" strike="noStrike" spc="-1">
                <a:latin typeface="Comic Sans MS"/>
                <a:cs typeface="B Kamran"/>
              </a:rPr>
              <a:t>duplicate</a:t>
            </a:r>
            <a:r>
              <a:rPr lang="fa-IR" sz="1800" b="0" strike="noStrike" spc="-1">
                <a:latin typeface="Comic Sans MS"/>
                <a:cs typeface="B Kamran"/>
              </a:rPr>
              <a:t> گزارش کردن، و درواقع تعداد تکراری های بیشتر از این هست متاسفانه!</a:t>
            </a:r>
          </a:p>
          <a:p>
            <a:pPr algn="just" rtl="1">
              <a:lnSpc>
                <a:spcPct val="107000"/>
              </a:lnSpc>
              <a:spcBef>
                <a:spcPts val="799"/>
              </a:spcBef>
              <a:buNone/>
              <a:tabLst>
                <a:tab pos="0" algn="l"/>
              </a:tabLst>
            </a:pPr>
            <a:r>
              <a:rPr lang="fa-IR" sz="1800" b="0" strike="noStrike" spc="-1">
                <a:latin typeface="Comic Sans MS"/>
                <a:cs typeface="B Kamran"/>
              </a:rPr>
              <a:t>اما از اونجایی که هدف این دوره در </a:t>
            </a:r>
            <a:r>
              <a:rPr lang="en-US" sz="1800" b="0" strike="noStrike" spc="-1">
                <a:latin typeface="Comic Sans MS"/>
                <a:cs typeface="B Kamran"/>
              </a:rPr>
              <a:t>CafeDX</a:t>
            </a:r>
            <a:r>
              <a:rPr lang="fa-IR" sz="1800" b="0" strike="noStrike" spc="-1">
                <a:latin typeface="Comic Sans MS"/>
                <a:cs typeface="B Kamran"/>
              </a:rPr>
              <a:t> درواقع </a:t>
            </a:r>
            <a:r>
              <a:rPr lang="en-US" sz="1800" b="0" strike="noStrike" spc="-1">
                <a:latin typeface="Comic Sans MS"/>
                <a:cs typeface="B Kamran"/>
              </a:rPr>
              <a:t>therightway</a:t>
            </a:r>
            <a:r>
              <a:rPr lang="fa-IR" sz="1800" b="0" strike="noStrike" spc="-1">
                <a:latin typeface="Comic Sans MS"/>
                <a:cs typeface="B Kamran"/>
              </a:rPr>
              <a:t> هست، شما باید برای حرفه ای شدن روش درست و اصولیش رو پیش بگیرین تا جزو این دسته از افراد نباشین یا حداقل احتمال اینکه تکراری بپرسین رو به شدت کاهش بدین!</a:t>
            </a:r>
            <a:endParaRPr lang="en-US" sz="1800" b="0" strike="noStrike" spc="-1">
              <a:latin typeface="Arial"/>
            </a:endParaRPr>
          </a:p>
        </p:txBody>
      </p:sp>
      <p:sp>
        <p:nvSpPr>
          <p:cNvPr id="977" name="PlaceHolder 3"/>
          <p:cNvSpPr>
            <a:spLocks noGrp="1"/>
          </p:cNvSpPr>
          <p:nvPr>
            <p:ph type="sldNum" idx="8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2A78397-D036-4ED1-9EEF-3F40D339E63F}" type="slidenum">
              <a:rPr lang="en-US" sz="1200" b="0" strike="noStrike" spc="-1">
                <a:latin typeface="Times New Roman"/>
              </a:rPr>
              <a:t>253</a:t>
            </a:fld>
            <a:endParaRPr lang="en-US" sz="1200" b="0" strike="noStrike" spc="-1">
              <a:latin typeface="Times New Roman"/>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PlaceHolder 1"/>
          <p:cNvSpPr>
            <a:spLocks noGrp="1" noRot="1" noChangeAspect="1"/>
          </p:cNvSpPr>
          <p:nvPr>
            <p:ph type="sldImg"/>
          </p:nvPr>
        </p:nvSpPr>
        <p:spPr>
          <a:xfrm>
            <a:off x="685800" y="1143000"/>
            <a:ext cx="5486400" cy="3086100"/>
          </a:xfrm>
          <a:prstGeom prst="rect">
            <a:avLst/>
          </a:prstGeom>
          <a:ln w="0">
            <a:noFill/>
          </a:ln>
        </p:spPr>
      </p:sp>
      <p:sp>
        <p:nvSpPr>
          <p:cNvPr id="97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اولین روش که ساده ترینش و درواقع ناقص ترین هست همون سرچ اصلی </a:t>
            </a:r>
            <a:r>
              <a:rPr lang="en-US" sz="1800" b="0" strike="noStrike" spc="-1">
                <a:latin typeface="Comic Sans MS"/>
                <a:cs typeface="B Kamran"/>
              </a:rPr>
              <a:t>stackover overflow</a:t>
            </a:r>
            <a:r>
              <a:rPr lang="fa-IR" sz="1800" b="0" strike="noStrike" spc="-1">
                <a:latin typeface="Comic Sans MS"/>
                <a:cs typeface="B Kamran"/>
              </a:rPr>
              <a:t> هست، خیلی ها فکر میکنن با سرچ ساده سوالشون تو همین قسمت میتونن به جوابشون دست پیدا کنن، مثلا اینجا ببینین برای سوال</a:t>
            </a: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1" strike="noStrike" spc="-1">
                <a:solidFill>
                  <a:srgbClr val="000000"/>
                </a:solidFill>
                <a:highlight>
                  <a:srgbClr val="FFFF00"/>
                </a:highlight>
                <a:latin typeface="Comic Sans MS"/>
                <a:ea typeface="Segoe UI"/>
              </a:rPr>
              <a:t>What is the difference between test and it in jest?</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فقط یک مورد مشابه رو پیدا کرده و 27 مورد دیگه نامرتبط هستند</a:t>
            </a:r>
            <a:endParaRPr lang="en-US" sz="1800" b="0" strike="noStrike" spc="-1">
              <a:latin typeface="Arial"/>
            </a:endParaRPr>
          </a:p>
        </p:txBody>
      </p:sp>
      <p:sp>
        <p:nvSpPr>
          <p:cNvPr id="980" name="PlaceHolder 3"/>
          <p:cNvSpPr>
            <a:spLocks noGrp="1"/>
          </p:cNvSpPr>
          <p:nvPr>
            <p:ph type="sldNum" idx="8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8AF3106-220D-4C82-9A98-87D115304DDA}" type="slidenum">
              <a:rPr lang="en-US" sz="1200" b="0" strike="noStrike" spc="-1">
                <a:latin typeface="Times New Roman"/>
              </a:rPr>
              <a:t>254</a:t>
            </a:fld>
            <a:endParaRPr lang="en-US" sz="1200" b="0" strike="noStrike" spc="-1">
              <a:latin typeface="Times New Roman"/>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PlaceHolder 1"/>
          <p:cNvSpPr>
            <a:spLocks noGrp="1" noRot="1" noChangeAspect="1"/>
          </p:cNvSpPr>
          <p:nvPr>
            <p:ph type="sldImg"/>
          </p:nvPr>
        </p:nvSpPr>
        <p:spPr>
          <a:xfrm>
            <a:off x="685800" y="1143000"/>
            <a:ext cx="5486400" cy="3086100"/>
          </a:xfrm>
          <a:prstGeom prst="rect">
            <a:avLst/>
          </a:prstGeom>
          <a:ln w="0">
            <a:noFill/>
          </a:ln>
        </p:spPr>
      </p:sp>
      <p:sp>
        <p:nvSpPr>
          <p:cNvPr id="98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درحالی که وقتی درست سرچ کنیم میبینیم که </a:t>
            </a:r>
            <a:r>
              <a:rPr lang="en-US" sz="2000" b="0" strike="noStrike" spc="-1">
                <a:latin typeface="Arial"/>
              </a:rPr>
              <a:t>4</a:t>
            </a:r>
            <a:r>
              <a:rPr lang="fa-IR" sz="2000" b="0" strike="noStrike" spc="-1">
                <a:latin typeface="Arial"/>
              </a:rPr>
              <a:t>تا سوال مشابه تو این مجموعه کلمات وجود دارن که ممکنه جواب ما توشون وجود داشته باشه! واگر دقت کنین میبینین دوتا سوال دقیقا عنوان کاملا تکراری دارن! این یعنی خیلی ازافراد نمیدونن که چطور جستجو کنن و سوال تکراری نپرسن! و حتی اگر باز دقت کنین سوالا بسته نشدن! یعنی جامعه </a:t>
            </a:r>
            <a:r>
              <a:rPr lang="en-US" sz="2000" b="0" strike="noStrike" spc="-1">
                <a:latin typeface="Arial"/>
              </a:rPr>
              <a:t>Stackoverflow هم </a:t>
            </a:r>
            <a:r>
              <a:rPr lang="fa-IR" sz="2000" b="0" strike="noStrike" spc="-1">
                <a:latin typeface="Arial"/>
              </a:rPr>
              <a:t>طبیعتا خیلی هاشون نمیتونن درست پیدا کنن یا اصلا وقتشو ندارن که همه بیان سوال شما رو جستجو کنن تاببینن که تکراری هست یا نه، بنابراین ما خودمون باید سعی کنیم که این موارد رعایت کنیم تا محیط تمیز تر متمرکزتر و بهتری برای سوال جواب ایجاد کنیم، </a:t>
            </a:r>
            <a:endParaRPr lang="en-US" sz="2000" b="0" strike="noStrike" spc="-1">
              <a:latin typeface="Arial"/>
            </a:endParaRPr>
          </a:p>
        </p:txBody>
      </p:sp>
      <p:sp>
        <p:nvSpPr>
          <p:cNvPr id="983" name="PlaceHolder 3"/>
          <p:cNvSpPr>
            <a:spLocks noGrp="1"/>
          </p:cNvSpPr>
          <p:nvPr>
            <p:ph type="sldNum" idx="8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69E23A2-623D-46DE-93D3-44AE07781CFB}" type="slidenum">
              <a:rPr lang="en-US" sz="1200" b="0" strike="noStrike" spc="-1">
                <a:latin typeface="Times New Roman"/>
              </a:rPr>
              <a:t>255</a:t>
            </a:fld>
            <a:endParaRPr lang="en-US" sz="1200" b="0" strike="noStrike" spc="-1">
              <a:latin typeface="Times New Roman"/>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PlaceHolder 1"/>
          <p:cNvSpPr>
            <a:spLocks noGrp="1" noRot="1" noChangeAspect="1"/>
          </p:cNvSpPr>
          <p:nvPr>
            <p:ph type="sldImg"/>
          </p:nvPr>
        </p:nvSpPr>
        <p:spPr>
          <a:xfrm>
            <a:off x="685800" y="1143000"/>
            <a:ext cx="5486400" cy="3086100"/>
          </a:xfrm>
          <a:prstGeom prst="rect">
            <a:avLst/>
          </a:prstGeom>
          <a:ln w="0">
            <a:noFill/>
          </a:ln>
        </p:spPr>
      </p:sp>
      <p:sp>
        <p:nvSpPr>
          <p:cNvPr id="98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البته همیشه هم اینطوری نیست که سوالاتتون صرفا بسته شن! مثلا اینجا مبینین که نه تنها سوالشون بخاطر </a:t>
            </a:r>
            <a:r>
              <a:rPr lang="en-US" sz="2000" b="0" strike="noStrike" spc="-1">
                <a:latin typeface="Arial"/>
              </a:rPr>
              <a:t>duplicate بودن </a:t>
            </a:r>
            <a:r>
              <a:rPr lang="fa-IR" sz="2000" b="0" strike="noStrike" spc="-1">
                <a:latin typeface="Arial"/>
              </a:rPr>
              <a:t>بسته شده، </a:t>
            </a:r>
            <a:r>
              <a:rPr lang="en-US" sz="2000" b="0" strike="noStrike" spc="-1">
                <a:latin typeface="Arial"/>
              </a:rPr>
              <a:t>بلکه کلی Downvote هم گرفتن! پس حواستونو جمع کنین و به این فکر نکنین که صرفا به هوای ا</a:t>
            </a:r>
            <a:r>
              <a:rPr lang="fa-IR" sz="2000" b="0" strike="noStrike" spc="-1">
                <a:latin typeface="Arial"/>
              </a:rPr>
              <a:t>م</a:t>
            </a:r>
            <a:r>
              <a:rPr lang="en-US" sz="2000" b="0" strike="noStrike" spc="-1">
                <a:latin typeface="Arial"/>
              </a:rPr>
              <a:t>ت</a:t>
            </a:r>
            <a:r>
              <a:rPr lang="fa-IR" sz="2000" b="0" strike="noStrike" spc="-1">
                <a:latin typeface="Arial"/>
              </a:rPr>
              <a:t>ی</a:t>
            </a:r>
            <a:r>
              <a:rPr lang="en-US" sz="2000" b="0" strike="noStrike" spc="-1">
                <a:latin typeface="Arial"/>
              </a:rPr>
              <a:t>از گی</a:t>
            </a:r>
            <a:r>
              <a:rPr lang="fa-IR" sz="2000" b="0" strike="noStrike" spc="-1">
                <a:latin typeface="Arial"/>
              </a:rPr>
              <a:t>ر</a:t>
            </a:r>
            <a:r>
              <a:rPr lang="en-US" sz="2000" b="0" strike="noStrike" spc="-1">
                <a:latin typeface="Arial"/>
              </a:rPr>
              <a:t>ی برین سوال تکراری بپرسین که واقعا کار نادرستیه مگر </a:t>
            </a:r>
            <a:r>
              <a:rPr lang="fa-IR" sz="2000" b="0" strike="noStrike" spc="-1">
                <a:latin typeface="Arial"/>
              </a:rPr>
              <a:t>اینکه </a:t>
            </a:r>
            <a:r>
              <a:rPr lang="en-US" sz="2000" b="0" strike="noStrike" spc="-1">
                <a:latin typeface="Arial"/>
              </a:rPr>
              <a:t>واقعا سرچ کردین و نتونستین پیدا کنین که د</a:t>
            </a:r>
            <a:r>
              <a:rPr lang="fa-IR" sz="2000" b="0" strike="noStrike" spc="-1">
                <a:latin typeface="Arial"/>
              </a:rPr>
              <a:t>ا</a:t>
            </a:r>
            <a:r>
              <a:rPr lang="en-US" sz="2000" b="0" strike="noStrike" spc="-1">
                <a:latin typeface="Arial"/>
              </a:rPr>
              <a:t>ستانش متفاوته!</a:t>
            </a:r>
            <a:endParaRPr lang="fa-IR" sz="2000" b="0" strike="noStrike" spc="-1">
              <a:latin typeface="Arial"/>
            </a:endParaRPr>
          </a:p>
        </p:txBody>
      </p:sp>
      <p:sp>
        <p:nvSpPr>
          <p:cNvPr id="986" name="PlaceHolder 3"/>
          <p:cNvSpPr>
            <a:spLocks noGrp="1"/>
          </p:cNvSpPr>
          <p:nvPr>
            <p:ph type="sldNum" idx="8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70800B6-A07A-4C83-9280-E75DF1F2416C}" type="slidenum">
              <a:rPr lang="en-US" sz="1200" b="0" strike="noStrike" spc="-1">
                <a:latin typeface="Times New Roman"/>
              </a:rPr>
              <a:t>256</a:t>
            </a:fld>
            <a:endParaRPr lang="en-US" sz="1200" b="0" strike="noStrike" spc="-1">
              <a:latin typeface="Times New Roman"/>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PlaceHolder 1"/>
          <p:cNvSpPr>
            <a:spLocks noGrp="1" noRot="1" noChangeAspect="1"/>
          </p:cNvSpPr>
          <p:nvPr>
            <p:ph type="sldImg"/>
          </p:nvPr>
        </p:nvSpPr>
        <p:spPr>
          <a:xfrm>
            <a:off x="685800" y="1143000"/>
            <a:ext cx="5486400" cy="3086100"/>
          </a:xfrm>
          <a:prstGeom prst="rect">
            <a:avLst/>
          </a:prstGeom>
          <a:ln w="0">
            <a:noFill/>
          </a:ln>
        </p:spPr>
      </p:sp>
      <p:sp>
        <p:nvSpPr>
          <p:cNvPr id="98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و اما مورد دوم که یکی از بهترین راه ها برای پیدا کردن سوال های مشابه هست، جستجو از طریق بخش </a:t>
            </a:r>
            <a:r>
              <a:rPr lang="en-US" sz="2000" b="0" strike="noStrike" spc="-1">
                <a:latin typeface="Arial"/>
              </a:rPr>
              <a:t>ask question</a:t>
            </a:r>
            <a:r>
              <a:rPr lang="fa-IR" sz="2000" b="0" strike="noStrike" spc="-1">
                <a:latin typeface="Arial"/>
              </a:rPr>
              <a:t> هست، یعنی روی دکمه </a:t>
            </a:r>
            <a:r>
              <a:rPr lang="en-US" sz="2000" b="0" strike="noStrike" spc="-1">
                <a:latin typeface="Arial"/>
              </a:rPr>
              <a:t>Ask Question بزن</a:t>
            </a:r>
            <a:r>
              <a:rPr lang="fa-IR" sz="2000" b="0" strike="noStrike" spc="-1">
                <a:latin typeface="Arial"/>
              </a:rPr>
              <a:t>ین</a:t>
            </a:r>
            <a:r>
              <a:rPr lang="en-US" sz="2000" b="0" strike="noStrike" spc="-1">
                <a:latin typeface="Arial"/>
              </a:rPr>
              <a:t>، بعد </a:t>
            </a:r>
            <a:r>
              <a:rPr lang="fa-IR" sz="2000" b="0" strike="noStrike" spc="-1">
                <a:latin typeface="Arial"/>
              </a:rPr>
              <a:t>عنوان </a:t>
            </a:r>
            <a:r>
              <a:rPr lang="en-US" sz="2000" b="0" strike="noStrike" spc="-1">
                <a:latin typeface="Arial"/>
              </a:rPr>
              <a:t>سوال مدنظرتو</a:t>
            </a:r>
            <a:r>
              <a:rPr lang="fa-IR" sz="2000" b="0" strike="noStrike" spc="-1">
                <a:latin typeface="Arial"/>
              </a:rPr>
              <a:t>نو</a:t>
            </a:r>
            <a:r>
              <a:rPr lang="en-US" sz="2000" b="0" strike="noStrike" spc="-1">
                <a:latin typeface="Arial"/>
              </a:rPr>
              <a:t> اینجا </a:t>
            </a:r>
            <a:r>
              <a:rPr lang="fa-IR" sz="2000" b="0" strike="noStrike" spc="-1">
                <a:latin typeface="Arial"/>
              </a:rPr>
              <a:t>بنویسین</a:t>
            </a:r>
            <a:r>
              <a:rPr lang="en-US" sz="2000" b="0" strike="noStrike" spc="-1">
                <a:latin typeface="Arial"/>
              </a:rPr>
              <a:t>، تو این لیستی 25</a:t>
            </a:r>
            <a:r>
              <a:rPr lang="fa-IR" sz="2000" b="0" strike="noStrike" spc="-1">
                <a:latin typeface="Arial"/>
              </a:rPr>
              <a:t>تایی که میاره جستجوی دقیق تر و تمیز تری رو نسبت به </a:t>
            </a:r>
            <a:r>
              <a:rPr lang="en-US" sz="2000" b="0" strike="noStrike" spc="-1">
                <a:latin typeface="Arial"/>
              </a:rPr>
              <a:t>main searchbar</a:t>
            </a:r>
            <a:r>
              <a:rPr lang="fa-IR" sz="2000" b="0" strike="noStrike" spc="-1">
                <a:latin typeface="Arial"/>
              </a:rPr>
              <a:t> ارائه میده، میبینین که اینجا 3تا از اون 4تا مورد رو قشنگ پیدا کرده و بهمون نشون داده، البته بین این سه تا چندتا سوال دیگه بود، که من برای جا شدن تو تصویر اونارو حذف کردم تا شما راحتتر ببینین! </a:t>
            </a:r>
          </a:p>
          <a:p>
            <a:pPr algn="just" rtl="1">
              <a:lnSpc>
                <a:spcPct val="107000"/>
              </a:lnSpc>
              <a:spcBef>
                <a:spcPts val="799"/>
              </a:spcBef>
              <a:buNone/>
              <a:tabLst>
                <a:tab pos="0" algn="l"/>
              </a:tabLst>
            </a:pPr>
            <a:r>
              <a:rPr lang="fa-IR" sz="2000" b="0" strike="noStrike" spc="-1">
                <a:latin typeface="Arial"/>
              </a:rPr>
              <a:t>پیشنهادمم اینه اگر سوالتونو تو بخش </a:t>
            </a:r>
            <a:r>
              <a:rPr lang="en-US" sz="2000" b="0" strike="noStrike" spc="-1">
                <a:latin typeface="Arial"/>
              </a:rPr>
              <a:t>main search bar پیدا نکردین بیاین انجا بنویسین تا سریعتر به نتیجه برسین، اگر اینجا نبود برین سراغ روش بعدی...</a:t>
            </a:r>
          </a:p>
        </p:txBody>
      </p:sp>
      <p:sp>
        <p:nvSpPr>
          <p:cNvPr id="989" name="PlaceHolder 3"/>
          <p:cNvSpPr>
            <a:spLocks noGrp="1"/>
          </p:cNvSpPr>
          <p:nvPr>
            <p:ph type="sldNum" idx="8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1A44A75-64BC-44F9-ACDB-2256325BF3FC}" type="slidenum">
              <a:rPr lang="en-US" sz="1200" b="0" strike="noStrike" spc="-1">
                <a:latin typeface="Times New Roman"/>
              </a:rPr>
              <a:t>257</a:t>
            </a:fld>
            <a:endParaRPr lang="en-US" sz="1200" b="0" strike="noStrike" spc="-1">
              <a:latin typeface="Times New Roman"/>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PlaceHolder 1"/>
          <p:cNvSpPr>
            <a:spLocks noGrp="1" noRot="1" noChangeAspect="1"/>
          </p:cNvSpPr>
          <p:nvPr>
            <p:ph type="sldImg"/>
          </p:nvPr>
        </p:nvSpPr>
        <p:spPr>
          <a:xfrm>
            <a:off x="685800" y="1143000"/>
            <a:ext cx="5486400" cy="3086100"/>
          </a:xfrm>
          <a:prstGeom prst="rect">
            <a:avLst/>
          </a:prstGeom>
          <a:ln w="0">
            <a:noFill/>
          </a:ln>
        </p:spPr>
      </p:sp>
      <p:sp>
        <p:nvSpPr>
          <p:cNvPr id="99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مورد سوم جستجوی پیشرفته در </a:t>
            </a:r>
            <a:r>
              <a:rPr lang="en-US" sz="2000" b="0" strike="noStrike" spc="-1">
                <a:latin typeface="Arial"/>
              </a:rPr>
              <a:t>stackoverflow</a:t>
            </a:r>
            <a:r>
              <a:rPr lang="fa-IR" sz="2000" b="0" strike="noStrike" spc="-1">
                <a:latin typeface="Arial"/>
              </a:rPr>
              <a:t> هست، </a:t>
            </a:r>
          </a:p>
          <a:p>
            <a:pPr algn="just" rtl="1">
              <a:lnSpc>
                <a:spcPct val="107000"/>
              </a:lnSpc>
              <a:spcBef>
                <a:spcPts val="799"/>
              </a:spcBef>
              <a:buNone/>
              <a:tabLst>
                <a:tab pos="0" algn="l"/>
              </a:tabLst>
            </a:pPr>
            <a:r>
              <a:rPr lang="en-US" sz="2000" b="0" strike="noStrike" spc="-1">
                <a:latin typeface="Arial"/>
              </a:rPr>
              <a:t>	</a:t>
            </a:r>
            <a:r>
              <a:rPr lang="en-US" sz="1800" b="0" strike="noStrike" spc="-1">
                <a:latin typeface="Comic Sans MS"/>
                <a:ea typeface="Segoe UI"/>
              </a:rPr>
              <a:t>Stackoverflow یه لیستی از عملگرهای جستجو پیشرفته </a:t>
            </a:r>
            <a:r>
              <a:rPr lang="fa-IR" sz="1800" b="0" strike="noStrike" spc="-1">
                <a:latin typeface="Comic Sans MS"/>
                <a:ea typeface="Segoe UI"/>
              </a:rPr>
              <a:t>مثل </a:t>
            </a:r>
          </a:p>
          <a:p>
            <a:pPr algn="just" rtl="1">
              <a:lnSpc>
                <a:spcPct val="107000"/>
              </a:lnSpc>
              <a:spcBef>
                <a:spcPts val="799"/>
              </a:spcBef>
              <a:buNone/>
              <a:tabLst>
                <a:tab pos="0" algn="l"/>
              </a:tabLst>
            </a:pPr>
            <a:r>
              <a:rPr lang="en-US" sz="1800" b="0" strike="noStrike" spc="-1">
                <a:latin typeface="Comic Sans MS"/>
                <a:ea typeface="Segoe UI"/>
              </a:rPr>
              <a:t>Tags</a:t>
            </a:r>
          </a:p>
          <a:p>
            <a:pPr algn="just" rtl="1">
              <a:lnSpc>
                <a:spcPct val="107000"/>
              </a:lnSpc>
              <a:spcBef>
                <a:spcPts val="799"/>
              </a:spcBef>
              <a:buNone/>
              <a:tabLst>
                <a:tab pos="0" algn="l"/>
              </a:tabLst>
            </a:pPr>
            <a:r>
              <a:rPr lang="en-US" sz="1800" b="0" strike="noStrike" spc="-1">
                <a:latin typeface="Comic Sans MS"/>
                <a:ea typeface="Segoe UI"/>
              </a:rPr>
              <a:t>Exact</a:t>
            </a:r>
            <a:endParaRPr lang="fa-IR" sz="1800" b="0" strike="noStrike" spc="-1">
              <a:latin typeface="Comic Sans MS"/>
              <a:ea typeface="Segoe UI"/>
            </a:endParaRPr>
          </a:p>
          <a:p>
            <a:pPr algn="just" rtl="1">
              <a:lnSpc>
                <a:spcPct val="107000"/>
              </a:lnSpc>
              <a:spcBef>
                <a:spcPts val="799"/>
              </a:spcBef>
              <a:buNone/>
              <a:tabLst>
                <a:tab pos="0" algn="l"/>
              </a:tabLst>
            </a:pPr>
            <a:r>
              <a:rPr lang="en-US" sz="1800" b="0" strike="noStrike" spc="-1">
                <a:latin typeface="Comic Sans MS"/>
                <a:ea typeface="Segoe UI"/>
              </a:rPr>
              <a:t>Author</a:t>
            </a:r>
          </a:p>
          <a:p>
            <a:pPr algn="just" rtl="1">
              <a:lnSpc>
                <a:spcPct val="107000"/>
              </a:lnSpc>
              <a:spcBef>
                <a:spcPts val="799"/>
              </a:spcBef>
              <a:buNone/>
              <a:tabLst>
                <a:tab pos="0" algn="l"/>
              </a:tabLst>
            </a:pPr>
            <a:r>
              <a:rPr lang="en-US" sz="1800" b="0" strike="noStrike" spc="-1">
                <a:latin typeface="Comic Sans MS"/>
                <a:ea typeface="Segoe UI"/>
              </a:rPr>
              <a:t>Score</a:t>
            </a:r>
            <a:r>
              <a:rPr lang="fa-IR" sz="1800" b="0" strike="noStrike" spc="-1">
                <a:latin typeface="Comic Sans MS"/>
                <a:ea typeface="Segoe UI"/>
              </a:rPr>
              <a:t> </a:t>
            </a:r>
          </a:p>
          <a:p>
            <a:pPr algn="just" rtl="1">
              <a:lnSpc>
                <a:spcPct val="107000"/>
              </a:lnSpc>
              <a:spcBef>
                <a:spcPts val="799"/>
              </a:spcBef>
              <a:buNone/>
              <a:tabLst>
                <a:tab pos="0" algn="l"/>
              </a:tabLst>
            </a:pPr>
            <a:r>
              <a:rPr lang="en-US" sz="1800" b="0" strike="noStrike" spc="-1">
                <a:latin typeface="Comic Sans MS"/>
                <a:ea typeface="Segoe UI"/>
              </a:rPr>
              <a:t>Answers</a:t>
            </a:r>
          </a:p>
          <a:p>
            <a:pPr algn="just" rtl="1">
              <a:lnSpc>
                <a:spcPct val="107000"/>
              </a:lnSpc>
              <a:spcBef>
                <a:spcPts val="799"/>
              </a:spcBef>
              <a:buNone/>
              <a:tabLst>
                <a:tab pos="0" algn="l"/>
              </a:tabLst>
            </a:pPr>
            <a:r>
              <a:rPr lang="en-US" sz="1800" b="0" strike="noStrike" spc="-1">
                <a:latin typeface="Comic Sans MS"/>
                <a:ea typeface="Segoe UI"/>
              </a:rPr>
              <a:t>Views </a:t>
            </a:r>
            <a:r>
              <a:rPr lang="fa-IR" sz="1800" b="0" strike="noStrike" spc="-1">
                <a:latin typeface="Comic Sans MS"/>
                <a:ea typeface="Segoe UI"/>
              </a:rPr>
              <a:t> و</a:t>
            </a:r>
          </a:p>
          <a:p>
            <a:pPr algn="just" rtl="1">
              <a:lnSpc>
                <a:spcPct val="107000"/>
              </a:lnSpc>
              <a:spcBef>
                <a:spcPts val="799"/>
              </a:spcBef>
              <a:buNone/>
              <a:tabLst>
                <a:tab pos="0" algn="l"/>
              </a:tabLst>
            </a:pPr>
            <a:r>
              <a:rPr lang="fa-IR" sz="1800" b="0" strike="noStrike" spc="-1">
                <a:latin typeface="Comic Sans MS"/>
                <a:ea typeface="Segoe UI"/>
              </a:rPr>
              <a:t>کلی عملگرهای دیگه </a:t>
            </a:r>
            <a:r>
              <a:rPr lang="en-US" sz="1800" b="0" strike="noStrike" spc="-1">
                <a:latin typeface="Comic Sans MS"/>
                <a:ea typeface="Segoe UI"/>
              </a:rPr>
              <a:t>رو برای کاربراش فراهم کرده تا درصورت نیاز به جستجوی عبارت خاصی، تگ خاصی و... بتونیم با استفاده از اینا دقیقتر و بهتر بگردیم، که توصیه میکنم حتما این دوتا لینک رو باز کنین و بخونین</a:t>
            </a:r>
            <a:endParaRPr lang="en-US" sz="1800" b="0" strike="noStrike" spc="-1">
              <a:latin typeface="Arial"/>
            </a:endParaRPr>
          </a:p>
        </p:txBody>
      </p:sp>
      <p:sp>
        <p:nvSpPr>
          <p:cNvPr id="992" name="PlaceHolder 3"/>
          <p:cNvSpPr>
            <a:spLocks noGrp="1"/>
          </p:cNvSpPr>
          <p:nvPr>
            <p:ph type="sldNum" idx="9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D35949F-96D3-476A-A6F4-5C0799222B24}" type="slidenum">
              <a:rPr lang="en-US" sz="1200" b="0" strike="noStrike" spc="-1">
                <a:latin typeface="Times New Roman"/>
              </a:rPr>
              <a:t>258</a:t>
            </a:fld>
            <a:endParaRPr lang="en-US" sz="1200" b="0" strike="noStrike" spc="-1">
              <a:latin typeface="Times New Roman"/>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PlaceHolder 1"/>
          <p:cNvSpPr>
            <a:spLocks noGrp="1" noRot="1" noChangeAspect="1"/>
          </p:cNvSpPr>
          <p:nvPr>
            <p:ph type="sldImg"/>
          </p:nvPr>
        </p:nvSpPr>
        <p:spPr>
          <a:xfrm>
            <a:off x="685800" y="1143000"/>
            <a:ext cx="5486400" cy="3086100"/>
          </a:xfrm>
          <a:prstGeom prst="rect">
            <a:avLst/>
          </a:prstGeom>
          <a:ln w="0">
            <a:noFill/>
          </a:ln>
        </p:spPr>
      </p:sp>
      <p:sp>
        <p:nvSpPr>
          <p:cNvPr id="99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تو این مثال اینجا گفتیم که فقط </a:t>
            </a:r>
            <a:r>
              <a:rPr lang="en-US" sz="2000" b="0" strike="noStrike" spc="-1">
                <a:latin typeface="Arial"/>
              </a:rPr>
              <a:t>tag های jestjs مد نظرم</a:t>
            </a:r>
            <a:r>
              <a:rPr lang="fa-IR" sz="2000" b="0" strike="noStrike" spc="-1">
                <a:latin typeface="Arial"/>
              </a:rPr>
              <a:t>ون</a:t>
            </a:r>
            <a:r>
              <a:rPr lang="en-US" sz="2000" b="0" strike="noStrike" spc="-1">
                <a:latin typeface="Arial"/>
              </a:rPr>
              <a:t> هست و اون سوال هایی که حتما حاوی کلمه “test” هستن</a:t>
            </a:r>
            <a:r>
              <a:rPr lang="fa-IR" sz="2000" b="0" strike="noStrike" spc="-1">
                <a:latin typeface="Arial"/>
              </a:rPr>
              <a:t> رو میخواهیم</a:t>
            </a:r>
            <a:r>
              <a:rPr lang="en-US" sz="2000" b="0" strike="noStrike" spc="-1">
                <a:latin typeface="Arial"/>
              </a:rPr>
              <a:t>،</a:t>
            </a:r>
            <a:endParaRPr lang="fa-IR" sz="2000" b="0" strike="noStrike" spc="-1">
              <a:latin typeface="Arial"/>
            </a:endParaRPr>
          </a:p>
          <a:p>
            <a:pPr algn="just" rtl="1">
              <a:lnSpc>
                <a:spcPct val="107000"/>
              </a:lnSpc>
              <a:spcBef>
                <a:spcPts val="799"/>
              </a:spcBef>
              <a:buNone/>
              <a:tabLst>
                <a:tab pos="0" algn="l"/>
              </a:tabLst>
            </a:pPr>
            <a:r>
              <a:rPr lang="en-US" sz="2000" b="0" strike="noStrike" spc="-1">
                <a:latin typeface="Arial"/>
              </a:rPr>
              <a:t> که میبینیم</a:t>
            </a:r>
            <a:r>
              <a:rPr lang="fa-IR" sz="2000" b="0" strike="noStrike" spc="-1">
                <a:latin typeface="Arial"/>
              </a:rPr>
              <a:t> 13 تا مورد رو پیدا کرده که </a:t>
            </a:r>
            <a:r>
              <a:rPr lang="en-US" sz="2000" b="0" strike="noStrike" spc="-1">
                <a:latin typeface="Arial"/>
              </a:rPr>
              <a:t>2</a:t>
            </a:r>
            <a:r>
              <a:rPr lang="fa-IR" sz="2000" b="0" strike="noStrike" spc="-1">
                <a:latin typeface="Arial"/>
              </a:rPr>
              <a:t>تا ایتم از اون 4 مورد رو توش داره و به همین شکل میتونیم با تغییر این عملگرها  به نتایج متفاوتی دست پیدا کنیم تا تمام مواردی که مورد نظرمون هست رو پیدا کنیم، اما حقیقتا نتیجه اون چیزی که فکر میکردیم نشد، یا سخت میشه پیداشون کرد</a:t>
            </a:r>
            <a:endParaRPr lang="en-US" sz="2000" b="0" strike="noStrike" spc="-1">
              <a:latin typeface="Arial"/>
            </a:endParaRPr>
          </a:p>
        </p:txBody>
      </p:sp>
      <p:sp>
        <p:nvSpPr>
          <p:cNvPr id="995" name="PlaceHolder 3"/>
          <p:cNvSpPr>
            <a:spLocks noGrp="1"/>
          </p:cNvSpPr>
          <p:nvPr>
            <p:ph type="sldNum" idx="9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9DE84E9-B468-41CE-8F30-2EE933689CB3}" type="slidenum">
              <a:rPr lang="en-US" sz="1200" b="0" strike="noStrike" spc="-1">
                <a:latin typeface="Times New Roman"/>
              </a:rPr>
              <a:t>259</a:t>
            </a:fld>
            <a:endParaRPr lang="en-US" sz="1200" b="0" strike="noStrike" spc="-1">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PlaceHolder 1"/>
          <p:cNvSpPr>
            <a:spLocks noGrp="1" noRot="1" noChangeAspect="1"/>
          </p:cNvSpPr>
          <p:nvPr>
            <p:ph type="sldImg"/>
          </p:nvPr>
        </p:nvSpPr>
        <p:spPr>
          <a:xfrm>
            <a:off x="685800" y="1143000"/>
            <a:ext cx="5486400" cy="3086100"/>
          </a:xfrm>
          <a:prstGeom prst="rect">
            <a:avLst/>
          </a:prstGeom>
          <a:ln w="0">
            <a:noFill/>
          </a:ln>
        </p:spPr>
      </p:sp>
      <p:sp>
        <p:nvSpPr>
          <p:cNvPr id="77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pPr>
            <a:r>
              <a:rPr lang="fa-IR" sz="2000" b="0" strike="noStrike" spc="-1">
                <a:latin typeface="Arial"/>
              </a:rPr>
              <a:t>و از اونجایی که </a:t>
            </a:r>
            <a:r>
              <a:rPr lang="en-US" sz="2000" b="0" strike="noStrike" spc="-1">
                <a:latin typeface="Arial"/>
              </a:rPr>
              <a:t>Stackoverflow </a:t>
            </a:r>
            <a:r>
              <a:rPr lang="fa-IR" sz="2000" b="0" strike="noStrike" spc="-1">
                <a:latin typeface="Arial"/>
              </a:rPr>
              <a:t> مختص برنامه نویسی و موضوعات تخصصی مرتبط هست</a:t>
            </a:r>
            <a:r>
              <a:rPr lang="en-US" sz="2000" b="0" strike="noStrike" spc="-1">
                <a:latin typeface="Arial"/>
              </a:rPr>
              <a:t>، </a:t>
            </a:r>
            <a:r>
              <a:rPr lang="fa-IR" sz="2000" b="0" strike="noStrike" spc="-1">
                <a:latin typeface="Arial"/>
              </a:rPr>
              <a:t>طبیعتا هر سوالی رو نباید اینجا پرسید، </a:t>
            </a:r>
            <a:r>
              <a:rPr lang="en-US" sz="2000" b="0" strike="noStrike" spc="-1">
                <a:latin typeface="Arial"/>
              </a:rPr>
              <a:t>و باید بگم که خودStackoverflow زیر مجموعه شبکه Stackexchange هست که شامل </a:t>
            </a:r>
            <a:r>
              <a:rPr lang="fa-IR" sz="2000" b="0" strike="noStrike" spc="-1">
                <a:latin typeface="Arial"/>
              </a:rPr>
              <a:t>بیش از 170 تا زیر سایت دیگه مثل </a:t>
            </a:r>
            <a:r>
              <a:rPr lang="en-US" sz="2000" b="0" strike="noStrike" spc="-1">
                <a:latin typeface="Arial"/>
              </a:rPr>
              <a:t>stackoverflow هست، که هرکدوم برای یک حوزه از </a:t>
            </a:r>
            <a:r>
              <a:rPr lang="fa-IR" sz="2000" b="0" strike="noStrike" spc="-1">
                <a:latin typeface="Arial"/>
              </a:rPr>
              <a:t>س</a:t>
            </a:r>
            <a:r>
              <a:rPr lang="en-US" sz="2000" b="0" strike="noStrike" spc="-1">
                <a:latin typeface="Arial"/>
              </a:rPr>
              <a:t>یستم عامل ubunutu  گرفته تا ریاضیات و حتی سفر و زبان انگلیسی مورد استفاده قرار میگیرن...</a:t>
            </a:r>
          </a:p>
          <a:p>
            <a:pPr algn="r" rtl="1">
              <a:lnSpc>
                <a:spcPct val="100000"/>
              </a:lnSpc>
              <a:buNone/>
              <a:tabLst>
                <a:tab pos="0" algn="l"/>
              </a:tabLst>
            </a:pPr>
            <a:endParaRPr lang="en-US" sz="1200" b="0" strike="noStrike" spc="-1">
              <a:latin typeface="Arial"/>
            </a:endParaRPr>
          </a:p>
        </p:txBody>
      </p:sp>
      <p:sp>
        <p:nvSpPr>
          <p:cNvPr id="773" name="PlaceHolder 3"/>
          <p:cNvSpPr>
            <a:spLocks noGrp="1"/>
          </p:cNvSpPr>
          <p:nvPr>
            <p:ph type="sldNum" idx="1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3A2FAE2-0E68-47D9-BB14-E2B4BABD0C38}" type="slidenum">
              <a:rPr lang="en-US" sz="1200" b="0" strike="noStrike" spc="-1">
                <a:latin typeface="Times New Roman"/>
              </a:rPr>
              <a:t>26</a:t>
            </a:fld>
            <a:endParaRPr lang="en-US" sz="1200" b="0" strike="noStrike" spc="-1">
              <a:latin typeface="Times New Roman"/>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PlaceHolder 1"/>
          <p:cNvSpPr>
            <a:spLocks noGrp="1" noRot="1" noChangeAspect="1"/>
          </p:cNvSpPr>
          <p:nvPr>
            <p:ph type="sldImg"/>
          </p:nvPr>
        </p:nvSpPr>
        <p:spPr>
          <a:xfrm>
            <a:off x="685800" y="1143000"/>
            <a:ext cx="5486400" cy="3086100"/>
          </a:xfrm>
          <a:prstGeom prst="rect">
            <a:avLst/>
          </a:prstGeom>
          <a:ln w="0">
            <a:noFill/>
          </a:ln>
        </p:spPr>
      </p:sp>
      <p:sp>
        <p:nvSpPr>
          <p:cNvPr id="99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ولی خب برای یه سری شرایط خاص خوبن، میشه ازشون بهره برد، مثلا اون قسمتی که میخواستیم تعداد سوال های تکراری رو بهتون نشون بدیم، رفتیم از لیست عملگرها دیدیم که برای اینکار میشه از عملگر بولین</a:t>
            </a:r>
            <a:r>
              <a:rPr lang="en-US" sz="2000" b="0" strike="noStrike" spc="-1">
                <a:latin typeface="Arial"/>
              </a:rPr>
              <a:t> duplicate</a:t>
            </a:r>
            <a:r>
              <a:rPr lang="fa-IR" sz="2000" b="0" strike="noStrike" spc="-1">
                <a:latin typeface="Arial"/>
              </a:rPr>
              <a:t> استفاده کرد...</a:t>
            </a:r>
            <a:endParaRPr lang="en-US" sz="2000" b="0" strike="noStrike" spc="-1">
              <a:latin typeface="Arial"/>
            </a:endParaRPr>
          </a:p>
        </p:txBody>
      </p:sp>
      <p:sp>
        <p:nvSpPr>
          <p:cNvPr id="995" name="PlaceHolder 3"/>
          <p:cNvSpPr>
            <a:spLocks noGrp="1"/>
          </p:cNvSpPr>
          <p:nvPr>
            <p:ph type="sldNum" idx="9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9DE84E9-B468-41CE-8F30-2EE933689CB3}" type="slidenum">
              <a:rPr lang="en-US" sz="1200" b="0" strike="noStrike" spc="-1">
                <a:latin typeface="Times New Roman"/>
              </a:rPr>
              <a:t>260</a:t>
            </a:fld>
            <a:endParaRPr lang="en-US" sz="1200" b="0" strike="noStrike" spc="-1">
              <a:latin typeface="Times New Roman"/>
            </a:endParaRPr>
          </a:p>
        </p:txBody>
      </p:sp>
    </p:spTree>
    <p:extLst>
      <p:ext uri="{BB962C8B-B14F-4D97-AF65-F5344CB8AC3E}">
        <p14:creationId xmlns:p14="http://schemas.microsoft.com/office/powerpoint/2010/main" val="146877417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 name="PlaceHolder 1"/>
          <p:cNvSpPr>
            <a:spLocks noGrp="1" noRot="1" noChangeAspect="1"/>
          </p:cNvSpPr>
          <p:nvPr>
            <p:ph type="sldImg"/>
          </p:nvPr>
        </p:nvSpPr>
        <p:spPr>
          <a:xfrm>
            <a:off x="685800" y="1143000"/>
            <a:ext cx="5486400" cy="3086100"/>
          </a:xfrm>
          <a:prstGeom prst="rect">
            <a:avLst/>
          </a:prstGeom>
          <a:ln w="0">
            <a:noFill/>
          </a:ln>
        </p:spPr>
      </p:sp>
      <p:sp>
        <p:nvSpPr>
          <p:cNvPr id="99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دو تا بخش دیگه هم هستن که معمولا افراد ازشون غافل میشن، اونم  سوالای مشابه </a:t>
            </a:r>
            <a:r>
              <a:rPr lang="en-US" sz="2000" b="0" strike="noStrike" spc="-1">
                <a:latin typeface="Arial"/>
              </a:rPr>
              <a:t>sidebar</a:t>
            </a:r>
            <a:r>
              <a:rPr lang="fa-IR" sz="2000" b="0" strike="noStrike" spc="-1">
                <a:latin typeface="Arial"/>
              </a:rPr>
              <a:t> هست که </a:t>
            </a:r>
            <a:r>
              <a:rPr lang="en-US" sz="2000" b="0" strike="noStrike" spc="-1">
                <a:latin typeface="Arial"/>
              </a:rPr>
              <a:t>هم </a:t>
            </a:r>
            <a:r>
              <a:rPr lang="fa-IR" sz="2000" b="0" strike="noStrike" spc="-1">
                <a:latin typeface="Arial"/>
              </a:rPr>
              <a:t>در صفحه لیست سوالات و </a:t>
            </a:r>
            <a:r>
              <a:rPr lang="en-US" sz="2000" b="0" strike="noStrike" spc="-1">
                <a:latin typeface="Arial"/>
              </a:rPr>
              <a:t>جستجو میشه دیدشون</a:t>
            </a:r>
          </a:p>
        </p:txBody>
      </p:sp>
      <p:sp>
        <p:nvSpPr>
          <p:cNvPr id="998" name="PlaceHolder 3"/>
          <p:cNvSpPr>
            <a:spLocks noGrp="1"/>
          </p:cNvSpPr>
          <p:nvPr>
            <p:ph type="sldNum" idx="9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08EA59-1769-46E4-A512-AEE0FBB502A3}" type="slidenum">
              <a:rPr lang="en-US" sz="1200" b="0" strike="noStrike" spc="-1">
                <a:latin typeface="Times New Roman"/>
              </a:rPr>
              <a:t>261</a:t>
            </a:fld>
            <a:endParaRPr lang="en-US" sz="1200" b="0" strike="noStrike" spc="-1">
              <a:latin typeface="Times New Roman"/>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PlaceHolder 1"/>
          <p:cNvSpPr>
            <a:spLocks noGrp="1" noRot="1" noChangeAspect="1"/>
          </p:cNvSpPr>
          <p:nvPr>
            <p:ph type="sldImg"/>
          </p:nvPr>
        </p:nvSpPr>
        <p:spPr>
          <a:xfrm>
            <a:off x="685800" y="1143000"/>
            <a:ext cx="5486400" cy="3086100"/>
          </a:xfrm>
          <a:prstGeom prst="rect">
            <a:avLst/>
          </a:prstGeom>
          <a:ln w="0">
            <a:noFill/>
          </a:ln>
        </p:spPr>
      </p:sp>
      <p:sp>
        <p:nvSpPr>
          <p:cNvPr id="100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و هم وقتی روی سوال مورد نظر کلیک کنین، که گاها سوال مشابه رو نشون میده یا اصلا سوال های دیگه ای که ممکنه براتون پیش اومده باشه رو هم براتون نشون میده و میتونیم راحت بخونیم،</a:t>
            </a:r>
          </a:p>
          <a:p>
            <a:pPr algn="just" rtl="1">
              <a:lnSpc>
                <a:spcPct val="107000"/>
              </a:lnSpc>
              <a:spcBef>
                <a:spcPts val="799"/>
              </a:spcBef>
              <a:buNone/>
              <a:tabLst>
                <a:tab pos="0" algn="l"/>
              </a:tabLst>
            </a:pPr>
            <a:r>
              <a:rPr lang="fa-IR" sz="2000" b="0" strike="noStrike" spc="-1">
                <a:latin typeface="Arial"/>
              </a:rPr>
              <a:t>تا اینجای کار روش های جستجوی </a:t>
            </a:r>
            <a:r>
              <a:rPr lang="en-US" sz="2000" b="0" strike="noStrike" spc="-1">
                <a:latin typeface="Arial"/>
              </a:rPr>
              <a:t>stackoverflow</a:t>
            </a:r>
            <a:r>
              <a:rPr lang="fa-IR" sz="2000" b="0" strike="noStrike" spc="-1">
                <a:latin typeface="Arial"/>
              </a:rPr>
              <a:t> رو دیدیم که با اونکه جالب بودن بخصوص روش دوم، اما حقیقتا خیلی شاید کارآمد نباشن</a:t>
            </a:r>
          </a:p>
          <a:p>
            <a:pPr algn="just" rtl="1">
              <a:lnSpc>
                <a:spcPct val="107000"/>
              </a:lnSpc>
              <a:spcBef>
                <a:spcPts val="799"/>
              </a:spcBef>
              <a:buNone/>
              <a:tabLst>
                <a:tab pos="0" algn="l"/>
              </a:tabLst>
            </a:pPr>
            <a:endParaRPr lang="fa-IR" sz="2000" b="0" strike="noStrike" spc="-1">
              <a:latin typeface="Arial"/>
            </a:endParaRPr>
          </a:p>
          <a:p>
            <a:pPr algn="just" rtl="1">
              <a:lnSpc>
                <a:spcPct val="107000"/>
              </a:lnSpc>
              <a:spcBef>
                <a:spcPts val="799"/>
              </a:spcBef>
              <a:buNone/>
              <a:tabLst>
                <a:tab pos="0" algn="l"/>
              </a:tabLst>
            </a:pPr>
            <a:r>
              <a:rPr lang="fa-IR" sz="2000" b="0" strike="noStrike" spc="-1">
                <a:latin typeface="Arial"/>
              </a:rPr>
              <a:t>خب حالا بریم سراغ روش اصلی!</a:t>
            </a:r>
            <a:endParaRPr lang="en-US" sz="2000" b="0" strike="noStrike" spc="-1">
              <a:latin typeface="Arial"/>
            </a:endParaRPr>
          </a:p>
        </p:txBody>
      </p:sp>
      <p:sp>
        <p:nvSpPr>
          <p:cNvPr id="1001" name="PlaceHolder 3"/>
          <p:cNvSpPr>
            <a:spLocks noGrp="1"/>
          </p:cNvSpPr>
          <p:nvPr>
            <p:ph type="sldNum" idx="9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9C92D93-918D-4F53-B5D1-4F3FA8EA6A29}" type="slidenum">
              <a:rPr lang="en-US" sz="1200" b="0" strike="noStrike" spc="-1">
                <a:latin typeface="Times New Roman"/>
              </a:rPr>
              <a:t>262</a:t>
            </a:fld>
            <a:endParaRPr lang="en-US" sz="1200" b="0" strike="noStrike" spc="-1">
              <a:latin typeface="Times New Roman"/>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PlaceHolder 1"/>
          <p:cNvSpPr>
            <a:spLocks noGrp="1" noRot="1" noChangeAspect="1"/>
          </p:cNvSpPr>
          <p:nvPr>
            <p:ph type="sldImg"/>
          </p:nvPr>
        </p:nvSpPr>
        <p:spPr>
          <a:xfrm>
            <a:off x="685800" y="1143000"/>
            <a:ext cx="5486400" cy="3086100"/>
          </a:xfrm>
          <a:prstGeom prst="rect">
            <a:avLst/>
          </a:prstGeom>
          <a:ln w="0">
            <a:noFill/>
          </a:ln>
        </p:spPr>
      </p:sp>
      <p:sp>
        <p:nvSpPr>
          <p:cNvPr id="100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2000" b="0" strike="noStrike" spc="-1">
                <a:latin typeface="Arial"/>
              </a:rPr>
              <a:t>Stackoverflow هرچقدر هم که جستجوهاش خوب و قوی باشه باز احتمالا به پای Google که کارش کاملا همین هست نمیرسه! </a:t>
            </a:r>
            <a:endParaRPr lang="fa-IR" sz="2000" b="0" strike="noStrike" spc="-1">
              <a:latin typeface="Arial"/>
            </a:endParaRPr>
          </a:p>
          <a:p>
            <a:pPr algn="just" rtl="1">
              <a:lnSpc>
                <a:spcPct val="107000"/>
              </a:lnSpc>
              <a:spcBef>
                <a:spcPts val="799"/>
              </a:spcBef>
              <a:buNone/>
              <a:tabLst>
                <a:tab pos="0" algn="l"/>
              </a:tabLst>
            </a:pPr>
            <a:r>
              <a:rPr lang="en-US" sz="2000" b="0" strike="noStrike" spc="-1">
                <a:latin typeface="Arial"/>
              </a:rPr>
              <a:t>با یه سرچه ساده 3</a:t>
            </a:r>
            <a:r>
              <a:rPr lang="fa-IR" sz="2000" b="0" strike="noStrike" spc="-1">
                <a:latin typeface="Arial"/>
              </a:rPr>
              <a:t>تا سوال رو خیلی تمیز برامون پیدا کرد، که واقعا عالیه!</a:t>
            </a:r>
            <a:endParaRPr lang="en-US" sz="2000" b="0" strike="noStrike" spc="-1">
              <a:latin typeface="Arial"/>
            </a:endParaRPr>
          </a:p>
          <a:p>
            <a:pPr algn="just" rtl="1">
              <a:lnSpc>
                <a:spcPct val="107000"/>
              </a:lnSpc>
              <a:spcBef>
                <a:spcPts val="799"/>
              </a:spcBef>
              <a:buNone/>
              <a:tabLst>
                <a:tab pos="0" algn="l"/>
              </a:tabLst>
            </a:pPr>
            <a:r>
              <a:rPr lang="fa-IR" sz="2000" b="0" strike="noStrike" spc="-1">
                <a:latin typeface="Arial"/>
              </a:rPr>
              <a:t>اگر دقت کنین اون انتها میبینین که یه چیزی به اسم </a:t>
            </a:r>
            <a:r>
              <a:rPr lang="en-US" sz="2000" b="0" strike="noStrike" spc="-1">
                <a:latin typeface="Arial"/>
              </a:rPr>
              <a:t>more results from stackoverflow زده که اگر روش بزنین </a:t>
            </a:r>
          </a:p>
        </p:txBody>
      </p:sp>
      <p:sp>
        <p:nvSpPr>
          <p:cNvPr id="1004" name="PlaceHolder 3"/>
          <p:cNvSpPr>
            <a:spLocks noGrp="1"/>
          </p:cNvSpPr>
          <p:nvPr>
            <p:ph type="sldNum" idx="9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CB28A55-20A5-40D1-8BEF-6B0666E56753}" type="slidenum">
              <a:rPr lang="en-US" sz="1200" b="0" strike="noStrike" spc="-1">
                <a:latin typeface="Times New Roman"/>
              </a:rPr>
              <a:t>263</a:t>
            </a:fld>
            <a:endParaRPr lang="en-US" sz="1200" b="0" strike="noStrike" spc="-1">
              <a:latin typeface="Times New Roman"/>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PlaceHolder 1"/>
          <p:cNvSpPr>
            <a:spLocks noGrp="1" noRot="1" noChangeAspect="1"/>
          </p:cNvSpPr>
          <p:nvPr>
            <p:ph type="sldImg"/>
          </p:nvPr>
        </p:nvSpPr>
        <p:spPr>
          <a:xfrm>
            <a:off x="685800" y="1143000"/>
            <a:ext cx="5486400" cy="3086100"/>
          </a:xfrm>
          <a:prstGeom prst="rect">
            <a:avLst/>
          </a:prstGeom>
          <a:ln w="0">
            <a:noFill/>
          </a:ln>
        </p:spPr>
      </p:sp>
      <p:sp>
        <p:nvSpPr>
          <p:cNvPr id="100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میبینین که یه عبارتی مثل همون چیزایی که تو </a:t>
            </a:r>
            <a:r>
              <a:rPr lang="en-US" sz="2000" b="0" strike="noStrike" spc="-1">
                <a:latin typeface="Arial"/>
              </a:rPr>
              <a:t>stackoverflow advance search داشتیم رو اورده جلوی سوالمون و حتی خلاصه سوال رو هم بهمون نشون میده، دیگه وقتی stackoverflow سرچ پیشرفته داره، گوگل نداشته باشه؟ خب معلومه که داره، </a:t>
            </a:r>
            <a:r>
              <a:rPr lang="fa-IR" sz="2000" b="0" strike="noStrike" spc="-1">
                <a:latin typeface="Arial"/>
              </a:rPr>
              <a:t>درواقع با این عملگر </a:t>
            </a:r>
            <a:r>
              <a:rPr lang="en-US" sz="2000" b="0" strike="noStrike" spc="-1">
                <a:latin typeface="Arial"/>
              </a:rPr>
              <a:t>site:</a:t>
            </a:r>
            <a:r>
              <a:rPr lang="fa-IR" sz="2000" b="0" strike="noStrike" spc="-1">
                <a:latin typeface="Arial"/>
              </a:rPr>
              <a:t>، گوگل فقط </a:t>
            </a:r>
            <a:r>
              <a:rPr lang="en-US" sz="2000" b="0" strike="noStrike" spc="-1">
                <a:latin typeface="Arial"/>
              </a:rPr>
              <a:t>تمام نتایج مرتبط سایت Stackoverflow </a:t>
            </a:r>
            <a:r>
              <a:rPr lang="fa-IR" sz="2000" b="0" strike="noStrike" spc="-1">
                <a:latin typeface="Arial"/>
              </a:rPr>
              <a:t> درباره همین سوال </a:t>
            </a:r>
            <a:r>
              <a:rPr lang="en-US" sz="2000" b="0" strike="noStrike" spc="-1">
                <a:latin typeface="Arial"/>
              </a:rPr>
              <a:t>رو بهم</a:t>
            </a:r>
            <a:r>
              <a:rPr lang="fa-IR" sz="2000" b="0" strike="noStrike" spc="-1">
                <a:latin typeface="Arial"/>
              </a:rPr>
              <a:t>ون</a:t>
            </a:r>
            <a:r>
              <a:rPr lang="en-US" sz="2000" b="0" strike="noStrike" spc="-1">
                <a:latin typeface="Arial"/>
              </a:rPr>
              <a:t> </a:t>
            </a:r>
            <a:r>
              <a:rPr lang="fa-IR" sz="2000" b="0" strike="noStrike" spc="-1">
                <a:latin typeface="Arial"/>
              </a:rPr>
              <a:t>میده</a:t>
            </a:r>
            <a:r>
              <a:rPr lang="en-US" sz="2000" b="0" strike="noStrike" spc="-1">
                <a:latin typeface="Arial"/>
              </a:rPr>
              <a:t>!</a:t>
            </a:r>
            <a:r>
              <a:rPr lang="fa-IR" sz="2000" b="0" strike="noStrike" spc="-1">
                <a:latin typeface="Arial"/>
              </a:rPr>
              <a:t> درواقع کل خروجی نتیجه اش فیلتر میشه و فقط اونایی که برای سایت </a:t>
            </a:r>
            <a:r>
              <a:rPr lang="en-US" sz="2000" b="0" strike="noStrike" spc="-1">
                <a:latin typeface="Arial"/>
              </a:rPr>
              <a:t>stackoverflow.com</a:t>
            </a:r>
            <a:r>
              <a:rPr lang="fa-IR" sz="2000" b="0" strike="noStrike" spc="-1">
                <a:latin typeface="Arial"/>
              </a:rPr>
              <a:t> هست رو نشون میده</a:t>
            </a:r>
            <a:endParaRPr lang="en-US" sz="2000" b="0" strike="noStrike" spc="-1">
              <a:latin typeface="Arial"/>
            </a:endParaRPr>
          </a:p>
        </p:txBody>
      </p:sp>
      <p:sp>
        <p:nvSpPr>
          <p:cNvPr id="1007" name="PlaceHolder 3"/>
          <p:cNvSpPr>
            <a:spLocks noGrp="1"/>
          </p:cNvSpPr>
          <p:nvPr>
            <p:ph type="sldNum" idx="9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A96E044-6DB7-439F-9067-1F0C13E21530}" type="slidenum">
              <a:rPr lang="en-US" sz="1200" b="0" strike="noStrike" spc="-1">
                <a:latin typeface="Times New Roman"/>
              </a:rPr>
              <a:t>264</a:t>
            </a:fld>
            <a:endParaRPr lang="en-US" sz="1200" b="0" strike="noStrike" spc="-1">
              <a:latin typeface="Times New Roman"/>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PlaceHolder 1"/>
          <p:cNvSpPr>
            <a:spLocks noGrp="1" noRot="1" noChangeAspect="1"/>
          </p:cNvSpPr>
          <p:nvPr>
            <p:ph type="sldImg"/>
          </p:nvPr>
        </p:nvSpPr>
        <p:spPr>
          <a:xfrm>
            <a:off x="685800" y="1143000"/>
            <a:ext cx="5486400" cy="3086100"/>
          </a:xfrm>
          <a:prstGeom prst="rect">
            <a:avLst/>
          </a:prstGeom>
          <a:ln w="0">
            <a:noFill/>
          </a:ln>
        </p:spPr>
      </p:sp>
      <p:sp>
        <p:nvSpPr>
          <p:cNvPr id="10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علاوه بر اون گوگل کلی عملگرهای مختلف هم داره که واقعا کاربردی هستن نه فقط برای </a:t>
            </a:r>
            <a:r>
              <a:rPr lang="en-US" sz="2000" b="0" strike="noStrike" spc="-1">
                <a:latin typeface="Arial"/>
              </a:rPr>
              <a:t>stackoverflow</a:t>
            </a:r>
            <a:r>
              <a:rPr lang="fa-IR" sz="2000" b="0" strike="noStrike" spc="-1">
                <a:latin typeface="Arial"/>
              </a:rPr>
              <a:t> بلکه برای تمام کارهای روزمره تون کمک بگیرین!</a:t>
            </a:r>
          </a:p>
        </p:txBody>
      </p:sp>
      <p:sp>
        <p:nvSpPr>
          <p:cNvPr id="1010" name="PlaceHolder 3"/>
          <p:cNvSpPr>
            <a:spLocks noGrp="1"/>
          </p:cNvSpPr>
          <p:nvPr>
            <p:ph type="sldNum" idx="9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40D0837-753E-4D7A-A6F3-C475893DE4BF}" type="slidenum">
              <a:rPr lang="en-US" sz="1200" b="0" strike="noStrike" spc="-1">
                <a:latin typeface="Times New Roman"/>
              </a:rPr>
              <a:t>265</a:t>
            </a:fld>
            <a:endParaRPr lang="en-US" sz="1200" b="0" strike="noStrike" spc="-1">
              <a:latin typeface="Times New Roman"/>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PlaceHolder 1"/>
          <p:cNvSpPr>
            <a:spLocks noGrp="1" noRot="1" noChangeAspect="1"/>
          </p:cNvSpPr>
          <p:nvPr>
            <p:ph type="sldImg"/>
          </p:nvPr>
        </p:nvSpPr>
        <p:spPr>
          <a:xfrm>
            <a:off x="685800" y="1143000"/>
            <a:ext cx="5486400" cy="3086100"/>
          </a:xfrm>
          <a:prstGeom prst="rect">
            <a:avLst/>
          </a:prstGeom>
          <a:ln w="0">
            <a:noFill/>
          </a:ln>
        </p:spPr>
      </p:sp>
      <p:sp>
        <p:nvSpPr>
          <p:cNvPr id="10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مثلا فکر کنین، شما الان نیاز دارین برای مطالعه </a:t>
            </a:r>
            <a:r>
              <a:rPr lang="en-US" sz="2000" b="0" strike="noStrike" spc="-1">
                <a:latin typeface="Arial"/>
              </a:rPr>
              <a:t>semantic versioning</a:t>
            </a:r>
            <a:r>
              <a:rPr lang="fa-IR" sz="2000" b="0" strike="noStrike" spc="-1">
                <a:latin typeface="Arial"/>
              </a:rPr>
              <a:t>  یک </a:t>
            </a:r>
            <a:r>
              <a:rPr lang="en-US" sz="2000" b="0" strike="noStrike" spc="-1">
                <a:latin typeface="Arial"/>
              </a:rPr>
              <a:t>cheatsheet</a:t>
            </a:r>
            <a:r>
              <a:rPr lang="fa-IR" sz="2000" b="0" strike="noStrike" spc="-1">
                <a:latin typeface="Arial"/>
              </a:rPr>
              <a:t> به صورت </a:t>
            </a:r>
            <a:r>
              <a:rPr lang="en-US" sz="2000" b="0" strike="noStrike" spc="-1">
                <a:latin typeface="Arial"/>
              </a:rPr>
              <a:t>pdf</a:t>
            </a:r>
            <a:r>
              <a:rPr lang="fa-IR" sz="2000" b="0" strike="noStrike" spc="-1">
                <a:latin typeface="Arial"/>
              </a:rPr>
              <a:t> پیدا کنین، میبینین که  وقتی سرچ کنین چیز خاصی رو تو خروجی برامون نشون نمیده یعنی حداقل </a:t>
            </a:r>
            <a:r>
              <a:rPr lang="en-US" sz="2000" b="0" strike="noStrike" spc="-1">
                <a:latin typeface="Arial"/>
              </a:rPr>
              <a:t>pdf</a:t>
            </a:r>
            <a:r>
              <a:rPr lang="fa-IR" sz="2000" b="0" strike="noStrike" spc="-1">
                <a:latin typeface="Arial"/>
              </a:rPr>
              <a:t>ی رو نشون نمیده</a:t>
            </a:r>
          </a:p>
        </p:txBody>
      </p:sp>
      <p:sp>
        <p:nvSpPr>
          <p:cNvPr id="1010" name="PlaceHolder 3"/>
          <p:cNvSpPr>
            <a:spLocks noGrp="1"/>
          </p:cNvSpPr>
          <p:nvPr>
            <p:ph type="sldNum" idx="9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40D0837-753E-4D7A-A6F3-C475893DE4BF}" type="slidenum">
              <a:rPr lang="en-US" sz="1200" b="0" strike="noStrike" spc="-1">
                <a:latin typeface="Times New Roman"/>
              </a:rPr>
              <a:t>266</a:t>
            </a:fld>
            <a:endParaRPr lang="en-US" sz="1200" b="0" strike="noStrike" spc="-1">
              <a:latin typeface="Times New Roman"/>
            </a:endParaRPr>
          </a:p>
        </p:txBody>
      </p:sp>
    </p:spTree>
    <p:extLst>
      <p:ext uri="{BB962C8B-B14F-4D97-AF65-F5344CB8AC3E}">
        <p14:creationId xmlns:p14="http://schemas.microsoft.com/office/powerpoint/2010/main" val="2271114724"/>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PlaceHolder 1"/>
          <p:cNvSpPr>
            <a:spLocks noGrp="1" noRot="1" noChangeAspect="1"/>
          </p:cNvSpPr>
          <p:nvPr>
            <p:ph type="sldImg"/>
          </p:nvPr>
        </p:nvSpPr>
        <p:spPr>
          <a:xfrm>
            <a:off x="685800" y="1143000"/>
            <a:ext cx="5486400" cy="3086100"/>
          </a:xfrm>
          <a:prstGeom prst="rect">
            <a:avLst/>
          </a:prstGeom>
          <a:ln w="0">
            <a:noFill/>
          </a:ln>
        </p:spPr>
      </p:sp>
      <p:sp>
        <p:nvSpPr>
          <p:cNvPr id="10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اما به راحتی با کمک عملگر </a:t>
            </a:r>
            <a:r>
              <a:rPr lang="en-US" sz="2000" b="0" strike="noStrike" spc="-1">
                <a:latin typeface="Arial"/>
              </a:rPr>
              <a:t>filteype</a:t>
            </a:r>
            <a:r>
              <a:rPr lang="fa-IR" sz="2000" b="0" strike="noStrike" spc="-1">
                <a:latin typeface="Arial"/>
              </a:rPr>
              <a:t> تمام نتایجی که میاره همشون </a:t>
            </a:r>
            <a:r>
              <a:rPr lang="en-US" sz="2000" b="0" strike="noStrike" spc="-1">
                <a:latin typeface="Arial"/>
              </a:rPr>
              <a:t>pdf</a:t>
            </a:r>
            <a:r>
              <a:rPr lang="fa-IR" sz="2000" b="0" strike="noStrike" spc="-1">
                <a:latin typeface="Arial"/>
              </a:rPr>
              <a:t>های </a:t>
            </a:r>
            <a:r>
              <a:rPr lang="en-US" sz="2000" b="0" strike="noStrike" spc="-1">
                <a:latin typeface="Arial"/>
              </a:rPr>
              <a:t>cheatsheet</a:t>
            </a:r>
            <a:r>
              <a:rPr lang="fa-IR" sz="2000" b="0" strike="noStrike" spc="-1">
                <a:latin typeface="Arial"/>
              </a:rPr>
              <a:t> برای </a:t>
            </a:r>
            <a:r>
              <a:rPr lang="en-US" sz="2000" b="0" strike="noStrike" spc="-1">
                <a:latin typeface="Arial"/>
              </a:rPr>
              <a:t>semantic versioning</a:t>
            </a:r>
            <a:r>
              <a:rPr lang="fa-IR" sz="2000" b="0" strike="noStrike" spc="-1">
                <a:latin typeface="Arial"/>
              </a:rPr>
              <a:t> هستن</a:t>
            </a:r>
          </a:p>
        </p:txBody>
      </p:sp>
      <p:sp>
        <p:nvSpPr>
          <p:cNvPr id="1010" name="PlaceHolder 3"/>
          <p:cNvSpPr>
            <a:spLocks noGrp="1"/>
          </p:cNvSpPr>
          <p:nvPr>
            <p:ph type="sldNum" idx="9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40D0837-753E-4D7A-A6F3-C475893DE4BF}" type="slidenum">
              <a:rPr lang="en-US" sz="1200" b="0" strike="noStrike" spc="-1">
                <a:latin typeface="Times New Roman"/>
              </a:rPr>
              <a:t>267</a:t>
            </a:fld>
            <a:endParaRPr lang="en-US" sz="1200" b="0" strike="noStrike" spc="-1">
              <a:latin typeface="Times New Roman"/>
            </a:endParaRPr>
          </a:p>
        </p:txBody>
      </p:sp>
    </p:spTree>
    <p:extLst>
      <p:ext uri="{BB962C8B-B14F-4D97-AF65-F5344CB8AC3E}">
        <p14:creationId xmlns:p14="http://schemas.microsoft.com/office/powerpoint/2010/main" val="2760582135"/>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PlaceHolder 1"/>
          <p:cNvSpPr>
            <a:spLocks noGrp="1" noRot="1" noChangeAspect="1"/>
          </p:cNvSpPr>
          <p:nvPr>
            <p:ph type="sldImg"/>
          </p:nvPr>
        </p:nvSpPr>
        <p:spPr>
          <a:xfrm>
            <a:off x="685800" y="1143000"/>
            <a:ext cx="5486400" cy="3086100"/>
          </a:xfrm>
          <a:prstGeom prst="rect">
            <a:avLst/>
          </a:prstGeom>
          <a:ln w="0">
            <a:noFill/>
          </a:ln>
        </p:spPr>
      </p:sp>
      <p:sp>
        <p:nvSpPr>
          <p:cNvPr id="10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از این روش میتونین برای پیدا کردن هر نوع فایلی، یا هر مقاله ای تو هر سایتی کمک بگیرین</a:t>
            </a:r>
          </a:p>
        </p:txBody>
      </p:sp>
      <p:sp>
        <p:nvSpPr>
          <p:cNvPr id="1010" name="PlaceHolder 3"/>
          <p:cNvSpPr>
            <a:spLocks noGrp="1"/>
          </p:cNvSpPr>
          <p:nvPr>
            <p:ph type="sldNum" idx="9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40D0837-753E-4D7A-A6F3-C475893DE4BF}" type="slidenum">
              <a:rPr lang="en-US" sz="1200" b="0" strike="noStrike" spc="-1">
                <a:latin typeface="Times New Roman"/>
              </a:rPr>
              <a:t>268</a:t>
            </a:fld>
            <a:endParaRPr lang="en-US" sz="1200" b="0" strike="noStrike" spc="-1">
              <a:latin typeface="Times New Roman"/>
            </a:endParaRPr>
          </a:p>
        </p:txBody>
      </p:sp>
    </p:spTree>
    <p:extLst>
      <p:ext uri="{BB962C8B-B14F-4D97-AF65-F5344CB8AC3E}">
        <p14:creationId xmlns:p14="http://schemas.microsoft.com/office/powerpoint/2010/main" val="3348120315"/>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PlaceHolder 1"/>
          <p:cNvSpPr>
            <a:spLocks noGrp="1" noRot="1" noChangeAspect="1"/>
          </p:cNvSpPr>
          <p:nvPr>
            <p:ph type="sldImg"/>
          </p:nvPr>
        </p:nvSpPr>
        <p:spPr>
          <a:xfrm>
            <a:off x="685800" y="1143000"/>
            <a:ext cx="5486400" cy="3086100"/>
          </a:xfrm>
          <a:prstGeom prst="rect">
            <a:avLst/>
          </a:prstGeom>
          <a:ln w="0">
            <a:noFill/>
          </a:ln>
        </p:spPr>
      </p:sp>
      <p:sp>
        <p:nvSpPr>
          <p:cNvPr id="10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همینطور میتونین توی هر سایتی به شکل مورد نظر خودتون جستجو کنین، مثلا اگر بخواهیم از سایت </a:t>
            </a:r>
            <a:r>
              <a:rPr lang="en-US" sz="2000" b="0" strike="noStrike" spc="-1">
                <a:latin typeface="Arial"/>
              </a:rPr>
              <a:t>cafedx.com</a:t>
            </a:r>
            <a:r>
              <a:rPr lang="fa-IR" sz="2000" b="0" strike="noStrike" spc="-1">
                <a:latin typeface="Arial"/>
              </a:rPr>
              <a:t> تمام صفحاتی که کلمه </a:t>
            </a:r>
            <a:r>
              <a:rPr lang="en-US" sz="2000" b="0" strike="noStrike" spc="-1">
                <a:latin typeface="Arial"/>
              </a:rPr>
              <a:t>git</a:t>
            </a:r>
            <a:r>
              <a:rPr lang="fa-IR" sz="2000" b="0" strike="noStrike" spc="-1">
                <a:latin typeface="Arial"/>
              </a:rPr>
              <a:t> تو عنوان صفحه هست رو پیدا کنیم، به راحتی میتونیم اینکار رو با عملگر </a:t>
            </a:r>
            <a:r>
              <a:rPr lang="en-US" sz="2000" b="0" strike="noStrike" spc="-1">
                <a:latin typeface="Arial"/>
              </a:rPr>
              <a:t>intitle</a:t>
            </a:r>
            <a:r>
              <a:rPr lang="fa-IR" sz="2000" b="0" strike="noStrike" spc="-1">
                <a:latin typeface="Arial"/>
              </a:rPr>
              <a:t> انجام بدیم.</a:t>
            </a:r>
          </a:p>
        </p:txBody>
      </p:sp>
      <p:sp>
        <p:nvSpPr>
          <p:cNvPr id="1010" name="PlaceHolder 3"/>
          <p:cNvSpPr>
            <a:spLocks noGrp="1"/>
          </p:cNvSpPr>
          <p:nvPr>
            <p:ph type="sldNum" idx="9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40D0837-753E-4D7A-A6F3-C475893DE4BF}" type="slidenum">
              <a:rPr lang="en-US" sz="1200" b="0" strike="noStrike" spc="-1">
                <a:latin typeface="Times New Roman"/>
              </a:rPr>
              <a:t>269</a:t>
            </a:fld>
            <a:endParaRPr lang="en-US" sz="1200" b="0" strike="noStrike" spc="-1">
              <a:latin typeface="Times New Roman"/>
            </a:endParaRPr>
          </a:p>
        </p:txBody>
      </p:sp>
    </p:spTree>
    <p:extLst>
      <p:ext uri="{BB962C8B-B14F-4D97-AF65-F5344CB8AC3E}">
        <p14:creationId xmlns:p14="http://schemas.microsoft.com/office/powerpoint/2010/main" val="767960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685800" y="1143000"/>
            <a:ext cx="5486400" cy="3086100"/>
          </a:xfrm>
          <a:prstGeom prst="rect">
            <a:avLst/>
          </a:prstGeom>
          <a:ln w="0">
            <a:noFill/>
          </a:ln>
        </p:spPr>
      </p:sp>
      <p:sp>
        <p:nvSpPr>
          <p:cNvPr id="7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1200" b="0" strike="noStrike" spc="-1">
                <a:latin typeface="Arial"/>
              </a:rPr>
              <a:t>اما جدای از اینکه کامیونیتی بزرگیه، واقعا چرا باید اینجا فعالیت کرد؟ یعنی چرا بهتره که سوالمون رو بجای گروه های تلگرامی و سایت های متفرقه، توی سایت هایی مثل </a:t>
            </a:r>
            <a:r>
              <a:rPr lang="en-US" sz="1200" b="0" strike="noStrike" spc="-1">
                <a:latin typeface="Arial"/>
              </a:rPr>
              <a:t>Stackoverflow</a:t>
            </a:r>
            <a:r>
              <a:rPr lang="fa-IR" sz="1200" b="0" strike="noStrike" spc="-1">
                <a:latin typeface="Arial"/>
              </a:rPr>
              <a:t> بپرسیم؟</a:t>
            </a:r>
          </a:p>
        </p:txBody>
      </p:sp>
      <p:sp>
        <p:nvSpPr>
          <p:cNvPr id="776"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4C7402E-7E62-44ED-AC71-3408BB153D50}" type="slidenum">
              <a:rPr lang="en-US" sz="1200" b="0" strike="noStrike" spc="-1">
                <a:latin typeface="Times New Roman"/>
              </a:rPr>
              <a:t>27</a:t>
            </a:fld>
            <a:endParaRPr lang="en-US" sz="1200" b="0" strike="noStrike" spc="-1">
              <a:latin typeface="Times New Roman"/>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PlaceHolder 1"/>
          <p:cNvSpPr>
            <a:spLocks noGrp="1" noRot="1" noChangeAspect="1"/>
          </p:cNvSpPr>
          <p:nvPr>
            <p:ph type="sldImg"/>
          </p:nvPr>
        </p:nvSpPr>
        <p:spPr>
          <a:xfrm>
            <a:off x="685800" y="1143000"/>
            <a:ext cx="5486400" cy="3086100"/>
          </a:xfrm>
          <a:prstGeom prst="rect">
            <a:avLst/>
          </a:prstGeom>
          <a:ln w="0">
            <a:noFill/>
          </a:ln>
        </p:spPr>
      </p:sp>
      <p:sp>
        <p:nvSpPr>
          <p:cNvPr id="10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2000" b="0" strike="noStrike" spc="-1">
                <a:latin typeface="Arial"/>
              </a:rPr>
              <a:t>توصیه میکنم که حتما این دو تا لینک رو مطالعه کنین،</a:t>
            </a:r>
            <a:endParaRPr lang="en-US" sz="2000" b="0" strike="noStrike" spc="-1">
              <a:latin typeface="Arial"/>
            </a:endParaRPr>
          </a:p>
          <a:p>
            <a:pPr algn="just" rtl="1">
              <a:lnSpc>
                <a:spcPct val="107000"/>
              </a:lnSpc>
              <a:spcBef>
                <a:spcPts val="799"/>
              </a:spcBef>
              <a:buNone/>
              <a:tabLst>
                <a:tab pos="0" algn="l"/>
              </a:tabLst>
            </a:pPr>
            <a:r>
              <a:rPr lang="fa-IR" sz="2000" b="0" strike="noStrike" spc="-1">
                <a:latin typeface="Arial"/>
              </a:rPr>
              <a:t>در آخر توصیه میکنم که ابتدا از روش های </a:t>
            </a:r>
            <a:r>
              <a:rPr lang="en-US" sz="2000" b="0" strike="noStrike" spc="-1">
                <a:latin typeface="Arial"/>
              </a:rPr>
              <a:t>5</a:t>
            </a:r>
            <a:r>
              <a:rPr lang="fa-IR" sz="2000" b="0" strike="noStrike" spc="-1">
                <a:latin typeface="Arial"/>
              </a:rPr>
              <a:t>و</a:t>
            </a:r>
            <a:r>
              <a:rPr lang="en-US" sz="2000" b="0" strike="noStrike" spc="-1">
                <a:latin typeface="Arial"/>
              </a:rPr>
              <a:t>6 یعنی گوگل استفاده کنین بعدش از روش 2 استفاده کنین که به نظرم بهتر و کارآمدتر هست</a:t>
            </a:r>
            <a:r>
              <a:rPr lang="fa-IR" sz="2000" b="0" strike="noStrike" spc="-1">
                <a:latin typeface="Arial"/>
              </a:rPr>
              <a:t>!</a:t>
            </a:r>
            <a:endParaRPr lang="en-US" sz="2000" b="0" strike="noStrike" spc="-1">
              <a:latin typeface="Arial"/>
            </a:endParaRPr>
          </a:p>
          <a:p>
            <a:pPr algn="just" rtl="1">
              <a:lnSpc>
                <a:spcPct val="107000"/>
              </a:lnSpc>
              <a:spcBef>
                <a:spcPts val="799"/>
              </a:spcBef>
              <a:buNone/>
              <a:tabLst>
                <a:tab pos="0" algn="l"/>
              </a:tabLst>
            </a:pPr>
            <a:endParaRPr lang="en-US" sz="2000" b="0" strike="noStrike" spc="-1">
              <a:latin typeface="Arial"/>
            </a:endParaRPr>
          </a:p>
        </p:txBody>
      </p:sp>
      <p:sp>
        <p:nvSpPr>
          <p:cNvPr id="1010" name="PlaceHolder 3"/>
          <p:cNvSpPr>
            <a:spLocks noGrp="1"/>
          </p:cNvSpPr>
          <p:nvPr>
            <p:ph type="sldNum" idx="9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40D0837-753E-4D7A-A6F3-C475893DE4BF}" type="slidenum">
              <a:rPr lang="en-US" sz="1200" b="0" strike="noStrike" spc="-1">
                <a:latin typeface="Times New Roman"/>
              </a:rPr>
              <a:t>270</a:t>
            </a:fld>
            <a:endParaRPr lang="en-US" sz="1200" b="0" strike="noStrike" spc="-1">
              <a:latin typeface="Times New Roman"/>
            </a:endParaRPr>
          </a:p>
        </p:txBody>
      </p:sp>
    </p:spTree>
    <p:extLst>
      <p:ext uri="{BB962C8B-B14F-4D97-AF65-F5344CB8AC3E}">
        <p14:creationId xmlns:p14="http://schemas.microsoft.com/office/powerpoint/2010/main" val="403246254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PlaceHolder 1"/>
          <p:cNvSpPr>
            <a:spLocks noGrp="1" noRot="1" noChangeAspect="1"/>
          </p:cNvSpPr>
          <p:nvPr>
            <p:ph type="sldImg"/>
          </p:nvPr>
        </p:nvSpPr>
        <p:spPr>
          <a:xfrm>
            <a:off x="685800" y="1143000"/>
            <a:ext cx="5486400" cy="3086100"/>
          </a:xfrm>
          <a:prstGeom prst="rect">
            <a:avLst/>
          </a:prstGeom>
          <a:ln w="0">
            <a:noFill/>
          </a:ln>
        </p:spPr>
      </p:sp>
      <p:sp>
        <p:nvSpPr>
          <p:cNvPr id="101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مروری بر فصل جستجوی حرفه ای </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تو این فصل با انواع روش های جستجوی سوال از سرچ عادی تا </a:t>
            </a:r>
            <a:r>
              <a:rPr lang="en-US" sz="1800" b="0" strike="noStrike" spc="-1">
                <a:latin typeface="Comic Sans MS"/>
                <a:ea typeface="Segoe UI"/>
              </a:rPr>
              <a:t>جستجوی پیشرفته با کمک عملگرهای stackoverflow بخصوص google آشنا شدیم</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تا بتونیم خیلی سریعتر به جوابمون برسیم و از پرسیدن سوال تکراری جلوگیری کنیم تا درنهایت </a:t>
            </a:r>
            <a:r>
              <a:rPr lang="en-US" sz="1800" b="0" strike="noStrike" spc="-1">
                <a:latin typeface="Comic Sans MS"/>
                <a:ea typeface="Segoe UI"/>
              </a:rPr>
              <a:t>down vote /close vote نگیریم!</a:t>
            </a:r>
            <a:r>
              <a:rPr lang="fa-IR" sz="1800" b="0" strike="noStrike" spc="-1">
                <a:latin typeface="Comic Sans MS"/>
                <a:ea typeface="Segoe UI"/>
              </a:rPr>
              <a:t> و در نهایت دیدیم که سرچ در گوگل بهترین گزینه و بعدش سرچ در بخش </a:t>
            </a:r>
            <a:r>
              <a:rPr lang="en-US" sz="1800" b="0" strike="noStrike" spc="-1">
                <a:latin typeface="Comic Sans MS"/>
                <a:ea typeface="Segoe UI"/>
              </a:rPr>
              <a:t>ask question</a:t>
            </a:r>
            <a:r>
              <a:rPr lang="fa-IR" sz="1800" b="0" strike="noStrike" spc="-1">
                <a:latin typeface="Comic Sans MS"/>
                <a:ea typeface="Segoe UI"/>
              </a:rPr>
              <a:t> گزینه خیلی خوبی هست...</a:t>
            </a:r>
            <a:endParaRPr lang="en-US" sz="1800" b="0" strike="noStrike" spc="-1">
              <a:latin typeface="Arial"/>
            </a:endParaRPr>
          </a:p>
        </p:txBody>
      </p:sp>
      <p:sp>
        <p:nvSpPr>
          <p:cNvPr id="1013" name="PlaceHolder 3"/>
          <p:cNvSpPr>
            <a:spLocks noGrp="1"/>
          </p:cNvSpPr>
          <p:nvPr>
            <p:ph type="sldNum" idx="9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D8EDE48-A829-47B1-BEA9-060823945A67}" type="slidenum">
              <a:rPr lang="en-US" sz="1200" b="0" strike="noStrike" spc="-1">
                <a:latin typeface="Times New Roman"/>
              </a:rPr>
              <a:t>271</a:t>
            </a:fld>
            <a:endParaRPr lang="en-US" sz="1200" b="0" strike="noStrike" spc="-1">
              <a:latin typeface="Times New Roman"/>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فصل ششم</a:t>
            </a:r>
          </a:p>
          <a:p>
            <a:pPr marL="216000" indent="-216000" algn="r" rtl="1">
              <a:lnSpc>
                <a:spcPct val="100000"/>
              </a:lnSpc>
              <a:buNone/>
            </a:pPr>
            <a:r>
              <a:rPr lang="fa-IR" sz="2000" b="0" strike="noStrike" spc="-1">
                <a:latin typeface="Arial"/>
              </a:rPr>
              <a:t> </a:t>
            </a:r>
            <a:r>
              <a:rPr lang="en-US" sz="2000" b="0" strike="noStrike" spc="-1">
                <a:solidFill>
                  <a:srgbClr val="000000"/>
                </a:solidFill>
                <a:latin typeface="Calibri"/>
              </a:rPr>
              <a:t>How to get more scores</a:t>
            </a:r>
            <a:r>
              <a:rPr lang="fa-IR" sz="2000" b="0" strike="noStrike" spc="-1">
                <a:latin typeface="Arial"/>
              </a:rPr>
              <a:t>، </a:t>
            </a:r>
          </a:p>
          <a:p>
            <a:pPr marL="216000" indent="-216000" algn="r" rtl="1">
              <a:lnSpc>
                <a:spcPct val="100000"/>
              </a:lnSpc>
              <a:buNone/>
            </a:pPr>
            <a:r>
              <a:rPr lang="fa-IR" sz="2000" b="0" strike="noStrike" spc="-1">
                <a:latin typeface="Arial"/>
              </a:rPr>
              <a:t>فصلی هست که خیلی از شماها منتظرش بودین، شاید برخی از شما دانش پذیرای عزیز اصلا دوره رو برای این فصل تهیه کرده باشین، که مفصل ترین فصل هم هست، اینجا </a:t>
            </a:r>
            <a:r>
              <a:rPr lang="en-US" sz="2000" b="0" strike="noStrike" spc="-1">
                <a:latin typeface="Arial"/>
              </a:rPr>
              <a:t>10</a:t>
            </a:r>
            <a:r>
              <a:rPr lang="fa-IR" sz="2000" b="0" strike="noStrike" spc="-1">
                <a:latin typeface="Arial"/>
              </a:rPr>
              <a:t> تا نکته کلیدی که شامل 3تا نکته طلایی هم هست که کمتر کسی بهشون توجه میکنه رو به همراه مثال و به جزییات براتون بیان میکنیم تا بهترین نتیجه رو بگیرین!</a:t>
            </a:r>
          </a:p>
          <a:p>
            <a:pPr marL="216000" indent="-216000" algn="r" rtl="1">
              <a:lnSpc>
                <a:spcPct val="100000"/>
              </a:lnSpc>
              <a:buNone/>
            </a:pPr>
            <a:r>
              <a:rPr lang="fa-IR" sz="2000" b="0" strike="noStrike" spc="-1">
                <a:latin typeface="Arial"/>
              </a:rPr>
              <a:t>تو ادامه با من همراه باشین</a:t>
            </a:r>
            <a:endParaRPr lang="en-US" sz="2000" b="0" strike="noStrike" spc="-1">
              <a:latin typeface="Arial"/>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272</a:t>
            </a:fld>
            <a:endParaRPr lang="en-US" sz="1200" b="0" strike="noStrike" spc="-1">
              <a:latin typeface="Times New Roman"/>
            </a:endParaRPr>
          </a:p>
        </p:txBody>
      </p:sp>
    </p:spTree>
    <p:extLst>
      <p:ext uri="{BB962C8B-B14F-4D97-AF65-F5344CB8AC3E}">
        <p14:creationId xmlns:p14="http://schemas.microsoft.com/office/powerpoint/2010/main" val="4201329219"/>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PlaceHolder 1"/>
          <p:cNvSpPr>
            <a:spLocks noGrp="1" noRot="1" noChangeAspect="1"/>
          </p:cNvSpPr>
          <p:nvPr>
            <p:ph type="sldImg"/>
          </p:nvPr>
        </p:nvSpPr>
        <p:spPr>
          <a:xfrm>
            <a:off x="685800" y="1143000"/>
            <a:ext cx="5486400" cy="3086100"/>
          </a:xfrm>
          <a:prstGeom prst="rect">
            <a:avLst/>
          </a:prstGeom>
          <a:ln w="0">
            <a:noFill/>
          </a:ln>
        </p:spPr>
      </p:sp>
      <p:sp>
        <p:nvSpPr>
          <p:cNvPr id="101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Comic Sans MS"/>
                <a:cs typeface="B Kamran"/>
              </a:rPr>
              <a:t>تا اینجای کار با روال کلی </a:t>
            </a:r>
            <a:r>
              <a:rPr lang="en-US" sz="1800" b="0" strike="noStrike" spc="-1">
                <a:latin typeface="Comic Sans MS"/>
                <a:ea typeface="Segoe UI"/>
              </a:rPr>
              <a:t>Stackoverflow کامل آشنا شدین اینکه چطور باید سوال بپرسی</a:t>
            </a:r>
            <a:r>
              <a:rPr lang="fa-IR" sz="1800" b="0" strike="noStrike" spc="-1">
                <a:latin typeface="Comic Sans MS"/>
                <a:ea typeface="Segoe UI"/>
              </a:rPr>
              <a:t>ن</a:t>
            </a:r>
            <a:r>
              <a:rPr lang="en-US" sz="1800" b="0" strike="noStrike" spc="-1">
                <a:latin typeface="Comic Sans MS"/>
                <a:ea typeface="Segoe UI"/>
              </a:rPr>
              <a:t>، چه سوال­هایی بپرسی</a:t>
            </a:r>
            <a:r>
              <a:rPr lang="fa-IR" sz="1800" b="0" strike="noStrike" spc="-1">
                <a:latin typeface="Comic Sans MS"/>
                <a:ea typeface="Segoe UI"/>
              </a:rPr>
              <a:t>ن</a:t>
            </a:r>
            <a:r>
              <a:rPr lang="en-US" sz="1800" b="0" strike="noStrike" spc="-1">
                <a:latin typeface="Comic Sans MS"/>
                <a:ea typeface="Segoe UI"/>
              </a:rPr>
              <a:t>، کجا بپرسی</a:t>
            </a:r>
            <a:r>
              <a:rPr lang="fa-IR" sz="1800" b="0" strike="noStrike" spc="-1">
                <a:latin typeface="Comic Sans MS"/>
                <a:ea typeface="Segoe UI"/>
              </a:rPr>
              <a:t>ن</a:t>
            </a:r>
            <a:r>
              <a:rPr lang="en-US" sz="1800" b="0" strike="noStrike" spc="-1">
                <a:latin typeface="Comic Sans MS"/>
                <a:ea typeface="Segoe UI"/>
              </a:rPr>
              <a:t>، چطور جستجو کنی</a:t>
            </a:r>
            <a:r>
              <a:rPr lang="fa-IR" sz="1800" b="0" strike="noStrike" spc="-1">
                <a:latin typeface="Comic Sans MS"/>
                <a:ea typeface="Segoe UI"/>
              </a:rPr>
              <a:t>ن </a:t>
            </a:r>
            <a:r>
              <a:rPr lang="en-US" sz="1800" b="0" strike="noStrike" spc="-1">
                <a:latin typeface="Comic Sans MS"/>
                <a:ea typeface="Segoe UI"/>
              </a:rPr>
              <a:t>و کلی موارد دیگه مثل چه سوال­های بسته میشن</a:t>
            </a:r>
            <a:r>
              <a:rPr lang="fa-IR" sz="1800" b="0" strike="noStrike" spc="-1">
                <a:latin typeface="Comic Sans MS"/>
                <a:ea typeface="Segoe UI"/>
              </a:rPr>
              <a:t> و چکار باید بکنین</a:t>
            </a:r>
            <a:r>
              <a:rPr lang="en-US" sz="1800" b="0" strike="noStrike" spc="-1">
                <a:latin typeface="Comic Sans MS"/>
                <a:ea typeface="Segoe UI"/>
              </a:rPr>
              <a:t>... </a:t>
            </a:r>
            <a:endParaRPr lang="en-US" sz="1800" b="0" strike="noStrike" spc="-1">
              <a:latin typeface="Arial"/>
            </a:endParaRPr>
          </a:p>
          <a:p>
            <a:pPr algn="r" rtl="1">
              <a:lnSpc>
                <a:spcPct val="100000"/>
              </a:lnSpc>
              <a:buNone/>
              <a:tabLst>
                <a:tab pos="0" algn="l"/>
              </a:tabLst>
            </a:pPr>
            <a:r>
              <a:rPr lang="fa-IR" sz="1800" b="0" strike="noStrike" spc="-1">
                <a:latin typeface="Comic Sans MS"/>
                <a:cs typeface="B Kamran"/>
              </a:rPr>
              <a:t>حالا تو این فصل میخواهیم به چالش اصلی خیلی ها بپردازیم، بشخصه </a:t>
            </a:r>
            <a:r>
              <a:rPr lang="fa-IR" sz="1200" b="0" strike="noStrike" spc="-1">
                <a:latin typeface="Comic Sans MS"/>
                <a:cs typeface="B Kamran"/>
              </a:rPr>
              <a:t>افراد زیادی رو دیدم و حتی از همکارانم بودن که سال­ها وقت گذاشتن، و حتی بارها تصمیم گرفتن و روزانه هم حداقل </a:t>
            </a:r>
            <a:r>
              <a:rPr lang="en-US" sz="1200" b="0" strike="noStrike" spc="-1">
                <a:latin typeface="Comic Sans MS"/>
                <a:ea typeface="Segoe UI"/>
              </a:rPr>
              <a:t>1 ساعت وقت گذاشتن برای اینکه امتیاز Stackoverflow</a:t>
            </a:r>
            <a:r>
              <a:rPr lang="fa-IR" sz="1200" b="0" strike="noStrike" spc="-1">
                <a:latin typeface="Comic Sans MS"/>
                <a:cs typeface="B Kamran"/>
              </a:rPr>
              <a:t>شون رو ببرن بالا چون این امتیاز همونطور که تو فصل­های قبل هم گفتیم می­تونه ارزشمند باشه برای استخدام شدن، برای ترقی در موقعیت­های </a:t>
            </a:r>
            <a:r>
              <a:rPr lang="en-US" sz="1200" b="0" strike="noStrike" spc="-1">
                <a:latin typeface="Comic Sans MS"/>
                <a:ea typeface="Segoe UI"/>
              </a:rPr>
              <a:t>teamlead و کلا وجهه/دید مناسبی رو براتون ایجاد می­کنه، چون واقعی هست، شما واقعا تلاش کردین، مطالعه کردین، contribute کردین به خیلی‌ها کمک کردین و این برای شرکت­ها/متخصصین یک معیار واقعی ارزشمند </a:t>
            </a:r>
            <a:r>
              <a:rPr lang="fa-IR" sz="1200" b="0" strike="noStrike" spc="-1">
                <a:latin typeface="Comic Sans MS"/>
                <a:ea typeface="Segoe UI"/>
              </a:rPr>
              <a:t>محسوب میشه</a:t>
            </a:r>
            <a:r>
              <a:rPr lang="en-US" sz="1200" b="0" strike="noStrike" spc="-1">
                <a:latin typeface="Comic Sans MS"/>
                <a:ea typeface="Segoe UI"/>
              </a:rPr>
              <a:t>.</a:t>
            </a:r>
            <a:endParaRPr lang="en-US" sz="1200" b="0" strike="noStrike" spc="-1">
              <a:latin typeface="Arial"/>
            </a:endParaRPr>
          </a:p>
          <a:p>
            <a:pPr algn="r" rtl="1">
              <a:lnSpc>
                <a:spcPct val="100000"/>
              </a:lnSpc>
              <a:buNone/>
              <a:tabLst>
                <a:tab pos="0" algn="l"/>
              </a:tabLst>
            </a:pPr>
            <a:endParaRPr lang="en-US" sz="1200" b="0" strike="noStrike" spc="-1">
              <a:latin typeface="Arial"/>
            </a:endParaRPr>
          </a:p>
        </p:txBody>
      </p:sp>
      <p:sp>
        <p:nvSpPr>
          <p:cNvPr id="1019" name="PlaceHolder 3"/>
          <p:cNvSpPr>
            <a:spLocks noGrp="1"/>
          </p:cNvSpPr>
          <p:nvPr>
            <p:ph type="sldNum" idx="9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59E7034-2DDE-4C46-AF06-0719928DCD02}" type="slidenum">
              <a:rPr lang="en-US" sz="1200" b="0" strike="noStrike" spc="-1">
                <a:latin typeface="Times New Roman"/>
              </a:rPr>
              <a:t>273</a:t>
            </a:fld>
            <a:endParaRPr lang="en-US" sz="1200" b="0" strike="noStrike" spc="-1">
              <a:latin typeface="Times New Roman"/>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PlaceHolder 1"/>
          <p:cNvSpPr>
            <a:spLocks noGrp="1" noRot="1" noChangeAspect="1"/>
          </p:cNvSpPr>
          <p:nvPr>
            <p:ph type="sldImg"/>
          </p:nvPr>
        </p:nvSpPr>
        <p:spPr>
          <a:xfrm>
            <a:off x="685800" y="1143000"/>
            <a:ext cx="5486400" cy="3086100"/>
          </a:xfrm>
          <a:prstGeom prst="rect">
            <a:avLst/>
          </a:prstGeom>
          <a:ln w="0">
            <a:noFill/>
          </a:ln>
        </p:spPr>
      </p:sp>
      <p:sp>
        <p:nvSpPr>
          <p:cNvPr id="102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Arial"/>
              </a:rPr>
              <a:t>مثل ایشون آقای </a:t>
            </a:r>
            <a:r>
              <a:rPr lang="en-US" sz="1800" b="0" strike="noStrike" spc="-1">
                <a:latin typeface="Arial"/>
              </a:rPr>
              <a:t>Dan abramov که احتمالا </a:t>
            </a:r>
            <a:r>
              <a:rPr lang="fa-IR" sz="1800" b="0" strike="noStrike" spc="-1">
                <a:latin typeface="Arial"/>
              </a:rPr>
              <a:t>توسعه دهنده های </a:t>
            </a:r>
            <a:r>
              <a:rPr lang="en-US" sz="1800" b="0" strike="noStrike" spc="-1">
                <a:latin typeface="Arial"/>
              </a:rPr>
              <a:t>Frontendبشناسنش، یکی از توسعه دهنده های  کتابخونه  معروف Reactjs هست، میبینین  که توی stackoverflow هم خیلی فعالیت خوبی داره و نزدیک به 255</a:t>
            </a:r>
            <a:r>
              <a:rPr lang="fa-IR" sz="1800" b="0" strike="noStrike" spc="-1">
                <a:latin typeface="Arial"/>
              </a:rPr>
              <a:t>هزار امتیاز از طریق </a:t>
            </a:r>
            <a:r>
              <a:rPr lang="en-US" sz="1800" b="0" strike="noStrike" spc="-1">
                <a:latin typeface="Arial"/>
              </a:rPr>
              <a:t>651 جواب و 153</a:t>
            </a:r>
            <a:r>
              <a:rPr lang="fa-IR" sz="1800" b="0" strike="noStrike" spc="-1">
                <a:latin typeface="Arial"/>
              </a:rPr>
              <a:t>تا سوال بدست اورده! </a:t>
            </a:r>
          </a:p>
          <a:p>
            <a:pPr algn="r" rtl="1">
              <a:lnSpc>
                <a:spcPct val="100000"/>
              </a:lnSpc>
              <a:buNone/>
              <a:tabLst>
                <a:tab pos="0" algn="l"/>
              </a:tabLst>
            </a:pPr>
            <a:endParaRPr lang="fa-IR" sz="1800" b="0" strike="noStrike" spc="-1">
              <a:latin typeface="Comic Sans MS"/>
              <a:ea typeface="Segoe UI"/>
            </a:endParaRPr>
          </a:p>
          <a:p>
            <a:pPr algn="r" rtl="1">
              <a:lnSpc>
                <a:spcPct val="100000"/>
              </a:lnSpc>
              <a:buNone/>
              <a:tabLst>
                <a:tab pos="0" algn="l"/>
              </a:tabLst>
            </a:pPr>
            <a:r>
              <a:rPr lang="fa-IR" sz="1800" b="0" strike="noStrike" spc="-1">
                <a:latin typeface="Arial"/>
              </a:rPr>
              <a:t>اینجا میخوام توجهتون رو به نکته ای ارزشمند کلا برای زندگیتون جلب کنم، اونم اینه که اگر دقت کنین به این اعداد ارقام بخصوص سوال ها، متوجه میشین که وقتی همچین شخصی که عضو تیم توسعه دهنده معروف ترین کتابخونه فرانت اند یعنی </a:t>
            </a:r>
            <a:r>
              <a:rPr lang="en-US" sz="1800" b="0" strike="noStrike" spc="-1">
                <a:latin typeface="Arial"/>
              </a:rPr>
              <a:t>reactjs</a:t>
            </a:r>
            <a:r>
              <a:rPr lang="fa-IR" sz="1800" b="0" strike="noStrike" spc="-1">
                <a:latin typeface="Arial"/>
              </a:rPr>
              <a:t> هست، بیش از 150تا سوال پرسیده،  پس شما اصلا نباید بترسین که سوالی رو بپرسین، که شاید افرادی فکر کنن که اااع فلانی هم سوال پرسیده؟ یعنی خودش نمیدونه؟ یا این سوال پیش و پا افتاده رو پرسیده؟  و کلا این تفکرات...</a:t>
            </a:r>
          </a:p>
          <a:p>
            <a:pPr algn="r" rtl="1">
              <a:lnSpc>
                <a:spcPct val="100000"/>
              </a:lnSpc>
              <a:buNone/>
              <a:tabLst>
                <a:tab pos="0" algn="l"/>
              </a:tabLst>
            </a:pPr>
            <a:endParaRPr lang="fa-IR" sz="1800" b="0" strike="noStrike" spc="-1">
              <a:latin typeface="Arial"/>
            </a:endParaRPr>
          </a:p>
          <a:p>
            <a:pPr algn="r" rtl="1">
              <a:lnSpc>
                <a:spcPct val="100000"/>
              </a:lnSpc>
              <a:buNone/>
              <a:tabLst>
                <a:tab pos="0" algn="l"/>
              </a:tabLst>
            </a:pPr>
            <a:r>
              <a:rPr lang="fa-IR" sz="1800" b="0" strike="noStrike" spc="-1">
                <a:latin typeface="Arial"/>
              </a:rPr>
              <a:t>یادش بخیر، یک معلمی داشتیم در دوران مدرسه میگفت بچه ها یادتون باشه، هروقت هر سوالی به ذهنتون رسید، سرکلاس بپرسین، چون حداقل 30% افراد دیگه هم هستن که احتمالا همین سوال رو در ذهنشون دارن ولی یا میترسن و نمیپرسن و یا بی توجهی میکنن و ازکنارش رد میشن!</a:t>
            </a:r>
          </a:p>
          <a:p>
            <a:pPr algn="r" rtl="1">
              <a:lnSpc>
                <a:spcPct val="100000"/>
              </a:lnSpc>
              <a:buNone/>
              <a:tabLst>
                <a:tab pos="0" algn="l"/>
              </a:tabLst>
            </a:pPr>
            <a:r>
              <a:rPr lang="fa-IR" sz="1800" b="0" strike="noStrike" spc="-1">
                <a:latin typeface="Arial"/>
              </a:rPr>
              <a:t>بنابراین این تفکرها رو بزارین کنار وآزادانه سوالتون رو مطرح کنین! تا رشد کنین</a:t>
            </a:r>
          </a:p>
          <a:p>
            <a:pPr algn="r" rtl="1">
              <a:lnSpc>
                <a:spcPct val="100000"/>
              </a:lnSpc>
              <a:buNone/>
              <a:tabLst>
                <a:tab pos="0" algn="l"/>
              </a:tabLst>
            </a:pPr>
            <a:endParaRPr lang="fa-IR" sz="1800" b="0" strike="noStrike" spc="-1">
              <a:latin typeface="Comic Sans MS"/>
              <a:ea typeface="Segoe UI"/>
            </a:endParaRPr>
          </a:p>
          <a:p>
            <a:pPr algn="r" rtl="1">
              <a:lnSpc>
                <a:spcPct val="100000"/>
              </a:lnSpc>
              <a:buNone/>
              <a:tabLst>
                <a:tab pos="0" algn="l"/>
              </a:tabLst>
            </a:pPr>
            <a:r>
              <a:rPr lang="en-US" sz="1800" b="0" strike="noStrike" spc="-1">
                <a:latin typeface="Comic Sans MS"/>
                <a:ea typeface="Segoe UI"/>
              </a:rPr>
              <a:t>خیلی­ها تو این مسیر ناکام موندن و رشد چندانی نکردن، چرا؟ چون هوشمندانه عمل نمی­کنن! </a:t>
            </a:r>
            <a:r>
              <a:rPr lang="fa-IR" sz="1800" b="0" strike="noStrike" spc="-1">
                <a:latin typeface="Comic Sans MS"/>
                <a:ea typeface="Segoe UI"/>
              </a:rPr>
              <a:t> مثلا همین سوال پرسیدن ساده رو ازش میگذرن، و علاوه بر اون ساده ترین و دم دستی ترین چیزها مثل قوانین سایت ها و داکیومنت ها و این منابع که درواقع قواعد بازی رو شرح میدن رو مطالعه نمیکنن یعنی اصل رو گذاشتن کنار، و وقتی دنبال قواعد واضح و دردسترس بازی نمیرن، طبیعتا از </a:t>
            </a:r>
            <a:r>
              <a:rPr lang="en-US" sz="1800" b="0" strike="noStrike" spc="-1">
                <a:latin typeface="Comic Sans MS"/>
                <a:ea typeface="Segoe UI"/>
              </a:rPr>
              <a:t>قواعد نانوشته بازی </a:t>
            </a:r>
            <a:r>
              <a:rPr lang="fa-IR" sz="1800" b="0" strike="noStrike" spc="-1">
                <a:latin typeface="Comic Sans MS"/>
                <a:ea typeface="Segoe UI"/>
              </a:rPr>
              <a:t> هم غافل هستن و این باعث میشه که همیشه تو رده هایی پایین تر گیر کنن و تو این بازی زندگی برنده نشن</a:t>
            </a:r>
            <a:r>
              <a:rPr lang="en-US" sz="1800" b="0" strike="noStrike" spc="-1">
                <a:latin typeface="Comic Sans MS"/>
                <a:ea typeface="Segoe UI"/>
              </a:rPr>
              <a:t>! بنابراین الان باید بریم سراغ اینکه چطور بتونیم از این پلت فرم بیشترین نتیجه رو در کوتاه­ترین زمان بگیریم و اگه به مشکل برخوردیم چطور حلش کنیم </a:t>
            </a:r>
            <a:r>
              <a:rPr lang="fa-IR" sz="2000" b="0" strike="noStrike" spc="-1">
                <a:latin typeface="Comic Sans MS"/>
                <a:cs typeface="B Kamran"/>
              </a:rPr>
              <a:t>تو این فصل بهتون نکاتی رو میگم که اگر با دقت انجام بدین خیلی زودتر از بقیه میتونین به امتیاز </a:t>
            </a:r>
            <a:r>
              <a:rPr lang="en-US" sz="2000" b="0" strike="noStrike" spc="-1">
                <a:latin typeface="Comic Sans MS"/>
                <a:ea typeface="Segoe UI"/>
              </a:rPr>
              <a:t>100k برسین!</a:t>
            </a:r>
            <a:endParaRPr lang="en-US" sz="2000" b="0" strike="noStrike" spc="-1">
              <a:latin typeface="Arial"/>
            </a:endParaRPr>
          </a:p>
        </p:txBody>
      </p:sp>
      <p:sp>
        <p:nvSpPr>
          <p:cNvPr id="1022" name="PlaceHolder 3"/>
          <p:cNvSpPr>
            <a:spLocks noGrp="1"/>
          </p:cNvSpPr>
          <p:nvPr>
            <p:ph type="sldNum" idx="10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2F3C0A5-8518-45DF-8DD1-F18531D112B0}" type="slidenum">
              <a:rPr lang="en-US" sz="1200" b="0" strike="noStrike" spc="-1">
                <a:latin typeface="Times New Roman"/>
              </a:rPr>
              <a:t>274</a:t>
            </a:fld>
            <a:endParaRPr lang="en-US" sz="1200" b="0" strike="noStrike" spc="-1">
              <a:latin typeface="Times New Roman"/>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PlaceHolder 1"/>
          <p:cNvSpPr>
            <a:spLocks noGrp="1" noRot="1" noChangeAspect="1"/>
          </p:cNvSpPr>
          <p:nvPr>
            <p:ph type="sldImg"/>
          </p:nvPr>
        </p:nvSpPr>
        <p:spPr>
          <a:xfrm>
            <a:off x="685800" y="1143000"/>
            <a:ext cx="5486400" cy="3086100"/>
          </a:xfrm>
          <a:prstGeom prst="rect">
            <a:avLst/>
          </a:prstGeom>
          <a:ln w="0">
            <a:noFill/>
          </a:ln>
        </p:spPr>
      </p:sp>
      <p:sp>
        <p:nvSpPr>
          <p:cNvPr id="102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فقط قبل از ادامه یه بار مرور کنیم که هدفمون از </a:t>
            </a:r>
            <a:r>
              <a:rPr lang="en-US" sz="1800" b="0" strike="noStrike" spc="-1">
                <a:latin typeface="Comic Sans MS"/>
                <a:ea typeface="Segoe UI"/>
              </a:rPr>
              <a:t>Stackoverflow the right way</a:t>
            </a:r>
            <a:r>
              <a:rPr lang="fa-IR" sz="1800" b="0" strike="noStrike" spc="-1">
                <a:latin typeface="Comic Sans MS"/>
                <a:ea typeface="Segoe UI"/>
              </a:rPr>
              <a:t> </a:t>
            </a:r>
            <a:r>
              <a:rPr lang="en-US" sz="1800" b="0" strike="noStrike" spc="-1">
                <a:latin typeface="Comic Sans MS"/>
                <a:ea typeface="Segoe UI"/>
              </a:rPr>
              <a:t> چی</a:t>
            </a:r>
            <a:r>
              <a:rPr lang="fa-IR" sz="1800" b="0" strike="noStrike" spc="-1">
                <a:latin typeface="Comic Sans MS"/>
                <a:ea typeface="Segoe UI"/>
              </a:rPr>
              <a:t> بود</a:t>
            </a:r>
            <a:r>
              <a:rPr lang="en-US" sz="1800" b="0" strike="noStrike" spc="-1">
                <a:latin typeface="Comic Sans MS"/>
                <a:ea typeface="Segoe UI"/>
              </a:rPr>
              <a:t>!</a:t>
            </a:r>
            <a:endParaRPr lang="en-US" sz="1800" b="0" strike="noStrike" spc="-1">
              <a:latin typeface="Arial"/>
            </a:endParaRPr>
          </a:p>
          <a:p>
            <a:pPr marL="343080" indent="-343080" algn="just" rtl="1">
              <a:lnSpc>
                <a:spcPct val="107000"/>
              </a:lnSpc>
              <a:spcBef>
                <a:spcPts val="799"/>
              </a:spcBef>
              <a:buClr>
                <a:srgbClr val="000000"/>
              </a:buClr>
              <a:buFont typeface="+mj-lt"/>
              <a:buAutoNum type="arabicPeriod"/>
              <a:tabLst>
                <a:tab pos="0" algn="l"/>
              </a:tabLst>
            </a:pPr>
            <a:r>
              <a:rPr lang="fa-IR" sz="1800" b="0" strike="noStrike" spc="-1">
                <a:latin typeface="Comic Sans MS"/>
                <a:cs typeface="B Kamran"/>
              </a:rPr>
              <a:t>شماره یک!،،،، پرسیدن سوال جهت رفع مشکلمون ، یعنی هروقت سوال برنامه نویسی رخ داد بدونیم که اینجا چطور سوال خوبی بپرسیم که مشکلمون رو برطرف کنیم</a:t>
            </a:r>
            <a:endParaRPr lang="en-US" sz="1800" b="0" strike="noStrike" spc="-1">
              <a:latin typeface="Arial"/>
            </a:endParaRPr>
          </a:p>
          <a:p>
            <a:pPr marL="343080" indent="-343080" algn="just" rtl="1">
              <a:lnSpc>
                <a:spcPct val="107000"/>
              </a:lnSpc>
              <a:buClr>
                <a:srgbClr val="000000"/>
              </a:buClr>
              <a:buFont typeface="+mj-lt"/>
              <a:buAutoNum type="arabicPeriod"/>
              <a:tabLst>
                <a:tab pos="0" algn="l"/>
              </a:tabLst>
            </a:pPr>
            <a:r>
              <a:rPr lang="fa-IR" sz="1800" b="0" strike="noStrike" spc="-1">
                <a:latin typeface="Comic Sans MS"/>
                <a:cs typeface="B Kamran"/>
              </a:rPr>
              <a:t>مورد دوم، کمک به بقیه با ارائه جواب/ویرایش/کامنت به طور خلاصه فعالیت مثبت در </a:t>
            </a:r>
            <a:r>
              <a:rPr lang="en-US" sz="1800" b="0" strike="noStrike" spc="-1">
                <a:latin typeface="Comic Sans MS"/>
                <a:ea typeface="Segoe UI"/>
              </a:rPr>
              <a:t>community</a:t>
            </a:r>
            <a:r>
              <a:rPr lang="en-US" sz="1800" b="0" strike="noStrike" spc="-1">
                <a:latin typeface="B Kamran"/>
                <a:ea typeface="Segoe UI"/>
              </a:rPr>
              <a:t> </a:t>
            </a:r>
            <a:endParaRPr lang="en-US" sz="1800" b="0" strike="noStrike" spc="-1">
              <a:latin typeface="Arial"/>
            </a:endParaRPr>
          </a:p>
          <a:p>
            <a:pPr marL="343080" indent="-343080" algn="just" rtl="1">
              <a:lnSpc>
                <a:spcPct val="107000"/>
              </a:lnSpc>
              <a:buClr>
                <a:srgbClr val="000000"/>
              </a:buClr>
              <a:buFont typeface="+mj-lt"/>
              <a:buAutoNum type="arabicPeriod"/>
              <a:tabLst>
                <a:tab pos="0" algn="l"/>
              </a:tabLst>
            </a:pPr>
            <a:r>
              <a:rPr lang="fa-IR" sz="1800" b="0" strike="noStrike" spc="-1">
                <a:latin typeface="Comic Sans MS"/>
                <a:cs typeface="B Kamran"/>
              </a:rPr>
              <a:t>مورد سوم، کسب اعتبار</a:t>
            </a:r>
            <a:endParaRPr lang="en-US" sz="1800" b="0" strike="noStrike" spc="-1">
              <a:latin typeface="Arial"/>
            </a:endParaRPr>
          </a:p>
          <a:p>
            <a:pPr algn="just" rtl="1">
              <a:lnSpc>
                <a:spcPct val="107000"/>
              </a:lnSpc>
              <a:buNone/>
              <a:tabLst>
                <a:tab pos="0" algn="l"/>
              </a:tabLst>
            </a:pPr>
            <a:r>
              <a:rPr lang="fa-IR" sz="1800" b="0" strike="noStrike" spc="-1">
                <a:latin typeface="Comic Sans MS"/>
                <a:cs typeface="B Kamran"/>
              </a:rPr>
              <a:t>حالا بریم سراغ اصل داستان</a:t>
            </a:r>
            <a:endParaRPr lang="en-US" sz="1800" b="0" strike="noStrike" spc="-1">
              <a:latin typeface="Arial"/>
            </a:endParaRPr>
          </a:p>
        </p:txBody>
      </p:sp>
      <p:sp>
        <p:nvSpPr>
          <p:cNvPr id="1025" name="PlaceHolder 3"/>
          <p:cNvSpPr>
            <a:spLocks noGrp="1"/>
          </p:cNvSpPr>
          <p:nvPr>
            <p:ph type="sldNum" idx="10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82174695-1599-467D-976A-9E54439F8C80}" type="slidenum">
              <a:rPr lang="en-US" sz="1200" b="0" strike="noStrike" spc="-1">
                <a:latin typeface="Times New Roman"/>
              </a:rPr>
              <a:t>275</a:t>
            </a:fld>
            <a:endParaRPr lang="en-US" sz="1200" b="0" strike="noStrike" spc="-1">
              <a:latin typeface="Times New Roman"/>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PlaceHolder 1"/>
          <p:cNvSpPr>
            <a:spLocks noGrp="1" noRot="1" noChangeAspect="1"/>
          </p:cNvSpPr>
          <p:nvPr>
            <p:ph type="sldImg"/>
          </p:nvPr>
        </p:nvSpPr>
        <p:spPr>
          <a:xfrm>
            <a:off x="685800" y="1143000"/>
            <a:ext cx="5486400" cy="3086100"/>
          </a:xfrm>
          <a:prstGeom prst="rect">
            <a:avLst/>
          </a:prstGeom>
          <a:ln w="0">
            <a:noFill/>
          </a:ln>
        </p:spPr>
      </p:sp>
      <p:sp>
        <p:nvSpPr>
          <p:cNvPr id="102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اولین گام، مطالعه قانون بازی هست، یعنی اینکه </a:t>
            </a:r>
            <a:r>
              <a:rPr lang="en-US" sz="1800" b="0" strike="noStrike" spc="-1">
                <a:latin typeface="Comic Sans MS"/>
                <a:ea typeface="Segoe UI"/>
              </a:rPr>
              <a:t>Stackoverflow رو اگر به عنوان یک بازی درنظر بگیریم باید ببینیم راهنماش چی میگه و چطور میشه levelup کنیم،</a:t>
            </a:r>
            <a:endParaRPr lang="fa-IR" sz="1800" b="0" strike="noStrike" spc="-1">
              <a:latin typeface="Comic Sans MS"/>
              <a:ea typeface="Segoe UI"/>
            </a:endParaRPr>
          </a:p>
          <a:p>
            <a:pPr algn="just" rtl="1">
              <a:lnSpc>
                <a:spcPct val="107000"/>
              </a:lnSpc>
              <a:spcBef>
                <a:spcPts val="799"/>
              </a:spcBef>
              <a:buNone/>
              <a:tabLst>
                <a:tab pos="0" algn="l"/>
              </a:tabLst>
            </a:pPr>
            <a:r>
              <a:rPr lang="fa-IR" sz="1800" b="0" strike="noStrike" spc="-1">
                <a:latin typeface="Comic Sans MS"/>
                <a:cs typeface="B Kamran"/>
              </a:rPr>
              <a:t>طبق جدول، اگر سوال/جوابتون یک </a:t>
            </a:r>
            <a:r>
              <a:rPr lang="en-US" sz="1800" b="0" strike="noStrike" spc="-1">
                <a:latin typeface="Comic Sans MS"/>
                <a:ea typeface="Segoe UI"/>
              </a:rPr>
              <a:t>upvote</a:t>
            </a:r>
            <a:r>
              <a:rPr lang="fa-IR" sz="1800" b="0" strike="noStrike" spc="-1">
                <a:latin typeface="Comic Sans MS"/>
                <a:cs typeface="B Kamran"/>
              </a:rPr>
              <a:t>دریافت کنه، شما </a:t>
            </a:r>
            <a:r>
              <a:rPr lang="en-US" sz="1800" b="0" strike="noStrike" spc="-1">
                <a:latin typeface="Comic Sans MS"/>
                <a:ea typeface="Segoe UI"/>
              </a:rPr>
              <a:t>10 امتیاز میگیرین، اگر جوابتون به عنوان accepted answer انتخاب بشه</a:t>
            </a:r>
            <a:endParaRPr lang="en-US" sz="1800" b="0" strike="noStrike" spc="-1">
              <a:latin typeface="Arial"/>
            </a:endParaRPr>
          </a:p>
        </p:txBody>
      </p:sp>
      <p:sp>
        <p:nvSpPr>
          <p:cNvPr id="1028" name="PlaceHolder 3"/>
          <p:cNvSpPr>
            <a:spLocks noGrp="1"/>
          </p:cNvSpPr>
          <p:nvPr>
            <p:ph type="sldNum" idx="10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C15EC6C-A12D-4677-AE4D-AC8F4A1E6E88}" type="slidenum">
              <a:rPr lang="en-US" sz="1200" b="0" strike="noStrike" spc="-1">
                <a:latin typeface="Times New Roman"/>
              </a:rPr>
              <a:t>276</a:t>
            </a:fld>
            <a:endParaRPr lang="en-US" sz="1200" b="0" strike="noStrike" spc="-1">
              <a:latin typeface="Times New Roman"/>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PlaceHolder 1"/>
          <p:cNvSpPr>
            <a:spLocks noGrp="1" noRot="1" noChangeAspect="1"/>
          </p:cNvSpPr>
          <p:nvPr>
            <p:ph type="sldImg"/>
          </p:nvPr>
        </p:nvSpPr>
        <p:spPr>
          <a:xfrm>
            <a:off x="685800" y="1143000"/>
            <a:ext cx="5486400" cy="3086100"/>
          </a:xfrm>
          <a:prstGeom prst="rect">
            <a:avLst/>
          </a:prstGeom>
          <a:ln w="0">
            <a:noFill/>
          </a:ln>
        </p:spPr>
      </p:sp>
      <p:sp>
        <p:nvSpPr>
          <p:cNvPr id="103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en-US" sz="1800" b="0" strike="noStrike" spc="-1">
                <a:latin typeface="Comic Sans MS"/>
                <a:ea typeface="Segoe UI"/>
              </a:rPr>
              <a:t>یعنی تیک سبز بخوره، </a:t>
            </a:r>
            <a:endParaRPr lang="en-US" sz="1800" b="0" strike="noStrike" spc="-1">
              <a:latin typeface="Arial"/>
            </a:endParaRPr>
          </a:p>
          <a:p>
            <a:pPr algn="just" rtl="1">
              <a:lnSpc>
                <a:spcPct val="107000"/>
              </a:lnSpc>
              <a:spcBef>
                <a:spcPts val="799"/>
              </a:spcBef>
              <a:buNone/>
              <a:tabLst>
                <a:tab pos="0" algn="l"/>
              </a:tabLst>
            </a:pPr>
            <a:r>
              <a:rPr lang="en-US" sz="1800" b="0" strike="noStrike" spc="-1">
                <a:latin typeface="Comic Sans MS"/>
                <a:ea typeface="Segoe UI"/>
              </a:rPr>
              <a:t>15 امتیاز دریافت میکنین و 2</a:t>
            </a:r>
            <a:r>
              <a:rPr lang="fa-IR" sz="1800" b="0" strike="noStrike" spc="-1">
                <a:latin typeface="Comic Sans MS"/>
                <a:cs typeface="B Kamran"/>
              </a:rPr>
              <a:t>تا هم برای کسی که سوال رو پرسید و جواب شما رو به عنوان جواب اصلی انتخاب کرد اضافه میشه! </a:t>
            </a:r>
            <a:r>
              <a:rPr lang="fa-IR" sz="1800" b="0" strike="noStrike" spc="-1">
                <a:latin typeface="Comic Sans MS"/>
                <a:ea typeface="Segoe UI"/>
              </a:rPr>
              <a:t>البته</a:t>
            </a:r>
            <a:r>
              <a:rPr lang="en-US" sz="1800" b="0" strike="noStrike" spc="-1">
                <a:latin typeface="Comic Sans MS"/>
                <a:ea typeface="Segoe UI"/>
              </a:rPr>
              <a:t> با انتخاب جواب خودتون به سوال خودتون به عنوان Accepted Answer امتیازی به صورت مستقیم </a:t>
            </a:r>
            <a:r>
              <a:rPr lang="fa-IR" sz="1800" b="0" strike="noStrike" spc="-1">
                <a:latin typeface="Comic Sans MS"/>
                <a:ea typeface="Segoe UI"/>
              </a:rPr>
              <a:t>دریافت نمیکنین</a:t>
            </a:r>
            <a:r>
              <a:rPr lang="en-US" sz="1800" b="0" strike="noStrike" spc="-1">
                <a:latin typeface="Comic Sans MS"/>
                <a:ea typeface="Segoe UI"/>
              </a:rPr>
              <a:t> اما </a:t>
            </a:r>
            <a:r>
              <a:rPr lang="fa-IR" sz="1800" b="0" strike="noStrike" spc="-1">
                <a:latin typeface="Comic Sans MS"/>
                <a:ea typeface="Segoe UI"/>
              </a:rPr>
              <a:t>دقت کنین که </a:t>
            </a:r>
            <a:r>
              <a:rPr lang="en-US" sz="1800" b="0" strike="noStrike" spc="-1">
                <a:latin typeface="Comic Sans MS"/>
                <a:ea typeface="Segoe UI"/>
              </a:rPr>
              <a:t>معمولا جواب‌های پذیرفته شده امتیاز خوبی</a:t>
            </a:r>
            <a:r>
              <a:rPr lang="fa-IR" sz="1800" b="0" strike="noStrike" spc="-1">
                <a:latin typeface="Comic Sans MS"/>
                <a:ea typeface="Segoe UI"/>
              </a:rPr>
              <a:t> هم</a:t>
            </a:r>
            <a:r>
              <a:rPr lang="en-US" sz="1800" b="0" strike="noStrike" spc="-1">
                <a:latin typeface="Comic Sans MS"/>
                <a:ea typeface="Segoe UI"/>
              </a:rPr>
              <a:t> می‌گیرن</a:t>
            </a:r>
            <a:r>
              <a:rPr lang="fa-IR" sz="1800" b="0" strike="noStrike" spc="-1">
                <a:latin typeface="Comic Sans MS"/>
                <a:ea typeface="Segoe UI"/>
              </a:rPr>
              <a:t>!</a:t>
            </a:r>
            <a:endParaRPr lang="en-US" sz="1800" b="0" strike="noStrike" spc="-1">
              <a:latin typeface="Arial"/>
            </a:endParaRPr>
          </a:p>
        </p:txBody>
      </p:sp>
      <p:sp>
        <p:nvSpPr>
          <p:cNvPr id="1031" name="PlaceHolder 3"/>
          <p:cNvSpPr>
            <a:spLocks noGrp="1"/>
          </p:cNvSpPr>
          <p:nvPr>
            <p:ph type="sldNum" idx="10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8D5D685E-EC4A-4AA1-AC96-33431864FBB3}" type="slidenum">
              <a:rPr lang="en-US" sz="1200" b="0" strike="noStrike" spc="-1">
                <a:latin typeface="Times New Roman"/>
              </a:rPr>
              <a:t>277</a:t>
            </a:fld>
            <a:endParaRPr lang="en-US" sz="1200" b="0" strike="noStrike" spc="-1">
              <a:latin typeface="Times New Roman"/>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اگر سوال/جوابی رو ویرایش کرده باشین، و ویرایشتون پذیرفته بشه، بهتون </a:t>
            </a:r>
            <a:r>
              <a:rPr lang="en-US" sz="1800" b="0" strike="noStrike" spc="-1">
                <a:latin typeface="Comic Sans MS"/>
                <a:ea typeface="Segoe UI"/>
              </a:rPr>
              <a:t>2</a:t>
            </a:r>
            <a:r>
              <a:rPr lang="fa-IR" sz="1800" b="0" strike="noStrike" spc="-1">
                <a:latin typeface="Comic Sans MS"/>
                <a:cs typeface="B Kamran"/>
              </a:rPr>
              <a:t>تا امتیاز میده، </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278</a:t>
            </a:fld>
            <a:endParaRPr lang="en-US" sz="1200" b="0" strike="noStrike" spc="-1">
              <a:latin typeface="Times New Roman"/>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PlaceHolder 1"/>
          <p:cNvSpPr>
            <a:spLocks noGrp="1" noRot="1" noChangeAspect="1"/>
          </p:cNvSpPr>
          <p:nvPr>
            <p:ph type="sldImg"/>
          </p:nvPr>
        </p:nvSpPr>
        <p:spPr>
          <a:xfrm>
            <a:off x="685800" y="1143000"/>
            <a:ext cx="5486400" cy="3086100"/>
          </a:xfrm>
          <a:prstGeom prst="rect">
            <a:avLst/>
          </a:prstGeom>
          <a:ln w="0">
            <a:noFill/>
          </a:ln>
        </p:spPr>
      </p:sp>
      <p:sp>
        <p:nvSpPr>
          <p:cNvPr id="103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به این مثال توجه کنین، داشتم درمورد </a:t>
            </a:r>
            <a:r>
              <a:rPr lang="en-US" sz="1800" b="0" strike="noStrike" spc="-1">
                <a:latin typeface="Comic Sans MS"/>
                <a:ea typeface="Segoe UI"/>
              </a:rPr>
              <a:t>paste کردن توی vim مطالعه میکردم و رسیده بودم به این جوابه دیدم مشکل داره، اومدم ویرایشش کردم و میبینین که وقتی ویرایشم پذیرفته شد، +2 امتیاز گرفتم و یه badge جالب هم بهم داد که گفته </a:t>
            </a:r>
            <a:r>
              <a:rPr lang="fa-IR" sz="1800" b="0" strike="noStrike" spc="-1">
                <a:latin typeface="Comic Sans MS"/>
                <a:ea typeface="Segoe UI"/>
              </a:rPr>
              <a:t>شما پستی رو ویرایش کردین که</a:t>
            </a:r>
            <a:r>
              <a:rPr lang="en-US" sz="1800" b="0" strike="noStrike" spc="-1">
                <a:latin typeface="Comic Sans MS"/>
                <a:ea typeface="Segoe UI"/>
              </a:rPr>
              <a:t>6</a:t>
            </a:r>
            <a:r>
              <a:rPr lang="fa-IR" sz="1800" b="0" strike="noStrike" spc="-1">
                <a:latin typeface="Comic Sans MS"/>
                <a:cs typeface="B Kamran"/>
              </a:rPr>
              <a:t>ماهی بود که فعال نبود 😁</a:t>
            </a:r>
            <a:endParaRPr lang="en-US" sz="1800" b="0" strike="noStrike" spc="-1">
              <a:latin typeface="Arial"/>
            </a:endParaRPr>
          </a:p>
        </p:txBody>
      </p:sp>
      <p:sp>
        <p:nvSpPr>
          <p:cNvPr id="1037" name="PlaceHolder 3"/>
          <p:cNvSpPr>
            <a:spLocks noGrp="1"/>
          </p:cNvSpPr>
          <p:nvPr>
            <p:ph type="sldNum" idx="10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11A4C06-772F-4809-82F1-C557217F9C63}" type="slidenum">
              <a:rPr lang="en-US" sz="1200" b="0" strike="noStrike" spc="-1">
                <a:latin typeface="Times New Roman"/>
              </a:rPr>
              <a:t>279</a:t>
            </a:fld>
            <a:endParaRPr lang="en-US" sz="1200" b="0" strike="noStrike" spc="-1">
              <a:latin typeface="Times New Roman"/>
            </a:endParaRPr>
          </a:p>
        </p:txBody>
      </p:sp>
    </p:spTree>
    <p:extLst>
      <p:ext uri="{BB962C8B-B14F-4D97-AF65-F5344CB8AC3E}">
        <p14:creationId xmlns:p14="http://schemas.microsoft.com/office/powerpoint/2010/main" val="1122153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685800" y="1143000"/>
            <a:ext cx="5486400" cy="3086100"/>
          </a:xfrm>
          <a:prstGeom prst="rect">
            <a:avLst/>
          </a:prstGeom>
          <a:ln w="0">
            <a:noFill/>
          </a:ln>
        </p:spPr>
      </p:sp>
      <p:sp>
        <p:nvSpPr>
          <p:cNvPr id="7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1200" b="0" strike="noStrike" spc="-1">
                <a:latin typeface="Arial"/>
              </a:rPr>
              <a:t>به نظرم اولین و مهمترین دلیل اینه که سوالاتمون همش یکجا ثبت میشه، که خیلی خوب هم توی موتورهای جستجویی مثل گوگل </a:t>
            </a:r>
            <a:r>
              <a:rPr lang="en-US" sz="1200" b="0" strike="noStrike" spc="-1">
                <a:latin typeface="Arial"/>
              </a:rPr>
              <a:t>index</a:t>
            </a:r>
            <a:r>
              <a:rPr lang="fa-IR" sz="1200" b="0" strike="noStrike" spc="-1">
                <a:latin typeface="Arial"/>
              </a:rPr>
              <a:t> میشن، یعنی به راحتی هر وقت که دوباره نیازمون شد، میتونیم با یه سرچ ساده به همون سوال و جواب برسیم!</a:t>
            </a:r>
          </a:p>
          <a:p>
            <a:pPr marL="216000" indent="-216000" algn="r" rtl="1">
              <a:lnSpc>
                <a:spcPct val="100000"/>
              </a:lnSpc>
              <a:buNone/>
            </a:pPr>
            <a:r>
              <a:rPr lang="fa-IR" sz="1200" b="0" strike="noStrike" spc="-1">
                <a:latin typeface="Arial"/>
              </a:rPr>
              <a:t>این یعنی هرکس دیگه ای هم که همین سوال رو داشته باشه، با یه جستجوی ساده، راحت بهش دست پیدا میکنه، یعنی هی هربار نیازی نیست که افراد دوباره همون سوال تکراری رو بپرسن و کلی وقت افراد دیگه تلف بشه تا بخوان یک سوال رو بارها و بارها جواب بدن بخصوص اینکه خیلی وقت ها جواب ها کاملا تکراری هستن و حتی بدتر از اون ممکنه اصلا برخی اوقات برخی از جواب ها نادرست هم باشن وکسی هم نباشه که بازخوردی بده!</a:t>
            </a:r>
          </a:p>
        </p:txBody>
      </p:sp>
      <p:sp>
        <p:nvSpPr>
          <p:cNvPr id="776"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4C7402E-7E62-44ED-AC71-3408BB153D50}" type="slidenum">
              <a:rPr lang="en-US" sz="1200" b="0" strike="noStrike" spc="-1">
                <a:latin typeface="Times New Roman"/>
              </a:rPr>
              <a:t>28</a:t>
            </a:fld>
            <a:endParaRPr lang="en-US" sz="1200" b="0" strike="noStrike" spc="-1">
              <a:latin typeface="Times New Roman"/>
            </a:endParaRPr>
          </a:p>
        </p:txBody>
      </p:sp>
    </p:spTree>
    <p:extLst>
      <p:ext uri="{BB962C8B-B14F-4D97-AF65-F5344CB8AC3E}">
        <p14:creationId xmlns:p14="http://schemas.microsoft.com/office/powerpoint/2010/main" val="4143130595"/>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PlaceHolder 1"/>
          <p:cNvSpPr>
            <a:spLocks noGrp="1" noRot="1" noChangeAspect="1"/>
          </p:cNvSpPr>
          <p:nvPr>
            <p:ph type="sldImg"/>
          </p:nvPr>
        </p:nvSpPr>
        <p:spPr>
          <a:xfrm>
            <a:off x="685800" y="1143000"/>
            <a:ext cx="5486400" cy="3086100"/>
          </a:xfrm>
          <a:prstGeom prst="rect">
            <a:avLst/>
          </a:prstGeom>
          <a:ln w="0">
            <a:noFill/>
          </a:ln>
        </p:spPr>
      </p:sp>
      <p:sp>
        <p:nvSpPr>
          <p:cNvPr id="103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این ویرایشمم البته خیلی ساده اما کاربردی بود ، یعنی اصل لینکی که ارجاع داده شده بود اشتباه بود و کار نمیکرد، من سرچ کردم و اصلاح کردم تا باقی افراد هم که این سوال/جواب رو میخونن سردرگم نشن، به همین سادگی امتیازش رو هم دریافت کردم!</a:t>
            </a:r>
          </a:p>
          <a:p>
            <a:pPr algn="just" rtl="1">
              <a:lnSpc>
                <a:spcPct val="107000"/>
              </a:lnSpc>
              <a:spcBef>
                <a:spcPts val="799"/>
              </a:spcBef>
              <a:buNone/>
              <a:tabLst>
                <a:tab pos="0" algn="l"/>
              </a:tabLst>
            </a:pPr>
            <a:r>
              <a:rPr lang="fa-IR" sz="1800" b="0" strike="noStrike" spc="-1">
                <a:latin typeface="Comic Sans MS"/>
                <a:cs typeface="B Kamran"/>
              </a:rPr>
              <a:t>شما هم همیشه رویکردتون همین باشه، هروقت گذرتون به </a:t>
            </a:r>
            <a:r>
              <a:rPr lang="en-US" sz="1800" b="0" strike="noStrike" spc="-1">
                <a:latin typeface="Comic Sans MS"/>
                <a:cs typeface="B Kamran"/>
              </a:rPr>
              <a:t>stackoverflow</a:t>
            </a:r>
            <a:r>
              <a:rPr lang="fa-IR" sz="1800" b="0" strike="noStrike" spc="-1">
                <a:latin typeface="Comic Sans MS"/>
                <a:cs typeface="B Kamran"/>
              </a:rPr>
              <a:t> خورد و متوجه مشکلی شدید، سعی کنین مانند این مثال، </a:t>
            </a:r>
            <a:r>
              <a:rPr lang="en-US" sz="1800" b="0" strike="noStrike" spc="-1">
                <a:latin typeface="Comic Sans MS"/>
                <a:cs typeface="B Kamran"/>
              </a:rPr>
              <a:t>contribute</a:t>
            </a:r>
            <a:r>
              <a:rPr lang="fa-IR" sz="1800" b="0" strike="noStrike" spc="-1">
                <a:latin typeface="Comic Sans MS"/>
                <a:cs typeface="B Kamran"/>
              </a:rPr>
              <a:t> مثبتتون رو ارائه بدین...</a:t>
            </a:r>
            <a:endParaRPr lang="en-US" sz="1800" b="0" strike="noStrike" spc="-1">
              <a:latin typeface="Arial"/>
            </a:endParaRPr>
          </a:p>
        </p:txBody>
      </p:sp>
      <p:sp>
        <p:nvSpPr>
          <p:cNvPr id="1040" name="PlaceHolder 3"/>
          <p:cNvSpPr>
            <a:spLocks noGrp="1"/>
          </p:cNvSpPr>
          <p:nvPr>
            <p:ph type="sldNum" idx="10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31C3B45-C7AE-464F-BE13-033CACD9EBB4}" type="slidenum">
              <a:rPr lang="en-US" sz="1200" b="0" strike="noStrike" spc="-1">
                <a:latin typeface="Times New Roman"/>
              </a:rPr>
              <a:t>280</a:t>
            </a:fld>
            <a:endParaRPr lang="en-US" sz="1200" b="0" strike="noStrike" spc="-1">
              <a:latin typeface="Times New Roman"/>
            </a:endParaRPr>
          </a:p>
        </p:txBody>
      </p:sp>
    </p:spTree>
    <p:extLst>
      <p:ext uri="{BB962C8B-B14F-4D97-AF65-F5344CB8AC3E}">
        <p14:creationId xmlns:p14="http://schemas.microsoft.com/office/powerpoint/2010/main" val="119210257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kern="1200" spc="-1">
                <a:solidFill>
                  <a:srgbClr val="000000"/>
                </a:solidFill>
                <a:effectLst/>
                <a:latin typeface="Comic Sans MS" panose="030F0702030302020204" pitchFamily="66" charset="0"/>
                <a:ea typeface="DejaVu Sans"/>
                <a:cs typeface="B Kamran" panose="00000400000000000000" pitchFamily="2" charset="-78"/>
              </a:rPr>
              <a:t>فقط توجه کنین که اگر امتیازتون کمتر از 2000تا باشه، هر ویرایشی که انجام بدین وارد صف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suggested edits</a:t>
            </a: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 میشه تا یک شخص با امتیاز کافی بیاد ویرایش شما رو بررسی و درنهایت تایید یا رد کنه، اما وقتی که به 2هزار امتیاز رسیدین مستقیما ویرایشتون ثبت میشه، </a:t>
            </a:r>
          </a:p>
          <a:p>
            <a:pPr algn="just" rtl="1">
              <a:lnSpc>
                <a:spcPct val="107000"/>
              </a:lnSpc>
              <a:spcBef>
                <a:spcPts val="799"/>
              </a:spcBef>
              <a:buNone/>
              <a:tabLst>
                <a:tab pos="0" algn="l"/>
              </a:tabLst>
            </a:pPr>
            <a:endParaRPr lang="fa-IR" sz="1800" b="0" kern="1200" spc="-1">
              <a:solidFill>
                <a:srgbClr val="000000"/>
              </a:solidFill>
              <a:effectLst/>
              <a:latin typeface="Comic Sans MS" panose="030F0702030302020204" pitchFamily="66" charset="0"/>
              <a:ea typeface="DejaVu Sans"/>
              <a:cs typeface="Comic Sans MS" panose="030F0702030302020204" pitchFamily="66" charset="0"/>
            </a:endParaRPr>
          </a:p>
          <a:p>
            <a:pPr algn="just" rtl="1">
              <a:lnSpc>
                <a:spcPct val="107000"/>
              </a:lnSpc>
              <a:spcBef>
                <a:spcPts val="799"/>
              </a:spcBef>
              <a:buNone/>
              <a:tabLst>
                <a:tab pos="0" algn="l"/>
              </a:tabLst>
            </a:pPr>
            <a:r>
              <a:rPr lang="fa-IR" sz="1800" b="0" kern="1200" spc="-1">
                <a:solidFill>
                  <a:srgbClr val="000000"/>
                </a:solidFill>
                <a:effectLst/>
                <a:latin typeface="Comic Sans MS" panose="030F0702030302020204" pitchFamily="66" charset="0"/>
                <a:ea typeface="DejaVu Sans"/>
                <a:cs typeface="Comic Sans MS" panose="030F0702030302020204" pitchFamily="66" charset="0"/>
              </a:rPr>
              <a:t>توجه کنین که ویرایش هایی که مستقیما ثبت میشن یعنی نیازی به تایید ندارن، امتیازی بهشون داده نمیشه همینطور حداکثر امتیازی که از ویرایش ها میشه دریافت کرد 1000تا هست، یعنی وقتی که شما امتیازتون به 2000تا رسید یا اینکه 1000امتیاز از طریق ویرایش ها بدست آوردین دیگه امتیازی از بابت ویرایش دریافت نمیکنین!</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281</a:t>
            </a:fld>
            <a:endParaRPr lang="en-US" sz="1200" b="0" strike="noStrike" spc="-1">
              <a:latin typeface="Times New Roman"/>
            </a:endParaRPr>
          </a:p>
        </p:txBody>
      </p:sp>
    </p:spTree>
    <p:extLst>
      <p:ext uri="{BB962C8B-B14F-4D97-AF65-F5344CB8AC3E}">
        <p14:creationId xmlns:p14="http://schemas.microsoft.com/office/powerpoint/2010/main" val="98705158"/>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kern="1200" spc="-1">
                <a:solidFill>
                  <a:srgbClr val="000000"/>
                </a:solidFill>
                <a:effectLst/>
                <a:latin typeface="Comic Sans MS" panose="030F0702030302020204" pitchFamily="66" charset="0"/>
                <a:ea typeface="DejaVu Sans"/>
                <a:cs typeface="B Kamran" panose="00000400000000000000" pitchFamily="2" charset="-78"/>
              </a:rPr>
              <a:t>طبیعتا سوال و جواب شما هم ممکنه توسط افراد دیگه ویرایش بشه، اگر از نظرتون ویرایش مناسبی بود،  که الحمدالله، اما اگر دیدید که ویرایش مفهوم یا هدف سوال یا جواب شما رو تغییر داد یا نادرست کرد یا اصلا خوانایی رو کاهش داده و موافقش نیستید، میتونین با کلیک روی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edited</a:t>
            </a:r>
            <a:r>
              <a:rPr lang="fa-IR" sz="1800" b="0" kern="1200" spc="-1">
                <a:solidFill>
                  <a:srgbClr val="000000"/>
                </a:solidFill>
                <a:effectLst/>
                <a:latin typeface="Comic Sans MS" panose="030F0702030302020204" pitchFamily="66" charset="0"/>
                <a:ea typeface="DejaVu Sans"/>
                <a:cs typeface="B Kamran" panose="00000400000000000000" pitchFamily="2" charset="-78"/>
              </a:rPr>
              <a:t> ، که بالای پروفایل اون فردی که پست شما رو ویرایش کرده قرار داره، وارد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revision history</a:t>
            </a:r>
            <a:r>
              <a:rPr lang="fa-IR" sz="1800" b="0" kern="1200" spc="-1">
                <a:solidFill>
                  <a:srgbClr val="000000"/>
                </a:solidFill>
                <a:effectLst/>
                <a:latin typeface="Comic Sans MS" panose="030F0702030302020204" pitchFamily="66" charset="0"/>
                <a:ea typeface="DejaVu Sans"/>
                <a:cs typeface="B Kamran" panose="00000400000000000000" pitchFamily="2" charset="-78"/>
              </a:rPr>
              <a:t> بشین</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282</a:t>
            </a:fld>
            <a:endParaRPr lang="en-US" sz="1200" b="0" strike="noStrike" spc="-1">
              <a:latin typeface="Times New Roman"/>
            </a:endParaRPr>
          </a:p>
        </p:txBody>
      </p:sp>
    </p:spTree>
    <p:extLst>
      <p:ext uri="{BB962C8B-B14F-4D97-AF65-F5344CB8AC3E}">
        <p14:creationId xmlns:p14="http://schemas.microsoft.com/office/powerpoint/2010/main" val="1971234761"/>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kern="1200" spc="-1">
                <a:solidFill>
                  <a:srgbClr val="000000"/>
                </a:solidFill>
                <a:effectLst/>
                <a:latin typeface="Comic Sans MS" panose="030F0702030302020204" pitchFamily="66" charset="0"/>
                <a:ea typeface="DejaVu Sans"/>
                <a:cs typeface="B Kamran" panose="00000400000000000000" pitchFamily="2" charset="-78"/>
              </a:rPr>
              <a:t>و اینجا میبینین که یک لیستی کامل از تمام نسخه های ادیت و رول بک شده وجود داره و شما و با زدن دکمه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rollback</a:t>
            </a:r>
            <a:r>
              <a:rPr lang="fa-IR" sz="1800" b="0" kern="1200" spc="-1">
                <a:solidFill>
                  <a:srgbClr val="000000"/>
                </a:solidFill>
                <a:effectLst/>
                <a:latin typeface="Comic Sans MS" panose="030F0702030302020204" pitchFamily="66" charset="0"/>
                <a:ea typeface="DejaVu Sans"/>
                <a:cs typeface="B Kamran" panose="00000400000000000000" pitchFamily="2" charset="-78"/>
              </a:rPr>
              <a:t> هرکدوم از نسخه ها ، میتونین سوال یا جوابتون رو به اون نسخه برگردونین. </a:t>
            </a:r>
          </a:p>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en-US" sz="1800" b="0" kern="1200" spc="-1">
                <a:solidFill>
                  <a:srgbClr val="000000"/>
                </a:solidFill>
                <a:effectLst/>
                <a:latin typeface="Comic Sans MS" panose="030F0702030302020204" pitchFamily="66" charset="0"/>
                <a:ea typeface="DejaVu Sans"/>
                <a:cs typeface="B Kamran" panose="00000400000000000000" pitchFamily="2" charset="-78"/>
              </a:rPr>
              <a:t>Rollback</a:t>
            </a:r>
            <a:r>
              <a:rPr lang="fa-IR" sz="1800" b="0" kern="1200" spc="-1">
                <a:solidFill>
                  <a:srgbClr val="000000"/>
                </a:solidFill>
                <a:effectLst/>
                <a:latin typeface="Comic Sans MS" panose="030F0702030302020204" pitchFamily="66" charset="0"/>
                <a:ea typeface="DejaVu Sans"/>
                <a:cs typeface="B Kamran" panose="00000400000000000000" pitchFamily="2" charset="-78"/>
              </a:rPr>
              <a:t>ها هم توی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revision history </a:t>
            </a:r>
            <a:r>
              <a:rPr lang="fa-IR" sz="1800" b="0" kern="1200" spc="-1">
                <a:solidFill>
                  <a:srgbClr val="000000"/>
                </a:solidFill>
                <a:effectLst/>
                <a:latin typeface="Comic Sans MS" panose="030F0702030302020204" pitchFamily="66" charset="0"/>
                <a:ea typeface="DejaVu Sans"/>
                <a:cs typeface="B Kamran" panose="00000400000000000000" pitchFamily="2" charset="-78"/>
              </a:rPr>
              <a:t>ثبت میشن</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283</a:t>
            </a:fld>
            <a:endParaRPr lang="en-US" sz="1200" b="0" strike="noStrike" spc="-1">
              <a:latin typeface="Times New Roman"/>
            </a:endParaRPr>
          </a:p>
        </p:txBody>
      </p:sp>
    </p:spTree>
    <p:extLst>
      <p:ext uri="{BB962C8B-B14F-4D97-AF65-F5344CB8AC3E}">
        <p14:creationId xmlns:p14="http://schemas.microsoft.com/office/powerpoint/2010/main" val="1651547813"/>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kern="1200" spc="-1">
                <a:solidFill>
                  <a:srgbClr val="000000"/>
                </a:solidFill>
                <a:effectLst/>
                <a:latin typeface="Comic Sans MS" panose="030F0702030302020204" pitchFamily="66" charset="0"/>
                <a:ea typeface="DejaVu Sans"/>
                <a:cs typeface="B Kamran" panose="00000400000000000000" pitchFamily="2" charset="-78"/>
              </a:rPr>
              <a:t>و هم میشه از طریق </a:t>
            </a:r>
            <a:r>
              <a:rPr lang="fa-IR" sz="1800" b="0" strike="noStrike" kern="1200" spc="-1">
                <a:solidFill>
                  <a:srgbClr val="000000"/>
                </a:solidFill>
                <a:effectLst/>
                <a:latin typeface="Comic Sans MS" panose="030F0702030302020204" pitchFamily="66" charset="0"/>
                <a:cs typeface="B Kamran" panose="00000400000000000000" pitchFamily="2" charset="-78"/>
              </a:rPr>
              <a:t>صفحه </a:t>
            </a:r>
            <a:r>
              <a:rPr lang="en-US" sz="1800" b="0" strike="noStrike" kern="1200" spc="-1">
                <a:solidFill>
                  <a:srgbClr val="000000"/>
                </a:solidFill>
                <a:effectLst/>
                <a:latin typeface="Comic Sans MS" panose="030F0702030302020204" pitchFamily="66" charset="0"/>
                <a:cs typeface="B Kamran" panose="00000400000000000000" pitchFamily="2" charset="-78"/>
              </a:rPr>
              <a:t>timeline</a:t>
            </a:r>
            <a:r>
              <a:rPr lang="fa-IR" sz="1800" b="0" strike="noStrike" kern="1200" spc="-1">
                <a:solidFill>
                  <a:srgbClr val="000000"/>
                </a:solidFill>
                <a:effectLst/>
                <a:latin typeface="Comic Sans MS" panose="030F0702030302020204" pitchFamily="66" charset="0"/>
                <a:cs typeface="B Kamran" panose="00000400000000000000" pitchFamily="2" charset="-78"/>
              </a:rPr>
              <a:t> این تغییرات رو دید، که با کلیک روی آیکون </a:t>
            </a:r>
            <a:r>
              <a:rPr lang="en-US" sz="1800" b="0" strike="noStrike" kern="1200" spc="-1">
                <a:solidFill>
                  <a:srgbClr val="000000"/>
                </a:solidFill>
                <a:effectLst/>
                <a:latin typeface="Comic Sans MS" panose="030F0702030302020204" pitchFamily="66" charset="0"/>
                <a:cs typeface="B Kamran" panose="00000400000000000000" pitchFamily="2" charset="-78"/>
              </a:rPr>
              <a:t>timeline</a:t>
            </a:r>
            <a:r>
              <a:rPr lang="fa-IR" sz="1800" b="0" strike="noStrike" kern="1200" spc="-1">
                <a:solidFill>
                  <a:srgbClr val="000000"/>
                </a:solidFill>
                <a:effectLst/>
                <a:latin typeface="Comic Sans MS" panose="030F0702030302020204" pitchFamily="66" charset="0"/>
                <a:cs typeface="B Kamran" panose="00000400000000000000" pitchFamily="2" charset="-78"/>
              </a:rPr>
              <a:t> که زیر قسمت </a:t>
            </a:r>
            <a:r>
              <a:rPr lang="en-US" sz="1800" b="0" strike="noStrike" kern="1200" spc="-1">
                <a:solidFill>
                  <a:srgbClr val="000000"/>
                </a:solidFill>
                <a:effectLst/>
                <a:latin typeface="Comic Sans MS" panose="030F0702030302020204" pitchFamily="66" charset="0"/>
                <a:cs typeface="B Kamran" panose="00000400000000000000" pitchFamily="2" charset="-78"/>
              </a:rPr>
              <a:t>vote</a:t>
            </a:r>
            <a:r>
              <a:rPr lang="fa-IR" sz="1800" b="0" strike="noStrike" kern="1200" spc="-1">
                <a:solidFill>
                  <a:srgbClr val="000000"/>
                </a:solidFill>
                <a:effectLst/>
                <a:latin typeface="Comic Sans MS" panose="030F0702030302020204" pitchFamily="66" charset="0"/>
                <a:cs typeface="B Kamran" panose="00000400000000000000" pitchFamily="2" charset="-78"/>
              </a:rPr>
              <a:t> ها هست واردش میشیم، </a:t>
            </a:r>
          </a:p>
          <a:p>
            <a:pPr algn="just" rtl="1">
              <a:lnSpc>
                <a:spcPct val="107000"/>
              </a:lnSpc>
              <a:spcBef>
                <a:spcPts val="799"/>
              </a:spcBef>
              <a:buNone/>
              <a:tabLst>
                <a:tab pos="0" algn="l"/>
              </a:tabLst>
            </a:pPr>
            <a:endParaRPr lang="fa-IR" sz="1800" b="0" strike="noStrike" kern="1200" spc="-1">
              <a:solidFill>
                <a:srgbClr val="000000"/>
              </a:solidFill>
              <a:effectLst/>
              <a:latin typeface="Comic Sans MS" panose="030F0702030302020204" pitchFamily="66" charset="0"/>
              <a:cs typeface="B Kamran" panose="00000400000000000000" pitchFamily="2" charset="-78"/>
            </a:endParaRPr>
          </a:p>
          <a:p>
            <a:pPr algn="just" rtl="1">
              <a:lnSpc>
                <a:spcPct val="107000"/>
              </a:lnSpc>
              <a:spcBef>
                <a:spcPts val="799"/>
              </a:spcBef>
              <a:buNone/>
              <a:tabLst>
                <a:tab pos="0" algn="l"/>
              </a:tabLst>
            </a:pPr>
            <a:r>
              <a:rPr lang="fa-IR" sz="1800" b="0" strike="noStrike" kern="1200" spc="-1">
                <a:solidFill>
                  <a:srgbClr val="000000"/>
                </a:solidFill>
                <a:effectLst/>
                <a:latin typeface="Comic Sans MS" panose="030F0702030302020204" pitchFamily="66" charset="0"/>
                <a:cs typeface="B Kamran" panose="00000400000000000000" pitchFamily="2" charset="-78"/>
              </a:rPr>
              <a:t>تو این تصویر میبینین که 2 مرتبه صاحب سوال، سوال رو </a:t>
            </a:r>
            <a:r>
              <a:rPr lang="en-US" sz="1800" b="0" strike="noStrike" kern="1200" spc="-1">
                <a:solidFill>
                  <a:srgbClr val="000000"/>
                </a:solidFill>
                <a:effectLst/>
                <a:latin typeface="Comic Sans MS" panose="030F0702030302020204" pitchFamily="66" charset="0"/>
                <a:cs typeface="B Kamran" panose="00000400000000000000" pitchFamily="2" charset="-78"/>
              </a:rPr>
              <a:t>rollback</a:t>
            </a:r>
            <a:r>
              <a:rPr lang="fa-IR" sz="1800" b="0" strike="noStrike" kern="1200" spc="-1">
                <a:solidFill>
                  <a:srgbClr val="000000"/>
                </a:solidFill>
                <a:effectLst/>
                <a:latin typeface="Comic Sans MS" panose="030F0702030302020204" pitchFamily="66" charset="0"/>
                <a:cs typeface="B Kamran" panose="00000400000000000000" pitchFamily="2" charset="-78"/>
              </a:rPr>
              <a:t> کرد یعنی تغییراتی که باقی افراد ارائه دادن بودن رو نپذیرفت، و همینطور 1 مرتبه هم فردی دیگه </a:t>
            </a:r>
            <a:r>
              <a:rPr lang="en-US" sz="1800" b="0" strike="noStrike" kern="1200" spc="-1">
                <a:solidFill>
                  <a:srgbClr val="000000"/>
                </a:solidFill>
                <a:effectLst/>
                <a:latin typeface="Comic Sans MS" panose="030F0702030302020204" pitchFamily="66" charset="0"/>
                <a:cs typeface="B Kamran" panose="00000400000000000000" pitchFamily="2" charset="-78"/>
              </a:rPr>
              <a:t>rollback</a:t>
            </a:r>
            <a:r>
              <a:rPr lang="fa-IR" sz="1800" b="0" strike="noStrike" kern="1200" spc="-1">
                <a:solidFill>
                  <a:srgbClr val="000000"/>
                </a:solidFill>
                <a:effectLst/>
                <a:latin typeface="Comic Sans MS" panose="030F0702030302020204" pitchFamily="66" charset="0"/>
                <a:cs typeface="B Kamran" panose="00000400000000000000" pitchFamily="2" charset="-78"/>
              </a:rPr>
              <a:t> رو انجام داد، یعنی افراد دیگه هم با سطح دسترسی مناسب میتونن سوال جواب شما رو ویرایش و حتی </a:t>
            </a:r>
            <a:r>
              <a:rPr lang="en-US" sz="1800" b="0" strike="noStrike" kern="1200" spc="-1">
                <a:solidFill>
                  <a:srgbClr val="000000"/>
                </a:solidFill>
                <a:effectLst/>
                <a:latin typeface="Comic Sans MS" panose="030F0702030302020204" pitchFamily="66" charset="0"/>
                <a:cs typeface="B Kamran" panose="00000400000000000000" pitchFamily="2" charset="-78"/>
              </a:rPr>
              <a:t>rollback</a:t>
            </a:r>
            <a:r>
              <a:rPr lang="fa-IR" sz="1800" b="0" strike="noStrike" kern="1200" spc="-1">
                <a:solidFill>
                  <a:srgbClr val="000000"/>
                </a:solidFill>
                <a:effectLst/>
                <a:latin typeface="Comic Sans MS" panose="030F0702030302020204" pitchFamily="66" charset="0"/>
                <a:cs typeface="B Kamran" panose="00000400000000000000" pitchFamily="2" charset="-78"/>
              </a:rPr>
              <a:t> کنن!</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284</a:t>
            </a:fld>
            <a:endParaRPr lang="en-US" sz="1200" b="0" strike="noStrike" spc="-1">
              <a:latin typeface="Times New Roman"/>
            </a:endParaRPr>
          </a:p>
        </p:txBody>
      </p:sp>
    </p:spTree>
    <p:extLst>
      <p:ext uri="{BB962C8B-B14F-4D97-AF65-F5344CB8AC3E}">
        <p14:creationId xmlns:p14="http://schemas.microsoft.com/office/powerpoint/2010/main" val="927357781"/>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و اما چه زمانی میتونیم پست های بقیه رو ویرایش کنیم: </a:t>
            </a:r>
          </a:p>
          <a:p>
            <a:pPr algn="just" rtl="1">
              <a:lnSpc>
                <a:spcPct val="107000"/>
              </a:lnSpc>
              <a:spcBef>
                <a:spcPts val="799"/>
              </a:spcBef>
              <a:buNone/>
              <a:tabLst>
                <a:tab pos="0" algn="l"/>
              </a:tabLst>
            </a:pPr>
            <a:r>
              <a:rPr lang="fa-IR" sz="1800" b="0" strike="noStrike" spc="-1">
                <a:latin typeface="Arial"/>
              </a:rPr>
              <a:t> - مورد اول اینکه تو سوال جوابشون، مشکلات گرامری و املایی داشته باشن، که با کمک </a:t>
            </a:r>
            <a:r>
              <a:rPr lang="en-US" sz="1800" b="0" strike="noStrike" spc="-1">
                <a:latin typeface="Arial"/>
              </a:rPr>
              <a:t>Wordtune , Grammarly </a:t>
            </a:r>
            <a:r>
              <a:rPr lang="fa-IR" sz="1800" b="0" strike="noStrike" spc="-1">
                <a:latin typeface="Arial"/>
              </a:rPr>
              <a:t> میتونین به ساده ترین شکل و حرفه ای انجام بدین</a:t>
            </a:r>
          </a:p>
          <a:p>
            <a:pPr marL="285750" indent="-285750" algn="just" rtl="1">
              <a:lnSpc>
                <a:spcPct val="107000"/>
              </a:lnSpc>
              <a:spcBef>
                <a:spcPts val="799"/>
              </a:spcBef>
              <a:buFontTx/>
              <a:buChar char="-"/>
              <a:tabLst>
                <a:tab pos="0" algn="l"/>
              </a:tabLst>
            </a:pPr>
            <a:r>
              <a:rPr lang="fa-IR" sz="1800" b="0" strike="noStrike" spc="-1">
                <a:latin typeface="Arial"/>
              </a:rPr>
              <a:t>مورد دوم اینکه، بخواهین خوانایی سوال یا جواب رو بهبود بدین، یعنی حس میکنین که میتونین بدون تغییر معنایی سوال یا جواب ، طوری ویرایشش کنین که افراد با مطالعه اش بهتر متوجه سوال یا جواب بشن</a:t>
            </a:r>
          </a:p>
          <a:p>
            <a:pPr marL="285750" indent="-285750" algn="just" rtl="1">
              <a:lnSpc>
                <a:spcPct val="107000"/>
              </a:lnSpc>
              <a:spcBef>
                <a:spcPts val="799"/>
              </a:spcBef>
              <a:buFontTx/>
              <a:buChar char="-"/>
              <a:tabLst>
                <a:tab pos="0" algn="l"/>
              </a:tabLst>
            </a:pPr>
            <a:r>
              <a:rPr lang="fa-IR" sz="1800" b="0" strike="noStrike" spc="-1">
                <a:latin typeface="Arial"/>
              </a:rPr>
              <a:t>مورد سوم اینکه، بخواهین لینک به رفرنس های مختلف و معتبر رو اضافه کنین</a:t>
            </a:r>
          </a:p>
          <a:p>
            <a:pPr marL="285750" indent="-285750" algn="just" rtl="1">
              <a:lnSpc>
                <a:spcPct val="107000"/>
              </a:lnSpc>
              <a:spcBef>
                <a:spcPts val="799"/>
              </a:spcBef>
              <a:buFontTx/>
              <a:buChar char="-"/>
              <a:tabLst>
                <a:tab pos="0" algn="l"/>
              </a:tabLst>
            </a:pPr>
            <a:r>
              <a:rPr lang="fa-IR" sz="1800" b="0" strike="noStrike" spc="-1">
                <a:latin typeface="Arial"/>
              </a:rPr>
              <a:t>و درنهایت اینکه بخواهین اشتباهات کوچکی که داره رو اصلاح کنین بخصوص برخی موارد ممکن هست در گذر زمان تغییر کنن، مثل تصاویر، لینک ها، که میبینین تو این مثال ، کاربری کامنت گذاشته که این لینک کار نمیکنه،و شخصی هم اومد لینک رو آپدیت کرد، البته گاها ممکنه برخی از سایت ها بعد از چند سال حذف بشن و درنتیجه رفرنسی که به مقاله اون سایت قرار داده شده بی اعتبار میشه</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285</a:t>
            </a:fld>
            <a:endParaRPr lang="en-US" sz="1200" b="0" strike="noStrike" spc="-1">
              <a:latin typeface="Times New Roman"/>
            </a:endParaRPr>
          </a:p>
        </p:txBody>
      </p:sp>
    </p:spTree>
    <p:extLst>
      <p:ext uri="{BB962C8B-B14F-4D97-AF65-F5344CB8AC3E}">
        <p14:creationId xmlns:p14="http://schemas.microsoft.com/office/powerpoint/2010/main" val="3831651084"/>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تو همچین شرایطی شما میتونین از سایت </a:t>
            </a:r>
            <a:r>
              <a:rPr lang="en-US" sz="1800" b="0" strike="noStrike" spc="-1">
                <a:latin typeface="Arial"/>
              </a:rPr>
              <a:t>archive.org</a:t>
            </a:r>
            <a:r>
              <a:rPr lang="fa-IR" sz="1800" b="0" strike="noStrike" spc="-1">
                <a:latin typeface="Arial"/>
              </a:rPr>
              <a:t> استفاده کنین، که تقریبا از هرسایتی یک نسخه در زمان ها مختلف رو ذخیره کرده، </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286</a:t>
            </a:fld>
            <a:endParaRPr lang="en-US" sz="1200" b="0" strike="noStrike" spc="-1">
              <a:latin typeface="Times New Roman"/>
            </a:endParaRPr>
          </a:p>
        </p:txBody>
      </p:sp>
    </p:spTree>
    <p:extLst>
      <p:ext uri="{BB962C8B-B14F-4D97-AF65-F5344CB8AC3E}">
        <p14:creationId xmlns:p14="http://schemas.microsoft.com/office/powerpoint/2010/main" val="489994579"/>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مثلا فرض کنیم که این آدرس که در بخش جستجو قرار دادیم، قبلا استفاده شده و الان دیگه حذف شده، خیلی راحت میتونیم با کمک این سایت تمام نسخه های قبلی این لینک رو از سال 2013 ببینیم و در اون سوال یا جواب </a:t>
            </a:r>
            <a:r>
              <a:rPr lang="en-US" sz="1800" b="0" strike="noStrike" spc="-1">
                <a:latin typeface="Arial"/>
              </a:rPr>
              <a:t>Stackoverflow</a:t>
            </a:r>
            <a:r>
              <a:rPr lang="fa-IR" sz="1800" b="0" strike="noStrike" spc="-1">
                <a:latin typeface="Arial"/>
              </a:rPr>
              <a:t>مون آپدیت کنیم!</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287</a:t>
            </a:fld>
            <a:endParaRPr lang="en-US" sz="1200" b="0" strike="noStrike" spc="-1">
              <a:latin typeface="Times New Roman"/>
            </a:endParaRPr>
          </a:p>
        </p:txBody>
      </p:sp>
    </p:spTree>
    <p:extLst>
      <p:ext uri="{BB962C8B-B14F-4D97-AF65-F5344CB8AC3E}">
        <p14:creationId xmlns:p14="http://schemas.microsoft.com/office/powerpoint/2010/main" val="2043273085"/>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به عنوان مثال، دقت کنین، تو سال 2013 صفحه مرتبط با </a:t>
            </a:r>
            <a:r>
              <a:rPr lang="en-US" sz="1800" b="0" strike="noStrike" spc="-1">
                <a:latin typeface="Arial"/>
              </a:rPr>
              <a:t>javascript</a:t>
            </a:r>
            <a:r>
              <a:rPr lang="fa-IR" sz="1800" b="0" strike="noStrike" spc="-1">
                <a:latin typeface="Arial"/>
              </a:rPr>
              <a:t> در سایت </a:t>
            </a:r>
            <a:r>
              <a:rPr lang="en-US" sz="1800" b="0" strike="noStrike" spc="-1">
                <a:latin typeface="Arial"/>
              </a:rPr>
              <a:t>mdn</a:t>
            </a:r>
            <a:r>
              <a:rPr lang="fa-IR" sz="1800" b="0" strike="noStrike" spc="-1">
                <a:latin typeface="Arial"/>
              </a:rPr>
              <a:t>، به این صورت بود  و اگر دقت کنین توی توضیحاتش اشاره‌ای به </a:t>
            </a:r>
            <a:r>
              <a:rPr lang="en-US" sz="1800" b="0" strike="noStrike" spc="-1">
                <a:latin typeface="Arial"/>
              </a:rPr>
              <a:t>typesafe</a:t>
            </a:r>
            <a:r>
              <a:rPr lang="fa-IR" sz="1800" b="0" strike="noStrike" spc="-1">
                <a:latin typeface="Arial"/>
              </a:rPr>
              <a:t>  بودن، کرده!</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288</a:t>
            </a:fld>
            <a:endParaRPr lang="en-US" sz="1200" b="0" strike="noStrike" spc="-1">
              <a:latin typeface="Times New Roman"/>
            </a:endParaRPr>
          </a:p>
        </p:txBody>
      </p:sp>
    </p:spTree>
    <p:extLst>
      <p:ext uri="{BB962C8B-B14F-4D97-AF65-F5344CB8AC3E}">
        <p14:creationId xmlns:p14="http://schemas.microsoft.com/office/powerpoint/2010/main" val="333605875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در حالی که این صفحه توی سال 2022 نسبت به سال 2013 به طورکامل تغییر کرده و آپدیت شده و اصلا هیچ اشاره ای به </a:t>
            </a:r>
            <a:r>
              <a:rPr lang="en-US" sz="1800" b="0" strike="noStrike" spc="-1">
                <a:latin typeface="Arial"/>
              </a:rPr>
              <a:t>type-safety</a:t>
            </a:r>
            <a:r>
              <a:rPr lang="fa-IR" sz="1800" b="0" strike="noStrike" spc="-1">
                <a:latin typeface="Arial"/>
              </a:rPr>
              <a:t> نداره، بنابراین اون محتوایی که شما داشتین بهش اشاره میکردین، احتمالا بعد از چندسال یا حذف شده یا تغییر کرده، که با اینکار میتونین دوباره به همون مورد اشاره کنین و همچنان لینک ها  و درواقع ارجاع هاتون برای مطالعه بیشتر همچنان قابل دسترس باشه!</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Arial"/>
              </a:rPr>
              <a:t> به همین سادگی شما به تاریخچه کل اینترنت دسترسی دارین و ازش میتونین نه فقط توی </a:t>
            </a:r>
            <a:r>
              <a:rPr lang="en-US" sz="1800" b="0" strike="noStrike" spc="-1">
                <a:latin typeface="Arial"/>
              </a:rPr>
              <a:t>Stackoverflow</a:t>
            </a:r>
            <a:r>
              <a:rPr lang="fa-IR" sz="1800" b="0" strike="noStrike" spc="-1">
                <a:latin typeface="Arial"/>
              </a:rPr>
              <a:t> بلکه توی کل روند مطالعه و رشد و توسعه اتون بهره ببرین!</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289</a:t>
            </a:fld>
            <a:endParaRPr lang="en-US" sz="1200" b="0" strike="noStrike" spc="-1">
              <a:latin typeface="Times New Roman"/>
            </a:endParaRPr>
          </a:p>
        </p:txBody>
      </p:sp>
    </p:spTree>
    <p:extLst>
      <p:ext uri="{BB962C8B-B14F-4D97-AF65-F5344CB8AC3E}">
        <p14:creationId xmlns:p14="http://schemas.microsoft.com/office/powerpoint/2010/main" val="3872788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685800" y="1143000"/>
            <a:ext cx="5486400" cy="3086100"/>
          </a:xfrm>
          <a:prstGeom prst="rect">
            <a:avLst/>
          </a:prstGeom>
          <a:ln w="0">
            <a:noFill/>
          </a:ln>
        </p:spPr>
      </p:sp>
      <p:sp>
        <p:nvSpPr>
          <p:cNvPr id="7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1200" b="0" strike="noStrike" spc="-1">
                <a:latin typeface="Arial"/>
              </a:rPr>
              <a:t>از اون مهمتر اینه که تمام جواب ها یکجا جمع میشه و همیشه میتونیم به انواع جواب ها ی مختلف و بخصوص آپدیت شده دسترسی داشته باشیم، یعنی نیاز نیست که برای یک سوال هزارتا جستجو کنیم تا ببینم چه جواب هایی براش ممکنه وجود داشته باشه یا اصلا این جواب آپدیت هست یا نه! همینطور از طرق </a:t>
            </a:r>
            <a:r>
              <a:rPr lang="en-US" sz="1200" b="0" strike="noStrike" spc="-1">
                <a:latin typeface="Arial"/>
              </a:rPr>
              <a:t>upvote</a:t>
            </a:r>
            <a:r>
              <a:rPr lang="fa-IR" sz="1200" b="0" strike="noStrike" spc="-1">
                <a:latin typeface="Arial"/>
              </a:rPr>
              <a:t> و </a:t>
            </a:r>
            <a:r>
              <a:rPr lang="en-US" sz="1200" b="0" strike="noStrike" spc="-1">
                <a:latin typeface="Arial"/>
              </a:rPr>
              <a:t>downvote</a:t>
            </a:r>
            <a:r>
              <a:rPr lang="fa-IR" sz="1200" b="0" strike="noStrike" spc="-1">
                <a:latin typeface="Arial"/>
              </a:rPr>
              <a:t> هایی که سوال جواب های مختلف دریافت میکنن، میشه متوجه شد کدوم جواب احتمالا بهتر هست!</a:t>
            </a:r>
          </a:p>
        </p:txBody>
      </p:sp>
      <p:sp>
        <p:nvSpPr>
          <p:cNvPr id="776"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4C7402E-7E62-44ED-AC71-3408BB153D50}" type="slidenum">
              <a:rPr lang="en-US" sz="1200" b="0" strike="noStrike" spc="-1">
                <a:latin typeface="Times New Roman"/>
              </a:rPr>
              <a:t>29</a:t>
            </a:fld>
            <a:endParaRPr lang="en-US" sz="1200" b="0" strike="noStrike" spc="-1">
              <a:latin typeface="Times New Roman"/>
            </a:endParaRPr>
          </a:p>
        </p:txBody>
      </p:sp>
    </p:spTree>
    <p:extLst>
      <p:ext uri="{BB962C8B-B14F-4D97-AF65-F5344CB8AC3E}">
        <p14:creationId xmlns:p14="http://schemas.microsoft.com/office/powerpoint/2010/main" val="38217444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و این روش توی سوالهای با امتیاز بالا و زیادی هم بکار رفته، پس شما هم سعی کنین که ازش بهره ببرین البته درصورتی که واقعا مقاله اصلی دیگه دردسترس نباشه و مشکلی هم برای ارجاع از طریق سایت </a:t>
            </a:r>
            <a:r>
              <a:rPr lang="en-US" sz="1800" b="0" strike="noStrike" spc="-1">
                <a:latin typeface="Arial"/>
              </a:rPr>
              <a:t>archive.org</a:t>
            </a:r>
            <a:r>
              <a:rPr lang="fa-IR" sz="1800" b="0" strike="noStrike" spc="-1">
                <a:latin typeface="Arial"/>
              </a:rPr>
              <a:t> وجود نداشته باشه!</a:t>
            </a: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290</a:t>
            </a:fld>
            <a:endParaRPr lang="en-US" sz="1200" b="0" strike="noStrike" spc="-1">
              <a:latin typeface="Times New Roman"/>
            </a:endParaRPr>
          </a:p>
        </p:txBody>
      </p:sp>
    </p:spTree>
    <p:extLst>
      <p:ext uri="{BB962C8B-B14F-4D97-AF65-F5344CB8AC3E}">
        <p14:creationId xmlns:p14="http://schemas.microsoft.com/office/powerpoint/2010/main" val="2405980014"/>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685800" y="1143000"/>
            <a:ext cx="5486400" cy="3086100"/>
          </a:xfrm>
          <a:prstGeom prst="rect">
            <a:avLst/>
          </a:prstGeom>
          <a:ln w="0">
            <a:noFill/>
          </a:ln>
        </p:spPr>
      </p:sp>
      <p:sp>
        <p:nvSpPr>
          <p:cNvPr id="10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kern="1200" spc="-1">
                <a:solidFill>
                  <a:srgbClr val="000000"/>
                </a:solidFill>
                <a:effectLst/>
                <a:latin typeface="Comic Sans MS" panose="030F0702030302020204" pitchFamily="66" charset="0"/>
                <a:ea typeface="DejaVu Sans"/>
                <a:cs typeface="B Kamran" panose="00000400000000000000" pitchFamily="2" charset="-78"/>
              </a:rPr>
              <a:t>فقط توجه کنین که ویرایشتون باید چشمگیر باشه یعنی جزو مواردی باشه که بیان کردیم و تمام نکاتی که مدنظرتون هست رو در قالب یک ویرایش انجام بدین و نیاید چندین ویرایش جزیی پشت سر هم انجام بدین و به کامنت هایی هم که افراد قرار میدن دقت کنین تا ویرایش بهتر و دقیقتری انجام بدین، به عنوان مثال اینجا میبینیم که جناب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eric</a:t>
            </a:r>
            <a:r>
              <a:rPr lang="fa-IR" sz="1800" b="0" kern="1200" spc="-1">
                <a:solidFill>
                  <a:srgbClr val="000000"/>
                </a:solidFill>
                <a:effectLst/>
                <a:latin typeface="Comic Sans MS" panose="030F0702030302020204" pitchFamily="66" charset="0"/>
                <a:ea typeface="DejaVu Sans"/>
                <a:cs typeface="B Kamran" panose="00000400000000000000" pitchFamily="2" charset="-78"/>
              </a:rPr>
              <a:t> یک جواب بسیار خلاصه دادن به همراه یک لینک، و شخصی کامنت گذاشت که بهتره جواب رو کمی مفصل تر در پاسختون قرار بدین نه اینکه صرفا یک کلمه بیان بشه و لینک به مقاله یه سایت دیگه داده بشه، چون صرفا قرار دادن لینک، با منقضی شدنش باعث بی اعتبار شدن جواب میشه، برای همین من سعی کردم که یک توضیح مختصر مفیدی به جواب اضافه کنم و ساختار </a:t>
            </a:r>
            <a:r>
              <a:rPr lang="en-US" sz="1800" b="0" kern="1200" spc="-1">
                <a:solidFill>
                  <a:srgbClr val="000000"/>
                </a:solidFill>
                <a:effectLst/>
                <a:latin typeface="Comic Sans MS" panose="030F0702030302020204" pitchFamily="66" charset="0"/>
                <a:ea typeface="DejaVu Sans"/>
                <a:cs typeface="B Kamran" panose="00000400000000000000" pitchFamily="2" charset="-78"/>
              </a:rPr>
              <a:t>markdown</a:t>
            </a:r>
            <a:r>
              <a:rPr lang="fa-IR" sz="1800" b="0" kern="1200" spc="-1">
                <a:solidFill>
                  <a:srgbClr val="000000"/>
                </a:solidFill>
                <a:effectLst/>
                <a:latin typeface="Comic Sans MS" panose="030F0702030302020204" pitchFamily="66" charset="0"/>
                <a:ea typeface="DejaVu Sans"/>
                <a:cs typeface="B Kamran" panose="00000400000000000000" pitchFamily="2" charset="-78"/>
              </a:rPr>
              <a:t>ش رو هم بهتر کنم تا افراد بهتر بتونن متوجه بشن و یاد بگیرن.</a:t>
            </a:r>
            <a:endParaRPr lang="en-US" sz="1800" b="0" kern="1200" spc="-1">
              <a:solidFill>
                <a:srgbClr val="000000"/>
              </a:solidFill>
              <a:effectLst/>
              <a:latin typeface="Comic Sans MS" panose="030F0702030302020204" pitchFamily="66" charset="0"/>
              <a:ea typeface="DejaVu Sans"/>
              <a:cs typeface="B Kamran" panose="00000400000000000000" pitchFamily="2" charset="-78"/>
            </a:endParaRPr>
          </a:p>
          <a:p>
            <a:pPr algn="just" rtl="1">
              <a:lnSpc>
                <a:spcPct val="107000"/>
              </a:lnSpc>
              <a:spcBef>
                <a:spcPts val="799"/>
              </a:spcBef>
              <a:buNone/>
              <a:tabLst>
                <a:tab pos="0" algn="l"/>
              </a:tabLst>
            </a:pPr>
            <a:endParaRPr lang="en-US" sz="1800" b="0" strike="noStrike" kern="1200" spc="-1">
              <a:solidFill>
                <a:srgbClr val="000000"/>
              </a:solidFill>
              <a:effectLst/>
              <a:latin typeface="Comic Sans MS" panose="030F0702030302020204" pitchFamily="66" charset="0"/>
              <a:cs typeface="B Kamran" panose="00000400000000000000" pitchFamily="2" charset="-78"/>
            </a:endParaRPr>
          </a:p>
          <a:p>
            <a:pPr algn="just" rtl="1">
              <a:lnSpc>
                <a:spcPct val="107000"/>
              </a:lnSpc>
              <a:spcBef>
                <a:spcPts val="799"/>
              </a:spcBef>
              <a:buNone/>
              <a:tabLst>
                <a:tab pos="0" algn="l"/>
              </a:tabLst>
            </a:pPr>
            <a:endParaRPr lang="en-US" sz="1800" b="0" strike="noStrike" spc="-1">
              <a:latin typeface="Arial"/>
            </a:endParaRPr>
          </a:p>
        </p:txBody>
      </p:sp>
      <p:sp>
        <p:nvSpPr>
          <p:cNvPr id="1034" name="PlaceHolder 3"/>
          <p:cNvSpPr>
            <a:spLocks noGrp="1"/>
          </p:cNvSpPr>
          <p:nvPr>
            <p:ph type="sldNum" idx="10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8FF6DB5-EB4C-4FCF-A1F5-6D3DE478B7F7}" type="slidenum">
              <a:rPr lang="en-US" sz="1200" b="0" strike="noStrike" spc="-1">
                <a:latin typeface="Times New Roman"/>
              </a:rPr>
              <a:t>291</a:t>
            </a:fld>
            <a:endParaRPr lang="en-US" sz="1200" b="0" strike="noStrike" spc="-1">
              <a:latin typeface="Times New Roman"/>
            </a:endParaRPr>
          </a:p>
        </p:txBody>
      </p:sp>
    </p:spTree>
    <p:extLst>
      <p:ext uri="{BB962C8B-B14F-4D97-AF65-F5344CB8AC3E}">
        <p14:creationId xmlns:p14="http://schemas.microsoft.com/office/powerpoint/2010/main" val="1465290213"/>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PlaceHolder 1"/>
          <p:cNvSpPr>
            <a:spLocks noGrp="1" noRot="1" noChangeAspect="1"/>
          </p:cNvSpPr>
          <p:nvPr>
            <p:ph type="sldImg"/>
          </p:nvPr>
        </p:nvSpPr>
        <p:spPr>
          <a:xfrm>
            <a:off x="685800" y="1143000"/>
            <a:ext cx="5486400" cy="3086100"/>
          </a:xfrm>
          <a:prstGeom prst="rect">
            <a:avLst/>
          </a:prstGeom>
          <a:ln w="0">
            <a:noFill/>
          </a:ln>
        </p:spPr>
      </p:sp>
      <p:sp>
        <p:nvSpPr>
          <p:cNvPr id="104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همچنین میتونین سوال های </a:t>
            </a:r>
            <a:r>
              <a:rPr lang="en-US" sz="1800" b="0" strike="noStrike" spc="-1">
                <a:latin typeface="Comic Sans MS"/>
                <a:ea typeface="Segoe UI"/>
              </a:rPr>
              <a:t>Bounty دار بپرسین یا جواب بدین،</a:t>
            </a:r>
            <a:r>
              <a:rPr lang="fa-IR" sz="1800" b="0" strike="noStrike" spc="-1">
                <a:latin typeface="Comic Sans MS"/>
                <a:ea typeface="Segoe UI"/>
              </a:rPr>
              <a:t> </a:t>
            </a:r>
            <a:endParaRPr lang="en-US" sz="1800" b="0" strike="noStrike" spc="-1">
              <a:latin typeface="Arial"/>
            </a:endParaRPr>
          </a:p>
        </p:txBody>
      </p:sp>
      <p:sp>
        <p:nvSpPr>
          <p:cNvPr id="1043" name="PlaceHolder 3"/>
          <p:cNvSpPr>
            <a:spLocks noGrp="1"/>
          </p:cNvSpPr>
          <p:nvPr>
            <p:ph type="sldNum" idx="10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32FF19B-371E-4032-A28A-65B8ADA36969}" type="slidenum">
              <a:rPr lang="en-US" sz="1200" b="0" strike="noStrike" spc="-1">
                <a:latin typeface="Times New Roman"/>
              </a:rPr>
              <a:t>292</a:t>
            </a:fld>
            <a:endParaRPr lang="en-US" sz="1200" b="0" strike="noStrike" spc="-1">
              <a:latin typeface="Times New Roman"/>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PlaceHolder 1"/>
          <p:cNvSpPr>
            <a:spLocks noGrp="1" noRot="1" noChangeAspect="1"/>
          </p:cNvSpPr>
          <p:nvPr>
            <p:ph type="sldImg"/>
          </p:nvPr>
        </p:nvSpPr>
        <p:spPr>
          <a:xfrm>
            <a:off x="685800" y="1143000"/>
            <a:ext cx="5486400" cy="3086100"/>
          </a:xfrm>
          <a:prstGeom prst="rect">
            <a:avLst/>
          </a:prstGeom>
          <a:ln w="0">
            <a:noFill/>
          </a:ln>
        </p:spPr>
      </p:sp>
      <p:sp>
        <p:nvSpPr>
          <p:cNvPr id="106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خیلی وقت‌ها بدلیل عجله/کمبود وقت یا دشواری سوال، افراد مجبور میشن برای اینکه هرچه سریعتر به جوابشون برسن، برای سوالشون جایزه بزارن که این جایزه درواقع از امتیاز خود فردی که سوال رو پرسیده کم میشه و به شما اضافه میشه، بنابراین شما با جواب دادن به فقط یک سوال مثلا سوال </a:t>
            </a:r>
          </a:p>
          <a:p>
            <a:pPr algn="just" rtl="1">
              <a:lnSpc>
                <a:spcPct val="107000"/>
              </a:lnSpc>
              <a:spcBef>
                <a:spcPts val="799"/>
              </a:spcBef>
              <a:buNone/>
              <a:tabLst>
                <a:tab pos="0" algn="l"/>
              </a:tabLst>
            </a:pPr>
            <a:r>
              <a:rPr lang="en-US" sz="1800" b="0" strike="noStrike" spc="-1">
                <a:solidFill>
                  <a:srgbClr val="000000"/>
                </a:solidFill>
                <a:latin typeface="Comic Sans MS"/>
                <a:cs typeface="Comic Sans MS"/>
              </a:rPr>
              <a:t>Is there any way  I can iupdate a mounted react node’s props in my current setup</a:t>
            </a:r>
            <a:endParaRPr lang="fa-IR" sz="1800" b="0" strike="noStrike" spc="-1">
              <a:solidFill>
                <a:srgbClr val="000000"/>
              </a:solidFill>
              <a:latin typeface="Comic Sans MS"/>
              <a:cs typeface="Comic Sans MS"/>
            </a:endParaRPr>
          </a:p>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میتونین جایزه </a:t>
            </a:r>
            <a:r>
              <a:rPr lang="en-US" sz="1800" b="0" strike="noStrike" spc="-1">
                <a:solidFill>
                  <a:srgbClr val="000000"/>
                </a:solidFill>
                <a:latin typeface="Comic Sans MS"/>
                <a:ea typeface="Segoe UI"/>
              </a:rPr>
              <a:t>150 امتیازی رو ببرین! البته معمولا سوالای این قسمت یا دشو</a:t>
            </a:r>
            <a:r>
              <a:rPr lang="fa-IR" sz="1800" b="0" strike="noStrike" spc="-1">
                <a:solidFill>
                  <a:srgbClr val="000000"/>
                </a:solidFill>
                <a:latin typeface="Comic Sans MS"/>
                <a:ea typeface="Segoe UI"/>
              </a:rPr>
              <a:t>ا</a:t>
            </a:r>
            <a:r>
              <a:rPr lang="en-US" sz="1800" b="0" strike="noStrike" spc="-1">
                <a:solidFill>
                  <a:srgbClr val="000000"/>
                </a:solidFill>
                <a:latin typeface="Comic Sans MS"/>
                <a:ea typeface="Segoe UI"/>
              </a:rPr>
              <a:t>ر هستن واقعا یا اینکه چون بانتی دارن افراد دیگه ای هم دست به ماشه هستن</a:t>
            </a:r>
            <a:r>
              <a:rPr lang="fa-IR" sz="1800" b="0" strike="noStrike" spc="-1">
                <a:solidFill>
                  <a:srgbClr val="000000"/>
                </a:solidFill>
                <a:latin typeface="Comic Sans MS"/>
                <a:ea typeface="Segoe UI"/>
              </a:rPr>
              <a:t> که</a:t>
            </a:r>
            <a:r>
              <a:rPr lang="en-US" sz="1800" b="0" strike="noStrike" spc="-1">
                <a:solidFill>
                  <a:srgbClr val="000000"/>
                </a:solidFill>
                <a:latin typeface="Comic Sans MS"/>
                <a:ea typeface="Segoe UI"/>
              </a:rPr>
              <a:t> گرفتن جایزه یکمی سخت میشه</a:t>
            </a:r>
            <a:r>
              <a:rPr lang="fa-IR" sz="1800" b="0" strike="noStrike" spc="-1">
                <a:solidFill>
                  <a:srgbClr val="000000"/>
                </a:solidFill>
                <a:latin typeface="Comic Sans MS"/>
                <a:ea typeface="Segoe UI"/>
              </a:rPr>
              <a:t> اما خب گزینه های جذاب و خوبی هستن</a:t>
            </a:r>
            <a:r>
              <a:rPr lang="en-US" sz="1800" b="0" strike="noStrike" spc="-1">
                <a:solidFill>
                  <a:srgbClr val="000000"/>
                </a:solidFill>
                <a:latin typeface="Comic Sans MS"/>
                <a:ea typeface="Segoe UI"/>
              </a:rPr>
              <a:t>...</a:t>
            </a:r>
            <a:endParaRPr lang="en-US" sz="1800" b="0" strike="noStrike" spc="-1">
              <a:latin typeface="Arial"/>
            </a:endParaRPr>
          </a:p>
        </p:txBody>
      </p:sp>
      <p:sp>
        <p:nvSpPr>
          <p:cNvPr id="1064" name="PlaceHolder 3"/>
          <p:cNvSpPr>
            <a:spLocks noGrp="1"/>
          </p:cNvSpPr>
          <p:nvPr>
            <p:ph type="sldNum" idx="11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D96FBFB-3565-4139-B82B-4329646908FA}" type="slidenum">
              <a:rPr lang="en-US" sz="1200" b="0" strike="noStrike" spc="-1">
                <a:latin typeface="Times New Roman"/>
              </a:rPr>
              <a:t>293</a:t>
            </a:fld>
            <a:endParaRPr lang="en-US" sz="1200" b="0" strike="noStrike" spc="-1">
              <a:latin typeface="Times New Roman"/>
            </a:endParaRPr>
          </a:p>
        </p:txBody>
      </p:sp>
    </p:spTree>
    <p:extLst>
      <p:ext uri="{BB962C8B-B14F-4D97-AF65-F5344CB8AC3E}">
        <p14:creationId xmlns:p14="http://schemas.microsoft.com/office/powerpoint/2010/main" val="35034887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PlaceHolder 1"/>
          <p:cNvSpPr>
            <a:spLocks noGrp="1" noRot="1" noChangeAspect="1"/>
          </p:cNvSpPr>
          <p:nvPr>
            <p:ph type="sldImg"/>
          </p:nvPr>
        </p:nvSpPr>
        <p:spPr>
          <a:xfrm>
            <a:off x="685800" y="1143000"/>
            <a:ext cx="5486400" cy="3086100"/>
          </a:xfrm>
          <a:prstGeom prst="rect">
            <a:avLst/>
          </a:prstGeom>
          <a:ln w="0">
            <a:noFill/>
          </a:ln>
        </p:spPr>
      </p:sp>
      <p:sp>
        <p:nvSpPr>
          <p:cNvPr id="104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اگر به سایت های زیرمجموعه </a:t>
            </a:r>
            <a:r>
              <a:rPr lang="en-US" sz="1800" b="0" strike="noStrike" spc="-1">
                <a:latin typeface="Comic Sans MS"/>
              </a:rPr>
              <a:t>stackexchange</a:t>
            </a:r>
            <a:r>
              <a:rPr lang="fa-IR" sz="1800" b="0" strike="noStrike" spc="-1">
                <a:latin typeface="Comic Sans MS"/>
              </a:rPr>
              <a:t> جوین بدین  100 امتیاز در شروع توی همون سایت بهتون تعلق میگیره، که یک نکته داره که در انتهای این فصل بهتون میگم</a:t>
            </a:r>
            <a:endParaRPr lang="en-US" sz="1800" b="0" strike="noStrike" spc="-1">
              <a:latin typeface="Arial"/>
            </a:endParaRPr>
          </a:p>
        </p:txBody>
      </p:sp>
      <p:sp>
        <p:nvSpPr>
          <p:cNvPr id="1043" name="PlaceHolder 3"/>
          <p:cNvSpPr>
            <a:spLocks noGrp="1"/>
          </p:cNvSpPr>
          <p:nvPr>
            <p:ph type="sldNum" idx="10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32FF19B-371E-4032-A28A-65B8ADA36969}" type="slidenum">
              <a:rPr lang="en-US" sz="1200" b="0" strike="noStrike" spc="-1">
                <a:latin typeface="Times New Roman"/>
              </a:rPr>
              <a:t>294</a:t>
            </a:fld>
            <a:endParaRPr lang="en-US" sz="1200" b="0" strike="noStrike" spc="-1">
              <a:latin typeface="Times New Roman"/>
            </a:endParaRPr>
          </a:p>
        </p:txBody>
      </p:sp>
    </p:spTree>
    <p:extLst>
      <p:ext uri="{BB962C8B-B14F-4D97-AF65-F5344CB8AC3E}">
        <p14:creationId xmlns:p14="http://schemas.microsoft.com/office/powerpoint/2010/main" val="3647251046"/>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PlaceHolder 1"/>
          <p:cNvSpPr>
            <a:spLocks noGrp="1" noRot="1" noChangeAspect="1"/>
          </p:cNvSpPr>
          <p:nvPr>
            <p:ph type="sldImg"/>
          </p:nvPr>
        </p:nvSpPr>
        <p:spPr>
          <a:xfrm>
            <a:off x="685800" y="1143000"/>
            <a:ext cx="5486400" cy="3086100"/>
          </a:xfrm>
          <a:prstGeom prst="rect">
            <a:avLst/>
          </a:prstGeom>
          <a:ln w="0">
            <a:noFill/>
          </a:ln>
        </p:spPr>
      </p:sp>
      <p:sp>
        <p:nvSpPr>
          <p:cNvPr id="104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1800" b="0" strike="noStrike" spc="-1">
                <a:latin typeface="Comic Sans MS"/>
                <a:ea typeface="Segoe UI"/>
              </a:rPr>
              <a:t>همینطور اگر سوال/جوابتون downvote بگیره، به ازای هرdownvote </a:t>
            </a:r>
            <a:r>
              <a:rPr lang="fa-IR" sz="1800" b="0" strike="noStrike" spc="-1">
                <a:latin typeface="Comic Sans MS"/>
                <a:ea typeface="Segoe UI"/>
              </a:rPr>
              <a:t>شما 2 </a:t>
            </a:r>
            <a:r>
              <a:rPr lang="en-US" sz="1800" b="0" strike="noStrike" spc="-1">
                <a:latin typeface="Comic Sans MS"/>
                <a:ea typeface="Segoe UI"/>
              </a:rPr>
              <a:t>امتیاز منفی دریافت میکنین، و اگر </a:t>
            </a:r>
            <a:r>
              <a:rPr lang="fa-IR" sz="1800" b="0" strike="noStrike" spc="-1">
                <a:latin typeface="Comic Sans MS"/>
                <a:ea typeface="Segoe UI"/>
              </a:rPr>
              <a:t>شما به پاسخی،</a:t>
            </a:r>
            <a:r>
              <a:rPr lang="en-US" sz="1800" b="0" strike="noStrike" spc="-1">
                <a:latin typeface="Comic Sans MS"/>
                <a:ea typeface="Segoe UI"/>
              </a:rPr>
              <a:t>downvote بدین</a:t>
            </a:r>
            <a:r>
              <a:rPr lang="fa-IR" sz="1800" b="0" strike="noStrike" spc="-1">
                <a:latin typeface="Comic Sans MS"/>
                <a:ea typeface="Segoe UI"/>
              </a:rPr>
              <a:t>،</a:t>
            </a:r>
            <a:r>
              <a:rPr lang="en-US" sz="1800" b="0" strike="noStrike" spc="-1">
                <a:latin typeface="Comic Sans MS"/>
                <a:ea typeface="Segoe UI"/>
              </a:rPr>
              <a:t> 1 امتیاز منفی دریافت میکنین </a:t>
            </a:r>
            <a:r>
              <a:rPr lang="fa-IR" sz="1800" b="0" strike="noStrike" spc="-1">
                <a:latin typeface="Comic Sans MS"/>
                <a:ea typeface="Segoe UI"/>
              </a:rPr>
              <a:t>که در فصل سوم درباره اش مفصل صحبت کردیم</a:t>
            </a:r>
            <a:r>
              <a:rPr lang="en-US" sz="1800" b="0" strike="noStrike" spc="-1">
                <a:latin typeface="Comic Sans MS"/>
                <a:ea typeface="Segoe UI"/>
              </a:rPr>
              <a:t>! </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043" name="PlaceHolder 3"/>
          <p:cNvSpPr>
            <a:spLocks noGrp="1"/>
          </p:cNvSpPr>
          <p:nvPr>
            <p:ph type="sldNum" idx="10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32FF19B-371E-4032-A28A-65B8ADA36969}" type="slidenum">
              <a:rPr lang="en-US" sz="1200" b="0" strike="noStrike" spc="-1">
                <a:latin typeface="Times New Roman"/>
              </a:rPr>
              <a:t>295</a:t>
            </a:fld>
            <a:endParaRPr lang="en-US" sz="1200" b="0" strike="noStrike" spc="-1">
              <a:latin typeface="Times New Roman"/>
            </a:endParaRPr>
          </a:p>
        </p:txBody>
      </p:sp>
    </p:spTree>
    <p:extLst>
      <p:ext uri="{BB962C8B-B14F-4D97-AF65-F5344CB8AC3E}">
        <p14:creationId xmlns:p14="http://schemas.microsoft.com/office/powerpoint/2010/main" val="8148627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PlaceHolder 1"/>
          <p:cNvSpPr>
            <a:spLocks noGrp="1" noRot="1" noChangeAspect="1"/>
          </p:cNvSpPr>
          <p:nvPr>
            <p:ph type="sldImg"/>
          </p:nvPr>
        </p:nvSpPr>
        <p:spPr>
          <a:xfrm>
            <a:off x="685800" y="1143000"/>
            <a:ext cx="5486400" cy="3086100"/>
          </a:xfrm>
          <a:prstGeom prst="rect">
            <a:avLst/>
          </a:prstGeom>
          <a:ln w="0">
            <a:noFill/>
          </a:ln>
        </p:spPr>
      </p:sp>
      <p:sp>
        <p:nvSpPr>
          <p:cNvPr id="104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همنینطور </a:t>
            </a:r>
            <a:r>
              <a:rPr lang="fa-IR" sz="1800" b="0" strike="noStrike" spc="-1">
                <a:latin typeface="Arial"/>
              </a:rPr>
              <a:t>اگر </a:t>
            </a:r>
            <a:r>
              <a:rPr lang="fa-IR" sz="1800" b="0" strike="noStrike" spc="-1">
                <a:latin typeface="Comic Sans MS"/>
                <a:cs typeface="B Kamran"/>
              </a:rPr>
              <a:t>یکی از پست هاتون بیشتر از </a:t>
            </a:r>
            <a:r>
              <a:rPr lang="en-US" sz="1800" b="0" strike="noStrike" spc="-1">
                <a:latin typeface="Comic Sans MS"/>
                <a:ea typeface="Segoe UI"/>
              </a:rPr>
              <a:t>6</a:t>
            </a:r>
            <a:r>
              <a:rPr lang="fa-IR" sz="1800" b="0" strike="noStrike" spc="-1">
                <a:latin typeface="Comic Sans MS"/>
                <a:cs typeface="B Kamran"/>
              </a:rPr>
              <a:t>تا </a:t>
            </a:r>
            <a:r>
              <a:rPr lang="en-US" sz="1800" b="0" strike="noStrike" spc="-1">
                <a:latin typeface="Comic Sans MS"/>
                <a:ea typeface="Segoe UI"/>
              </a:rPr>
              <a:t>flag spam یا offensive</a:t>
            </a:r>
            <a:r>
              <a:rPr lang="fa-IR" sz="1800" b="0" strike="noStrike" spc="-1">
                <a:latin typeface="Comic Sans MS"/>
                <a:cs typeface="B Kamran"/>
              </a:rPr>
              <a:t>دریافت کنه، </a:t>
            </a:r>
            <a:r>
              <a:rPr lang="en-US" sz="1800" b="0" strike="noStrike" spc="-1">
                <a:latin typeface="Comic Sans MS"/>
                <a:ea typeface="Segoe UI"/>
              </a:rPr>
              <a:t>100 امتیاز ازتون کم میشه!</a:t>
            </a:r>
            <a:r>
              <a:rPr lang="fa-IR" sz="1800" b="0" strike="noStrike" spc="-1">
                <a:latin typeface="Comic Sans MS"/>
                <a:ea typeface="Segoe UI"/>
              </a:rPr>
              <a:t> پس دقت کنین که این </a:t>
            </a:r>
            <a:r>
              <a:rPr lang="en-US" sz="1800" b="0" strike="noStrike" spc="-1">
                <a:latin typeface="Comic Sans MS"/>
                <a:ea typeface="Segoe UI"/>
              </a:rPr>
              <a:t>code of conduct </a:t>
            </a:r>
            <a:r>
              <a:rPr lang="fa-IR" sz="1800" b="0" strike="noStrike" spc="-1">
                <a:latin typeface="Comic Sans MS"/>
                <a:ea typeface="Segoe UI"/>
              </a:rPr>
              <a:t>رو حتما رعایت کنین!</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043" name="PlaceHolder 3"/>
          <p:cNvSpPr>
            <a:spLocks noGrp="1"/>
          </p:cNvSpPr>
          <p:nvPr>
            <p:ph type="sldNum" idx="10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32FF19B-371E-4032-A28A-65B8ADA36969}" type="slidenum">
              <a:rPr lang="en-US" sz="1200" b="0" strike="noStrike" spc="-1">
                <a:latin typeface="Times New Roman"/>
              </a:rPr>
              <a:t>296</a:t>
            </a:fld>
            <a:endParaRPr lang="en-US" sz="1200" b="0" strike="noStrike" spc="-1">
              <a:latin typeface="Times New Roman"/>
            </a:endParaRPr>
          </a:p>
        </p:txBody>
      </p:sp>
    </p:spTree>
    <p:extLst>
      <p:ext uri="{BB962C8B-B14F-4D97-AF65-F5344CB8AC3E}">
        <p14:creationId xmlns:p14="http://schemas.microsoft.com/office/powerpoint/2010/main" val="33615629"/>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PlaceHolder 1"/>
          <p:cNvSpPr>
            <a:spLocks noGrp="1" noRot="1" noChangeAspect="1"/>
          </p:cNvSpPr>
          <p:nvPr>
            <p:ph type="sldImg"/>
          </p:nvPr>
        </p:nvSpPr>
        <p:spPr>
          <a:xfrm>
            <a:off x="685800" y="1143000"/>
            <a:ext cx="5486400" cy="3086100"/>
          </a:xfrm>
          <a:prstGeom prst="rect">
            <a:avLst/>
          </a:prstGeom>
          <a:ln w="0">
            <a:noFill/>
          </a:ln>
        </p:spPr>
      </p:sp>
      <p:sp>
        <p:nvSpPr>
          <p:cNvPr id="104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Arial"/>
              </a:rPr>
              <a:t>دقت کنین که در شروع، </a:t>
            </a:r>
            <a:r>
              <a:rPr lang="fa-IR" sz="1800" b="0" strike="noStrike" spc="-1">
                <a:latin typeface="Comic Sans MS"/>
                <a:cs typeface="B Kamran"/>
              </a:rPr>
              <a:t>هر کاربر امتیازش </a:t>
            </a:r>
            <a:r>
              <a:rPr lang="en-US" sz="1800" b="0" strike="noStrike" spc="-1">
                <a:latin typeface="Comic Sans MS"/>
                <a:ea typeface="Segoe UI"/>
              </a:rPr>
              <a:t>1 هست و هیچ وقت کمتر از این نمیشه </a:t>
            </a:r>
            <a:r>
              <a:rPr lang="fa-IR" sz="1800" b="0" strike="noStrike" spc="-1">
                <a:latin typeface="Comic Sans MS"/>
                <a:ea typeface="Segoe UI"/>
              </a:rPr>
              <a:t>و </a:t>
            </a:r>
            <a:r>
              <a:rPr lang="fa-IR" sz="1800" b="0" strike="noStrike" spc="-1">
                <a:latin typeface="Arial"/>
              </a:rPr>
              <a:t>شما </a:t>
            </a:r>
            <a:r>
              <a:rPr lang="en-US" sz="1800" b="0" strike="noStrike" spc="-1">
                <a:latin typeface="Comic Sans MS"/>
                <a:ea typeface="Segoe UI"/>
              </a:rPr>
              <a:t>با سوال پرسیدن، جواب دادن یا ویرایش سوال</a:t>
            </a:r>
            <a:r>
              <a:rPr lang="fa-IR" sz="1800" b="0" strike="noStrike" spc="-1">
                <a:latin typeface="Comic Sans MS"/>
                <a:ea typeface="Segoe UI"/>
              </a:rPr>
              <a:t>/</a:t>
            </a:r>
            <a:r>
              <a:rPr lang="en-US" sz="1800" b="0" strike="noStrike" spc="-1">
                <a:latin typeface="Comic Sans MS"/>
                <a:ea typeface="Segoe UI"/>
              </a:rPr>
              <a:t>جوا­ها می­تونین امتیاز کسب کنین، چون این 3</a:t>
            </a:r>
            <a:r>
              <a:rPr lang="fa-IR" sz="1800" b="0" strike="noStrike" spc="-1">
                <a:latin typeface="Comic Sans MS"/>
                <a:cs typeface="B Kamran"/>
              </a:rPr>
              <a:t>تا کار در شروع نیاز به هیچ امتیازی ندارن! </a:t>
            </a:r>
            <a:r>
              <a:rPr lang="fa-IR" sz="1800" b="0" strike="noStrike" spc="-1">
                <a:latin typeface="Arial"/>
              </a:rPr>
              <a:t>و طبق این لیست باید </a:t>
            </a:r>
            <a:r>
              <a:rPr lang="fa-IR" sz="1800" b="0" strike="noStrike" spc="-1">
                <a:latin typeface="Comic Sans MS"/>
                <a:cs typeface="B Kamran"/>
              </a:rPr>
              <a:t>حداقل </a:t>
            </a:r>
            <a:r>
              <a:rPr lang="en-US" sz="1800" b="0" strike="noStrike" spc="-1">
                <a:latin typeface="Comic Sans MS"/>
                <a:ea typeface="Segoe UI"/>
              </a:rPr>
              <a:t>15 امتیاز بدست بیارین تا دسترسی upvote براتون باز بشه و برای downvote هم 125 امتیاز باید حداقل کسب کنین</a:t>
            </a:r>
            <a:r>
              <a:rPr lang="fa-IR" sz="1800" b="0" strike="noStrike" spc="-1">
                <a:latin typeface="Comic Sans MS"/>
                <a:ea typeface="Segoe UI"/>
              </a:rPr>
              <a:t>!</a:t>
            </a:r>
            <a:r>
              <a:rPr lang="en-US" sz="1800" b="0" strike="noStrike" spc="-1">
                <a:latin typeface="Comic Sans MS"/>
                <a:ea typeface="Segoe UI"/>
              </a:rPr>
              <a:t> </a:t>
            </a:r>
            <a:endParaRPr lang="en-US" sz="1800" b="0" strike="noStrike" spc="-1">
              <a:latin typeface="Arial"/>
            </a:endParaRPr>
          </a:p>
        </p:txBody>
      </p:sp>
      <p:sp>
        <p:nvSpPr>
          <p:cNvPr id="1046" name="PlaceHolder 3"/>
          <p:cNvSpPr>
            <a:spLocks noGrp="1"/>
          </p:cNvSpPr>
          <p:nvPr>
            <p:ph type="sldNum" idx="10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AF6ABE3-1C19-473C-9EB4-7A6200BED58B}" type="slidenum">
              <a:rPr lang="en-US" sz="1200" b="0" strike="noStrike" spc="-1">
                <a:latin typeface="Times New Roman"/>
              </a:rPr>
              <a:t>297</a:t>
            </a:fld>
            <a:endParaRPr lang="en-US" sz="1200" b="0" strike="noStrike" spc="-1">
              <a:latin typeface="Times New Roman"/>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PlaceHolder 1"/>
          <p:cNvSpPr>
            <a:spLocks noGrp="1" noRot="1" noChangeAspect="1"/>
          </p:cNvSpPr>
          <p:nvPr>
            <p:ph type="sldImg"/>
          </p:nvPr>
        </p:nvSpPr>
        <p:spPr>
          <a:xfrm>
            <a:off x="685800" y="1143000"/>
            <a:ext cx="5486400" cy="3086100"/>
          </a:xfrm>
          <a:prstGeom prst="rect">
            <a:avLst/>
          </a:prstGeom>
          <a:ln w="0">
            <a:noFill/>
          </a:ln>
        </p:spPr>
      </p:sp>
      <p:sp>
        <p:nvSpPr>
          <p:cNvPr id="104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کلی دسترسی دیگه هم هست که شما میتونین با کسب امتیاز بدست بیارین، مثلا یکی از مواردی که خیلی جالبه </a:t>
            </a:r>
            <a:r>
              <a:rPr lang="en-US" sz="1800" b="0" strike="noStrike" spc="-1">
                <a:latin typeface="Comic Sans MS"/>
                <a:ea typeface="Segoe UI"/>
              </a:rPr>
              <a:t>25k</a:t>
            </a:r>
            <a:r>
              <a:rPr lang="fa-IR" sz="1800" b="0" strike="noStrike" spc="-1">
                <a:latin typeface="Comic Sans MS"/>
                <a:cs typeface="B Kamran"/>
              </a:rPr>
              <a:t>یی هست که به آمار اطلاعات سایت هم دسترسی پیدا میکنیم، که به نظرم خیلی جذابه!</a:t>
            </a:r>
            <a:endParaRPr lang="en-US" sz="1800" b="0" strike="noStrike" spc="-1">
              <a:latin typeface="Arial"/>
            </a:endParaRPr>
          </a:p>
          <a:p>
            <a:pPr algn="just" rtl="1">
              <a:lnSpc>
                <a:spcPct val="107000"/>
              </a:lnSpc>
              <a:spcBef>
                <a:spcPts val="799"/>
              </a:spcBef>
              <a:buNone/>
              <a:tabLst>
                <a:tab pos="0" algn="l"/>
              </a:tabLst>
            </a:pPr>
            <a:r>
              <a:rPr lang="en-US" sz="1800" b="0" strike="noStrike" spc="-1" err="1">
                <a:latin typeface="Comic Sans MS"/>
                <a:ea typeface="Segoe UI"/>
              </a:rPr>
              <a:t>خب</a:t>
            </a:r>
            <a:r>
              <a:rPr lang="en-US" sz="1800" b="0" strike="noStrike" spc="-1">
                <a:latin typeface="Comic Sans MS"/>
                <a:ea typeface="Segoe UI"/>
              </a:rPr>
              <a:t> </a:t>
            </a:r>
            <a:r>
              <a:rPr lang="en-US" sz="1800" b="0" strike="noStrike" spc="-1" err="1">
                <a:latin typeface="Comic Sans MS"/>
                <a:ea typeface="Segoe UI"/>
              </a:rPr>
              <a:t>الان</a:t>
            </a:r>
            <a:r>
              <a:rPr lang="en-US" sz="1800" b="0" strike="noStrike" spc="-1">
                <a:latin typeface="Comic Sans MS"/>
                <a:ea typeface="Segoe UI"/>
              </a:rPr>
              <a:t> </a:t>
            </a:r>
            <a:r>
              <a:rPr lang="en-US" sz="1800" b="0" strike="noStrike" spc="-1" err="1">
                <a:latin typeface="Comic Sans MS"/>
                <a:ea typeface="Segoe UI"/>
              </a:rPr>
              <a:t>که</a:t>
            </a:r>
            <a:r>
              <a:rPr lang="en-US" sz="1800" b="0" strike="noStrike" spc="-1">
                <a:latin typeface="Comic Sans MS"/>
                <a:ea typeface="Segoe UI"/>
              </a:rPr>
              <a:t> </a:t>
            </a:r>
            <a:r>
              <a:rPr lang="fa-IR" sz="1800" b="0" strike="noStrike" spc="-1">
                <a:latin typeface="Comic Sans MS"/>
                <a:ea typeface="Segoe UI"/>
              </a:rPr>
              <a:t>قاعده و قانون مکتوب بازی رو خوندیم و </a:t>
            </a:r>
            <a:r>
              <a:rPr lang="en-US" sz="1800" b="0" strike="noStrike" spc="-1">
                <a:latin typeface="Comic Sans MS"/>
                <a:ea typeface="Segoe UI"/>
              </a:rPr>
              <a:t>متوجه </a:t>
            </a:r>
            <a:r>
              <a:rPr lang="en-US" sz="1800" b="0" strike="noStrike" spc="-1" err="1">
                <a:latin typeface="Comic Sans MS"/>
                <a:ea typeface="Segoe UI"/>
              </a:rPr>
              <a:t>شدیم</a:t>
            </a:r>
            <a:r>
              <a:rPr lang="en-US" sz="1800" b="0" strike="noStrike" spc="-1">
                <a:latin typeface="Comic Sans MS"/>
                <a:ea typeface="Segoe UI"/>
              </a:rPr>
              <a:t> </a:t>
            </a:r>
            <a:r>
              <a:rPr lang="en-US" sz="1800" b="0" strike="noStrike" spc="-1" err="1">
                <a:latin typeface="Comic Sans MS"/>
                <a:ea typeface="Segoe UI"/>
              </a:rPr>
              <a:t>سیستم</a:t>
            </a:r>
            <a:r>
              <a:rPr lang="en-US" sz="1800" b="0" strike="noStrike" spc="-1">
                <a:latin typeface="Comic Sans MS"/>
                <a:ea typeface="Segoe UI"/>
              </a:rPr>
              <a:t> </a:t>
            </a:r>
            <a:r>
              <a:rPr lang="en-US" sz="1800" b="0" strike="noStrike" spc="-1" err="1">
                <a:latin typeface="Comic Sans MS"/>
                <a:ea typeface="Segoe UI"/>
              </a:rPr>
              <a:t>امتیاز</a:t>
            </a:r>
            <a:r>
              <a:rPr lang="en-US" sz="1800" b="0" strike="noStrike" spc="-1">
                <a:latin typeface="Comic Sans MS"/>
                <a:ea typeface="Segoe UI"/>
              </a:rPr>
              <a:t> و </a:t>
            </a:r>
            <a:r>
              <a:rPr lang="en-US" sz="1800" b="0" strike="noStrike" spc="-1" err="1">
                <a:latin typeface="Comic Sans MS"/>
                <a:ea typeface="Segoe UI"/>
              </a:rPr>
              <a:t>دسترسی</a:t>
            </a:r>
            <a:r>
              <a:rPr lang="en-US" sz="1800" b="0" strike="noStrike" spc="-1">
                <a:latin typeface="Comic Sans MS"/>
                <a:ea typeface="Segoe UI"/>
              </a:rPr>
              <a:t> </a:t>
            </a:r>
            <a:r>
              <a:rPr lang="en-US" sz="1800" b="0" strike="noStrike" spc="-1" err="1">
                <a:latin typeface="Comic Sans MS"/>
                <a:ea typeface="Segoe UI"/>
              </a:rPr>
              <a:t>ها</a:t>
            </a:r>
            <a:r>
              <a:rPr lang="en-US" sz="1800" b="0" strike="noStrike" spc="-1">
                <a:latin typeface="Comic Sans MS"/>
                <a:ea typeface="Segoe UI"/>
              </a:rPr>
              <a:t> </a:t>
            </a:r>
            <a:r>
              <a:rPr lang="en-US" sz="1800" b="0" strike="noStrike" spc="-1" err="1">
                <a:latin typeface="Comic Sans MS"/>
                <a:ea typeface="Segoe UI"/>
              </a:rPr>
              <a:t>داستانش</a:t>
            </a:r>
            <a:r>
              <a:rPr lang="en-US" sz="1800" b="0" strike="noStrike" spc="-1">
                <a:latin typeface="Comic Sans MS"/>
                <a:ea typeface="Segoe UI"/>
              </a:rPr>
              <a:t> </a:t>
            </a:r>
            <a:r>
              <a:rPr lang="en-US" sz="1800" b="0" strike="noStrike" spc="-1" err="1">
                <a:latin typeface="Comic Sans MS"/>
                <a:ea typeface="Segoe UI"/>
              </a:rPr>
              <a:t>چیه</a:t>
            </a:r>
            <a:r>
              <a:rPr lang="en-US" sz="1800" b="0" strike="noStrike" spc="-1">
                <a:latin typeface="Comic Sans MS"/>
                <a:ea typeface="Segoe UI"/>
              </a:rPr>
              <a:t>، </a:t>
            </a:r>
            <a:r>
              <a:rPr lang="en-US" sz="1800" b="0" strike="noStrike" spc="-1" err="1">
                <a:latin typeface="Comic Sans MS"/>
                <a:ea typeface="Segoe UI"/>
              </a:rPr>
              <a:t>باید</a:t>
            </a:r>
            <a:r>
              <a:rPr lang="en-US" sz="1800" b="0" strike="noStrike" spc="-1">
                <a:latin typeface="Comic Sans MS"/>
                <a:ea typeface="Segoe UI"/>
              </a:rPr>
              <a:t> </a:t>
            </a:r>
            <a:r>
              <a:rPr lang="en-US" sz="1800" b="0" strike="noStrike" spc="-1" err="1">
                <a:latin typeface="Comic Sans MS"/>
                <a:ea typeface="Segoe UI"/>
              </a:rPr>
              <a:t>بریم</a:t>
            </a:r>
            <a:r>
              <a:rPr lang="en-US" sz="1800" b="0" strike="noStrike" spc="-1">
                <a:latin typeface="Comic Sans MS"/>
                <a:ea typeface="Segoe UI"/>
              </a:rPr>
              <a:t> </a:t>
            </a:r>
            <a:r>
              <a:rPr lang="en-US" sz="1800" b="0" strike="noStrike" spc="-1" err="1">
                <a:latin typeface="Comic Sans MS"/>
                <a:ea typeface="Segoe UI"/>
              </a:rPr>
              <a:t>سراغ</a:t>
            </a:r>
            <a:r>
              <a:rPr lang="en-US" sz="1800" b="0" strike="noStrike" spc="-1">
                <a:latin typeface="Comic Sans MS"/>
                <a:ea typeface="Segoe UI"/>
              </a:rPr>
              <a:t> </a:t>
            </a:r>
            <a:r>
              <a:rPr lang="en-US" sz="1800" b="0" strike="noStrike" spc="-1" err="1">
                <a:latin typeface="Comic Sans MS"/>
                <a:ea typeface="Segoe UI"/>
              </a:rPr>
              <a:t>اینکه</a:t>
            </a:r>
            <a:r>
              <a:rPr lang="en-US" sz="1800" b="0" strike="noStrike" spc="-1">
                <a:latin typeface="Comic Sans MS"/>
                <a:ea typeface="Segoe UI"/>
              </a:rPr>
              <a:t> </a:t>
            </a:r>
            <a:r>
              <a:rPr lang="en-US" sz="1800" b="0" strike="noStrike" spc="-1" err="1">
                <a:latin typeface="Comic Sans MS"/>
                <a:ea typeface="Segoe UI"/>
              </a:rPr>
              <a:t>چطور</a:t>
            </a:r>
            <a:r>
              <a:rPr lang="en-US" sz="1800" b="0" strike="noStrike" spc="-1">
                <a:latin typeface="Comic Sans MS"/>
                <a:ea typeface="Segoe UI"/>
              </a:rPr>
              <a:t> </a:t>
            </a:r>
            <a:r>
              <a:rPr lang="en-US" sz="1800" b="0" strike="noStrike" spc="-1" err="1">
                <a:latin typeface="Comic Sans MS"/>
                <a:ea typeface="Segoe UI"/>
              </a:rPr>
              <a:t>می­تونیم</a:t>
            </a:r>
            <a:r>
              <a:rPr lang="en-US" sz="1800" b="0" strike="noStrike" spc="-1">
                <a:latin typeface="Comic Sans MS"/>
                <a:ea typeface="Segoe UI"/>
              </a:rPr>
              <a:t> </a:t>
            </a:r>
            <a:r>
              <a:rPr lang="en-US" sz="1800" b="0" strike="noStrike" spc="-1" err="1">
                <a:latin typeface="Comic Sans MS"/>
                <a:ea typeface="Segoe UI"/>
              </a:rPr>
              <a:t>فعالیت</a:t>
            </a:r>
            <a:r>
              <a:rPr lang="en-US" sz="1800" b="0" strike="noStrike" spc="-1">
                <a:latin typeface="Comic Sans MS"/>
                <a:ea typeface="Segoe UI"/>
              </a:rPr>
              <a:t> </a:t>
            </a:r>
            <a:r>
              <a:rPr lang="en-US" sz="1800" b="0" strike="noStrike" spc="-1" err="1">
                <a:latin typeface="Comic Sans MS"/>
                <a:ea typeface="Segoe UI"/>
              </a:rPr>
              <a:t>هوشمندانه</a:t>
            </a:r>
            <a:r>
              <a:rPr lang="en-US" sz="1800" b="0" strike="noStrike" spc="-1">
                <a:latin typeface="Comic Sans MS"/>
                <a:ea typeface="Segoe UI"/>
              </a:rPr>
              <a:t> </a:t>
            </a:r>
            <a:r>
              <a:rPr lang="en-US" sz="1800" b="0" strike="noStrike" spc="-1" err="1">
                <a:latin typeface="Comic Sans MS"/>
                <a:ea typeface="Segoe UI"/>
              </a:rPr>
              <a:t>تری</a:t>
            </a:r>
            <a:r>
              <a:rPr lang="en-US" sz="1800" b="0" strike="noStrike" spc="-1">
                <a:latin typeface="Comic Sans MS"/>
                <a:ea typeface="Segoe UI"/>
              </a:rPr>
              <a:t> </a:t>
            </a:r>
            <a:r>
              <a:rPr lang="en-US" sz="1800" b="0" strike="noStrike" spc="-1" err="1">
                <a:latin typeface="Comic Sans MS"/>
                <a:ea typeface="Segoe UI"/>
              </a:rPr>
              <a:t>کنیم</a:t>
            </a:r>
            <a:r>
              <a:rPr lang="en-US" sz="1800" b="0" strike="noStrike" spc="-1">
                <a:latin typeface="Comic Sans MS"/>
                <a:ea typeface="Segoe UI"/>
              </a:rPr>
              <a:t> </a:t>
            </a:r>
            <a:r>
              <a:rPr lang="en-US" sz="1800" b="0" strike="noStrike" spc="-1" err="1">
                <a:latin typeface="Comic Sans MS"/>
                <a:ea typeface="Segoe UI"/>
              </a:rPr>
              <a:t>تا</a:t>
            </a:r>
            <a:r>
              <a:rPr lang="en-US" sz="1800" b="0" strike="noStrike" spc="-1">
                <a:latin typeface="Comic Sans MS"/>
                <a:ea typeface="Segoe UI"/>
              </a:rPr>
              <a:t> </a:t>
            </a:r>
            <a:r>
              <a:rPr lang="en-US" sz="1800" b="0" strike="noStrike" spc="-1" err="1">
                <a:latin typeface="Comic Sans MS"/>
                <a:ea typeface="Segoe UI"/>
              </a:rPr>
              <a:t>امتیاز</a:t>
            </a:r>
            <a:r>
              <a:rPr lang="en-US" sz="1800" b="0" strike="noStrike" spc="-1">
                <a:latin typeface="Comic Sans MS"/>
                <a:ea typeface="Segoe UI"/>
              </a:rPr>
              <a:t> </a:t>
            </a:r>
            <a:r>
              <a:rPr lang="en-US" sz="1800" b="0" strike="noStrike" spc="-1" err="1">
                <a:latin typeface="Comic Sans MS"/>
                <a:ea typeface="Segoe UI"/>
              </a:rPr>
              <a:t>بیشتری</a:t>
            </a:r>
            <a:r>
              <a:rPr lang="en-US" sz="1800" b="0" strike="noStrike" spc="-1">
                <a:latin typeface="Comic Sans MS"/>
                <a:ea typeface="Segoe UI"/>
              </a:rPr>
              <a:t> </a:t>
            </a:r>
            <a:r>
              <a:rPr lang="fa-IR" sz="1800" b="0" strike="noStrike" spc="-1">
                <a:latin typeface="Comic Sans MS"/>
                <a:ea typeface="Segoe UI"/>
              </a:rPr>
              <a:t>کسب کنیم</a:t>
            </a:r>
            <a:r>
              <a:rPr lang="en-US" sz="1800" b="0" strike="noStrike" spc="-1">
                <a:latin typeface="Comic Sans MS"/>
                <a:ea typeface="Segoe UI"/>
              </a:rPr>
              <a:t>!</a:t>
            </a:r>
            <a:r>
              <a:rPr lang="fa-IR" sz="1800" b="0" strike="noStrike" spc="-1">
                <a:latin typeface="Comic Sans MS"/>
                <a:ea typeface="Segoe UI"/>
              </a:rPr>
              <a:t> </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049" name="PlaceHolder 3"/>
          <p:cNvSpPr>
            <a:spLocks noGrp="1"/>
          </p:cNvSpPr>
          <p:nvPr>
            <p:ph type="sldNum" idx="10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3EB67EA-B985-4AD0-961B-2F8DC66ACDBC}" type="slidenum">
              <a:rPr lang="en-US" sz="1200" b="0" strike="noStrike" spc="-1">
                <a:latin typeface="Times New Roman"/>
              </a:rPr>
              <a:t>298</a:t>
            </a:fld>
            <a:endParaRPr lang="en-US" sz="1200" b="0" strike="noStrike" spc="-1">
              <a:latin typeface="Times New Roman"/>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PlaceHolder 1"/>
          <p:cNvSpPr>
            <a:spLocks noGrp="1" noRot="1" noChangeAspect="1"/>
          </p:cNvSpPr>
          <p:nvPr>
            <p:ph type="sldImg"/>
          </p:nvPr>
        </p:nvSpPr>
        <p:spPr>
          <a:xfrm>
            <a:off x="685800" y="1143000"/>
            <a:ext cx="5486400" cy="3086100"/>
          </a:xfrm>
          <a:prstGeom prst="rect">
            <a:avLst/>
          </a:prstGeom>
          <a:ln w="0">
            <a:noFill/>
          </a:ln>
        </p:spPr>
      </p:sp>
      <p:sp>
        <p:nvSpPr>
          <p:cNvPr id="105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 دوم </a:t>
            </a:r>
            <a:r>
              <a:rPr lang="en-US" sz="1800" b="0" strike="noStrike" spc="-1">
                <a:latin typeface="Comic Sans MS"/>
                <a:cs typeface="B Kamran"/>
              </a:rPr>
              <a:t>the fastest Answer</a:t>
            </a:r>
            <a:r>
              <a:rPr lang="fa-IR" sz="1800" b="0" strike="noStrike" spc="-1">
                <a:latin typeface="Comic Sans MS"/>
                <a:cs typeface="B Kamran"/>
              </a:rPr>
              <a:t>، </a:t>
            </a:r>
          </a:p>
          <a:p>
            <a:pPr algn="just" rtl="1">
              <a:lnSpc>
                <a:spcPct val="107000"/>
              </a:lnSpc>
              <a:spcBef>
                <a:spcPts val="799"/>
              </a:spcBef>
              <a:buNone/>
              <a:tabLst>
                <a:tab pos="0" algn="l"/>
              </a:tabLst>
            </a:pPr>
            <a:r>
              <a:rPr lang="fa-IR" sz="1800" b="0" strike="noStrike" spc="-1">
                <a:latin typeface="Comic Sans MS"/>
                <a:cs typeface="B Kamran"/>
              </a:rPr>
              <a:t>برای اینکه قبل از همه و سریعتر بتونین سوال­های جدید رو ببینین، اول از همه باید </a:t>
            </a:r>
            <a:r>
              <a:rPr lang="en-US" sz="1800" b="0" strike="noStrike" spc="-1">
                <a:latin typeface="Comic Sans MS"/>
                <a:ea typeface="Segoe UI"/>
              </a:rPr>
              <a:t>question list Stackoverflowرو سفارشی سازی کنی</a:t>
            </a:r>
            <a:r>
              <a:rPr lang="fa-IR" sz="1800" b="0" strike="noStrike" spc="-1">
                <a:latin typeface="Comic Sans MS"/>
                <a:ea typeface="Segoe UI"/>
              </a:rPr>
              <a:t>ن</a:t>
            </a:r>
            <a:r>
              <a:rPr lang="en-US" sz="1800" b="0" strike="noStrike" spc="-1">
                <a:latin typeface="Comic Sans MS"/>
                <a:ea typeface="Segoe UI"/>
              </a:rPr>
              <a:t> تا موضوعاتی که علاقمند هستی</a:t>
            </a:r>
            <a:r>
              <a:rPr lang="fa-IR" sz="1800" b="0" strike="noStrike" spc="-1">
                <a:latin typeface="Comic Sans MS"/>
                <a:ea typeface="Segoe UI"/>
              </a:rPr>
              <a:t>ن</a:t>
            </a:r>
            <a:r>
              <a:rPr lang="en-US" sz="1800" b="0" strike="noStrike" spc="-1">
                <a:latin typeface="Comic Sans MS"/>
                <a:ea typeface="Segoe UI"/>
              </a:rPr>
              <a:t> رو بهت</a:t>
            </a:r>
            <a:r>
              <a:rPr lang="fa-IR" sz="1800" b="0" strike="noStrike" spc="-1">
                <a:latin typeface="Comic Sans MS"/>
                <a:ea typeface="Segoe UI"/>
              </a:rPr>
              <a:t>ون</a:t>
            </a:r>
            <a:r>
              <a:rPr lang="en-US" sz="1800" b="0" strike="noStrike" spc="-1">
                <a:latin typeface="Comic Sans MS"/>
                <a:ea typeface="Segoe UI"/>
              </a:rPr>
              <a:t> نشون بده وگرنه هر لحظه کلی سوال </a:t>
            </a:r>
            <a:r>
              <a:rPr lang="fa-IR" sz="1800" b="0" strike="noStrike" spc="-1">
                <a:latin typeface="Comic Sans MS"/>
                <a:ea typeface="Segoe UI"/>
              </a:rPr>
              <a:t>مختلف </a:t>
            </a:r>
            <a:r>
              <a:rPr lang="en-US" sz="1800" b="0" strike="noStrike" spc="-1">
                <a:latin typeface="Comic Sans MS"/>
                <a:ea typeface="Segoe UI"/>
              </a:rPr>
              <a:t>از </a:t>
            </a:r>
            <a:r>
              <a:rPr lang="fa-IR" sz="1800" b="0" strike="noStrike" spc="-1">
                <a:latin typeface="Comic Sans MS"/>
                <a:ea typeface="Segoe UI"/>
              </a:rPr>
              <a:t>هزار موضوع مختلف </a:t>
            </a:r>
            <a:r>
              <a:rPr lang="en-US" sz="1800" b="0" strike="noStrike" spc="-1">
                <a:latin typeface="Comic Sans MS"/>
                <a:ea typeface="Segoe UI"/>
              </a:rPr>
              <a:t>رو برات</a:t>
            </a:r>
            <a:r>
              <a:rPr lang="fa-IR" sz="1800" b="0" strike="noStrike" spc="-1">
                <a:latin typeface="Comic Sans MS"/>
                <a:ea typeface="Segoe UI"/>
              </a:rPr>
              <a:t>ون</a:t>
            </a:r>
            <a:r>
              <a:rPr lang="en-US" sz="1800" b="0" strike="noStrike" spc="-1">
                <a:latin typeface="Comic Sans MS"/>
                <a:ea typeface="Segoe UI"/>
              </a:rPr>
              <a:t> نشون میده </a:t>
            </a:r>
            <a:r>
              <a:rPr lang="fa-IR" sz="1800" b="0" strike="noStrike" spc="-1">
                <a:latin typeface="Comic Sans MS"/>
                <a:ea typeface="Segoe UI"/>
              </a:rPr>
              <a:t>مثلا فرض کنیم شما </a:t>
            </a:r>
            <a:r>
              <a:rPr lang="en-US" sz="1800" b="0" strike="noStrike" spc="-1">
                <a:latin typeface="Comic Sans MS"/>
                <a:ea typeface="Segoe UI"/>
              </a:rPr>
              <a:t>Frontend developer</a:t>
            </a:r>
            <a:r>
              <a:rPr lang="fa-IR" sz="1800" b="0" strike="noStrike" spc="-1">
                <a:latin typeface="Comic Sans MS"/>
                <a:ea typeface="Segoe UI"/>
              </a:rPr>
              <a:t> هستین، اینجا رو ببینین تو 1 دقیقه گذشته 3تا سوال از 4تا سوالی که در صفحه میبینیم سوالاتی مثل </a:t>
            </a:r>
            <a:r>
              <a:rPr lang="en-US" sz="1800" b="0" strike="noStrike" spc="-1">
                <a:latin typeface="Comic Sans MS"/>
                <a:ea typeface="Segoe UI"/>
              </a:rPr>
              <a:t>Sql , unity, python </a:t>
            </a:r>
            <a:r>
              <a:rPr lang="fa-IR" sz="1800" b="0" strike="noStrike" spc="-1">
                <a:latin typeface="Comic Sans MS"/>
                <a:ea typeface="Segoe UI"/>
              </a:rPr>
              <a:t> اینجور چیزا هستن که اصلا ربطی به فرانت اند ندارن، بنابراین </a:t>
            </a:r>
            <a:r>
              <a:rPr lang="en-US" sz="1800" b="0" strike="noStrike" spc="-1">
                <a:latin typeface="Comic Sans MS"/>
                <a:ea typeface="Segoe UI"/>
              </a:rPr>
              <a:t>گشتن و پیدا کردن سوال مرتبط واقعا </a:t>
            </a:r>
            <a:r>
              <a:rPr lang="fa-IR" sz="1800" b="0" strike="noStrike" spc="-1">
                <a:latin typeface="Comic Sans MS"/>
                <a:ea typeface="Segoe UI"/>
              </a:rPr>
              <a:t>تو این حالت </a:t>
            </a:r>
            <a:r>
              <a:rPr lang="en-US" sz="1800" b="0" strike="noStrike" spc="-1">
                <a:latin typeface="Comic Sans MS"/>
                <a:ea typeface="Segoe UI"/>
              </a:rPr>
              <a:t>وقت تلف کنیه! برای اینکار از قسمت custom filters روی create کلیک کنین</a:t>
            </a:r>
            <a:endParaRPr lang="en-US" sz="1800" b="0" strike="noStrike" spc="-1">
              <a:latin typeface="Arial"/>
            </a:endParaRPr>
          </a:p>
        </p:txBody>
      </p:sp>
      <p:sp>
        <p:nvSpPr>
          <p:cNvPr id="1052" name="PlaceHolder 3"/>
          <p:cNvSpPr>
            <a:spLocks noGrp="1"/>
          </p:cNvSpPr>
          <p:nvPr>
            <p:ph type="sldNum" idx="11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37D3726-7889-4F95-A126-629749213EAD}" type="slidenum">
              <a:rPr lang="en-US" sz="1200" b="0" strike="noStrike" spc="-1">
                <a:latin typeface="Times New Roman"/>
              </a:rPr>
              <a:t>299</a:t>
            </a:fld>
            <a:endParaRPr lang="en-US"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r" rtl="1">
              <a:buNone/>
            </a:pPr>
            <a:r>
              <a:rPr lang="fa-IR" sz="2000"/>
              <a:t>همچنین باید خدمتتون عرض کنم که، سعی من در این دوره اینه که به شیوه ای </a:t>
            </a:r>
            <a:r>
              <a:rPr lang="en-US" sz="2000"/>
              <a:t>Stackopverflow</a:t>
            </a:r>
            <a:r>
              <a:rPr lang="fa-IR" sz="2000"/>
              <a:t> رو بهتون یاد بدم که بتونید ازش بیشترین بهره رو ببرید و رشد چشم گیری داشته باشین، درواقع رویکرد رو در فعالیت در شبکه های اینچنین  بهتون یاد میدم تا نه تنها در استک اورفلو بلکه در </a:t>
            </a:r>
            <a:r>
              <a:rPr lang="en-US" sz="2000"/>
              <a:t>reddit, quora</a:t>
            </a:r>
            <a:r>
              <a:rPr lang="fa-IR" sz="2000"/>
              <a:t> و هرجای دیگه  هم بتونین در سریعتر زمان ممکن به نتیجه مورد دلخواهتون برسین، </a:t>
            </a:r>
            <a:endParaRPr lang="en-US" sz="2000" b="0" strike="noStrike" spc="-1">
              <a:latin typeface="Arial"/>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3</a:t>
            </a:fld>
            <a:endParaRPr lang="en-US" sz="1200" b="0" strike="noStrike" spc="-1">
              <a:latin typeface="Times New Roman"/>
            </a:endParaRPr>
          </a:p>
        </p:txBody>
      </p:sp>
    </p:spTree>
    <p:extLst>
      <p:ext uri="{BB962C8B-B14F-4D97-AF65-F5344CB8AC3E}">
        <p14:creationId xmlns:p14="http://schemas.microsoft.com/office/powerpoint/2010/main" val="1823957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685800" y="1143000"/>
            <a:ext cx="5486400" cy="3086100"/>
          </a:xfrm>
          <a:prstGeom prst="rect">
            <a:avLst/>
          </a:prstGeom>
          <a:ln w="0">
            <a:noFill/>
          </a:ln>
        </p:spPr>
      </p:sp>
      <p:sp>
        <p:nvSpPr>
          <p:cNvPr id="7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1200" b="0" strike="noStrike" spc="-1">
                <a:latin typeface="Arial"/>
              </a:rPr>
              <a:t>یا حتی اگر نکته ای درمورد این سوال یا جواب هست، با مطالعه </a:t>
            </a:r>
            <a:r>
              <a:rPr lang="en-US" sz="1200" b="0" strike="noStrike" spc="-1">
                <a:latin typeface="Arial"/>
              </a:rPr>
              <a:t>comment</a:t>
            </a:r>
            <a:r>
              <a:rPr lang="fa-IR" sz="1200" b="0" strike="noStrike" spc="-1">
                <a:latin typeface="Arial"/>
              </a:rPr>
              <a:t>ها، از نظر باقی افراد هم مطلع بشیم...</a:t>
            </a:r>
          </a:p>
        </p:txBody>
      </p:sp>
      <p:sp>
        <p:nvSpPr>
          <p:cNvPr id="776"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4C7402E-7E62-44ED-AC71-3408BB153D50}" type="slidenum">
              <a:rPr lang="en-US" sz="1200" b="0" strike="noStrike" spc="-1">
                <a:latin typeface="Times New Roman"/>
              </a:rPr>
              <a:t>30</a:t>
            </a:fld>
            <a:endParaRPr lang="en-US" sz="1200" b="0" strike="noStrike" spc="-1">
              <a:latin typeface="Times New Roman"/>
            </a:endParaRPr>
          </a:p>
        </p:txBody>
      </p:sp>
    </p:spTree>
    <p:extLst>
      <p:ext uri="{BB962C8B-B14F-4D97-AF65-F5344CB8AC3E}">
        <p14:creationId xmlns:p14="http://schemas.microsoft.com/office/powerpoint/2010/main" val="1591407669"/>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PlaceHolder 1"/>
          <p:cNvSpPr>
            <a:spLocks noGrp="1" noRot="1" noChangeAspect="1"/>
          </p:cNvSpPr>
          <p:nvPr>
            <p:ph type="sldImg"/>
          </p:nvPr>
        </p:nvSpPr>
        <p:spPr>
          <a:xfrm>
            <a:off x="685800" y="1143000"/>
            <a:ext cx="5486400" cy="3086100"/>
          </a:xfrm>
          <a:prstGeom prst="rect">
            <a:avLst/>
          </a:prstGeom>
          <a:ln w="0">
            <a:noFill/>
          </a:ln>
        </p:spPr>
      </p:sp>
      <p:sp>
        <p:nvSpPr>
          <p:cNvPr id="10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Comic Sans MS"/>
                <a:cs typeface="B Kamran"/>
              </a:rPr>
              <a:t>منوی </a:t>
            </a:r>
            <a:r>
              <a:rPr lang="en-US" sz="1800" b="0" strike="noStrike" spc="-1">
                <a:solidFill>
                  <a:srgbClr val="000000"/>
                </a:solidFill>
                <a:latin typeface="Comic Sans MS"/>
                <a:ea typeface="Segoe UI"/>
              </a:rPr>
              <a:t>Filter براتون مثل تصویر زیر باز میشه و راحت می­تونین فیلترهای مختلف مثلا "</a:t>
            </a:r>
            <a:r>
              <a:rPr lang="fa-IR" sz="1800" b="0" strike="noStrike" spc="-1">
                <a:solidFill>
                  <a:srgbClr val="000000"/>
                </a:solidFill>
                <a:latin typeface="Comic Sans MS"/>
                <a:cs typeface="B Kamran"/>
              </a:rPr>
              <a:t>اونایی که هنوز هیچ جوابی دریافت نکردن + جدیدترین سوالات + اونایی که تگ </a:t>
            </a:r>
            <a:r>
              <a:rPr lang="en-US" sz="1800" b="0" strike="noStrike" spc="-1">
                <a:solidFill>
                  <a:srgbClr val="000000"/>
                </a:solidFill>
                <a:latin typeface="Comic Sans MS"/>
                <a:ea typeface="Segoe UI"/>
              </a:rPr>
              <a:t>javascript یا react دارن" تنظیم کنین، </a:t>
            </a:r>
            <a:r>
              <a:rPr lang="fa-IR" sz="1800" b="0" strike="noStrike" spc="-1">
                <a:solidFill>
                  <a:srgbClr val="000000"/>
                </a:solidFill>
                <a:latin typeface="Comic Sans MS"/>
                <a:ea typeface="Segoe UI"/>
              </a:rPr>
              <a:t>البته </a:t>
            </a:r>
            <a:r>
              <a:rPr lang="en-US" sz="1800" b="0" strike="noStrike" spc="-1">
                <a:solidFill>
                  <a:srgbClr val="000000"/>
                </a:solidFill>
                <a:latin typeface="Comic Sans MS"/>
                <a:ea typeface="Segoe UI"/>
              </a:rPr>
              <a:t>پیشنهاد میکنم که حتما از بخش watched tags برای خودتون تگ های موردنظرتون رو تعیین کنین، و توی منوی باز شده هم my watched tags  رو انتخاب کنین، و  بعدش دکمه save custom filter رو بزنین</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055" name="PlaceHolder 3"/>
          <p:cNvSpPr>
            <a:spLocks noGrp="1"/>
          </p:cNvSpPr>
          <p:nvPr>
            <p:ph type="sldNum" idx="1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834698D-FF70-45C6-A44F-4D603DBDB281}" type="slidenum">
              <a:rPr lang="en-US" sz="1200" b="0" strike="noStrike" spc="-1">
                <a:latin typeface="Times New Roman"/>
              </a:rPr>
              <a:t>300</a:t>
            </a:fld>
            <a:endParaRPr lang="en-US" sz="1200" b="0" strike="noStrike" spc="-1">
              <a:latin typeface="Times New Roman"/>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PlaceHolder 1"/>
          <p:cNvSpPr>
            <a:spLocks noGrp="1" noRot="1" noChangeAspect="1"/>
          </p:cNvSpPr>
          <p:nvPr>
            <p:ph type="sldImg"/>
          </p:nvPr>
        </p:nvSpPr>
        <p:spPr>
          <a:xfrm>
            <a:off x="685800" y="1143000"/>
            <a:ext cx="5486400" cy="3086100"/>
          </a:xfrm>
          <a:prstGeom prst="rect">
            <a:avLst/>
          </a:prstGeom>
          <a:ln w="0">
            <a:noFill/>
          </a:ln>
        </p:spPr>
      </p:sp>
      <p:sp>
        <p:nvSpPr>
          <p:cNvPr id="105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خب الان میبینیم که خیلی این لیستمون همش </a:t>
            </a:r>
            <a:r>
              <a:rPr lang="en-US" sz="1800" b="0" strike="noStrike" spc="-1">
                <a:solidFill>
                  <a:srgbClr val="000000"/>
                </a:solidFill>
                <a:latin typeface="Comic Sans MS"/>
                <a:cs typeface="Comic Sans MS"/>
              </a:rPr>
              <a:t>js </a:t>
            </a:r>
            <a:r>
              <a:rPr lang="fa-IR" sz="1800" b="0" strike="noStrike" spc="-1">
                <a:solidFill>
                  <a:srgbClr val="000000"/>
                </a:solidFill>
                <a:latin typeface="Comic Sans MS"/>
                <a:cs typeface="Comic Sans MS"/>
              </a:rPr>
              <a:t>ی و </a:t>
            </a:r>
            <a:r>
              <a:rPr lang="en-US" sz="1800" b="0" strike="noStrike" spc="-1">
                <a:solidFill>
                  <a:srgbClr val="000000"/>
                </a:solidFill>
                <a:latin typeface="Comic Sans MS"/>
                <a:cs typeface="Comic Sans MS"/>
              </a:rPr>
              <a:t>react</a:t>
            </a:r>
            <a:r>
              <a:rPr lang="fa-IR" sz="1800" b="0" strike="noStrike" spc="-1">
                <a:solidFill>
                  <a:srgbClr val="000000"/>
                </a:solidFill>
                <a:latin typeface="Comic Sans MS"/>
                <a:cs typeface="Comic Sans MS"/>
              </a:rPr>
              <a:t>ی هست یعنی خیلی تمیز  وفیلتر شده هست و دقیقا همون چیزی شده  که میخواستیم و میبینین که </a:t>
            </a:r>
            <a:r>
              <a:rPr lang="en-US" sz="1800" b="0" strike="noStrike" spc="-1">
                <a:solidFill>
                  <a:srgbClr val="000000"/>
                </a:solidFill>
                <a:latin typeface="Comic Sans MS"/>
                <a:ea typeface="Segoe UI"/>
              </a:rPr>
              <a:t>8</a:t>
            </a:r>
            <a:r>
              <a:rPr lang="fa-IR" sz="1800" b="0" strike="noStrike" spc="-1">
                <a:solidFill>
                  <a:srgbClr val="000000"/>
                </a:solidFill>
                <a:latin typeface="Comic Sans MS"/>
                <a:cs typeface="Comic Sans MS"/>
              </a:rPr>
              <a:t>ثانیه پیش یه سوال جدید ریکتی هم پرسیده شده</a:t>
            </a:r>
            <a:endParaRPr lang="en-US" sz="1800" b="0" strike="noStrike" spc="-1">
              <a:latin typeface="Arial"/>
            </a:endParaRPr>
          </a:p>
        </p:txBody>
      </p:sp>
      <p:sp>
        <p:nvSpPr>
          <p:cNvPr id="1058" name="PlaceHolder 3"/>
          <p:cNvSpPr>
            <a:spLocks noGrp="1"/>
          </p:cNvSpPr>
          <p:nvPr>
            <p:ph type="sldNum" idx="11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B241D9B-313F-4806-9FCD-803619254B08}" type="slidenum">
              <a:rPr lang="en-US" sz="1200" b="0" strike="noStrike" spc="-1">
                <a:latin typeface="Times New Roman"/>
              </a:rPr>
              <a:t>301</a:t>
            </a:fld>
            <a:endParaRPr lang="en-US" sz="1200" b="0" strike="noStrike" spc="-1">
              <a:latin typeface="Times New Roman"/>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برای اینکه اولین جواب رو شما ارائه بدین، سعی کنین پس ازاینکه سوال رو با دقت و کامل مطالعه کردین و از نظرتون یک سوال درست/خوب و باکیفیت بود یعنی مشکل رو مشخص بیان کرده و هرچه نیازهست اعم از خطا و... رو قرار داده و شما متوجه شدین که مشکل از کجاست و از اون مهمتر </a:t>
            </a:r>
            <a:r>
              <a:rPr lang="en-US" sz="1800" b="0" strike="noStrike" spc="-1">
                <a:solidFill>
                  <a:srgbClr val="000000"/>
                </a:solidFill>
                <a:latin typeface="Comic Sans MS"/>
                <a:cs typeface="Comic Sans MS"/>
              </a:rPr>
              <a:t>opinion based</a:t>
            </a:r>
            <a:r>
              <a:rPr lang="fa-IR" sz="1800" b="0" strike="noStrike" spc="-1">
                <a:solidFill>
                  <a:srgbClr val="000000"/>
                </a:solidFill>
                <a:latin typeface="Comic Sans MS"/>
                <a:cs typeface="Comic Sans MS"/>
              </a:rPr>
              <a:t> نبود،</a:t>
            </a:r>
          </a:p>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اونوقت، ابتدا یک جواب مختصر/ مفید رو ارائه بدین که مشکل رو برطرف کنه، </a:t>
            </a:r>
          </a:p>
          <a:p>
            <a:pPr algn="just" rtl="1">
              <a:lnSpc>
                <a:spcPct val="107000"/>
              </a:lnSpc>
              <a:spcBef>
                <a:spcPts val="799"/>
              </a:spcBef>
              <a:buNone/>
              <a:tabLst>
                <a:tab pos="0" algn="l"/>
              </a:tabLst>
            </a:pPr>
            <a:endParaRPr lang="fa-IR" sz="1800" b="0" strike="noStrike" spc="-1">
              <a:solidFill>
                <a:srgbClr val="000000"/>
              </a:solidFill>
              <a:latin typeface="Comic Sans MS"/>
              <a:cs typeface="Comic Sans MS"/>
            </a:endParaRPr>
          </a:p>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به این مثال دقت کنین که درباره </a:t>
            </a:r>
            <a:r>
              <a:rPr lang="en-US" sz="1800" b="0" strike="noStrike" spc="-1">
                <a:solidFill>
                  <a:srgbClr val="000000"/>
                </a:solidFill>
                <a:latin typeface="Comic Sans MS"/>
                <a:cs typeface="Comic Sans MS"/>
              </a:rPr>
              <a:t>race condition</a:t>
            </a:r>
            <a:r>
              <a:rPr lang="fa-IR" sz="1800" b="0" strike="noStrike" spc="-1">
                <a:solidFill>
                  <a:srgbClr val="000000"/>
                </a:solidFill>
                <a:latin typeface="Comic Sans MS"/>
                <a:cs typeface="Comic Sans MS"/>
              </a:rPr>
              <a:t>  و </a:t>
            </a:r>
            <a:r>
              <a:rPr lang="en-US" sz="1800" b="0" strike="noStrike" spc="-1">
                <a:solidFill>
                  <a:srgbClr val="000000"/>
                </a:solidFill>
                <a:latin typeface="Comic Sans MS"/>
                <a:cs typeface="Comic Sans MS"/>
              </a:rPr>
              <a:t>mutex</a:t>
            </a:r>
            <a:r>
              <a:rPr lang="fa-IR" sz="1800" b="0" strike="noStrike" spc="-1">
                <a:solidFill>
                  <a:srgbClr val="000000"/>
                </a:solidFill>
                <a:latin typeface="Comic Sans MS"/>
                <a:cs typeface="Comic Sans MS"/>
              </a:rPr>
              <a:t> در </a:t>
            </a:r>
            <a:r>
              <a:rPr lang="en-US" sz="1800" b="0" strike="noStrike" spc="-1">
                <a:solidFill>
                  <a:srgbClr val="000000"/>
                </a:solidFill>
                <a:latin typeface="Comic Sans MS"/>
                <a:cs typeface="Comic Sans MS"/>
              </a:rPr>
              <a:t>javascript</a:t>
            </a:r>
            <a:r>
              <a:rPr lang="fa-IR" sz="1800" b="0" strike="noStrike" spc="-1">
                <a:solidFill>
                  <a:srgbClr val="000000"/>
                </a:solidFill>
                <a:latin typeface="Comic Sans MS"/>
                <a:cs typeface="Comic Sans MS"/>
              </a:rPr>
              <a:t> سوال پرسیده، همونطور که تو تصویر میبینین ابتدا میشه راه حل رو به صورت خلاصه اما کاربردی ارائه کرد </a:t>
            </a: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302</a:t>
            </a:fld>
            <a:endParaRPr lang="en-US" sz="1200" b="0" strike="noStrike" spc="-1">
              <a:latin typeface="Times New Roman"/>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سپس سریع ویرایش کنین و جواب کامل تر رو ارائه بدین، اینطوری افراد رو درگیر جواب خودتون میکنین، </a:t>
            </a: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303</a:t>
            </a:fld>
            <a:endParaRPr lang="en-US" sz="1200" b="0" strike="noStrike" spc="-1">
              <a:latin typeface="Times New Roman"/>
            </a:endParaRPr>
          </a:p>
        </p:txBody>
      </p:sp>
    </p:spTree>
    <p:extLst>
      <p:ext uri="{BB962C8B-B14F-4D97-AF65-F5344CB8AC3E}">
        <p14:creationId xmlns:p14="http://schemas.microsoft.com/office/powerpoint/2010/main" val="132135886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و اونایی هم که اومدن  جواب بدن، ممکنه با دیدن جواب شما وقت بزارن برای مطالعه اش و اگر مفید و کامل بود از نظرشون امتیاز بدن و جوابی ندن، اینطوری، اغلب،  امتیازهای بیشتر رو شما دریافت میکنین... </a:t>
            </a:r>
            <a:endParaRPr lang="en-US" sz="1800" b="0" strike="noStrike" spc="-1">
              <a:solidFill>
                <a:srgbClr val="000000"/>
              </a:solidFill>
              <a:latin typeface="Comic Sans MS"/>
              <a:cs typeface="Comic Sans MS"/>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304</a:t>
            </a:fld>
            <a:endParaRPr lang="en-US" sz="1200" b="0" strike="noStrike" spc="-1">
              <a:latin typeface="Times New Roman"/>
            </a:endParaRPr>
          </a:p>
        </p:txBody>
      </p:sp>
    </p:spTree>
    <p:extLst>
      <p:ext uri="{BB962C8B-B14F-4D97-AF65-F5344CB8AC3E}">
        <p14:creationId xmlns:p14="http://schemas.microsoft.com/office/powerpoint/2010/main" val="326587064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solidFill>
                  <a:srgbClr val="000000"/>
                </a:solidFill>
                <a:latin typeface="Comic Sans MS"/>
                <a:cs typeface="Comic Sans MS"/>
              </a:rPr>
              <a:t>درانتها اگر جواب های خوب دیگه ای رو دیدین بخصوص اگر کامل و دقیق هستن، سعی کنین حتما </a:t>
            </a:r>
            <a:r>
              <a:rPr lang="en-US" sz="1800" b="0" strike="noStrike" spc="-1">
                <a:solidFill>
                  <a:srgbClr val="000000"/>
                </a:solidFill>
                <a:latin typeface="Comic Sans MS"/>
                <a:ea typeface="Segoe UI"/>
              </a:rPr>
              <a:t>upvote بدین چون واقعا لایقش</a:t>
            </a:r>
            <a:r>
              <a:rPr lang="fa-IR" sz="1800" b="0" strike="noStrike" spc="-1">
                <a:solidFill>
                  <a:srgbClr val="000000"/>
                </a:solidFill>
                <a:latin typeface="Comic Sans MS"/>
                <a:ea typeface="Segoe UI"/>
              </a:rPr>
              <a:t>ون هستن</a:t>
            </a:r>
            <a:r>
              <a:rPr lang="en-US" sz="1800" b="0" strike="noStrike" spc="-1">
                <a:solidFill>
                  <a:srgbClr val="000000"/>
                </a:solidFill>
                <a:latin typeface="Comic Sans MS"/>
                <a:ea typeface="Segoe UI"/>
              </a:rPr>
              <a:t> که این امتیاز رو دریافت کن</a:t>
            </a:r>
            <a:r>
              <a:rPr lang="fa-IR" sz="1800" b="0" strike="noStrike" spc="-1">
                <a:solidFill>
                  <a:srgbClr val="000000"/>
                </a:solidFill>
                <a:latin typeface="Comic Sans MS"/>
                <a:ea typeface="Segoe UI"/>
              </a:rPr>
              <a:t>ن</a:t>
            </a:r>
            <a:r>
              <a:rPr lang="en-US" sz="1800" b="0" strike="noStrike" spc="-1">
                <a:solidFill>
                  <a:srgbClr val="000000"/>
                </a:solidFill>
                <a:latin typeface="Comic Sans MS"/>
                <a:ea typeface="Segoe UI"/>
              </a:rPr>
              <a:t> و شما هم با اینکارتون هم تشکر میکنین و هم اینکه رفتار حرفه ای رو در کامیونیتی با contribute</a:t>
            </a:r>
            <a:r>
              <a:rPr lang="fa-IR" sz="1800" b="0" strike="noStrike" spc="-1">
                <a:solidFill>
                  <a:srgbClr val="000000"/>
                </a:solidFill>
                <a:latin typeface="Comic Sans MS"/>
                <a:ea typeface="Segoe UI"/>
              </a:rPr>
              <a:t> </a:t>
            </a:r>
            <a:r>
              <a:rPr lang="en-US" sz="1800" b="0" strike="noStrike" spc="-1">
                <a:solidFill>
                  <a:srgbClr val="000000"/>
                </a:solidFill>
                <a:latin typeface="Comic Sans MS"/>
                <a:ea typeface="Segoe UI"/>
              </a:rPr>
              <a:t> مثبتتون ارائه دادین!</a:t>
            </a: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305</a:t>
            </a:fld>
            <a:endParaRPr lang="en-US" sz="1200" b="0" strike="noStrike" spc="-1">
              <a:latin typeface="Times New Roman"/>
            </a:endParaRPr>
          </a:p>
        </p:txBody>
      </p:sp>
    </p:spTree>
    <p:extLst>
      <p:ext uri="{BB962C8B-B14F-4D97-AF65-F5344CB8AC3E}">
        <p14:creationId xmlns:p14="http://schemas.microsoft.com/office/powerpoint/2010/main" val="2845160887"/>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اما تو این روش 2تا مشکل به ظاهر بزرگ وجود داره! اولی اینه که درسته ما به خیال خودمون خیلی سریع سوال رو میبینیم، و میتونیم با روشمون سریع جواب بدیم، اما اگر سوالش تکراری بود چی؟</a:t>
            </a:r>
          </a:p>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Arial"/>
              </a:rPr>
              <a:t>اینطوری درواقع جوابی که دادین با حذف سوال کلا از دست میره</a:t>
            </a:r>
          </a:p>
          <a:p>
            <a:pPr algn="just" rtl="1">
              <a:lnSpc>
                <a:spcPct val="107000"/>
              </a:lnSpc>
              <a:spcBef>
                <a:spcPts val="799"/>
              </a:spcBef>
              <a:buNone/>
              <a:tabLst>
                <a:tab pos="0" algn="l"/>
              </a:tabLst>
            </a:pPr>
            <a:endParaRPr lang="fa-IR" sz="1800" b="0" strike="noStrike" spc="-1">
              <a:latin typeface="Arial"/>
            </a:endParaRPr>
          </a:p>
          <a:p>
            <a:pPr algn="just" rtl="1">
              <a:lnSpc>
                <a:spcPct val="107000"/>
              </a:lnSpc>
              <a:spcBef>
                <a:spcPts val="799"/>
              </a:spcBef>
              <a:buNone/>
              <a:tabLst>
                <a:tab pos="0" algn="l"/>
              </a:tabLst>
            </a:pPr>
            <a:r>
              <a:rPr lang="fa-IR" sz="1800" b="0" strike="noStrike" spc="-1">
                <a:latin typeface="Arial"/>
              </a:rPr>
              <a:t>بچه ها دقت کنین که من اینجا روی </a:t>
            </a:r>
            <a:r>
              <a:rPr lang="en-US" sz="1800" b="0" strike="noStrike" spc="-1">
                <a:latin typeface="Arial"/>
              </a:rPr>
              <a:t>duplicate</a:t>
            </a:r>
            <a:r>
              <a:rPr lang="fa-IR" sz="1800" b="0" strike="noStrike" spc="-1">
                <a:latin typeface="Arial"/>
              </a:rPr>
              <a:t> بودن تمرکز دارم نه موضوعات دیگه ای مثل </a:t>
            </a:r>
            <a:r>
              <a:rPr lang="en-US" sz="1800" b="0" strike="noStrike" spc="-1">
                <a:latin typeface="Arial"/>
              </a:rPr>
              <a:t>offtopic</a:t>
            </a:r>
            <a:r>
              <a:rPr lang="fa-IR" sz="1800" b="0" strike="noStrike" spc="-1">
                <a:latin typeface="Arial"/>
              </a:rPr>
              <a:t> چون شما باید قبل از جواب دادن، سوال رو با دقت و کامل بخونین و اگر طبق قوانین استک اورفلو بود جواب بدین وگرنه کارهای مرتبط روباید پیش بگیرین نظیر</a:t>
            </a:r>
            <a:r>
              <a:rPr lang="en-US" sz="1800" b="0" strike="noStrike" spc="-1">
                <a:latin typeface="Arial"/>
              </a:rPr>
              <a:t> </a:t>
            </a:r>
            <a:r>
              <a:rPr lang="fa-IR" sz="1800" b="0" strike="noStrike" spc="-1">
                <a:latin typeface="Arial"/>
              </a:rPr>
              <a:t> کامنت/ادیت/ حتی </a:t>
            </a:r>
            <a:r>
              <a:rPr lang="en-US" sz="1800" b="0" strike="noStrike" spc="-1">
                <a:latin typeface="Arial"/>
              </a:rPr>
              <a:t>close vote</a:t>
            </a:r>
            <a:r>
              <a:rPr lang="fa-IR" sz="1800" b="0" strike="noStrike" spc="-1">
                <a:latin typeface="Arial"/>
              </a:rPr>
              <a:t>!</a:t>
            </a: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306</a:t>
            </a:fld>
            <a:endParaRPr lang="en-US" sz="1200" b="0" strike="noStrike" spc="-1">
              <a:latin typeface="Times New Roman"/>
            </a:endParaRPr>
          </a:p>
        </p:txBody>
      </p:sp>
    </p:spTree>
    <p:extLst>
      <p:ext uri="{BB962C8B-B14F-4D97-AF65-F5344CB8AC3E}">
        <p14:creationId xmlns:p14="http://schemas.microsoft.com/office/powerpoint/2010/main" val="374352634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و دومی اینکه، از اونجایی که ما تنها انسان های روی زمین نیستیم که این ایده به ذهنش رسیده و افراد دیگه ای هم هستن که همین روش ها رو استفاده میکنن بنابراین، گاهی ممکنه جواب هایی که ابتدا ارائه میشن گاها همپوشانی زیادی داشته باشن، چون همیشه برای یک سوال معمولا چندتا جواب رایج وجود داره که اکثر افرادی که جواب میدن همونا رو بلدن و به ندرت پیش میاد افرادی با دانش یا رویکرد خاصی پیدا بشن که یک جواب کاملا متفاوت رو بخوان ارائه بدن</a:t>
            </a: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307</a:t>
            </a:fld>
            <a:endParaRPr lang="en-US" sz="1200" b="0" strike="noStrike" spc="-1">
              <a:latin typeface="Times New Roman"/>
            </a:endParaRPr>
          </a:p>
        </p:txBody>
      </p:sp>
    </p:spTree>
    <p:extLst>
      <p:ext uri="{BB962C8B-B14F-4D97-AF65-F5344CB8AC3E}">
        <p14:creationId xmlns:p14="http://schemas.microsoft.com/office/powerpoint/2010/main" val="218374006"/>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درواقع مشکلی که اینجا ایجاد میشه، مشکل </a:t>
            </a:r>
            <a:r>
              <a:rPr lang="en-US" sz="1800" b="0" strike="noStrike" spc="-1">
                <a:latin typeface="Arial"/>
              </a:rPr>
              <a:t>Fastest gun in the west</a:t>
            </a:r>
            <a:r>
              <a:rPr lang="fa-IR" sz="1800" b="0" strike="noStrike" spc="-1">
                <a:latin typeface="Arial"/>
              </a:rPr>
              <a:t> هست، یعنی علاوه بر شما افراد دیگه ای هم دست به ماشه هستن! </a:t>
            </a:r>
          </a:p>
          <a:p>
            <a:pPr marL="0" indent="0" algn="just" rtl="1">
              <a:lnSpc>
                <a:spcPct val="107000"/>
              </a:lnSpc>
              <a:spcBef>
                <a:spcPts val="799"/>
              </a:spcBef>
              <a:buNone/>
              <a:tabLst>
                <a:tab pos="0" algn="l"/>
              </a:tabLst>
            </a:pPr>
            <a:r>
              <a:rPr lang="fa-IR" sz="1800" b="0" strike="noStrike" spc="-1">
                <a:latin typeface="Arial"/>
              </a:rPr>
              <a:t>و یعنی ممکنه در آن واحد کلی افراد جواب مختصر و تکراری عین هم دیگه ثبت کنن و حتی ممکنه برخی افراد بگن ااع فلانی که دیرتر از من جوابشو ثبت کرده از جواب من کپی کرده و ... درحالی که ممکنه واقعا اون دیرتر دیده باشه یا دیرتر ثبت کرده باشه و درواقع این خودش ممکنه شروع سوتفاهم باشه!</a:t>
            </a: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308</a:t>
            </a:fld>
            <a:endParaRPr lang="en-US" sz="1200" b="0" strike="noStrike" spc="-1">
              <a:latin typeface="Times New Roman"/>
            </a:endParaRPr>
          </a:p>
        </p:txBody>
      </p:sp>
    </p:spTree>
    <p:extLst>
      <p:ext uri="{BB962C8B-B14F-4D97-AF65-F5344CB8AC3E}">
        <p14:creationId xmlns:p14="http://schemas.microsoft.com/office/powerpoint/2010/main" val="2826855104"/>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Arial"/>
              </a:rPr>
              <a:t>که برخی پیشنهاد میکنن که برای جلوگیری از این اتفاق میشه از این راهکارها استفاده کرد:</a:t>
            </a:r>
          </a:p>
          <a:p>
            <a:pPr marL="0" indent="0" algn="just" rtl="1">
              <a:lnSpc>
                <a:spcPct val="107000"/>
              </a:lnSpc>
              <a:spcBef>
                <a:spcPts val="799"/>
              </a:spcBef>
              <a:buNone/>
              <a:tabLst>
                <a:tab pos="0" algn="l"/>
              </a:tabLst>
            </a:pPr>
            <a:endParaRPr lang="fa-IR" sz="1800" b="0" strike="noStrike" spc="-1">
              <a:latin typeface="Arial"/>
            </a:endParaRPr>
          </a:p>
          <a:p>
            <a:pPr marL="0" indent="0" algn="just" rtl="1">
              <a:lnSpc>
                <a:spcPct val="107000"/>
              </a:lnSpc>
              <a:spcBef>
                <a:spcPts val="799"/>
              </a:spcBef>
              <a:buNone/>
              <a:tabLst>
                <a:tab pos="0" algn="l"/>
              </a:tabLst>
            </a:pPr>
            <a:r>
              <a:rPr lang="fa-IR" sz="1800" b="0" strike="noStrike" spc="-1">
                <a:latin typeface="Arial"/>
              </a:rPr>
              <a:t>مورد اول، اینکه، اصلا </a:t>
            </a:r>
            <a:r>
              <a:rPr lang="en-US" sz="1800" b="0" strike="noStrike" spc="-1">
                <a:latin typeface="Arial"/>
              </a:rPr>
              <a:t>short answer </a:t>
            </a:r>
            <a:r>
              <a:rPr lang="fa-IR" sz="1800" b="0" strike="noStrike" spc="-1">
                <a:latin typeface="Arial"/>
              </a:rPr>
              <a:t>ارائه نشه! اینطوری همیشه جواب های مفصل و کاملی رو داریم که کلی تحقیق شده براش و احتمال تکراری بودن یک متن طولانی کاهش پیدا میکنه!</a:t>
            </a:r>
          </a:p>
          <a:p>
            <a:pPr marL="0" indent="0" algn="just" rtl="1">
              <a:lnSpc>
                <a:spcPct val="107000"/>
              </a:lnSpc>
              <a:spcBef>
                <a:spcPts val="799"/>
              </a:spcBef>
              <a:buNone/>
              <a:tabLst>
                <a:tab pos="0" algn="l"/>
              </a:tabLst>
            </a:pPr>
            <a:endParaRPr lang="fa-IR" sz="1800" b="0" strike="noStrike" spc="-1">
              <a:latin typeface="Arial"/>
            </a:endParaRPr>
          </a:p>
          <a:p>
            <a:pPr marL="0" indent="0" algn="just" rtl="1">
              <a:lnSpc>
                <a:spcPct val="107000"/>
              </a:lnSpc>
              <a:spcBef>
                <a:spcPts val="799"/>
              </a:spcBef>
              <a:buNone/>
              <a:tabLst>
                <a:tab pos="0" algn="l"/>
              </a:tabLst>
            </a:pPr>
            <a:r>
              <a:rPr lang="fa-IR" sz="1800" b="0" strike="noStrike" spc="-1">
                <a:latin typeface="Arial"/>
              </a:rPr>
              <a:t> اما، مشکلی که وجود داره اینه تا چه اندازه، مفصل حساب میشه؟ و اصلا اینطوری خیلی از سوال ها ممکنه یکی دو روز و گاها بیشتر نیاز به تحقیق داشته باشن تا بشه یک جواب کاملا مفصل با جزییات براشون ارائه کرد، این یعنی این چند روز احتمالا اون سوال، جوابی رو دریافت نمیکنه! و کسی هم که سوال پرسیده، عملا ممکنه دیگه به جواب این سوال بعد از چند روز نیازی پیدا نکنه چون دیگه احتمالا مشکلش برطرف شده! علاوه بر اون، این روال پاسخ دادن اینقدر طولانی و خسته کننده بشه که دیگه کسی رقبت نکنه به فعالیت! که به نظرم این روش، به نوعی حذف صورت مساله است!</a:t>
            </a:r>
          </a:p>
          <a:p>
            <a:pPr marL="0" indent="0" algn="just" rtl="1">
              <a:lnSpc>
                <a:spcPct val="107000"/>
              </a:lnSpc>
              <a:spcBef>
                <a:spcPts val="799"/>
              </a:spcBef>
              <a:buNone/>
              <a:tabLst>
                <a:tab pos="0" algn="l"/>
              </a:tabLst>
            </a:pPr>
            <a:r>
              <a:rPr lang="fa-IR" sz="1800" b="0" strike="noStrike" spc="-1">
                <a:latin typeface="Arial"/>
              </a:rPr>
              <a:t>چون واقعا جواب مختصر و مفید خیلی وقت ها بسیار ارزشمند تر از جواب های طولانی وخسته کننده است! همینطور باید دقت کنیم که افرادی که اینجا جواب میدن بیکار نیستن که بخواهن چندین ساعت و چند روز وقت بزارن تا بخوان یک سوال رو جواب بدن که تازه ممکنه به عنوان </a:t>
            </a:r>
            <a:r>
              <a:rPr lang="en-US" sz="1800" b="0" strike="noStrike" spc="-1">
                <a:latin typeface="Arial"/>
              </a:rPr>
              <a:t>accepted answer</a:t>
            </a:r>
            <a:r>
              <a:rPr lang="fa-IR" sz="1800" b="0" strike="noStrike" spc="-1">
                <a:latin typeface="Arial"/>
              </a:rPr>
              <a:t> هم انتخاب نشه و حتی هیچ </a:t>
            </a:r>
            <a:r>
              <a:rPr lang="en-US" sz="1800" b="0" strike="noStrike" spc="-1">
                <a:latin typeface="Arial"/>
              </a:rPr>
              <a:t>upvote</a:t>
            </a:r>
            <a:r>
              <a:rPr lang="fa-IR" sz="1800" b="0" strike="noStrike" spc="-1">
                <a:latin typeface="Arial"/>
              </a:rPr>
              <a:t>هم دریافت نکنه و بدتر از اون گیر بد آدم هایی هم بیوفتن که بخوان </a:t>
            </a:r>
            <a:r>
              <a:rPr lang="en-US" sz="1800" b="0" strike="noStrike" spc="-1">
                <a:latin typeface="Arial"/>
              </a:rPr>
              <a:t>downvote</a:t>
            </a:r>
            <a:r>
              <a:rPr lang="fa-IR" sz="1800" b="0" strike="noStrike" spc="-1">
                <a:latin typeface="Arial"/>
              </a:rPr>
              <a:t> بی دلیل هم بدن که انگیزه اشون رو هم ازشون بگیرن!</a:t>
            </a:r>
          </a:p>
          <a:p>
            <a:pPr marL="342900" indent="-342900" algn="just" rtl="1">
              <a:lnSpc>
                <a:spcPct val="107000"/>
              </a:lnSpc>
              <a:spcBef>
                <a:spcPts val="799"/>
              </a:spcBef>
              <a:buAutoNum type="arabicPeriod"/>
              <a:tabLst>
                <a:tab pos="0" algn="l"/>
              </a:tabLst>
            </a:pPr>
            <a:endParaRPr lang="fa-IR"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309</a:t>
            </a:fld>
            <a:endParaRPr lang="en-US" sz="1200" b="0" strike="noStrike" spc="-1">
              <a:latin typeface="Times New Roman"/>
            </a:endParaRPr>
          </a:p>
        </p:txBody>
      </p:sp>
    </p:spTree>
    <p:extLst>
      <p:ext uri="{BB962C8B-B14F-4D97-AF65-F5344CB8AC3E}">
        <p14:creationId xmlns:p14="http://schemas.microsoft.com/office/powerpoint/2010/main" val="1750675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685800" y="1143000"/>
            <a:ext cx="5486400" cy="3086100"/>
          </a:xfrm>
          <a:prstGeom prst="rect">
            <a:avLst/>
          </a:prstGeom>
          <a:ln w="0">
            <a:noFill/>
          </a:ln>
        </p:spPr>
      </p:sp>
      <p:sp>
        <p:nvSpPr>
          <p:cNvPr id="7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1200" b="0" strike="noStrike" spc="-1">
                <a:latin typeface="Arial"/>
              </a:rPr>
              <a:t>علاوه بر اینها، شما میتونید با سوال جواب هاتون یعین با </a:t>
            </a:r>
            <a:r>
              <a:rPr lang="en-US" sz="1200" b="0" strike="noStrike" spc="-1">
                <a:latin typeface="Arial"/>
              </a:rPr>
              <a:t>contribute</a:t>
            </a:r>
            <a:r>
              <a:rPr lang="fa-IR" sz="1200" b="0" strike="noStrike" spc="-1">
                <a:latin typeface="Arial"/>
              </a:rPr>
              <a:t> مفیدتون، اعتبار کسب کنین، و درنتیجه این اعتبار، کلی افراد مختلف شما بشناسن و </a:t>
            </a:r>
            <a:r>
              <a:rPr lang="en-US" sz="1200" b="0" strike="noStrike" spc="-1">
                <a:latin typeface="Arial"/>
              </a:rPr>
              <a:t>Connection</a:t>
            </a:r>
            <a:r>
              <a:rPr lang="fa-IR" sz="1200" b="0" strike="noStrike" spc="-1">
                <a:latin typeface="Arial"/>
              </a:rPr>
              <a:t>های جدیدی بتونید با افراد و مجموعه های مختلف ایجاد کنید و درنهایت تو مسیر رشدتون تاثیر گذارتر باشه!</a:t>
            </a:r>
          </a:p>
        </p:txBody>
      </p:sp>
      <p:sp>
        <p:nvSpPr>
          <p:cNvPr id="776"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4C7402E-7E62-44ED-AC71-3408BB153D50}" type="slidenum">
              <a:rPr lang="en-US" sz="1200" b="0" strike="noStrike" spc="-1">
                <a:latin typeface="Times New Roman"/>
              </a:rPr>
              <a:t>31</a:t>
            </a:fld>
            <a:endParaRPr lang="en-US" sz="1200" b="0" strike="noStrike" spc="-1">
              <a:latin typeface="Times New Roman"/>
            </a:endParaRPr>
          </a:p>
        </p:txBody>
      </p:sp>
    </p:spTree>
    <p:extLst>
      <p:ext uri="{BB962C8B-B14F-4D97-AF65-F5344CB8AC3E}">
        <p14:creationId xmlns:p14="http://schemas.microsoft.com/office/powerpoint/2010/main" val="2129215358"/>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2900" indent="-342900" algn="just" rtl="1">
              <a:lnSpc>
                <a:spcPct val="107000"/>
              </a:lnSpc>
              <a:spcBef>
                <a:spcPts val="799"/>
              </a:spcBef>
              <a:buAutoNum type="arabicPeriod"/>
              <a:tabLst>
                <a:tab pos="0" algn="l"/>
              </a:tabLst>
            </a:pPr>
            <a:r>
              <a:rPr lang="fa-IR" sz="1800" b="0" strike="noStrike" spc="-1">
                <a:latin typeface="Arial"/>
              </a:rPr>
              <a:t>مورد دوم اینکه، همیشه ابتدا 5 دقیقه صبر کنین، و بعد رفرش کنین و اگر کسی جواب نداده بود، شما پاسختون رو ارائه بدین یا اصلا برین سراغ سوال های قدیمی تر و بی پاسخ!</a:t>
            </a:r>
          </a:p>
          <a:p>
            <a:pPr algn="just" rtl="1">
              <a:lnSpc>
                <a:spcPct val="107000"/>
              </a:lnSpc>
              <a:spcBef>
                <a:spcPts val="799"/>
              </a:spcBef>
              <a:buNone/>
              <a:tabLst>
                <a:tab pos="0" algn="l"/>
              </a:tabLst>
            </a:pPr>
            <a:r>
              <a:rPr lang="fa-IR" sz="1800" b="0" strike="noStrike" spc="-1">
                <a:latin typeface="Arial"/>
              </a:rPr>
              <a:t>خب اگر باقی افراد هم اینطوری فکر کنن چطور؟ یعنی همه 5 دقیقه صبر کنن و بعد برن سراغ سوال چطور؟ یا همه برن کلا سراغ سوال هایی که جواب نگرفتن! </a:t>
            </a:r>
          </a:p>
          <a:p>
            <a:pPr algn="just" rtl="1">
              <a:lnSpc>
                <a:spcPct val="107000"/>
              </a:lnSpc>
              <a:spcBef>
                <a:spcPts val="799"/>
              </a:spcBef>
              <a:buNone/>
              <a:tabLst>
                <a:tab pos="0" algn="l"/>
              </a:tabLst>
            </a:pPr>
            <a:r>
              <a:rPr lang="fa-IR" sz="1800" b="0" strike="noStrike" spc="-1">
                <a:latin typeface="Arial"/>
              </a:rPr>
              <a:t>خب اینجا هم باز دوباره همون مشکل ممکن رخ میده، و اگر بخواهیم این شیوه رو پیش بگیریم، اینطوری خیلی ها از جواب دادن و </a:t>
            </a:r>
            <a:r>
              <a:rPr lang="en-US" sz="1800" b="0" strike="noStrike" spc="-1">
                <a:latin typeface="Arial"/>
              </a:rPr>
              <a:t>Accepted answer</a:t>
            </a:r>
            <a:r>
              <a:rPr lang="fa-IR" sz="1800" b="0" strike="noStrike" spc="-1">
                <a:latin typeface="Arial"/>
              </a:rPr>
              <a:t>شدنشون دور میمونن، و اصلا کل سیستم امتیاز اینطوری میره زیر سوال چون، هدف جایزه برای فعالیت مثبت سریع و کامل افراد از بین میره و افراد دیگه رقبتشون رو از دست میدن که بخوان ادامه بدن و اینجا رفته رفته متروکه میشه! و اصلا اگر اون سوال های قدیمی تر سخت باشن و نتونیم جواب بدیم چی یا اصلا زمان بیشتری نیاز داشته باشن چطور؟ یعنی هیچ وقت هیچ جوابی رو ارائه ندیم؟ و حتی بدتر اینکه این </a:t>
            </a:r>
            <a:r>
              <a:rPr lang="en-US" sz="1800" b="0" strike="noStrike" spc="-1">
                <a:latin typeface="Arial"/>
              </a:rPr>
              <a:t>question list</a:t>
            </a:r>
            <a:r>
              <a:rPr lang="fa-IR" sz="1800" b="0" strike="noStrike" spc="-1">
                <a:latin typeface="Arial"/>
              </a:rPr>
              <a:t> و </a:t>
            </a:r>
            <a:r>
              <a:rPr lang="en-US" sz="1800" b="0" strike="noStrike" spc="-1">
                <a:latin typeface="Arial"/>
              </a:rPr>
              <a:t>bump </a:t>
            </a:r>
            <a:r>
              <a:rPr lang="fa-IR" sz="1800" b="0" strike="noStrike" spc="-1">
                <a:latin typeface="Arial"/>
              </a:rPr>
              <a:t>شدن سوالات جدید و تب </a:t>
            </a:r>
            <a:r>
              <a:rPr lang="en-US" sz="1800" b="0" strike="noStrike" spc="-1">
                <a:latin typeface="Arial"/>
              </a:rPr>
              <a:t>new</a:t>
            </a:r>
            <a:r>
              <a:rPr lang="fa-IR" sz="1800" b="0" strike="noStrike" spc="-1">
                <a:latin typeface="Arial"/>
              </a:rPr>
              <a:t> و کلی موارد دیگه که مرتبط با سوال جدید هست، زیر سوال میره، و بدتر از این دیگه بعد از مدتی اگر این الگو فراگیر بشه، دیگه سوال های جدید اون زمانی که برای پرسشگر ارزشمند هست که به جواب برسه، جوابی دریافت نمیکنه! و کلا سایت دچار فروپاشی میشه! و اصلا یک مشکلی که با سوال های بی جواب قدیمی وجود داره اینهکه فردی که سوال رو پرسیده، چون مدتی هست که جوابی دریافت نکرده، دیگه ممکنه به این زودی ها اصلا به </a:t>
            </a:r>
            <a:r>
              <a:rPr lang="en-US" sz="1800" b="0" strike="noStrike" spc="-1">
                <a:latin typeface="Arial"/>
              </a:rPr>
              <a:t>stackoverflow</a:t>
            </a:r>
            <a:r>
              <a:rPr lang="fa-IR" sz="1800" b="0" strike="noStrike" spc="-1">
                <a:latin typeface="Arial"/>
              </a:rPr>
              <a:t> سر نزنه که بخواد جواب شما رو ارزیابی کنه و به عنوان </a:t>
            </a:r>
            <a:r>
              <a:rPr lang="en-US" sz="1800" b="0" strike="noStrike" spc="-1">
                <a:latin typeface="Arial"/>
              </a:rPr>
              <a:t>accepted answer</a:t>
            </a:r>
            <a:r>
              <a:rPr lang="fa-IR" sz="1800" b="0" strike="noStrike" spc="-1">
                <a:latin typeface="Arial"/>
              </a:rPr>
              <a:t> انتخاب کنه!</a:t>
            </a:r>
          </a:p>
          <a:p>
            <a:pPr algn="just" rtl="1">
              <a:lnSpc>
                <a:spcPct val="107000"/>
              </a:lnSpc>
              <a:spcBef>
                <a:spcPts val="799"/>
              </a:spcBef>
              <a:buNone/>
              <a:tabLst>
                <a:tab pos="0" algn="l"/>
              </a:tabLst>
            </a:pPr>
            <a:r>
              <a:rPr lang="fa-IR" sz="1800" b="0" strike="noStrike" spc="-1">
                <a:latin typeface="Arial"/>
              </a:rPr>
              <a:t>و کلی پیشنهادهای این مدلی ارائه شده، که به نظرم اینجا بهتره بریم ببینیم در دنیای واقعی چی میگذره!</a:t>
            </a:r>
          </a:p>
          <a:p>
            <a:pPr marL="342900" indent="-342900" algn="just" rtl="1">
              <a:lnSpc>
                <a:spcPct val="107000"/>
              </a:lnSpc>
              <a:spcBef>
                <a:spcPts val="799"/>
              </a:spcBef>
              <a:buAutoNum type="arabicPeriod"/>
              <a:tabLst>
                <a:tab pos="0" algn="l"/>
              </a:tabLst>
            </a:pPr>
            <a:endParaRPr lang="fa-IR"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310</a:t>
            </a:fld>
            <a:endParaRPr lang="en-US" sz="1200" b="0" strike="noStrike" spc="-1">
              <a:latin typeface="Times New Roman"/>
            </a:endParaRPr>
          </a:p>
        </p:txBody>
      </p:sp>
    </p:spTree>
    <p:extLst>
      <p:ext uri="{BB962C8B-B14F-4D97-AF65-F5344CB8AC3E}">
        <p14:creationId xmlns:p14="http://schemas.microsoft.com/office/powerpoint/2010/main" val="1005024481"/>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به عنوان مثال، میخواهیم جواب ارائه شده برای این تمرین در سایت </a:t>
            </a:r>
            <a:r>
              <a:rPr lang="en-US" sz="1800" b="0" strike="noStrike" spc="-1">
                <a:latin typeface="Arial"/>
              </a:rPr>
              <a:t>codewars </a:t>
            </a:r>
            <a:r>
              <a:rPr lang="fa-IR" sz="1800" b="0" strike="noStrike" spc="-1">
                <a:latin typeface="Arial"/>
              </a:rPr>
              <a:t> که میگه تکراری ها رو بشمارین، رو بررسی کنیم</a:t>
            </a: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311</a:t>
            </a:fld>
            <a:endParaRPr lang="en-US" sz="1200" b="0" strike="noStrike" spc="-1">
              <a:latin typeface="Times New Roman"/>
            </a:endParaRPr>
          </a:p>
        </p:txBody>
      </p:sp>
    </p:spTree>
    <p:extLst>
      <p:ext uri="{BB962C8B-B14F-4D97-AF65-F5344CB8AC3E}">
        <p14:creationId xmlns:p14="http://schemas.microsoft.com/office/powerpoint/2010/main" val="2711967130"/>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میبینین که همه شون تقریبا مشابه هستن، یعنی از</a:t>
            </a:r>
            <a:r>
              <a:rPr lang="en-US" sz="1800" b="0" strike="noStrike" spc="-1">
                <a:latin typeface="Arial"/>
              </a:rPr>
              <a:t>toLowerCase , split </a:t>
            </a:r>
            <a:r>
              <a:rPr lang="fa-IR" sz="1800" b="0" strike="noStrike" spc="-1">
                <a:latin typeface="Arial"/>
              </a:rPr>
              <a:t> بهره بردن، یعنی هر سه تا جواب درست هستن اما فقط با شیوه های فکری مختلفی پیاده سازی شدن، که تو مورد اول 89 نفر دیگه هم جوابی ارائه کردن که مشابه همین جواب بود، یا تو مورد دوم، 31 نفر جوابی مشابه ارائه دادن، و در مورد سوم 12 نفر جواب مشابه ارائه کردن!</a:t>
            </a: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312</a:t>
            </a:fld>
            <a:endParaRPr lang="en-US" sz="1200" b="0" strike="noStrike" spc="-1">
              <a:latin typeface="Times New Roman"/>
            </a:endParaRPr>
          </a:p>
        </p:txBody>
      </p:sp>
    </p:spTree>
    <p:extLst>
      <p:ext uri="{BB962C8B-B14F-4D97-AF65-F5344CB8AC3E}">
        <p14:creationId xmlns:p14="http://schemas.microsoft.com/office/powerpoint/2010/main" val="1974489271"/>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و اما، به این جواب دقت کنین که چقدر با بقیه متفاوت هست! نه از </a:t>
            </a:r>
            <a:r>
              <a:rPr lang="en-US" sz="1800" b="0" strike="noStrike" spc="-1">
                <a:latin typeface="Arial"/>
              </a:rPr>
              <a:t>lowerCase</a:t>
            </a:r>
            <a:r>
              <a:rPr lang="fa-IR" sz="1800" b="0" strike="noStrike" spc="-1">
                <a:latin typeface="Arial"/>
              </a:rPr>
              <a:t> استفاده کرده و نه از </a:t>
            </a:r>
            <a:r>
              <a:rPr lang="en-US" sz="1800" b="0" strike="noStrike" spc="-1">
                <a:latin typeface="Arial"/>
              </a:rPr>
              <a:t>split</a:t>
            </a:r>
            <a:r>
              <a:rPr lang="fa-IR" sz="1800" b="0" strike="noStrike" spc="-1">
                <a:latin typeface="Arial"/>
              </a:rPr>
              <a:t>! یک جواب کاملا متفاوت با استفاده از </a:t>
            </a:r>
            <a:r>
              <a:rPr lang="en-US" sz="1800" b="0" strike="noStrike" spc="-1">
                <a:latin typeface="Arial"/>
              </a:rPr>
              <a:t>regex</a:t>
            </a:r>
            <a:r>
              <a:rPr lang="fa-IR" sz="1800" b="0" strike="noStrike" spc="-1">
                <a:latin typeface="Arial"/>
              </a:rPr>
              <a:t> ارائه کرده!</a:t>
            </a:r>
          </a:p>
          <a:p>
            <a:pPr algn="just" rtl="1">
              <a:lnSpc>
                <a:spcPct val="107000"/>
              </a:lnSpc>
              <a:spcBef>
                <a:spcPts val="799"/>
              </a:spcBef>
              <a:buNone/>
              <a:tabLst>
                <a:tab pos="0" algn="l"/>
              </a:tabLst>
            </a:pPr>
            <a:r>
              <a:rPr lang="fa-IR" sz="1800" b="0" strike="noStrike" spc="-1">
                <a:latin typeface="Arial"/>
              </a:rPr>
              <a:t>بنابراین این موضوع یعنی جواب هایی که همپوشانی دارن، اجتناب ناپذیر هست و اتفاقا اغلب همینطوری هست، </a:t>
            </a: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313</a:t>
            </a:fld>
            <a:endParaRPr lang="en-US" sz="1200" b="0" strike="noStrike" spc="-1">
              <a:latin typeface="Times New Roman"/>
            </a:endParaRPr>
          </a:p>
        </p:txBody>
      </p:sp>
    </p:spTree>
    <p:extLst>
      <p:ext uri="{BB962C8B-B14F-4D97-AF65-F5344CB8AC3E}">
        <p14:creationId xmlns:p14="http://schemas.microsoft.com/office/powerpoint/2010/main" val="3071222241"/>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و نه فقط برای اون چند دقیقه ای که تاز سوال پرسیده شده بلکه بارها دیده شده که جواب هایی که مدتی بعد هم ارائه میشن بازهم با جواب های قبلی همپوشانی دارن، </a:t>
            </a:r>
          </a:p>
          <a:p>
            <a:pPr algn="just" rtl="1">
              <a:lnSpc>
                <a:spcPct val="107000"/>
              </a:lnSpc>
              <a:spcBef>
                <a:spcPts val="799"/>
              </a:spcBef>
              <a:buNone/>
              <a:tabLst>
                <a:tab pos="0" algn="l"/>
              </a:tabLst>
            </a:pPr>
            <a:r>
              <a:rPr lang="fa-IR" sz="1800" b="0" strike="noStrike" spc="-1">
                <a:latin typeface="Arial"/>
              </a:rPr>
              <a:t>بنابراین به محتوا و فرمتی که ارائه میدین تو جوابتون توجه کنین، باقیش رو بسپارین به کامیونیتی که با </a:t>
            </a:r>
            <a:r>
              <a:rPr lang="en-US" sz="1800" b="0" strike="noStrike" spc="-1">
                <a:latin typeface="Arial"/>
              </a:rPr>
              <a:t>VOTE</a:t>
            </a:r>
            <a:r>
              <a:rPr lang="fa-IR" sz="1800" b="0" strike="noStrike" spc="-1">
                <a:latin typeface="Arial"/>
              </a:rPr>
              <a:t>هاشون، باعث میشن اون جواب مناسبتر بیاد بالای لیست یعنی درواقع ذهنتون رو درگیر این مساله نکنین و فقط بر کانتریبیوت مثبت یعنی ارائه راهکار مفید برای سوال مطرح شده تمرکز کنین</a:t>
            </a: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314</a:t>
            </a:fld>
            <a:endParaRPr lang="en-US" sz="1200" b="0" strike="noStrike" spc="-1">
              <a:latin typeface="Times New Roman"/>
            </a:endParaRPr>
          </a:p>
        </p:txBody>
      </p:sp>
    </p:spTree>
    <p:extLst>
      <p:ext uri="{BB962C8B-B14F-4D97-AF65-F5344CB8AC3E}">
        <p14:creationId xmlns:p14="http://schemas.microsoft.com/office/powerpoint/2010/main" val="1187396304"/>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Arial"/>
              </a:rPr>
              <a:t>و همینطور برای اینکه درگیر مشکل </a:t>
            </a:r>
            <a:r>
              <a:rPr lang="en-US" sz="1800" b="0" strike="noStrike" spc="-1">
                <a:latin typeface="Arial"/>
              </a:rPr>
              <a:t>DUPLICATE</a:t>
            </a:r>
            <a:r>
              <a:rPr lang="fa-IR" sz="1800" b="0" strike="noStrike" spc="-1">
                <a:latin typeface="Arial"/>
              </a:rPr>
              <a:t>ه نشین و اگر گرفتارش شدین بدونین چکار کنین، 3تا رویکرد رایج وجود داره که براتون بیان میکنم:</a:t>
            </a:r>
          </a:p>
          <a:p>
            <a:pPr marL="342900" indent="-342900" algn="just" rtl="1">
              <a:lnSpc>
                <a:spcPct val="107000"/>
              </a:lnSpc>
              <a:spcBef>
                <a:spcPts val="799"/>
              </a:spcBef>
              <a:buFont typeface="+mj-lt"/>
              <a:buAutoNum type="arabicPeriod"/>
              <a:tabLst>
                <a:tab pos="0" algn="l"/>
              </a:tabLst>
            </a:pPr>
            <a:r>
              <a:rPr lang="fa-IR" sz="1800" b="0" strike="noStrike" spc="-1">
                <a:latin typeface="Arial"/>
              </a:rPr>
              <a:t>دسته اول میگن که،  اولین کار اینه که از سوالی که به نظرتون جالب بود و </a:t>
            </a:r>
            <a:r>
              <a:rPr lang="en-US" sz="1800" b="0" strike="noStrike" spc="-1">
                <a:latin typeface="Arial"/>
              </a:rPr>
              <a:t>offtopic</a:t>
            </a:r>
            <a:r>
              <a:rPr lang="fa-IR" sz="1800" b="0" strike="noStrike" spc="-1">
                <a:latin typeface="Arial"/>
              </a:rPr>
              <a:t> هم نبود، قبل از هرکاری، عنوانش رو طبق روش هایی که تو فصل قبل گفتیم جستجو کنین ( درواقع ازگوگل و بخش </a:t>
            </a:r>
            <a:r>
              <a:rPr lang="en-US" sz="1800" b="0" strike="noStrike" spc="-1">
                <a:latin typeface="Arial"/>
              </a:rPr>
              <a:t>Ask</a:t>
            </a:r>
            <a:r>
              <a:rPr lang="fa-IR" sz="1800" b="0" strike="noStrike" spc="-1">
                <a:latin typeface="Arial"/>
              </a:rPr>
              <a:t>ش استفاده کنین کافیه)، بعد که مطمین شدین که  </a:t>
            </a:r>
            <a:r>
              <a:rPr lang="en-US" sz="1800" b="0" strike="noStrike" spc="-1">
                <a:latin typeface="Arial"/>
              </a:rPr>
              <a:t>duplicate</a:t>
            </a:r>
            <a:r>
              <a:rPr lang="fa-IR" sz="1800" b="0" strike="noStrike" spc="-1">
                <a:latin typeface="Arial"/>
              </a:rPr>
              <a:t> نیست، حالا برین و با این شیوه</a:t>
            </a:r>
          </a:p>
          <a:p>
            <a:pPr marL="0" indent="0" algn="just" rtl="1">
              <a:lnSpc>
                <a:spcPct val="107000"/>
              </a:lnSpc>
              <a:spcBef>
                <a:spcPts val="799"/>
              </a:spcBef>
              <a:buFont typeface="+mj-lt"/>
              <a:buNone/>
              <a:tabLst>
                <a:tab pos="0" algn="l"/>
              </a:tabLst>
            </a:pPr>
            <a:r>
              <a:rPr lang="fa-IR" sz="1800" b="0" strike="noStrike" spc="-1">
                <a:latin typeface="Arial"/>
              </a:rPr>
              <a:t> </a:t>
            </a:r>
            <a:r>
              <a:rPr lang="en-US" sz="1800" b="0" strike="noStrike" spc="-1">
                <a:latin typeface="Arial"/>
              </a:rPr>
              <a:t>short answer and edit to improve</a:t>
            </a:r>
            <a:endParaRPr lang="fa-IR" sz="1800" b="0" strike="noStrike" spc="-1">
              <a:latin typeface="Arial"/>
            </a:endParaRPr>
          </a:p>
          <a:p>
            <a:pPr marL="0" indent="0" algn="just" rtl="1">
              <a:lnSpc>
                <a:spcPct val="107000"/>
              </a:lnSpc>
              <a:spcBef>
                <a:spcPts val="799"/>
              </a:spcBef>
              <a:buFont typeface="+mj-lt"/>
              <a:buNone/>
              <a:tabLst>
                <a:tab pos="0" algn="l"/>
              </a:tabLst>
            </a:pPr>
            <a:r>
              <a:rPr lang="fa-IR" sz="1800" b="0" strike="noStrike" spc="-1">
                <a:latin typeface="Arial"/>
              </a:rPr>
              <a:t>جواب بدین! یعنی ابتدا یک جواب مختصر اما مناسب رو ارائه بدین، سپس سعی کنین با </a:t>
            </a:r>
            <a:r>
              <a:rPr lang="en-US" sz="1800" b="0" strike="noStrike" spc="-1">
                <a:latin typeface="Arial"/>
              </a:rPr>
              <a:t>edit</a:t>
            </a:r>
            <a:r>
              <a:rPr lang="fa-IR" sz="1800" b="0" strike="noStrike" spc="-1">
                <a:latin typeface="Arial"/>
              </a:rPr>
              <a:t> اونو بهتر و بهترش کنین یا جزییات بیشتر رو در صورت نیاز بهش اضافه کنین، طوری که،  پاسخ کاملی باشه و اگر پاسخ دیگه ای هم دیدین، سعی کنین بهتر از اون باشه و دقت کنین بهتر بودن لزوما طولانی تر بودن متن پاسخ نیست! </a:t>
            </a: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315</a:t>
            </a:fld>
            <a:endParaRPr lang="en-US" sz="1200" b="0" strike="noStrike" spc="-1">
              <a:latin typeface="Times New Roman"/>
            </a:endParaRPr>
          </a:p>
        </p:txBody>
      </p:sp>
    </p:spTree>
    <p:extLst>
      <p:ext uri="{BB962C8B-B14F-4D97-AF65-F5344CB8AC3E}">
        <p14:creationId xmlns:p14="http://schemas.microsoft.com/office/powerpoint/2010/main" val="3673459432"/>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spcBef>
                <a:spcPts val="799"/>
              </a:spcBef>
              <a:buFont typeface="+mj-lt"/>
              <a:buNone/>
              <a:tabLst>
                <a:tab pos="0" algn="l"/>
              </a:tabLst>
            </a:pPr>
            <a:r>
              <a:rPr lang="fa-IR" sz="1800" b="0" strike="noStrike" spc="-1">
                <a:latin typeface="Arial"/>
              </a:rPr>
              <a:t>دسته دوم میگن، که اصلا نباید به فکر امتیاز گیری باشین، شما فقط به فکر خدمت و </a:t>
            </a:r>
            <a:r>
              <a:rPr lang="en-US" sz="1800" b="0" strike="noStrike" spc="-1">
                <a:latin typeface="Arial"/>
              </a:rPr>
              <a:t>contribute</a:t>
            </a:r>
            <a:r>
              <a:rPr lang="fa-IR" sz="1800" b="0" strike="noStrike" spc="-1">
                <a:latin typeface="Arial"/>
              </a:rPr>
              <a:t> مثبت باشین، یعنی اینکه یه مدتی رو صبر کنین مثلا چند دقیقه ای رو منتظر بمونین یا سوالاتی که چند دقیقه ازشون گذشته رو برین جواب بدین، چون اینطوری احتمال اینکه تکراری بوده باشن یا </a:t>
            </a:r>
            <a:r>
              <a:rPr lang="en-US" sz="1800" b="0" strike="noStrike" spc="-1">
                <a:latin typeface="Arial"/>
              </a:rPr>
              <a:t>opinion based</a:t>
            </a:r>
            <a:r>
              <a:rPr lang="fa-IR" sz="1800" b="0" strike="noStrike" spc="-1">
                <a:latin typeface="Arial"/>
              </a:rPr>
              <a:t> باشن خیلی کمتر میشه، چون اگر بود احتمالا افرادی اومدن براشون کامنت گذاشتن یا سوال رو میبستن یا حذف میکردن یا </a:t>
            </a:r>
            <a:r>
              <a:rPr lang="en-US" sz="1800" b="0" strike="noStrike" spc="-1">
                <a:latin typeface="Arial"/>
              </a:rPr>
              <a:t>downvote</a:t>
            </a:r>
            <a:r>
              <a:rPr lang="fa-IR" sz="1800" b="0" strike="noStrike" spc="-1">
                <a:latin typeface="Arial"/>
              </a:rPr>
              <a:t> میگرفت... بنابراین اینطوری امن تره و خودمون هم حتما جستجو کنیم ببینیم که آیا تکراری هست یا نه، </a:t>
            </a:r>
          </a:p>
          <a:p>
            <a:pPr marL="0" indent="0" algn="just" rtl="1">
              <a:lnSpc>
                <a:spcPct val="107000"/>
              </a:lnSpc>
              <a:spcBef>
                <a:spcPts val="799"/>
              </a:spcBef>
              <a:buFont typeface="+mj-lt"/>
              <a:buNone/>
              <a:tabLst>
                <a:tab pos="0" algn="l"/>
              </a:tabLst>
            </a:pPr>
            <a:endParaRPr lang="fa-IR" sz="1800" b="0" strike="noStrike" spc="-1">
              <a:latin typeface="Arial"/>
            </a:endParaRPr>
          </a:p>
          <a:p>
            <a:pPr marL="0" indent="0" algn="just" rtl="1">
              <a:lnSpc>
                <a:spcPct val="107000"/>
              </a:lnSpc>
              <a:spcBef>
                <a:spcPts val="799"/>
              </a:spcBef>
              <a:buFont typeface="+mj-lt"/>
              <a:buNone/>
              <a:tabLst>
                <a:tab pos="0" algn="l"/>
              </a:tabLst>
            </a:pPr>
            <a:endParaRPr lang="fa-IR" sz="1800" b="0" strike="noStrike" spc="-1">
              <a:latin typeface="Arial"/>
            </a:endParaRPr>
          </a:p>
          <a:p>
            <a:pPr marL="0" indent="0" algn="just" rtl="1">
              <a:lnSpc>
                <a:spcPct val="107000"/>
              </a:lnSpc>
              <a:spcBef>
                <a:spcPts val="799"/>
              </a:spcBef>
              <a:buFont typeface="+mj-lt"/>
              <a:buNone/>
              <a:tabLst>
                <a:tab pos="0" algn="l"/>
              </a:tabLst>
            </a:pPr>
            <a:r>
              <a:rPr lang="fa-IR" sz="1800" b="0" strike="noStrike" spc="-1">
                <a:latin typeface="Arial"/>
              </a:rPr>
              <a:t>که درباره عملیاتی بودن این روش صحبت کردیم و دیدیم که خیلی روش عملی ای نیست، اما مزیت این روش اینه که اغلب بی دردسر تر از بقیه هست اما مشکلش اینه که اغلب شما جواب دیرتری ارائه میدین و ممکنه به ندرت فرصت </a:t>
            </a:r>
            <a:r>
              <a:rPr lang="en-US" sz="1800" b="0" strike="noStrike" spc="-1">
                <a:latin typeface="Arial"/>
              </a:rPr>
              <a:t>Accepted answer</a:t>
            </a:r>
            <a:r>
              <a:rPr lang="fa-IR" sz="1800" b="0" strike="noStrike" spc="-1">
                <a:latin typeface="Arial"/>
              </a:rPr>
              <a:t> رو بدست بیارین و درنتیجه امتیاز چندانی بابت تلاشتون شاید دریافت نکنین، هرچند که دقت کنین معمولا جواب های مفصل و کاملتر هم کلی امتیاز دریافت میکنن اما </a:t>
            </a:r>
            <a:r>
              <a:rPr lang="en-US" sz="1800" b="0" strike="noStrike" spc="-1">
                <a:latin typeface="Arial"/>
              </a:rPr>
              <a:t>Accpedted answer</a:t>
            </a:r>
            <a:r>
              <a:rPr lang="fa-IR" sz="1800" b="0" strike="noStrike" spc="-1">
                <a:latin typeface="Arial"/>
              </a:rPr>
              <a:t>ها احتمال دریافت امتیاز بیشتری رو دارن و همینطور گاهی وقت ها افراد سریع همون لحظه جواب ها رو </a:t>
            </a:r>
            <a:r>
              <a:rPr lang="en-US" sz="1800" b="0" strike="noStrike" spc="-1">
                <a:latin typeface="Arial"/>
              </a:rPr>
              <a:t>accept</a:t>
            </a:r>
            <a:r>
              <a:rPr lang="fa-IR" sz="1800" b="0" strike="noStrike" spc="-1">
                <a:latin typeface="Arial"/>
              </a:rPr>
              <a:t> نمیکنن ومدتی منتظر میمونن تا جواب های مختلفی رو دریافت کنن و سپس یک مورد که مناسب تر هست رو انتخاب میکنن! همینطور برای بهبود این روش میتونین سوال هایی که مدتی ازشون گذشته و هیچ جوابی دریافت نکردن رو از طریق جستجوی پیشرفته پیدا کنین و برین سراغ اون ها چون احتمالا هیچ رقابتی برای اون ها وجود نداره و از دید خیلی ها مخفی موندن، البته بازم حواستون باشه که چک کنین که </a:t>
            </a:r>
            <a:r>
              <a:rPr lang="en-US" sz="1800" b="0" strike="noStrike" spc="-1">
                <a:latin typeface="Arial"/>
              </a:rPr>
              <a:t>dupliocate</a:t>
            </a:r>
            <a:r>
              <a:rPr lang="fa-IR" sz="1800" b="0" strike="noStrike" spc="-1">
                <a:latin typeface="Arial"/>
              </a:rPr>
              <a:t> یا </a:t>
            </a:r>
            <a:r>
              <a:rPr lang="en-US" sz="1800" b="0" strike="noStrike" spc="-1">
                <a:latin typeface="Arial"/>
              </a:rPr>
              <a:t>offtopic</a:t>
            </a:r>
            <a:r>
              <a:rPr lang="fa-IR" sz="1800" b="0" strike="noStrike" spc="-1">
                <a:latin typeface="Arial"/>
              </a:rPr>
              <a:t> نشابه یعنی بدون مشکل باشه سوال، اما خب اینجا هم مشکلی که ممکنه وجود داشته باشه اینه که این سوالات ممکنه اغلب توسط افراد تازه وارد پرسیده شده باشه که وقتی میبینین جواب نگرفتن،</a:t>
            </a:r>
          </a:p>
          <a:p>
            <a:pPr marL="0" indent="0" algn="just" rtl="1">
              <a:lnSpc>
                <a:spcPct val="107000"/>
              </a:lnSpc>
              <a:spcBef>
                <a:spcPts val="799"/>
              </a:spcBef>
              <a:buFont typeface="+mj-lt"/>
              <a:buNone/>
              <a:tabLst>
                <a:tab pos="0" algn="l"/>
              </a:tabLst>
            </a:pPr>
            <a:r>
              <a:rPr lang="fa-IR" sz="1800" b="0" strike="noStrike" spc="-1">
                <a:latin typeface="Arial"/>
              </a:rPr>
              <a:t> بعد از مدتی کمتر سر میزنن به استک اورفلو و درنتیجه کمتر فرصت این پیش میاد که که بخوان بررسی کنن جوابتونو و اپر اوکی بود </a:t>
            </a:r>
            <a:r>
              <a:rPr lang="en-US" sz="1800" b="0" strike="noStrike" spc="-1">
                <a:latin typeface="Arial"/>
              </a:rPr>
              <a:t>Accepted answer</a:t>
            </a:r>
            <a:r>
              <a:rPr lang="fa-IR" sz="1800" b="0" strike="noStrike" spc="-1">
                <a:latin typeface="Arial"/>
              </a:rPr>
              <a:t>ش کنه، اما خب به هر حال دقت کنین که فقط اون فرد نیست بلکه کلی آدم دیگه هم ممکنه به همچین مشکلی بر بخورن و بیان به جوابتون </a:t>
            </a:r>
            <a:r>
              <a:rPr lang="en-US" sz="1800" b="0" strike="noStrike" spc="-1">
                <a:latin typeface="Arial"/>
              </a:rPr>
              <a:t>upvote</a:t>
            </a:r>
            <a:r>
              <a:rPr lang="fa-IR" sz="1800" b="0" strike="noStrike" spc="-1">
                <a:latin typeface="Arial"/>
              </a:rPr>
              <a:t> بدن، </a:t>
            </a:r>
          </a:p>
          <a:p>
            <a:pPr marL="0" indent="0" algn="just" rtl="1">
              <a:lnSpc>
                <a:spcPct val="107000"/>
              </a:lnSpc>
              <a:spcBef>
                <a:spcPts val="799"/>
              </a:spcBef>
              <a:buFont typeface="+mj-lt"/>
              <a:buNone/>
              <a:tabLst>
                <a:tab pos="0" algn="l"/>
              </a:tabLst>
            </a:pPr>
            <a:endParaRPr lang="fa-IR" sz="1800" b="0" strike="noStrike" spc="-1">
              <a:latin typeface="Arial"/>
            </a:endParaRPr>
          </a:p>
          <a:p>
            <a:pPr marL="0" indent="0" algn="just" rtl="1">
              <a:lnSpc>
                <a:spcPct val="107000"/>
              </a:lnSpc>
              <a:spcBef>
                <a:spcPts val="799"/>
              </a:spcBef>
              <a:buFont typeface="+mj-lt"/>
              <a:buNone/>
              <a:tabLst>
                <a:tab pos="0" algn="l"/>
              </a:tabLst>
            </a:pPr>
            <a:r>
              <a:rPr lang="fa-IR" sz="1800" b="0" strike="noStrike" spc="-1">
                <a:latin typeface="Arial"/>
              </a:rPr>
              <a:t>خیلی دغدغه اش رو نداشته باشین، اما  صرفا گوشه  ذهنتون باشه</a:t>
            </a: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316</a:t>
            </a:fld>
            <a:endParaRPr lang="en-US" sz="1200" b="0" strike="noStrike" spc="-1">
              <a:latin typeface="Times New Roman"/>
            </a:endParaRPr>
          </a:p>
        </p:txBody>
      </p:sp>
    </p:spTree>
    <p:extLst>
      <p:ext uri="{BB962C8B-B14F-4D97-AF65-F5344CB8AC3E}">
        <p14:creationId xmlns:p14="http://schemas.microsoft.com/office/powerpoint/2010/main" val="2402803202"/>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PlaceHolder 1"/>
          <p:cNvSpPr>
            <a:spLocks noGrp="1" noRot="1" noChangeAspect="1"/>
          </p:cNvSpPr>
          <p:nvPr>
            <p:ph type="sldImg"/>
          </p:nvPr>
        </p:nvSpPr>
        <p:spPr>
          <a:xfrm>
            <a:off x="685800" y="1143000"/>
            <a:ext cx="5486400" cy="3086100"/>
          </a:xfrm>
          <a:prstGeom prst="rect">
            <a:avLst/>
          </a:prstGeom>
          <a:ln w="0">
            <a:noFill/>
          </a:ln>
        </p:spPr>
      </p:sp>
      <p:sp>
        <p:nvSpPr>
          <p:cNvPr id="106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spcBef>
                <a:spcPts val="799"/>
              </a:spcBef>
              <a:buFont typeface="+mj-lt"/>
              <a:buNone/>
              <a:tabLst>
                <a:tab pos="0" algn="l"/>
              </a:tabLst>
            </a:pPr>
            <a:r>
              <a:rPr lang="fa-IR" sz="1800" b="0" strike="noStrike" spc="-1">
                <a:latin typeface="Arial"/>
              </a:rPr>
              <a:t>رویکرد دسته سوم افراد اینه که، با توجه اینکه استک اورفلو قوانینی داره، به صورت پیش فرض، فرض بر این هست که افراد این قوانین رو رعایت میکنن، بنابراین شما نیازی نیست چندان دغدغه تکراری بودن رو داشته باشید، کما اینکه اگر بخواهید اینکارو کنین خیلی وقت ها ممکنه این فرصت رو که یک سوال خوب و بدون مشکل و ساده ای باشه و بخواهید جواب بدید که به عنوان </a:t>
            </a:r>
            <a:r>
              <a:rPr lang="en-US" sz="1800" b="0" strike="noStrike" spc="-1">
                <a:latin typeface="Arial"/>
              </a:rPr>
              <a:t>accepted answer</a:t>
            </a:r>
            <a:r>
              <a:rPr lang="fa-IR" sz="1800" b="0" strike="noStrike" spc="-1">
                <a:latin typeface="Arial"/>
              </a:rPr>
              <a:t> انتخاب بشه، رو از دست میدید، بنابراین اینجا شما ابتدا </a:t>
            </a:r>
            <a:r>
              <a:rPr lang="en-US" sz="1800" b="0" strike="noStrike" spc="-1">
                <a:latin typeface="Arial"/>
              </a:rPr>
              <a:t>short answer</a:t>
            </a:r>
            <a:r>
              <a:rPr lang="fa-IR" sz="1800" b="0" strike="noStrike" spc="-1">
                <a:latin typeface="Arial"/>
              </a:rPr>
              <a:t> رو ارائه میکنین، بعدش میرین سراغ اینکه آیا سوال تکراری هست یا نه،  دقت کنین  که نگفتم </a:t>
            </a:r>
            <a:r>
              <a:rPr lang="en-US" sz="1800" b="0" strike="noStrike" spc="-1">
                <a:latin typeface="Arial"/>
              </a:rPr>
              <a:t>downvote</a:t>
            </a:r>
            <a:r>
              <a:rPr lang="fa-IR" sz="1800" b="0" strike="noStrike" spc="-1">
                <a:latin typeface="Arial"/>
              </a:rPr>
              <a:t>، چرا؟ چون طبیعتا قبل از جواب دادن سوال رو با دقت و خوب خوندین و چک کردین که مشکلی نداره! اینجا صرفا بحثمون سر </a:t>
            </a:r>
            <a:r>
              <a:rPr lang="en-US" sz="1800" b="0" strike="noStrike" spc="-1">
                <a:latin typeface="Arial"/>
              </a:rPr>
              <a:t>duplicate</a:t>
            </a:r>
            <a:r>
              <a:rPr lang="fa-IR" sz="1800" b="0" strike="noStrike" spc="-1">
                <a:latin typeface="Arial"/>
              </a:rPr>
              <a:t> هست، و اگر مشکلی نداشت میرین </a:t>
            </a:r>
            <a:r>
              <a:rPr lang="en-US" sz="1800" b="0" strike="noStrike" spc="-1">
                <a:latin typeface="Arial"/>
              </a:rPr>
              <a:t>edit to improve</a:t>
            </a:r>
            <a:r>
              <a:rPr lang="fa-IR" sz="1800" b="0" strike="noStrike" spc="-1">
                <a:latin typeface="Arial"/>
              </a:rPr>
              <a:t> رو هم انجام میدین</a:t>
            </a:r>
          </a:p>
          <a:p>
            <a:pPr marL="342900" indent="-342900" algn="just" rtl="1">
              <a:lnSpc>
                <a:spcPct val="107000"/>
              </a:lnSpc>
              <a:spcBef>
                <a:spcPts val="799"/>
              </a:spcBef>
              <a:buFont typeface="+mj-lt"/>
              <a:buAutoNum type="arabicPeriod"/>
              <a:tabLst>
                <a:tab pos="0" algn="l"/>
              </a:tabLst>
            </a:pPr>
            <a:endParaRPr lang="fa-IR" sz="1800" b="0" strike="noStrike" spc="-1">
              <a:latin typeface="Arial"/>
            </a:endParaRPr>
          </a:p>
          <a:p>
            <a:pPr marL="0" indent="0" algn="just" rtl="1">
              <a:lnSpc>
                <a:spcPct val="107000"/>
              </a:lnSpc>
              <a:spcBef>
                <a:spcPts val="799"/>
              </a:spcBef>
              <a:buFont typeface="+mj-lt"/>
              <a:buNone/>
              <a:tabLst>
                <a:tab pos="0" algn="l"/>
              </a:tabLst>
            </a:pPr>
            <a:r>
              <a:rPr lang="fa-IR" sz="1800" b="0" strike="noStrike" spc="-1">
                <a:latin typeface="Arial"/>
              </a:rPr>
              <a:t>همونطور که قبلا گفتم، دنیای انسان هاست و رویکردها متفاوت! </a:t>
            </a:r>
          </a:p>
          <a:p>
            <a:pPr marL="342900" indent="-342900" algn="just" rtl="1">
              <a:lnSpc>
                <a:spcPct val="107000"/>
              </a:lnSpc>
              <a:spcBef>
                <a:spcPts val="799"/>
              </a:spcBef>
              <a:buFont typeface="+mj-lt"/>
              <a:buAutoNum type="arabicPeriod"/>
              <a:tabLst>
                <a:tab pos="0" algn="l"/>
              </a:tabLst>
            </a:pPr>
            <a:endParaRPr lang="en-US" sz="1800" b="0" strike="noStrike" spc="-1">
              <a:latin typeface="Arial"/>
            </a:endParaRPr>
          </a:p>
        </p:txBody>
      </p:sp>
      <p:sp>
        <p:nvSpPr>
          <p:cNvPr id="1061" name="PlaceHolder 3"/>
          <p:cNvSpPr>
            <a:spLocks noGrp="1"/>
          </p:cNvSpPr>
          <p:nvPr>
            <p:ph type="sldNum" idx="11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1C77A50-1BE1-420D-AF1F-7C73EA18B490}" type="slidenum">
              <a:rPr lang="en-US" sz="1200" b="0" strike="noStrike" spc="-1">
                <a:latin typeface="Times New Roman"/>
              </a:rPr>
              <a:t>317</a:t>
            </a:fld>
            <a:endParaRPr lang="en-US" sz="1200" b="0" strike="noStrike" spc="-1">
              <a:latin typeface="Times New Roman"/>
            </a:endParaRPr>
          </a:p>
        </p:txBody>
      </p:sp>
    </p:spTree>
    <p:extLst>
      <p:ext uri="{BB962C8B-B14F-4D97-AF65-F5344CB8AC3E}">
        <p14:creationId xmlns:p14="http://schemas.microsoft.com/office/powerpoint/2010/main" val="2501427869"/>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 name="PlaceHolder 1"/>
          <p:cNvSpPr>
            <a:spLocks noGrp="1" noRot="1" noChangeAspect="1"/>
          </p:cNvSpPr>
          <p:nvPr>
            <p:ph type="sldImg"/>
          </p:nvPr>
        </p:nvSpPr>
        <p:spPr>
          <a:xfrm>
            <a:off x="685800" y="1143000"/>
            <a:ext cx="5486400" cy="3086100"/>
          </a:xfrm>
          <a:prstGeom prst="rect">
            <a:avLst/>
          </a:prstGeom>
          <a:ln w="0">
            <a:noFill/>
          </a:ln>
        </p:spPr>
      </p:sp>
      <p:sp>
        <p:nvSpPr>
          <p:cNvPr id="106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مورد </a:t>
            </a:r>
            <a:r>
              <a:rPr lang="en-US" sz="1800" b="0" strike="noStrike" spc="-1">
                <a:latin typeface="Comic Sans MS"/>
                <a:cs typeface="B Kamran"/>
              </a:rPr>
              <a:t>3</a:t>
            </a:r>
            <a:r>
              <a:rPr lang="fa-IR" sz="1800" b="0" strike="noStrike" spc="-1">
                <a:latin typeface="Comic Sans MS"/>
                <a:cs typeface="B Kamran"/>
              </a:rPr>
              <a:t>م</a:t>
            </a:r>
            <a:r>
              <a:rPr lang="en-US" sz="1800" b="0" strike="noStrike" spc="-1">
                <a:latin typeface="Comic Sans MS"/>
                <a:cs typeface="B Kamran"/>
              </a:rPr>
              <a:t>  - simple gives you more </a:t>
            </a:r>
            <a:r>
              <a:rPr lang="fa-IR" sz="1800" b="0" strike="noStrike" spc="-1">
                <a:latin typeface="Comic Sans MS"/>
                <a:cs typeface="B Kamran"/>
              </a:rPr>
              <a:t>چطور با 1 سوال بیش از 10هزار امتیاز دریافت کنیم!</a:t>
            </a:r>
          </a:p>
          <a:p>
            <a:pPr marL="182880" algn="just" rtl="1">
              <a:lnSpc>
                <a:spcPct val="107000"/>
              </a:lnSpc>
              <a:spcBef>
                <a:spcPts val="799"/>
              </a:spcBef>
              <a:buNone/>
              <a:tabLst>
                <a:tab pos="0" algn="l"/>
              </a:tabLst>
            </a:pPr>
            <a:r>
              <a:rPr lang="fa-IR" sz="1800" b="0" strike="noStrike" spc="-1">
                <a:latin typeface="Comic Sans MS"/>
                <a:cs typeface="B Kamran"/>
              </a:rPr>
              <a:t>این نکته بسیار بسیار  بسیار مهمه نه فقط برای </a:t>
            </a:r>
            <a:r>
              <a:rPr lang="en-US" sz="1800" b="0" strike="noStrike" spc="-1">
                <a:latin typeface="Comic Sans MS"/>
                <a:ea typeface="Segoe UI"/>
              </a:rPr>
              <a:t>Stackoverflow بلکه برای خیلی جاهای دیگه تو حرفه و حتی زندگیتون! </a:t>
            </a:r>
            <a:endParaRPr lang="en-US" sz="1800" b="0" strike="noStrike" spc="-1">
              <a:latin typeface="Arial"/>
            </a:endParaRPr>
          </a:p>
          <a:p>
            <a:pPr marL="182880" algn="just" rtl="1">
              <a:lnSpc>
                <a:spcPct val="107000"/>
              </a:lnSpc>
              <a:spcBef>
                <a:spcPts val="799"/>
              </a:spcBef>
              <a:buNone/>
              <a:tabLst>
                <a:tab pos="0" algn="l"/>
              </a:tabLst>
            </a:pPr>
            <a:r>
              <a:rPr lang="fa-IR" sz="1800" b="0" strike="noStrike" spc="-1">
                <a:latin typeface="Comic Sans MS"/>
                <a:cs typeface="B Kamran"/>
              </a:rPr>
              <a:t>همیشه یادتون باشه موضوعات عمومی، روتین، ساده و پیش و پا افتاده ای که حتی خیلی هامون شاید بهشون توجه نکنیم، تو عمل استقبال بیشتری ازشون میشه، اینجا هم همینطوره سوال های عمومی/ساده/روتین روزمره، بیشترین امتیاز رو میارن، چرا؟؟؟ چون برای هرکسی ممکنه حداقل </a:t>
            </a:r>
            <a:r>
              <a:rPr lang="en-US" sz="1800" b="0" strike="noStrike" spc="-1">
                <a:latin typeface="Comic Sans MS"/>
                <a:ea typeface="Segoe UI"/>
              </a:rPr>
              <a:t>1 بار اتفاق بیوفته یا بخصوص </a:t>
            </a:r>
            <a:r>
              <a:rPr lang="fa-IR" sz="1800" b="0" strike="noStrike" spc="-1">
                <a:latin typeface="Comic Sans MS"/>
                <a:ea typeface="Segoe UI"/>
              </a:rPr>
              <a:t>تو این دورو زمونه</a:t>
            </a:r>
            <a:r>
              <a:rPr lang="en-US" sz="1800" b="0" strike="noStrike" spc="-1">
                <a:latin typeface="Comic Sans MS"/>
                <a:ea typeface="Segoe UI"/>
              </a:rPr>
              <a:t> که کلی چیزای جدید </a:t>
            </a:r>
            <a:r>
              <a:rPr lang="fa-IR" sz="1800" b="0" strike="noStrike" spc="-1">
                <a:latin typeface="Comic Sans MS"/>
                <a:ea typeface="Segoe UI"/>
              </a:rPr>
              <a:t>هم </a:t>
            </a:r>
            <a:r>
              <a:rPr lang="en-US" sz="1800" b="0" strike="noStrike" spc="-1">
                <a:latin typeface="Comic Sans MS"/>
                <a:ea typeface="Segoe UI"/>
              </a:rPr>
              <a:t>هر روزه در میاد، دیگه کسی چیزی رو حفظ نمیکنه</a:t>
            </a:r>
            <a:r>
              <a:rPr lang="fa-IR" sz="1800" b="0" strike="noStrike" spc="-1">
                <a:latin typeface="Comic Sans MS"/>
                <a:ea typeface="Segoe UI"/>
              </a:rPr>
              <a:t> علاوه بر اون خیلی از </a:t>
            </a:r>
            <a:r>
              <a:rPr lang="en-US" sz="1800" b="0" strike="noStrike" spc="-1">
                <a:latin typeface="Comic Sans MS"/>
                <a:ea typeface="Segoe UI"/>
              </a:rPr>
              <a:t>کارها/</a:t>
            </a:r>
            <a:r>
              <a:rPr lang="fa-IR" sz="1800" b="0" strike="noStrike" spc="-1">
                <a:latin typeface="Comic Sans MS"/>
                <a:ea typeface="Segoe UI"/>
              </a:rPr>
              <a:t> حتی </a:t>
            </a:r>
            <a:r>
              <a:rPr lang="en-US" sz="1800" b="0" strike="noStrike" spc="-1">
                <a:latin typeface="Comic Sans MS"/>
                <a:ea typeface="Segoe UI"/>
              </a:rPr>
              <a:t>تابع­های</a:t>
            </a:r>
            <a:r>
              <a:rPr lang="fa-IR" sz="1800" b="0" strike="noStrike" spc="-1">
                <a:latin typeface="Comic Sans MS"/>
                <a:ea typeface="Segoe UI"/>
              </a:rPr>
              <a:t>ی که</a:t>
            </a:r>
            <a:r>
              <a:rPr lang="en-US" sz="1800" b="0" strike="noStrike" spc="-1">
                <a:latin typeface="Comic Sans MS"/>
                <a:ea typeface="Segoe UI"/>
              </a:rPr>
              <a:t> روزمره</a:t>
            </a:r>
            <a:r>
              <a:rPr lang="fa-IR" sz="1800" b="0" strike="noStrike" spc="-1">
                <a:latin typeface="Comic Sans MS"/>
                <a:ea typeface="Segoe UI"/>
              </a:rPr>
              <a:t> توی کدمون ازشون استفاده میکنیم ، چون </a:t>
            </a:r>
            <a:r>
              <a:rPr lang="en-US" sz="1800" b="0" strike="noStrike" spc="-1">
                <a:latin typeface="Comic Sans MS"/>
                <a:ea typeface="Segoe UI"/>
              </a:rPr>
              <a:t>فرّار هستن </a:t>
            </a:r>
            <a:r>
              <a:rPr lang="fa-IR" sz="1800" b="0" strike="noStrike" spc="-1">
                <a:latin typeface="Comic Sans MS"/>
                <a:ea typeface="Segoe UI"/>
              </a:rPr>
              <a:t>ممکنه </a:t>
            </a:r>
            <a:r>
              <a:rPr lang="en-US" sz="1800" b="0" strike="noStrike" spc="-1">
                <a:latin typeface="Comic Sans MS"/>
                <a:ea typeface="Segoe UI"/>
              </a:rPr>
              <a:t>در هفته چندین بار جستجو </a:t>
            </a:r>
            <a:r>
              <a:rPr lang="fa-IR" sz="1800" b="0" strike="noStrike" spc="-1">
                <a:latin typeface="Comic Sans MS"/>
                <a:ea typeface="Segoe UI"/>
              </a:rPr>
              <a:t>کنیم</a:t>
            </a:r>
            <a:r>
              <a:rPr lang="en-US" sz="1800" b="0" strike="noStrike" spc="-1">
                <a:latin typeface="Comic Sans MS"/>
                <a:ea typeface="Segoe UI"/>
              </a:rPr>
              <a:t>، برای همین وقتی از طریق سرچ به این سوال و جواب های عمومی و رایج برسن، می­خونن و upvote</a:t>
            </a:r>
            <a:r>
              <a:rPr lang="en-US" sz="1800" b="0" strike="noStrike" spc="-1">
                <a:latin typeface="B Kamran"/>
                <a:ea typeface="Segoe UI"/>
              </a:rPr>
              <a:t> میدن.</a:t>
            </a:r>
            <a:endParaRPr lang="en-US" sz="1800" b="0" strike="noStrike" spc="-1">
              <a:latin typeface="Arial"/>
            </a:endParaRPr>
          </a:p>
          <a:p>
            <a:pPr marL="182880" algn="just" rtl="1">
              <a:lnSpc>
                <a:spcPct val="107000"/>
              </a:lnSpc>
              <a:spcBef>
                <a:spcPts val="799"/>
              </a:spcBef>
              <a:buNone/>
              <a:tabLst>
                <a:tab pos="0" algn="l"/>
              </a:tabLst>
            </a:pPr>
            <a:r>
              <a:rPr lang="fa-IR" sz="1800" b="0" strike="noStrike" spc="-1">
                <a:latin typeface="B Kamran"/>
                <a:cs typeface="B Kamran"/>
              </a:rPr>
              <a:t>به این مثال دقت کنین، </a:t>
            </a:r>
            <a:endParaRPr lang="en-US" sz="1800" b="0" strike="noStrike" spc="-1">
              <a:latin typeface="Arial"/>
            </a:endParaRPr>
          </a:p>
        </p:txBody>
      </p:sp>
      <p:sp>
        <p:nvSpPr>
          <p:cNvPr id="1067" name="PlaceHolder 3"/>
          <p:cNvSpPr>
            <a:spLocks noGrp="1"/>
          </p:cNvSpPr>
          <p:nvPr>
            <p:ph type="sldNum" idx="11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11C0FE8-C6F4-4261-93AC-B0A086CC2512}" type="slidenum">
              <a:rPr lang="en-US" sz="1200" b="0" strike="noStrike" spc="-1">
                <a:latin typeface="Times New Roman"/>
              </a:rPr>
              <a:t>318</a:t>
            </a:fld>
            <a:endParaRPr lang="en-US" sz="1200" b="0" strike="noStrike" spc="-1">
              <a:latin typeface="Times New Roman"/>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PlaceHolder 1"/>
          <p:cNvSpPr>
            <a:spLocks noGrp="1" noRot="1" noChangeAspect="1"/>
          </p:cNvSpPr>
          <p:nvPr>
            <p:ph type="sldImg"/>
          </p:nvPr>
        </p:nvSpPr>
        <p:spPr>
          <a:xfrm>
            <a:off x="685800" y="1143000"/>
            <a:ext cx="5486400" cy="3086100"/>
          </a:xfrm>
          <a:prstGeom prst="rect">
            <a:avLst/>
          </a:prstGeom>
          <a:ln w="0">
            <a:noFill/>
          </a:ln>
        </p:spPr>
      </p:sp>
      <p:sp>
        <p:nvSpPr>
          <p:cNvPr id="106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0">
              <a:lnSpc>
                <a:spcPct val="107000"/>
              </a:lnSpc>
              <a:spcBef>
                <a:spcPts val="799"/>
              </a:spcBef>
              <a:buNone/>
              <a:tabLst>
                <a:tab pos="0" algn="l"/>
              </a:tabLst>
            </a:pPr>
            <a:r>
              <a:rPr lang="en-US" sz="1800" b="0" strike="noStrike" spc="-1">
                <a:latin typeface="Comic Sans MS"/>
                <a:cs typeface="B Kamran"/>
              </a:rPr>
              <a:t>How do I redirect to another webpage?</a:t>
            </a:r>
          </a:p>
          <a:p>
            <a:pPr marL="182880" algn="just" rtl="1">
              <a:lnSpc>
                <a:spcPct val="107000"/>
              </a:lnSpc>
              <a:spcBef>
                <a:spcPts val="799"/>
              </a:spcBef>
              <a:buNone/>
              <a:tabLst>
                <a:tab pos="0" algn="l"/>
              </a:tabLst>
            </a:pPr>
            <a:r>
              <a:rPr lang="fa-IR" sz="1800" b="0" strike="noStrike" spc="-1">
                <a:latin typeface="Comic Sans MS"/>
                <a:cs typeface="B Kamran"/>
              </a:rPr>
              <a:t>این سوال خیلی ساده رو البته </a:t>
            </a:r>
            <a:r>
              <a:rPr lang="en-US" sz="1800" b="0" strike="noStrike" spc="-1">
                <a:latin typeface="Comic Sans MS"/>
                <a:ea typeface="Segoe UI"/>
              </a:rPr>
              <a:t>13 سال پیش پرسیده، واین سوال هم برای همه برنامه‌نویس‌های وب حتما رخ داده و میبینین که 7707</a:t>
            </a:r>
            <a:r>
              <a:rPr lang="fa-IR" sz="1800" b="0" strike="noStrike" spc="-1">
                <a:latin typeface="Comic Sans MS"/>
                <a:cs typeface="B Kamran"/>
              </a:rPr>
              <a:t>تا </a:t>
            </a:r>
            <a:r>
              <a:rPr lang="en-US" sz="1800" b="0" strike="noStrike" spc="-1">
                <a:latin typeface="Comic Sans MS"/>
                <a:ea typeface="Segoe UI"/>
              </a:rPr>
              <a:t>upvote</a:t>
            </a:r>
            <a:r>
              <a:rPr lang="fa-IR" sz="1800" b="0" strike="noStrike" spc="-1">
                <a:latin typeface="Comic Sans MS"/>
                <a:ea typeface="Segoe UI"/>
              </a:rPr>
              <a:t> </a:t>
            </a:r>
            <a:r>
              <a:rPr lang="en-US" sz="1800" b="0" strike="noStrike" spc="-1">
                <a:latin typeface="Comic Sans MS"/>
                <a:ea typeface="Segoe UI"/>
              </a:rPr>
              <a:t> دریافت کرده، به عبارتی </a:t>
            </a:r>
            <a:r>
              <a:rPr lang="fa-IR" sz="1800" b="0" strike="noStrike" spc="-1">
                <a:latin typeface="Comic Sans MS"/>
                <a:ea typeface="Segoe UI"/>
              </a:rPr>
              <a:t>این کاربر </a:t>
            </a:r>
            <a:r>
              <a:rPr lang="en-US" sz="1800" b="0" strike="noStrike" spc="-1">
                <a:latin typeface="Comic Sans MS"/>
                <a:ea typeface="Segoe UI"/>
              </a:rPr>
              <a:t>77</a:t>
            </a:r>
            <a:r>
              <a:rPr lang="fa-IR" sz="1800" b="0" strike="noStrike" spc="-1">
                <a:latin typeface="Comic Sans MS"/>
                <a:ea typeface="Segoe UI"/>
              </a:rPr>
              <a:t>هزار امتیاز </a:t>
            </a:r>
            <a:r>
              <a:rPr lang="en-US" sz="1800" b="0" strike="noStrike" spc="-1">
                <a:latin typeface="Comic Sans MS"/>
                <a:ea typeface="Segoe UI"/>
              </a:rPr>
              <a:t> از 102</a:t>
            </a:r>
            <a:r>
              <a:rPr lang="fa-IR" sz="1800" b="0" strike="noStrike" spc="-1">
                <a:latin typeface="Comic Sans MS"/>
                <a:cs typeface="B Kamran"/>
              </a:rPr>
              <a:t>کا امتیازش رو مدیون </a:t>
            </a:r>
            <a:r>
              <a:rPr lang="en-US" sz="1800" b="0" strike="noStrike" spc="-1">
                <a:latin typeface="Comic Sans MS"/>
                <a:ea typeface="Segoe UI"/>
              </a:rPr>
              <a:t>upvote</a:t>
            </a:r>
            <a:r>
              <a:rPr lang="fa-IR" sz="1800" b="0" strike="noStrike" spc="-1">
                <a:latin typeface="Comic Sans MS"/>
                <a:cs typeface="B Kamran"/>
              </a:rPr>
              <a:t>های همین سوال ساده اش هست، حالا بریم پروفایل ایشون رو بررسی کنیم:</a:t>
            </a:r>
            <a:endParaRPr lang="en-US" sz="1800" b="0" strike="noStrike" spc="-1">
              <a:latin typeface="Arial"/>
            </a:endParaRPr>
          </a:p>
          <a:p>
            <a:pPr marL="182880" algn="just" rtl="1">
              <a:lnSpc>
                <a:spcPct val="107000"/>
              </a:lnSpc>
              <a:spcBef>
                <a:spcPts val="799"/>
              </a:spcBef>
              <a:buNone/>
              <a:tabLst>
                <a:tab pos="0" algn="l"/>
              </a:tabLst>
            </a:pPr>
            <a:endParaRPr lang="en-US" sz="1800" b="0" strike="noStrike" spc="-1">
              <a:latin typeface="Arial"/>
            </a:endParaRPr>
          </a:p>
        </p:txBody>
      </p:sp>
      <p:sp>
        <p:nvSpPr>
          <p:cNvPr id="1070" name="PlaceHolder 3"/>
          <p:cNvSpPr>
            <a:spLocks noGrp="1"/>
          </p:cNvSpPr>
          <p:nvPr>
            <p:ph type="sldNum" idx="11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E786780-0061-41CA-97B8-156338D1BA71}" type="slidenum">
              <a:rPr lang="en-US" sz="1200" b="0" strike="noStrike" spc="-1">
                <a:latin typeface="Times New Roman"/>
              </a:rPr>
              <a:t>319</a:t>
            </a:fld>
            <a:endParaRPr lang="en-US" sz="1200" b="0" strike="noStrike" spc="-1">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685800" y="1143000"/>
            <a:ext cx="5486400" cy="3086100"/>
          </a:xfrm>
          <a:prstGeom prst="rect">
            <a:avLst/>
          </a:prstGeom>
          <a:ln w="0">
            <a:noFill/>
          </a:ln>
        </p:spPr>
      </p:sp>
      <p:sp>
        <p:nvSpPr>
          <p:cNvPr id="7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1200" b="0" strike="noStrike" spc="-1">
                <a:latin typeface="Arial"/>
              </a:rPr>
              <a:t>واصلا مهمتر از همه اینا، سایت هایی مثل </a:t>
            </a:r>
            <a:r>
              <a:rPr lang="en-US" sz="1200" b="0" strike="noStrike" spc="-1">
                <a:latin typeface="Arial"/>
              </a:rPr>
              <a:t>Stackoverflow</a:t>
            </a:r>
            <a:r>
              <a:rPr lang="fa-IR" sz="1200" b="0" strike="noStrike" spc="-1">
                <a:latin typeface="Arial"/>
              </a:rPr>
              <a:t>، اصلا هدفِ ایجادشون، سوال و جواب هست و تقریبا همه ابزارها و قوانین مورد نیاز برای اینکه شما بتونین سوالتون رو دقیق و اصولی بپرسین و جواب بدین رو کامل درون خودشون دارن، نظیر </a:t>
            </a:r>
            <a:r>
              <a:rPr lang="en-US" sz="1200" b="0" strike="noStrike" spc="-1">
                <a:latin typeface="Arial"/>
              </a:rPr>
              <a:t>paste </a:t>
            </a:r>
            <a:r>
              <a:rPr lang="fa-IR" sz="1200" b="0" strike="noStrike" spc="-1">
                <a:latin typeface="Arial"/>
              </a:rPr>
              <a:t>کردن عکس، ابزارهای فرمت بندی متن، قرار دادن کد، و اصلا پشتیبانی تقریبا کاملی از </a:t>
            </a:r>
            <a:r>
              <a:rPr lang="en-US" sz="1200" b="0" strike="noStrike" spc="-1">
                <a:latin typeface="Arial"/>
              </a:rPr>
              <a:t>Markdown</a:t>
            </a:r>
            <a:r>
              <a:rPr lang="fa-IR" sz="1200" b="0" strike="noStrike" spc="-1">
                <a:latin typeface="Arial"/>
              </a:rPr>
              <a:t> که یعنی تقریبا هرچی که نیازداشته باشیم رو میتونیم باهاش انجام بدیم، درواقع این ها مواردی هستن که سایت ها و پلت فرم های دیگه نظیر تلگرام فاقدشون هستن یا به این شکل دراونها وجود نداره، </a:t>
            </a:r>
          </a:p>
        </p:txBody>
      </p:sp>
      <p:sp>
        <p:nvSpPr>
          <p:cNvPr id="776"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4C7402E-7E62-44ED-AC71-3408BB153D50}" type="slidenum">
              <a:rPr lang="en-US" sz="1200" b="0" strike="noStrike" spc="-1">
                <a:latin typeface="Times New Roman"/>
              </a:rPr>
              <a:t>32</a:t>
            </a:fld>
            <a:endParaRPr lang="en-US" sz="1200" b="0" strike="noStrike" spc="-1">
              <a:latin typeface="Times New Roman"/>
            </a:endParaRPr>
          </a:p>
        </p:txBody>
      </p:sp>
    </p:spTree>
    <p:extLst>
      <p:ext uri="{BB962C8B-B14F-4D97-AF65-F5344CB8AC3E}">
        <p14:creationId xmlns:p14="http://schemas.microsoft.com/office/powerpoint/2010/main" val="1895867133"/>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PlaceHolder 1"/>
          <p:cNvSpPr>
            <a:spLocks noGrp="1" noRot="1" noChangeAspect="1"/>
          </p:cNvSpPr>
          <p:nvPr>
            <p:ph type="sldImg"/>
          </p:nvPr>
        </p:nvSpPr>
        <p:spPr>
          <a:xfrm>
            <a:off x="685800" y="1143000"/>
            <a:ext cx="5486400" cy="3086100"/>
          </a:xfrm>
          <a:prstGeom prst="rect">
            <a:avLst/>
          </a:prstGeom>
          <a:ln w="0">
            <a:noFill/>
          </a:ln>
        </p:spPr>
      </p:sp>
      <p:sp>
        <p:nvSpPr>
          <p:cNvPr id="107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مبینین که فقط از </a:t>
            </a:r>
            <a:r>
              <a:rPr lang="en-US" sz="1800" b="0" strike="noStrike" spc="-1">
                <a:latin typeface="Comic Sans MS"/>
                <a:ea typeface="Segoe UI"/>
              </a:rPr>
              <a:t>2</a:t>
            </a:r>
            <a:r>
              <a:rPr lang="fa-IR" sz="1800" b="0" strike="noStrike" spc="-1">
                <a:latin typeface="Comic Sans MS"/>
                <a:cs typeface="B Kamran"/>
              </a:rPr>
              <a:t>تا سوال نزدیک به </a:t>
            </a:r>
            <a:r>
              <a:rPr lang="en-US" sz="1800" b="0" strike="noStrike" spc="-1">
                <a:latin typeface="Comic Sans MS"/>
                <a:ea typeface="Segoe UI"/>
              </a:rPr>
              <a:t>100</a:t>
            </a:r>
            <a:r>
              <a:rPr lang="fa-IR" sz="1800" b="0" strike="noStrike" spc="-1">
                <a:latin typeface="Comic Sans MS"/>
                <a:ea typeface="Segoe UI"/>
              </a:rPr>
              <a:t>هزارتا</a:t>
            </a:r>
            <a:r>
              <a:rPr lang="en-US" sz="1800" b="0" strike="noStrike" spc="-1">
                <a:latin typeface="Comic Sans MS"/>
                <a:ea typeface="Segoe UI"/>
              </a:rPr>
              <a:t> امتیاز دریافت کرده! یعنی خیلی بیشتر از 10k</a:t>
            </a:r>
            <a:r>
              <a:rPr lang="fa-IR" sz="1800" b="0" strike="noStrike" spc="-1">
                <a:latin typeface="Comic Sans MS"/>
                <a:cs typeface="B Kamran"/>
              </a:rPr>
              <a:t>یی که گفتم،،</a:t>
            </a:r>
            <a:endParaRPr lang="en-US" sz="1800" b="0" strike="noStrike" spc="-1">
              <a:latin typeface="Arial"/>
            </a:endParaRPr>
          </a:p>
        </p:txBody>
      </p:sp>
      <p:sp>
        <p:nvSpPr>
          <p:cNvPr id="1073" name="PlaceHolder 3"/>
          <p:cNvSpPr>
            <a:spLocks noGrp="1"/>
          </p:cNvSpPr>
          <p:nvPr>
            <p:ph type="sldNum" idx="11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8813B2F-2F90-4C75-A47C-9756D95A98AB}" type="slidenum">
              <a:rPr lang="en-US" sz="1200" b="0" strike="noStrike" spc="-1">
                <a:latin typeface="Times New Roman"/>
              </a:rPr>
              <a:t>320</a:t>
            </a:fld>
            <a:endParaRPr lang="en-US" sz="1200" b="0" strike="noStrike" spc="-1">
              <a:latin typeface="Times New Roman"/>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PlaceHolder 1"/>
          <p:cNvSpPr>
            <a:spLocks noGrp="1" noRot="1" noChangeAspect="1"/>
          </p:cNvSpPr>
          <p:nvPr>
            <p:ph type="sldImg"/>
          </p:nvPr>
        </p:nvSpPr>
        <p:spPr>
          <a:xfrm>
            <a:off x="685800" y="1143000"/>
            <a:ext cx="5486400" cy="3086100"/>
          </a:xfrm>
          <a:prstGeom prst="rect">
            <a:avLst/>
          </a:prstGeom>
          <a:ln w="0">
            <a:noFill/>
          </a:ln>
        </p:spPr>
      </p:sp>
      <p:sp>
        <p:nvSpPr>
          <p:cNvPr id="10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ea typeface="Segoe UI"/>
              </a:rPr>
              <a:t>این سوال رو ببینین</a:t>
            </a:r>
          </a:p>
          <a:p>
            <a:pPr marL="182880" algn="just" rtl="0">
              <a:lnSpc>
                <a:spcPct val="107000"/>
              </a:lnSpc>
              <a:spcBef>
                <a:spcPts val="799"/>
              </a:spcBef>
              <a:buNone/>
              <a:tabLst>
                <a:tab pos="0" algn="l"/>
              </a:tabLst>
            </a:pPr>
            <a:r>
              <a:rPr lang="en-US" sz="1800" b="0" strike="noStrike" spc="-1">
                <a:latin typeface="Comic Sans MS"/>
                <a:ea typeface="Segoe UI"/>
              </a:rPr>
              <a:t>Loop through an array in javascript!</a:t>
            </a:r>
          </a:p>
          <a:p>
            <a:pPr marL="182880" algn="just" rtl="1">
              <a:lnSpc>
                <a:spcPct val="107000"/>
              </a:lnSpc>
              <a:spcBef>
                <a:spcPts val="799"/>
              </a:spcBef>
              <a:buNone/>
              <a:tabLst>
                <a:tab pos="0" algn="l"/>
              </a:tabLst>
            </a:pPr>
            <a:r>
              <a:rPr lang="fa-IR" sz="1800" b="0" strike="noStrike" spc="-1">
                <a:latin typeface="Comic Sans MS"/>
                <a:ea typeface="Segoe UI"/>
              </a:rPr>
              <a:t>یک سوال خیلی روتین و ساده اس، که کاربرش از همین </a:t>
            </a:r>
            <a:r>
              <a:rPr lang="en-US" sz="1800" b="0" strike="noStrike" spc="-1">
                <a:latin typeface="Comic Sans MS"/>
                <a:ea typeface="Segoe UI"/>
              </a:rPr>
              <a:t>سوال</a:t>
            </a:r>
            <a:r>
              <a:rPr lang="fa-IR" sz="1800" b="0" strike="noStrike" spc="-1">
                <a:latin typeface="Comic Sans MS"/>
                <a:ea typeface="Segoe UI"/>
              </a:rPr>
              <a:t>، </a:t>
            </a:r>
            <a:r>
              <a:rPr lang="en-US" sz="1800" b="0" strike="noStrike" spc="-1">
                <a:latin typeface="Comic Sans MS"/>
                <a:ea typeface="Segoe UI"/>
              </a:rPr>
              <a:t>37k امتیاز گرفته! </a:t>
            </a:r>
            <a:endParaRPr lang="fa-IR" sz="1800" b="0" strike="noStrike" spc="-1">
              <a:latin typeface="Comic Sans MS"/>
              <a:ea typeface="Segoe UI"/>
            </a:endParaRPr>
          </a:p>
          <a:p>
            <a:pPr marL="182880" algn="just" rtl="1">
              <a:lnSpc>
                <a:spcPct val="107000"/>
              </a:lnSpc>
              <a:spcBef>
                <a:spcPts val="799"/>
              </a:spcBef>
              <a:buNone/>
              <a:tabLst>
                <a:tab pos="0" algn="l"/>
              </a:tabLst>
            </a:pPr>
            <a:r>
              <a:rPr lang="fa-IR" sz="1800" b="0" strike="noStrike" spc="-1">
                <a:latin typeface="Comic Sans MS"/>
                <a:ea typeface="Segoe UI"/>
              </a:rPr>
              <a:t>بچه ها دقت کنین که </a:t>
            </a:r>
            <a:r>
              <a:rPr lang="en-US" sz="1800" b="0" strike="noStrike" spc="-1">
                <a:latin typeface="Comic Sans MS"/>
                <a:ea typeface="Segoe UI"/>
              </a:rPr>
              <a:t>وقتی سوالی ساده و عمومی </a:t>
            </a:r>
            <a:r>
              <a:rPr lang="fa-IR" sz="1800" b="0" strike="noStrike" spc="-1">
                <a:latin typeface="Comic Sans MS"/>
                <a:ea typeface="Segoe UI"/>
              </a:rPr>
              <a:t>هست </a:t>
            </a:r>
            <a:r>
              <a:rPr lang="en-US" sz="1800" b="0" strike="noStrike" spc="-1">
                <a:latin typeface="Comic Sans MS"/>
                <a:ea typeface="Segoe UI"/>
              </a:rPr>
              <a:t>و امتیاز زیادی میگیره حتما جوابشم </a:t>
            </a:r>
            <a:r>
              <a:rPr lang="fa-IR" sz="1800" b="0" strike="noStrike" spc="-1">
                <a:latin typeface="Comic Sans MS"/>
                <a:ea typeface="Segoe UI"/>
              </a:rPr>
              <a:t>به همین شکل کلی امتیاز دریافت میکنه</a:t>
            </a:r>
            <a:endParaRPr lang="en-US" sz="1800" b="0" strike="noStrike" spc="-1">
              <a:latin typeface="Arial"/>
            </a:endParaRPr>
          </a:p>
        </p:txBody>
      </p:sp>
      <p:sp>
        <p:nvSpPr>
          <p:cNvPr id="1076" name="PlaceHolder 3"/>
          <p:cNvSpPr>
            <a:spLocks noGrp="1"/>
          </p:cNvSpPr>
          <p:nvPr>
            <p:ph type="sldNum" idx="1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FDF03A3-2CA6-46AD-8955-A232D08DF983}" type="slidenum">
              <a:rPr lang="en-US" sz="1200" b="0" strike="noStrike" spc="-1">
                <a:latin typeface="Times New Roman"/>
              </a:rPr>
              <a:t>321</a:t>
            </a:fld>
            <a:endParaRPr lang="en-US" sz="1200" b="0" strike="noStrike" spc="-1">
              <a:latin typeface="Times New Roman"/>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PlaceHolder 1"/>
          <p:cNvSpPr>
            <a:spLocks noGrp="1" noRot="1" noChangeAspect="1"/>
          </p:cNvSpPr>
          <p:nvPr>
            <p:ph type="sldImg"/>
          </p:nvPr>
        </p:nvSpPr>
        <p:spPr>
          <a:xfrm>
            <a:off x="685800" y="1143000"/>
            <a:ext cx="5486400" cy="3086100"/>
          </a:xfrm>
          <a:prstGeom prst="rect">
            <a:avLst/>
          </a:prstGeom>
          <a:ln w="0">
            <a:noFill/>
          </a:ln>
        </p:spPr>
      </p:sp>
      <p:sp>
        <p:nvSpPr>
          <p:cNvPr id="107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میبینیم که کسی که به سوال اسلاید قبلی جواب داد، </a:t>
            </a:r>
            <a:r>
              <a:rPr lang="en-US" sz="1800" b="0" strike="noStrike" spc="-1">
                <a:latin typeface="Comic Sans MS"/>
                <a:ea typeface="Segoe UI"/>
              </a:rPr>
              <a:t>47k امتیاز</a:t>
            </a:r>
            <a:r>
              <a:rPr lang="fa-IR" sz="1800" b="0" strike="noStrike" spc="-1">
                <a:latin typeface="Comic Sans MS"/>
                <a:ea typeface="Segoe UI"/>
              </a:rPr>
              <a:t> یعنی خیلی بیشتر از خود سوال امیتاز دریافت کرده که معمولا هم همینطوره چون افرادی که تو گوگل سرچ میکنن و به این سوال میرسن سریع میرن جواب ها رو میخونن و به اون راه حلی که مشکلشونو برطرف کرد با </a:t>
            </a:r>
            <a:r>
              <a:rPr lang="en-US" sz="1800" b="0" strike="noStrike" spc="-1">
                <a:latin typeface="Comic Sans MS"/>
                <a:ea typeface="Segoe UI"/>
              </a:rPr>
              <a:t>upvote</a:t>
            </a:r>
            <a:r>
              <a:rPr lang="fa-IR" sz="1800" b="0" strike="noStrike" spc="-1">
                <a:latin typeface="Comic Sans MS"/>
                <a:ea typeface="Segoe UI"/>
              </a:rPr>
              <a:t> تشکر میکنن</a:t>
            </a:r>
          </a:p>
          <a:p>
            <a:pPr algn="just" rtl="1">
              <a:lnSpc>
                <a:spcPct val="107000"/>
              </a:lnSpc>
              <a:spcBef>
                <a:spcPts val="799"/>
              </a:spcBef>
              <a:buNone/>
              <a:tabLst>
                <a:tab pos="0" algn="l"/>
              </a:tabLst>
            </a:pPr>
            <a:r>
              <a:rPr lang="en-US" sz="1800" b="0" strike="noStrike" spc="-1">
                <a:latin typeface="Comic Sans MS"/>
                <a:ea typeface="Segoe UI"/>
              </a:rPr>
              <a:t>! البته جوابی که </a:t>
            </a:r>
            <a:r>
              <a:rPr lang="fa-IR" sz="1800" b="0" strike="noStrike" spc="-1">
                <a:latin typeface="Comic Sans MS"/>
                <a:ea typeface="Segoe UI"/>
              </a:rPr>
              <a:t>ارائه کردن</a:t>
            </a:r>
            <a:r>
              <a:rPr lang="en-US" sz="1800" b="0" strike="noStrike" spc="-1">
                <a:latin typeface="Comic Sans MS"/>
                <a:ea typeface="Segoe UI"/>
              </a:rPr>
              <a:t> بسیار مفصل بود که من تکه اولش رو فقط اینجا گذاشتم،</a:t>
            </a:r>
            <a:r>
              <a:rPr lang="fa-IR" sz="1800" b="0" strike="noStrike" spc="-1">
                <a:latin typeface="Comic Sans MS"/>
                <a:ea typeface="Segoe UI"/>
              </a:rPr>
              <a:t> و واقعا</a:t>
            </a:r>
            <a:r>
              <a:rPr lang="en-US" sz="1800" b="0" strike="noStrike" spc="-1">
                <a:latin typeface="Comic Sans MS"/>
                <a:ea typeface="Segoe UI"/>
              </a:rPr>
              <a:t> نوش جونش</a:t>
            </a:r>
            <a:r>
              <a:rPr lang="fa-IR" sz="1800" b="0" strike="noStrike" spc="-1">
                <a:latin typeface="Comic Sans MS"/>
                <a:ea typeface="Segoe UI"/>
              </a:rPr>
              <a:t>ون</a:t>
            </a:r>
            <a:r>
              <a:rPr lang="en-US" sz="1800" b="0" strike="noStrike" spc="-1">
                <a:latin typeface="Comic Sans MS"/>
                <a:ea typeface="Segoe UI"/>
              </a:rPr>
              <a:t>!</a:t>
            </a:r>
            <a:endParaRPr lang="en-US" sz="1800" b="0" strike="noStrike" spc="-1">
              <a:latin typeface="Arial"/>
            </a:endParaRPr>
          </a:p>
        </p:txBody>
      </p:sp>
      <p:sp>
        <p:nvSpPr>
          <p:cNvPr id="1079" name="PlaceHolder 3"/>
          <p:cNvSpPr>
            <a:spLocks noGrp="1"/>
          </p:cNvSpPr>
          <p:nvPr>
            <p:ph type="sldNum" idx="11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4CB0E36-337D-49F4-B07F-2E90E376A4A3}" type="slidenum">
              <a:rPr lang="en-US" sz="1200" b="0" strike="noStrike" spc="-1">
                <a:latin typeface="Times New Roman"/>
              </a:rPr>
              <a:t>322</a:t>
            </a:fld>
            <a:endParaRPr lang="en-US" sz="1200" b="0" strike="noStrike" spc="-1">
              <a:latin typeface="Times New Roman"/>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PlaceHolder 1"/>
          <p:cNvSpPr>
            <a:spLocks noGrp="1" noRot="1" noChangeAspect="1"/>
          </p:cNvSpPr>
          <p:nvPr>
            <p:ph type="sldImg"/>
          </p:nvPr>
        </p:nvSpPr>
        <p:spPr>
          <a:xfrm>
            <a:off x="685800" y="1143000"/>
            <a:ext cx="5486400" cy="3086100"/>
          </a:xfrm>
          <a:prstGeom prst="rect">
            <a:avLst/>
          </a:prstGeom>
          <a:ln w="0">
            <a:noFill/>
          </a:ln>
        </p:spPr>
      </p:sp>
      <p:sp>
        <p:nvSpPr>
          <p:cNvPr id="107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و اگر دقت کنیم به </a:t>
            </a:r>
            <a:r>
              <a:rPr lang="en-US" sz="1800" b="0" strike="noStrike" spc="-1">
                <a:latin typeface="Comic Sans MS"/>
                <a:cs typeface="B Kamran"/>
              </a:rPr>
              <a:t>history</a:t>
            </a:r>
            <a:r>
              <a:rPr lang="fa-IR" sz="1800" b="0" strike="noStrike" spc="-1">
                <a:latin typeface="Comic Sans MS"/>
                <a:cs typeface="B Kamran"/>
              </a:rPr>
              <a:t> این جواب، میبینیم که از همون روش </a:t>
            </a:r>
            <a:r>
              <a:rPr lang="en-US" sz="1800" b="0" strike="noStrike" spc="-1">
                <a:latin typeface="Comic Sans MS"/>
                <a:cs typeface="B Kamran"/>
              </a:rPr>
              <a:t>short answer then edit to improve</a:t>
            </a:r>
            <a:r>
              <a:rPr lang="fa-IR" sz="1800" b="0" strike="noStrike" spc="-1">
                <a:latin typeface="Comic Sans MS"/>
                <a:cs typeface="B Kamran"/>
              </a:rPr>
              <a:t> که براتون توضیح داده بودیم هم بهره بردن، که یک شیوه رایج در پاسخ دادن هست!</a:t>
            </a:r>
            <a:endParaRPr lang="en-US" sz="1800" b="0" strike="noStrike" spc="-1">
              <a:latin typeface="Arial"/>
            </a:endParaRPr>
          </a:p>
        </p:txBody>
      </p:sp>
      <p:sp>
        <p:nvSpPr>
          <p:cNvPr id="1079" name="PlaceHolder 3"/>
          <p:cNvSpPr>
            <a:spLocks noGrp="1"/>
          </p:cNvSpPr>
          <p:nvPr>
            <p:ph type="sldNum" idx="11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4CB0E36-337D-49F4-B07F-2E90E376A4A3}" type="slidenum">
              <a:rPr lang="en-US" sz="1200" b="0" strike="noStrike" spc="-1">
                <a:latin typeface="Times New Roman"/>
              </a:rPr>
              <a:t>323</a:t>
            </a:fld>
            <a:endParaRPr lang="en-US" sz="1200" b="0" strike="noStrike" spc="-1">
              <a:latin typeface="Times New Roman"/>
            </a:endParaRPr>
          </a:p>
        </p:txBody>
      </p:sp>
    </p:spTree>
    <p:extLst>
      <p:ext uri="{BB962C8B-B14F-4D97-AF65-F5344CB8AC3E}">
        <p14:creationId xmlns:p14="http://schemas.microsoft.com/office/powerpoint/2010/main" val="2161048224"/>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PlaceHolder 1"/>
          <p:cNvSpPr>
            <a:spLocks noGrp="1" noRot="1" noChangeAspect="1"/>
          </p:cNvSpPr>
          <p:nvPr>
            <p:ph type="sldImg"/>
          </p:nvPr>
        </p:nvSpPr>
        <p:spPr>
          <a:xfrm>
            <a:off x="685800" y="1143000"/>
            <a:ext cx="5486400" cy="3086100"/>
          </a:xfrm>
          <a:prstGeom prst="rect">
            <a:avLst/>
          </a:prstGeom>
          <a:ln w="0">
            <a:noFill/>
          </a:ln>
        </p:spPr>
      </p:sp>
      <p:sp>
        <p:nvSpPr>
          <p:cNvPr id="10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ایشون هم </a:t>
            </a:r>
            <a:r>
              <a:rPr lang="en-US" sz="1800" b="0" strike="noStrike" spc="-1">
                <a:latin typeface="Comic Sans MS"/>
                <a:ea typeface="Segoe UI"/>
              </a:rPr>
              <a:t>18k از امتیازش</a:t>
            </a:r>
            <a:r>
              <a:rPr lang="fa-IR" sz="1800" b="0" strike="noStrike" spc="-1">
                <a:latin typeface="Comic Sans MS"/>
                <a:ea typeface="Segoe UI"/>
              </a:rPr>
              <a:t>ون</a:t>
            </a:r>
            <a:r>
              <a:rPr lang="en-US" sz="1800" b="0" strike="noStrike" spc="-1">
                <a:latin typeface="Comic Sans MS"/>
                <a:ea typeface="Segoe UI"/>
              </a:rPr>
              <a:t> فقط و فقط بخاطر همین سوال ریکتی بود! </a:t>
            </a:r>
            <a:endParaRPr lang="en-US" sz="1800" b="0" strike="noStrike" spc="-1">
              <a:latin typeface="Arial"/>
            </a:endParaRPr>
          </a:p>
        </p:txBody>
      </p:sp>
      <p:sp>
        <p:nvSpPr>
          <p:cNvPr id="1082" name="PlaceHolder 3"/>
          <p:cNvSpPr>
            <a:spLocks noGrp="1"/>
          </p:cNvSpPr>
          <p:nvPr>
            <p:ph type="sldNum" idx="1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FF07CA9-F352-43B6-BD45-E7D3A12B3B0C}" type="slidenum">
              <a:rPr lang="en-US" sz="1200" b="0" strike="noStrike" spc="-1">
                <a:latin typeface="Times New Roman"/>
              </a:rPr>
              <a:t>324</a:t>
            </a:fld>
            <a:endParaRPr lang="en-US" sz="1200" b="0" strike="noStrike" spc="-1">
              <a:latin typeface="Times New Roman"/>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PlaceHolder 1"/>
          <p:cNvSpPr>
            <a:spLocks noGrp="1" noRot="1" noChangeAspect="1"/>
          </p:cNvSpPr>
          <p:nvPr>
            <p:ph type="sldImg"/>
          </p:nvPr>
        </p:nvSpPr>
        <p:spPr>
          <a:xfrm>
            <a:off x="685800" y="1143000"/>
            <a:ext cx="5486400" cy="3086100"/>
          </a:xfrm>
          <a:prstGeom prst="rect">
            <a:avLst/>
          </a:prstGeom>
          <a:ln w="0">
            <a:noFill/>
          </a:ln>
        </p:spPr>
      </p:sp>
      <p:sp>
        <p:nvSpPr>
          <p:cNvPr id="108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تعداد این جور مثال ها خیلی خیلی زیاده!</a:t>
            </a:r>
            <a:r>
              <a:rPr lang="en-US" sz="1800" b="0" strike="noStrike" spc="-1">
                <a:latin typeface="Comic Sans MS"/>
                <a:ea typeface="Segoe UI"/>
              </a:rPr>
              <a:t> با این لینک زیر که به کمک بخش Advance search stackoverflow نوشتم براتون، میتونین لیست همه سوالایی که بالای 10K امتیاز گرفتن رو ببینین</a:t>
            </a:r>
            <a:endParaRPr lang="en-US" sz="1800" b="0" strike="noStrike" spc="-1">
              <a:latin typeface="Arial"/>
            </a:endParaRPr>
          </a:p>
          <a:p>
            <a:pPr algn="just">
              <a:lnSpc>
                <a:spcPct val="107000"/>
              </a:lnSpc>
              <a:spcBef>
                <a:spcPts val="799"/>
              </a:spcBef>
              <a:buNone/>
              <a:tabLst>
                <a:tab pos="0" algn="l"/>
              </a:tabLst>
            </a:pPr>
            <a:r>
              <a:rPr lang="en-US" sz="1800" b="0" u="sng" strike="noStrike" spc="-1">
                <a:solidFill>
                  <a:srgbClr val="000000"/>
                </a:solidFill>
                <a:uFillTx/>
                <a:latin typeface="Comic Sans MS"/>
                <a:ea typeface="Segoe UI"/>
                <a:hlinkClick r:id="rId3"/>
              </a:rPr>
              <a:t>https://stackoverflow.com/search?q=score%3A1000</a:t>
            </a:r>
            <a:r>
              <a:rPr lang="en-US" sz="1800" b="0" strike="noStrike" spc="-1">
                <a:latin typeface="Comic Sans MS"/>
                <a:ea typeface="Segoe UI"/>
              </a:rPr>
              <a:t>..+</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یا فقط </a:t>
            </a:r>
            <a:r>
              <a:rPr lang="en-US" sz="1800" b="0" strike="noStrike" spc="-1">
                <a:latin typeface="Comic Sans MS"/>
                <a:ea typeface="Segoe UI"/>
              </a:rPr>
              <a:t>Javascript</a:t>
            </a:r>
            <a:r>
              <a:rPr lang="fa-IR" sz="1800" b="0" strike="noStrike" spc="-1">
                <a:latin typeface="Comic Sans MS"/>
                <a:cs typeface="B Kamran"/>
              </a:rPr>
              <a:t>ی هاش:</a:t>
            </a:r>
            <a:endParaRPr lang="en-US" sz="1800" b="0" strike="noStrike" spc="-1">
              <a:latin typeface="Arial"/>
            </a:endParaRPr>
          </a:p>
          <a:p>
            <a:pPr algn="just">
              <a:lnSpc>
                <a:spcPct val="107000"/>
              </a:lnSpc>
              <a:spcBef>
                <a:spcPts val="799"/>
              </a:spcBef>
              <a:buNone/>
              <a:tabLst>
                <a:tab pos="0" algn="l"/>
              </a:tabLst>
            </a:pPr>
            <a:r>
              <a:rPr lang="en-US" sz="1800" b="0" u="sng" strike="noStrike" spc="-1">
                <a:solidFill>
                  <a:srgbClr val="000000"/>
                </a:solidFill>
                <a:uFillTx/>
                <a:latin typeface="Comic Sans MS"/>
                <a:ea typeface="Segoe UI"/>
                <a:hlinkClick r:id="rId4"/>
              </a:rPr>
              <a:t>https://stackoverflow.com/search?q=%5Bjavascript%5D+score%3A1000</a:t>
            </a:r>
            <a:r>
              <a:rPr lang="en-US" sz="1800" b="0" strike="noStrike" spc="-1">
                <a:latin typeface="Comic Sans MS"/>
                <a:ea typeface="Segoe UI"/>
              </a:rPr>
              <a:t>..+</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میبینین اون عملگرهای جستجوی</a:t>
            </a:r>
            <a:r>
              <a:rPr lang="en-US" sz="1800" b="0" strike="noStrike" spc="-1">
                <a:latin typeface="Comic Sans MS"/>
                <a:ea typeface="Segoe UI"/>
              </a:rPr>
              <a:t> اینجور جاها </a:t>
            </a:r>
            <a:r>
              <a:rPr lang="fa-IR" sz="1800" b="0" strike="noStrike" spc="-1">
                <a:latin typeface="Comic Sans MS"/>
                <a:ea typeface="Segoe UI"/>
              </a:rPr>
              <a:t>خیلی </a:t>
            </a:r>
            <a:r>
              <a:rPr lang="en-US" sz="1800" b="0" strike="noStrike" spc="-1">
                <a:latin typeface="Comic Sans MS"/>
                <a:ea typeface="Segoe UI"/>
              </a:rPr>
              <a:t>بدرد می‌خو</a:t>
            </a:r>
            <a:r>
              <a:rPr lang="fa-IR" sz="1800" b="0" strike="noStrike" spc="-1">
                <a:latin typeface="Comic Sans MS"/>
                <a:ea typeface="Segoe UI"/>
              </a:rPr>
              <a:t>رن</a:t>
            </a:r>
            <a:r>
              <a:rPr lang="en-US" sz="1800" b="0" strike="noStrike" spc="-1">
                <a:latin typeface="Comic Sans MS"/>
                <a:ea typeface="Segoe UI"/>
              </a:rPr>
              <a:t>!</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مثلا توجه کنین تو سوال اول، کاربری که سوال رو پرسیده، </a:t>
            </a:r>
            <a:r>
              <a:rPr lang="en-US" sz="1800" b="0" strike="noStrike" spc="-1">
                <a:latin typeface="Comic Sans MS"/>
                <a:ea typeface="Segoe UI"/>
              </a:rPr>
              <a:t>340</a:t>
            </a:r>
            <a:r>
              <a:rPr lang="fa-IR" sz="1800" b="0" strike="noStrike" spc="-1">
                <a:latin typeface="Comic Sans MS"/>
                <a:ea typeface="Segoe UI"/>
              </a:rPr>
              <a:t>هزار</a:t>
            </a:r>
            <a:r>
              <a:rPr lang="en-US" sz="1800" b="0" strike="noStrike" spc="-1">
                <a:latin typeface="Comic Sans MS"/>
                <a:ea typeface="Segoe UI"/>
              </a:rPr>
              <a:t> امتیازشو</a:t>
            </a:r>
            <a:r>
              <a:rPr lang="fa-IR" sz="1800" b="0" strike="noStrike" spc="-1">
                <a:latin typeface="Comic Sans MS"/>
                <a:ea typeface="Segoe UI"/>
              </a:rPr>
              <a:t>نو</a:t>
            </a:r>
            <a:r>
              <a:rPr lang="en-US" sz="1800" b="0" strike="noStrike" spc="-1">
                <a:latin typeface="Comic Sans MS"/>
                <a:ea typeface="Segoe UI"/>
              </a:rPr>
              <a:t> فقط و فقط از یک سوال بدست آورده! </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پس بچه­ها می­بینین همیشه همینه وقتی یک موضوعی تخصصی تر میشه،افراد کمتری هم هستن که تو اون موضوع کارکرده/مطالعه داشته باشن و بتونن کمک کنن، مثلا شما بیا از </a:t>
            </a:r>
            <a:r>
              <a:rPr lang="en-US" sz="1800" b="0" strike="noStrike" spc="-1">
                <a:latin typeface="Comic Sans MS"/>
                <a:ea typeface="Segoe UI"/>
              </a:rPr>
              <a:t>1000 نفر یه سوال درباره Lexical Scoping</a:t>
            </a:r>
            <a:r>
              <a:rPr lang="fa-IR" sz="1800" b="0" strike="noStrike" spc="-1">
                <a:latin typeface="Comic Sans MS"/>
                <a:ea typeface="Segoe UI"/>
              </a:rPr>
              <a:t> یا </a:t>
            </a:r>
            <a:r>
              <a:rPr lang="en-US" sz="1800" b="0" strike="noStrike" spc="-1">
                <a:latin typeface="Comic Sans MS"/>
                <a:ea typeface="Segoe UI"/>
              </a:rPr>
              <a:t>abstract syntax tree</a:t>
            </a:r>
            <a:r>
              <a:rPr lang="fa-IR" sz="1800" b="0" strike="noStrike" spc="-1">
                <a:latin typeface="Comic Sans MS"/>
                <a:ea typeface="Segoe UI"/>
              </a:rPr>
              <a:t> توی </a:t>
            </a:r>
            <a:r>
              <a:rPr lang="en-US" sz="1800" b="0" strike="noStrike" spc="-1">
                <a:latin typeface="Comic Sans MS"/>
                <a:ea typeface="Segoe UI"/>
              </a:rPr>
              <a:t>javascript</a:t>
            </a:r>
            <a:r>
              <a:rPr lang="fa-IR" sz="1800" b="0" strike="noStrike" spc="-1">
                <a:latin typeface="Comic Sans MS"/>
                <a:ea typeface="Segoe UI"/>
              </a:rPr>
              <a:t> بپرسین، ممکنه تعداد کمی بتونن جواب بدن اما حالا یه سوال درمورد </a:t>
            </a:r>
            <a:r>
              <a:rPr lang="en-US" sz="1800" b="0" strike="noStrike" spc="-1">
                <a:latin typeface="Comic Sans MS"/>
                <a:ea typeface="Segoe UI"/>
              </a:rPr>
              <a:t>loop</a:t>
            </a:r>
            <a:r>
              <a:rPr lang="fa-IR" sz="1800" b="0" strike="noStrike" spc="-1">
                <a:latin typeface="Comic Sans MS"/>
                <a:ea typeface="Segoe UI"/>
              </a:rPr>
              <a:t> زدن روی آرایه تو </a:t>
            </a:r>
            <a:r>
              <a:rPr lang="en-US" sz="1800" b="0" strike="noStrike" spc="-1">
                <a:latin typeface="Comic Sans MS"/>
                <a:ea typeface="Segoe UI"/>
              </a:rPr>
              <a:t>javascript</a:t>
            </a:r>
            <a:r>
              <a:rPr lang="fa-IR" sz="1800" b="0" strike="noStrike" spc="-1">
                <a:latin typeface="Comic Sans MS"/>
                <a:ea typeface="Segoe UI"/>
              </a:rPr>
              <a:t> بپرسین، تقریبا همه میتونن جواب بدن!</a:t>
            </a:r>
            <a:endParaRPr lang="en-US" sz="1800" b="0" strike="noStrike" spc="-1">
              <a:latin typeface="Arial"/>
            </a:endParaRPr>
          </a:p>
        </p:txBody>
      </p:sp>
      <p:sp>
        <p:nvSpPr>
          <p:cNvPr id="1085" name="PlaceHolder 3"/>
          <p:cNvSpPr>
            <a:spLocks noGrp="1"/>
          </p:cNvSpPr>
          <p:nvPr>
            <p:ph type="sldNum" idx="12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B1E752A-ADEC-48EE-91F3-F685239BA18E}" type="slidenum">
              <a:rPr lang="en-US" sz="1200" b="0" strike="noStrike" spc="-1">
                <a:latin typeface="Times New Roman"/>
              </a:rPr>
              <a:t>325</a:t>
            </a:fld>
            <a:endParaRPr lang="en-US" sz="1200" b="0" strike="noStrike" spc="-1">
              <a:latin typeface="Times New Roman"/>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PlaceHolder 1"/>
          <p:cNvSpPr>
            <a:spLocks noGrp="1" noRot="1" noChangeAspect="1"/>
          </p:cNvSpPr>
          <p:nvPr>
            <p:ph type="sldImg"/>
          </p:nvPr>
        </p:nvSpPr>
        <p:spPr>
          <a:xfrm>
            <a:off x="685800" y="1143000"/>
            <a:ext cx="5486400" cy="3086100"/>
          </a:xfrm>
          <a:prstGeom prst="rect">
            <a:avLst/>
          </a:prstGeom>
          <a:ln w="0">
            <a:noFill/>
          </a:ln>
        </p:spPr>
      </p:sp>
      <p:sp>
        <p:nvSpPr>
          <p:cNvPr id="108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اینجا خوبه که قبل از پرداختن به روش‌های دیگه یه سری به تاپ‌های </a:t>
            </a:r>
            <a:r>
              <a:rPr lang="en-US" sz="1800" b="0" strike="noStrike" spc="-1">
                <a:latin typeface="Comic Sans MS"/>
                <a:ea typeface="Segoe UI"/>
              </a:rPr>
              <a:t>Stackoverflow هم بزنیم ببینم اونا چطور رشد کردن، آیا چیزی که گفتیم برای اونا هم صادقه؟ مستقیم میرم سراغ اولین و معروفترینشون یعنی John Skeet که </a:t>
            </a:r>
            <a:r>
              <a:rPr lang="fa-IR" sz="1800" b="0" strike="noStrike" spc="-1">
                <a:latin typeface="Comic Sans MS"/>
                <a:ea typeface="Segoe UI"/>
              </a:rPr>
              <a:t>تاپ</a:t>
            </a:r>
            <a:r>
              <a:rPr lang="en-US" sz="1800" b="0" strike="noStrike" spc="-1">
                <a:latin typeface="Comic Sans MS"/>
                <a:ea typeface="Segoe UI"/>
              </a:rPr>
              <a:t>  C# هست</a:t>
            </a:r>
            <a:r>
              <a:rPr lang="fa-IR" sz="1800" b="0" strike="noStrike" spc="-1">
                <a:latin typeface="Comic Sans MS"/>
                <a:ea typeface="Segoe UI"/>
              </a:rPr>
              <a:t>ن</a:t>
            </a:r>
            <a:r>
              <a:rPr lang="en-US" sz="1800" b="0" strike="noStrike" spc="-1">
                <a:latin typeface="Comic Sans MS"/>
                <a:ea typeface="Segoe UI"/>
              </a:rPr>
              <a:t>!</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088" name="PlaceHolder 3"/>
          <p:cNvSpPr>
            <a:spLocks noGrp="1"/>
          </p:cNvSpPr>
          <p:nvPr>
            <p:ph type="sldNum" idx="12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1F3296C-2578-4E5D-88CF-3F76EEB4E734}" type="slidenum">
              <a:rPr lang="en-US" sz="1200" b="0" strike="noStrike" spc="-1">
                <a:latin typeface="Times New Roman"/>
              </a:rPr>
              <a:t>326</a:t>
            </a:fld>
            <a:endParaRPr lang="en-US" sz="1200" b="0" strike="noStrike" spc="-1">
              <a:latin typeface="Times New Roman"/>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می‌بینین فقط نزدیک به </a:t>
            </a:r>
            <a:r>
              <a:rPr lang="en-US" sz="1800" b="0" strike="noStrike" spc="-1">
                <a:latin typeface="Comic Sans MS"/>
                <a:ea typeface="Segoe UI"/>
              </a:rPr>
              <a:t>400k از 1</a:t>
            </a:r>
            <a:r>
              <a:rPr lang="fa-IR" sz="1800" b="0" strike="noStrike" spc="-1">
                <a:latin typeface="Comic Sans MS"/>
                <a:cs typeface="B Kamran"/>
              </a:rPr>
              <a:t>میلیون و </a:t>
            </a:r>
            <a:r>
              <a:rPr lang="en-US" sz="1800" b="0" strike="noStrike" spc="-1">
                <a:latin typeface="Comic Sans MS"/>
                <a:ea typeface="Segoe UI"/>
              </a:rPr>
              <a:t>300</a:t>
            </a:r>
            <a:r>
              <a:rPr lang="fa-IR" sz="1800" b="0" strike="noStrike" spc="-1">
                <a:latin typeface="Comic Sans MS"/>
                <a:cs typeface="B Kamran"/>
              </a:rPr>
              <a:t>هزارتا امتیازش رو از چندتا جواب به سوال های عمومی دریافت کرده! اگر ریز بین باشین چند نکته‌ی بسیار مهم رو از دل همین صفحه بیرون میکشین:</a:t>
            </a:r>
            <a:endParaRPr lang="en-US" sz="1800" b="0" strike="noStrike" spc="-1">
              <a:latin typeface="Arial"/>
            </a:endParaRPr>
          </a:p>
          <a:p>
            <a:pPr marL="343080" indent="-343080" algn="just" rtl="1">
              <a:lnSpc>
                <a:spcPct val="107000"/>
              </a:lnSpc>
              <a:spcBef>
                <a:spcPts val="799"/>
              </a:spcBef>
              <a:buClr>
                <a:srgbClr val="000000"/>
              </a:buClr>
              <a:buFont typeface="Symbol"/>
              <a:buChar char=""/>
              <a:tabLst>
                <a:tab pos="0" algn="l"/>
              </a:tabLst>
            </a:pPr>
            <a:r>
              <a:rPr lang="fa-IR" sz="1800" b="0" strike="noStrike" spc="-1">
                <a:latin typeface="Comic Sans MS"/>
                <a:cs typeface="B Kamran"/>
              </a:rPr>
              <a:t>اولیش اینه که </a:t>
            </a:r>
            <a:r>
              <a:rPr lang="en-US" sz="1800" b="0" strike="noStrike" spc="-1">
                <a:latin typeface="Comic Sans MS"/>
                <a:ea typeface="Segoe UI"/>
              </a:rPr>
              <a:t>35 هزارتا جواب داده! این </a:t>
            </a:r>
            <a:r>
              <a:rPr lang="fa-IR" sz="1800" b="0" strike="noStrike" spc="-1">
                <a:latin typeface="Comic Sans MS"/>
                <a:cs typeface="B Kamran"/>
              </a:rPr>
              <a:t>یعنی این فرد بشدت قابل اعتماد و فعال و اصلا انگار شب و روزش روی روی همین سایت و کمک به بقیه گذرونده! خیلی کمک کرده به جامعه برنامه‌نویس‌های </a:t>
            </a:r>
            <a:r>
              <a:rPr lang="en-US" sz="1800" b="0" strike="noStrike" spc="-1">
                <a:latin typeface="Comic Sans MS"/>
                <a:ea typeface="Segoe UI"/>
              </a:rPr>
              <a:t>C#,Java! دمش گرم واقعا!</a:t>
            </a:r>
            <a:endParaRPr lang="en-US" sz="1800" b="0" strike="noStrike" spc="-1">
              <a:latin typeface="Arial"/>
            </a:endParaRPr>
          </a:p>
          <a:p>
            <a:pPr marL="343080" indent="-343080" algn="just" rtl="1">
              <a:lnSpc>
                <a:spcPct val="107000"/>
              </a:lnSpc>
              <a:buClr>
                <a:srgbClr val="000000"/>
              </a:buClr>
              <a:buFont typeface="Symbol"/>
              <a:buChar char=""/>
              <a:tabLst>
                <a:tab pos="0" algn="l"/>
              </a:tabLst>
            </a:pPr>
            <a:r>
              <a:rPr lang="fa-IR" sz="1800" b="0" strike="noStrike" spc="-1">
                <a:latin typeface="Comic Sans MS"/>
                <a:cs typeface="B Kamran"/>
              </a:rPr>
              <a:t>دوم اینکه این فرد که یکی از با سوادترین افراد تو حوزه مرتبطشون حساب میشن،</a:t>
            </a:r>
          </a:p>
          <a:p>
            <a:pPr marL="0" indent="0" algn="just" rtl="1">
              <a:lnSpc>
                <a:spcPct val="107000"/>
              </a:lnSpc>
              <a:buClr>
                <a:srgbClr val="000000"/>
              </a:buClr>
              <a:buFont typeface="Symbol"/>
              <a:buNone/>
              <a:tabLst>
                <a:tab pos="0" algn="l"/>
              </a:tabLst>
            </a:pPr>
            <a:r>
              <a:rPr lang="fa-IR" sz="1800" b="0" strike="noStrike" spc="-1">
                <a:latin typeface="Comic Sans MS"/>
                <a:cs typeface="B Kamran"/>
              </a:rPr>
              <a:t> اینطور برداشت میشه که هر سوالی رو باید جوابشو ایشون بدونه، اما میبینیم که </a:t>
            </a:r>
            <a:r>
              <a:rPr lang="en-US" sz="1800" b="0" strike="noStrike" spc="-1">
                <a:latin typeface="Comic Sans MS"/>
                <a:ea typeface="Segoe UI"/>
              </a:rPr>
              <a:t>51</a:t>
            </a:r>
            <a:r>
              <a:rPr lang="fa-IR" sz="1800" b="0" strike="noStrike" spc="-1">
                <a:latin typeface="Comic Sans MS"/>
                <a:cs typeface="B Kamran"/>
              </a:rPr>
              <a:t>سوال پرسیده! یعنی مثل همه قطعا سوالاتی رو داشته و داره و پرسیده و خواهد پرسید، پس وقتی همچین شخصی سوال میپرسه و خجالتی نمیکشه که بقیه چی فکر کنن، شما هم دیگه از سوال پرسیدن نترسین! </a:t>
            </a:r>
          </a:p>
          <a:p>
            <a:pPr marL="0" indent="0" algn="just" rtl="1">
              <a:lnSpc>
                <a:spcPct val="107000"/>
              </a:lnSpc>
              <a:buClr>
                <a:srgbClr val="000000"/>
              </a:buClr>
              <a:buFont typeface="Symbol"/>
              <a:buNone/>
              <a:tabLst>
                <a:tab pos="0" algn="l"/>
              </a:tabLst>
            </a:pPr>
            <a:r>
              <a:rPr lang="fa-IR" sz="1800" b="0" strike="noStrike" spc="-1">
                <a:latin typeface="Comic Sans MS"/>
                <a:cs typeface="B Kamran"/>
              </a:rPr>
              <a:t>اینکه از شما کوچیکتره، 10 سال کوچیکتره، 20سال کوچیکتره، اگر چیزی رو بلده، مودبانه برین ازشون بپرسین، اگر راهنمایی کرد که چه بهتر و برد کردین اگر راهنمایی هم نکرد که اشکالی نداره، درواقع نهایتش اینه که راهنمایی نکنه، من خودم بشخصه از این تجربه ها داشتم و از افراد کوچیکتر از خودم سوال پرسیدم و مشکلم رو برطرف کردم به لطف خدا با کمک راهنمایی هاشون وحتی بارها دیدم برخی از بچه ها چندسالی ازم کوچکتر هستن  و در برخی موضوعات دانش و تجربه بیشتری دارن و من واقعا کیف میکنم از این که باهاشون صحبت میکنم و ازشون یاد بگیرم و دوست باشم باهاشون.</a:t>
            </a:r>
            <a:endParaRPr lang="en-US" sz="1800" b="0" strike="noStrike" spc="-1">
              <a:latin typeface="Arial"/>
            </a:endParaRPr>
          </a:p>
          <a:p>
            <a:pPr marL="343080" indent="-343080" algn="just" rtl="1">
              <a:lnSpc>
                <a:spcPct val="107000"/>
              </a:lnSpc>
              <a:buClr>
                <a:srgbClr val="000000"/>
              </a:buClr>
              <a:buFont typeface="Symbol"/>
              <a:buChar char=""/>
              <a:tabLst>
                <a:tab pos="0" algn="l"/>
              </a:tabLst>
            </a:pPr>
            <a:r>
              <a:rPr lang="fa-IR" sz="1800" b="0" strike="noStrike" spc="-1">
                <a:latin typeface="Comic Sans MS"/>
                <a:cs typeface="B Kamran"/>
              </a:rPr>
              <a:t>نکته بعدی اینه که جناب </a:t>
            </a:r>
            <a:r>
              <a:rPr lang="en-US" sz="1800" b="0" strike="noStrike" spc="-1">
                <a:latin typeface="Comic Sans MS"/>
                <a:cs typeface="B Kamran"/>
              </a:rPr>
              <a:t>Jon Skeet</a:t>
            </a:r>
            <a:r>
              <a:rPr lang="fa-IR" sz="1800" b="0" strike="noStrike" spc="-1">
                <a:latin typeface="Comic Sans MS"/>
                <a:cs typeface="B Kamran"/>
              </a:rPr>
              <a:t> خودشون مولف کتاب </a:t>
            </a:r>
            <a:r>
              <a:rPr lang="en-US" sz="1800" b="0" strike="noStrike" spc="-1">
                <a:latin typeface="Comic Sans MS"/>
                <a:ea typeface="Segoe UI"/>
              </a:rPr>
              <a:t>C# in Depth </a:t>
            </a:r>
            <a:r>
              <a:rPr lang="fa-IR" sz="1800" b="0" strike="noStrike" spc="-1">
                <a:latin typeface="Comic Sans MS"/>
                <a:cs typeface="B Kamran"/>
              </a:rPr>
              <a:t>هست و یکی از باسواد ترین مدرس‌های </a:t>
            </a:r>
            <a:r>
              <a:rPr lang="en-US" sz="1800" b="0" strike="noStrike" spc="-1">
                <a:latin typeface="Comic Sans MS"/>
                <a:ea typeface="Segoe UI"/>
              </a:rPr>
              <a:t>C# </a:t>
            </a:r>
            <a:r>
              <a:rPr lang="fa-IR" sz="1800" b="0" strike="noStrike" spc="-1">
                <a:latin typeface="Comic Sans MS"/>
                <a:cs typeface="B Kamran"/>
              </a:rPr>
              <a:t>هستن و کتابشونم </a:t>
            </a:r>
            <a:r>
              <a:rPr lang="en-US" sz="1800" b="0" strike="noStrike" spc="-1">
                <a:latin typeface="Comic Sans MS"/>
                <a:ea typeface="Segoe UI"/>
              </a:rPr>
              <a:t>best seller</a:t>
            </a:r>
            <a:r>
              <a:rPr lang="fa-IR" sz="1800" b="0" strike="noStrike" spc="-1">
                <a:latin typeface="Comic Sans MS"/>
                <a:cs typeface="B Kamran"/>
              </a:rPr>
              <a:t>هست و توی </a:t>
            </a:r>
            <a:r>
              <a:rPr lang="en-US" sz="1800" b="0" strike="noStrike" spc="-1">
                <a:latin typeface="Comic Sans MS"/>
                <a:ea typeface="Segoe UI"/>
              </a:rPr>
              <a:t>goodreads امتیاز خوبی داره، یعنی چی؟ یعنی </a:t>
            </a:r>
            <a:r>
              <a:rPr lang="fa-IR" sz="1800" b="0" strike="noStrike" spc="-1">
                <a:latin typeface="Comic Sans MS"/>
                <a:cs typeface="B Kamran"/>
              </a:rPr>
              <a:t>اینکه وقتی همچین فردی می‌تونه اینطوری جواب بده و این همه جواب بده و اینقدر امتیاز دریافت کنه، یه معنی بیشتر نمیده! اونم اینه که مسلط به </a:t>
            </a:r>
            <a:r>
              <a:rPr lang="en-US" sz="1800" b="0" strike="noStrike" spc="-1">
                <a:latin typeface="Comic Sans MS"/>
                <a:cs typeface="B Kamran"/>
              </a:rPr>
              <a:t>c#</a:t>
            </a:r>
            <a:r>
              <a:rPr lang="fa-IR" sz="1800" b="0" strike="noStrike" spc="-1">
                <a:latin typeface="Comic Sans MS"/>
                <a:cs typeface="B Kamran"/>
              </a:rPr>
              <a:t> و منبع </a:t>
            </a:r>
            <a:r>
              <a:rPr lang="fa-IR" sz="1800" b="0" strike="noStrike" spc="-1">
                <a:latin typeface="Comic Sans MS"/>
                <a:ea typeface="Segoe UI"/>
              </a:rPr>
              <a:t>اش </a:t>
            </a:r>
            <a:r>
              <a:rPr lang="fa-IR" sz="1800" b="0" strike="noStrike" spc="-1">
                <a:latin typeface="Comic Sans MS"/>
                <a:cs typeface="B Kamran"/>
              </a:rPr>
              <a:t>هست! اولین منبع هم معمولا همون داکیومنت‌های سایت و کدخونی پروژه‌ها هست و طبیعتا گام بعدش تجربه است، همین طور شده که خودشون یک کتاب نوشتن که کتابشون هم الان یک منبع خیلی خوب برای </a:t>
            </a:r>
            <a:r>
              <a:rPr lang="en-US" sz="1800" b="0" strike="noStrike" spc="-1">
                <a:latin typeface="Comic Sans MS"/>
                <a:ea typeface="Segoe UI"/>
              </a:rPr>
              <a:t>C# هست!</a:t>
            </a:r>
            <a:endParaRPr lang="en-US" sz="1800" b="0" strike="noStrike" spc="-1">
              <a:latin typeface="Arial"/>
            </a:endParaRPr>
          </a:p>
          <a:p>
            <a:pPr algn="just" rtl="1">
              <a:lnSpc>
                <a:spcPct val="107000"/>
              </a:lnSpc>
              <a:spcBef>
                <a:spcPts val="799"/>
              </a:spcBef>
              <a:buNone/>
              <a:tabLst>
                <a:tab pos="0" algn="l"/>
              </a:tabLst>
            </a:pPr>
            <a:endParaRPr lang="fa-IR"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پس توجه کنین که سوال های ساده چقدر میتونن مفید باشن! البته نباید به این سوالات بسنده کنین!</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327</a:t>
            </a:fld>
            <a:endParaRPr lang="en-US" sz="1200" b="0" strike="noStrike" spc="-1">
              <a:latin typeface="Times New Roman"/>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PlaceHolder 1"/>
          <p:cNvSpPr>
            <a:spLocks noGrp="1" noRot="1" noChangeAspect="1"/>
          </p:cNvSpPr>
          <p:nvPr>
            <p:ph type="sldImg"/>
          </p:nvPr>
        </p:nvSpPr>
        <p:spPr>
          <a:xfrm>
            <a:off x="685800" y="1143000"/>
            <a:ext cx="5486400" cy="3086100"/>
          </a:xfrm>
          <a:prstGeom prst="rect">
            <a:avLst/>
          </a:prstGeom>
          <a:ln w="0">
            <a:noFill/>
          </a:ln>
        </p:spPr>
      </p:sp>
      <p:sp>
        <p:nvSpPr>
          <p:cNvPr id="109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 </a:t>
            </a:r>
            <a:r>
              <a:rPr lang="en-US" sz="1800" b="0" strike="noStrike" spc="-1">
                <a:latin typeface="Comic Sans MS"/>
                <a:cs typeface="B Kamran"/>
              </a:rPr>
              <a:t>4</a:t>
            </a:r>
            <a:r>
              <a:rPr lang="fa-IR" sz="1800" b="0" strike="noStrike" spc="-1">
                <a:latin typeface="Comic Sans MS"/>
                <a:cs typeface="B Kamran"/>
              </a:rPr>
              <a:t>م – </a:t>
            </a:r>
            <a:r>
              <a:rPr lang="en-US" sz="1800" b="0" strike="noStrike" spc="-1">
                <a:latin typeface="Comic Sans MS"/>
                <a:cs typeface="B Kamran"/>
              </a:rPr>
              <a:t>Already answered</a:t>
            </a:r>
            <a:endParaRPr lang="fa-IR"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اولین </a:t>
            </a:r>
            <a:r>
              <a:rPr lang="en-US" sz="1800" b="0" strike="noStrike" spc="-1">
                <a:latin typeface="Comic Sans MS"/>
                <a:cs typeface="B Kamran"/>
              </a:rPr>
              <a:t>golden tip</a:t>
            </a:r>
            <a:r>
              <a:rPr lang="fa-IR" sz="1800" b="0" strike="noStrike" spc="-1">
                <a:latin typeface="Comic Sans MS"/>
                <a:cs typeface="B Kamran"/>
              </a:rPr>
              <a:t> که من خودم ازش کلی امتیاز دریافت کردم و بشدت امتیاز آور هم هستو شما هم میتونین بسادگی باهاش کلی امتیاز دریافت کنین!</a:t>
            </a:r>
          </a:p>
          <a:p>
            <a:pPr algn="just" rtl="1">
              <a:lnSpc>
                <a:spcPct val="107000"/>
              </a:lnSpc>
              <a:spcBef>
                <a:spcPts val="799"/>
              </a:spcBef>
              <a:buNone/>
              <a:tabLst>
                <a:tab pos="0" algn="l"/>
              </a:tabLst>
            </a:pPr>
            <a:endParaRPr lang="fa-IR"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بچه ها، به نظر من </a:t>
            </a:r>
            <a:r>
              <a:rPr lang="en-US" sz="1800" b="0" strike="noStrike" spc="-1">
                <a:latin typeface="Comic Sans MS"/>
                <a:ea typeface="Segoe UI"/>
              </a:rPr>
              <a:t>Stackoverflow فقط یه سایت به منظور سوال پرسیدن نیست، یه سایت فوق العاده برای یادگیری کلی چالش­های واقعی هم هست، مشکلات/سوالاتی که ممکنه تو آینده </a:t>
            </a:r>
            <a:r>
              <a:rPr lang="fa-IR" sz="1800" b="0" strike="noStrike" spc="-1">
                <a:latin typeface="Comic Sans MS"/>
                <a:ea typeface="Segoe UI"/>
              </a:rPr>
              <a:t>باهاشون مواجه بشین</a:t>
            </a:r>
            <a:r>
              <a:rPr lang="en-US" sz="1800" b="0" strike="noStrike" spc="-1">
                <a:latin typeface="Comic Sans MS"/>
                <a:ea typeface="Segoe UI"/>
              </a:rPr>
              <a:t>، تجربیات خالص و دانش برنامه­نویس­ها اونجا جمع شده بخصوص باگ هاشون، پس با خوندن سوال­ها می­تونی</a:t>
            </a:r>
            <a:r>
              <a:rPr lang="fa-IR" sz="1800" b="0" strike="noStrike" spc="-1">
                <a:latin typeface="Comic Sans MS"/>
                <a:ea typeface="Segoe UI"/>
              </a:rPr>
              <a:t>ن</a:t>
            </a:r>
            <a:r>
              <a:rPr lang="en-US" sz="1800" b="0" strike="noStrike" spc="-1">
                <a:latin typeface="Comic Sans MS"/>
                <a:ea typeface="Segoe UI"/>
              </a:rPr>
              <a:t> کلی مطلب جدید یاد بگیری</a:t>
            </a:r>
            <a:r>
              <a:rPr lang="fa-IR" sz="1800" b="0" strike="noStrike" spc="-1">
                <a:latin typeface="Comic Sans MS"/>
                <a:ea typeface="Segoe UI"/>
              </a:rPr>
              <a:t>ن</a:t>
            </a:r>
            <a:r>
              <a:rPr lang="en-US" sz="1800" b="0" strike="noStrike" spc="-1">
                <a:latin typeface="Comic Sans MS"/>
                <a:ea typeface="Segoe UI"/>
              </a:rPr>
              <a:t>، حالا برای اینکه علاوه بر یادگیری</a:t>
            </a:r>
            <a:r>
              <a:rPr lang="fa-IR" sz="1800" b="0" strike="noStrike" spc="-1">
                <a:latin typeface="Comic Sans MS"/>
                <a:ea typeface="Segoe UI"/>
              </a:rPr>
              <a:t>ن</a:t>
            </a:r>
            <a:r>
              <a:rPr lang="en-US" sz="1800" b="0" strike="noStrike" spc="-1">
                <a:latin typeface="Comic Sans MS"/>
                <a:ea typeface="Segoe UI"/>
              </a:rPr>
              <a:t>، contribute مثبت هم داشته باشیم و کلی امتیاز هم دریافت کنیم اینکارو کنین:</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 سوال­هایی که جواب گرفتن رو نگاه کنین، اگر از عنوان سوال خوشتون اومد، باز می­کنین، دقیق مطالعه می­کنین، اگر واقعا برای خودتون هم جالب بود یعنی درواقع برای خودتون هم همین سوال شکل گرفت، سعی کنین جواب بقیه رو ببینین و اگر حس کردین که می­تونه جواب بهتری هم داشته باشه، تحقیق­کنین، سرچ و مطالعه کنین و حالا جواب رو از زبون خودتون با دقت بیشتر، کامل­تر و روون­تر ارائه بدین</a:t>
            </a:r>
            <a:r>
              <a:rPr lang="ar-SA" sz="1800" b="0" strike="noStrike" spc="-1">
                <a:latin typeface="Comic Sans MS"/>
                <a:cs typeface="B Kamran"/>
              </a:rPr>
              <a:t>،</a:t>
            </a:r>
            <a:endParaRPr lang="en-US" sz="1800" b="0" strike="noStrike" spc="-1">
              <a:latin typeface="Arial"/>
            </a:endParaRPr>
          </a:p>
          <a:p>
            <a:pPr algn="just" rtl="1">
              <a:lnSpc>
                <a:spcPct val="107000"/>
              </a:lnSpc>
              <a:spcBef>
                <a:spcPts val="799"/>
              </a:spcBef>
              <a:buNone/>
              <a:tabLst>
                <a:tab pos="0" algn="l"/>
              </a:tabLst>
            </a:pPr>
            <a:r>
              <a:rPr lang="en-US" sz="1800" b="0" strike="noStrike" spc="-1">
                <a:latin typeface="Comic Sans MS"/>
                <a:ea typeface="Segoe UI"/>
              </a:rPr>
              <a:t> درواقع این جواب بهتره باعث می­شه تا افراد دیگه­ای که همین مشکل رو باهاش روبرو شدن، بیان جواب شما رو بخونن و بهتر یادبگیرن و همین باعث می­شه که به جواب خوب شما upvote بدن</a:t>
            </a:r>
            <a:r>
              <a:rPr lang="ar-SA" sz="1800" b="0" strike="noStrike" spc="-1">
                <a:latin typeface="Comic Sans MS"/>
                <a:cs typeface="B Kamran"/>
              </a:rPr>
              <a:t>، به همین راحتی نتیجه یک فعالیت مثبت در جامعه رو با امتیازهای مثبت دریافت می­کنی</a:t>
            </a:r>
            <a:r>
              <a:rPr lang="fa-IR" sz="1800" b="0" strike="noStrike" spc="-1">
                <a:latin typeface="Comic Sans MS"/>
                <a:cs typeface="B Kamran"/>
              </a:rPr>
              <a:t>ن و کلی هم به دانش خودتون اضافه میشه، حالا برای اینکه مجبور نباشین هی همیشه تو استک بگردین دنبال سوال، اینکاری که بهتون میگم </a:t>
            </a:r>
            <a:r>
              <a:rPr lang="en-US" sz="1800" b="0" strike="noStrike" spc="-1">
                <a:latin typeface="Comic Sans MS"/>
                <a:ea typeface="Segoe UI"/>
              </a:rPr>
              <a:t>prctical</a:t>
            </a:r>
            <a:r>
              <a:rPr lang="fa-IR" sz="1800" b="0" strike="noStrike" spc="-1">
                <a:latin typeface="Comic Sans MS"/>
                <a:cs typeface="B Kamran"/>
              </a:rPr>
              <a:t>تره:</a:t>
            </a:r>
          </a:p>
          <a:p>
            <a:pPr algn="just" rtl="1">
              <a:lnSpc>
                <a:spcPct val="107000"/>
              </a:lnSpc>
              <a:spcBef>
                <a:spcPts val="799"/>
              </a:spcBef>
              <a:buNone/>
              <a:tabLst>
                <a:tab pos="0" algn="l"/>
              </a:tabLst>
            </a:pPr>
            <a:endParaRPr lang="fa-IR"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هروقت سوالی براتون پیش اومد که جوابشو تو </a:t>
            </a:r>
            <a:r>
              <a:rPr lang="en-US" sz="1800" b="0" strike="noStrike" spc="-1">
                <a:latin typeface="Comic Sans MS"/>
                <a:ea typeface="Segoe UI"/>
              </a:rPr>
              <a:t>stackoverflow خوندی</a:t>
            </a:r>
            <a:r>
              <a:rPr lang="fa-IR" sz="1800" b="0" strike="noStrike" spc="-1">
                <a:latin typeface="Comic Sans MS"/>
                <a:ea typeface="Segoe UI"/>
              </a:rPr>
              <a:t>ن</a:t>
            </a:r>
            <a:r>
              <a:rPr lang="en-US" sz="1800" b="0" strike="noStrike" spc="-1">
                <a:latin typeface="Comic Sans MS"/>
                <a:ea typeface="Segoe UI"/>
              </a:rPr>
              <a:t>، سعی کن</a:t>
            </a:r>
            <a:r>
              <a:rPr lang="fa-IR" sz="1800" b="0" strike="noStrike" spc="-1">
                <a:latin typeface="Comic Sans MS"/>
                <a:ea typeface="Segoe UI"/>
              </a:rPr>
              <a:t>ین</a:t>
            </a:r>
            <a:r>
              <a:rPr lang="en-US" sz="1800" b="0" strike="noStrike" spc="-1">
                <a:latin typeface="Comic Sans MS"/>
                <a:ea typeface="Segoe UI"/>
              </a:rPr>
              <a:t> همین رویکرد رو اجرا کنی</a:t>
            </a:r>
            <a:r>
              <a:rPr lang="fa-IR" sz="1800" b="0" strike="noStrike" spc="-1">
                <a:latin typeface="Comic Sans MS"/>
                <a:ea typeface="Segoe UI"/>
              </a:rPr>
              <a:t>ن</a:t>
            </a:r>
            <a:r>
              <a:rPr lang="en-US" sz="1800" b="0" strike="noStrike" spc="-1">
                <a:latin typeface="Comic Sans MS"/>
                <a:ea typeface="Segoe UI"/>
              </a:rPr>
              <a:t>، یه جواب بهتر و تمیز تر ارائه بدی</a:t>
            </a:r>
            <a:r>
              <a:rPr lang="fa-IR" sz="1800" b="0" strike="noStrike" spc="-1">
                <a:latin typeface="Comic Sans MS"/>
                <a:ea typeface="Segoe UI"/>
              </a:rPr>
              <a:t>ن</a:t>
            </a:r>
            <a:r>
              <a:rPr lang="en-US" sz="1800" b="0" strike="noStrike" spc="-1">
                <a:latin typeface="Comic Sans MS"/>
                <a:ea typeface="Segoe UI"/>
              </a:rPr>
              <a:t>، تا یه جورایی داکیومنت بشه همونجا تا بقیه هم که به این مشکل برخورد کردن با دیدن جواب بهتر شما، بهتر یادبگیرن و صدالبته اگر بهتر باشه بهتون upvote هم میدن! </a:t>
            </a:r>
            <a:r>
              <a:rPr lang="ar-SA" sz="1800" b="0" strike="noStrike" spc="-1">
                <a:latin typeface="Comic Sans MS"/>
                <a:cs typeface="B Kamran"/>
              </a:rPr>
              <a:t>من خودم از این روش امتیازهای زیادی دریافت کردم، مثلا تو </a:t>
            </a:r>
            <a:r>
              <a:rPr lang="fa-IR" sz="1800" b="0" strike="noStrike" spc="-1">
                <a:latin typeface="Comic Sans MS"/>
                <a:cs typeface="B Kamran"/>
              </a:rPr>
              <a:t>این </a:t>
            </a:r>
            <a:r>
              <a:rPr lang="ar-SA" sz="1800" b="0" strike="noStrike" spc="-1">
                <a:latin typeface="Comic Sans MS"/>
                <a:cs typeface="B Kamran"/>
              </a:rPr>
              <a:t>سوال که </a:t>
            </a:r>
            <a:r>
              <a:rPr lang="fa-IR" sz="1800" b="0" strike="noStrike" spc="-1">
                <a:latin typeface="Comic Sans MS"/>
                <a:cs typeface="B Kamran"/>
              </a:rPr>
              <a:t>سال </a:t>
            </a:r>
            <a:r>
              <a:rPr lang="en-US" sz="1800" b="0" strike="noStrike" spc="-1">
                <a:latin typeface="Comic Sans MS"/>
                <a:ea typeface="Segoe UI"/>
              </a:rPr>
              <a:t>2015 </a:t>
            </a:r>
            <a:r>
              <a:rPr lang="ar-SA" sz="1800" b="0" strike="noStrike" spc="-1">
                <a:latin typeface="Comic Sans MS"/>
                <a:cs typeface="B Kamran"/>
              </a:rPr>
              <a:t>پرسیده شده :</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یادمه وقتی که داشتم </a:t>
            </a:r>
            <a:r>
              <a:rPr lang="en-US" sz="1800" b="0" strike="noStrike" spc="-1">
                <a:latin typeface="Comic Sans MS"/>
                <a:ea typeface="Segoe UI"/>
              </a:rPr>
              <a:t>test,jest رو مطالعه می­کردم همچین سوالی هم برای خودم پیش اومده بود، سرچ کردم و رسیدم به این سوال و جواب و حس کردم میتونه جواب بهتری هم داشته باشه و </a:t>
            </a:r>
            <a:endParaRPr lang="en-US" sz="1800" b="0" strike="noStrike" spc="-1">
              <a:latin typeface="Arial"/>
            </a:endParaRPr>
          </a:p>
        </p:txBody>
      </p:sp>
      <p:sp>
        <p:nvSpPr>
          <p:cNvPr id="1094" name="PlaceHolder 3"/>
          <p:cNvSpPr>
            <a:spLocks noGrp="1"/>
          </p:cNvSpPr>
          <p:nvPr>
            <p:ph type="sldNum" idx="12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F346918-F8EB-4616-A5AE-65882CA41F2B}" type="slidenum">
              <a:rPr lang="en-US" sz="1200" b="0" strike="noStrike" spc="-1">
                <a:latin typeface="Times New Roman"/>
              </a:rPr>
              <a:t>328</a:t>
            </a:fld>
            <a:endParaRPr lang="en-US" sz="1200" b="0" strike="noStrike" spc="-1">
              <a:latin typeface="Times New Roman"/>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 name="PlaceHolder 1"/>
          <p:cNvSpPr>
            <a:spLocks noGrp="1" noRot="1" noChangeAspect="1"/>
          </p:cNvSpPr>
          <p:nvPr>
            <p:ph type="sldImg"/>
          </p:nvPr>
        </p:nvSpPr>
        <p:spPr>
          <a:xfrm>
            <a:off x="685800" y="1143000"/>
            <a:ext cx="5486400" cy="3086100"/>
          </a:xfrm>
          <a:prstGeom prst="rect">
            <a:avLst/>
          </a:prstGeom>
          <a:ln w="0">
            <a:noFill/>
          </a:ln>
        </p:spPr>
      </p:sp>
      <p:sp>
        <p:nvSpPr>
          <p:cNvPr id="10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رفتم تحقیق کردم و مبتنی بر منبع جواب نوشتم یعنی جوابمو متکی بر سایت خود </a:t>
            </a:r>
            <a:r>
              <a:rPr lang="en-US" sz="1800" b="0" strike="noStrike" spc="-1">
                <a:latin typeface="Comic Sans MS"/>
                <a:ea typeface="Segoe UI"/>
              </a:rPr>
              <a:t>jest کردم، تا اعتبار جواب بیشتر بشه و میبینین که 76 upvote به معنی 760 امتیاز گرفته، با اونکه جواب قبلیه سال 2015 ثبت شده و جواب من سال 2020!</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بچه ها نکته </a:t>
            </a:r>
            <a:r>
              <a:rPr lang="ar-SA" sz="1800" b="0" strike="noStrike" spc="-1">
                <a:latin typeface="Comic Sans MS"/>
                <a:cs typeface="B Kamran"/>
              </a:rPr>
              <a:t>طلایی تو امتیاز گرفتن </a:t>
            </a:r>
            <a:r>
              <a:rPr lang="fa-IR" sz="1800" b="0" strike="noStrike" spc="-1">
                <a:latin typeface="Comic Sans MS"/>
                <a:cs typeface="B Kamran"/>
              </a:rPr>
              <a:t>روی جواب دوم برای این جور سوال ها </a:t>
            </a:r>
            <a:r>
              <a:rPr lang="ar-SA" sz="1800" b="0" strike="noStrike" spc="-1">
                <a:latin typeface="Comic Sans MS"/>
                <a:cs typeface="B Kamran"/>
              </a:rPr>
              <a:t>اینه که وقتی جوابی میدین، حتما سعی کنین درصورت امکان رفرنس به منبع­های جواب رو </a:t>
            </a:r>
            <a:r>
              <a:rPr lang="fa-IR" sz="1800" b="0" strike="noStrike" spc="-1">
                <a:latin typeface="Comic Sans MS"/>
                <a:cs typeface="B Kamran"/>
              </a:rPr>
              <a:t>درج کنین</a:t>
            </a:r>
            <a:r>
              <a:rPr lang="ar-SA" sz="1800" b="0" strike="noStrike" spc="-1">
                <a:latin typeface="Comic Sans MS"/>
                <a:cs typeface="B Kamran"/>
              </a:rPr>
              <a:t>، مثلا اگه جواب تو یه سوال دیگه </a:t>
            </a:r>
            <a:r>
              <a:rPr lang="en-US" sz="1800" b="0" strike="noStrike" spc="-1">
                <a:latin typeface="Comic Sans MS"/>
                <a:ea typeface="Segoe UI"/>
              </a:rPr>
              <a:t>stackoverflow هست یا از داکیومنت سایته، یا از کتاب، این رفرنس دادن بشدت تاثیر مثبت می­زاره چون خواننده رو هدایت میکنی</a:t>
            </a:r>
            <a:r>
              <a:rPr lang="fa-IR" sz="1800" b="0" strike="noStrike" spc="-1">
                <a:latin typeface="Comic Sans MS"/>
                <a:ea typeface="Segoe UI"/>
              </a:rPr>
              <a:t>ن</a:t>
            </a:r>
            <a:r>
              <a:rPr lang="en-US" sz="1800" b="0" strike="noStrike" spc="-1">
                <a:latin typeface="Comic Sans MS"/>
                <a:ea typeface="Segoe UI"/>
              </a:rPr>
              <a:t> که برای مطالعه بیشتر به کجا می­تون</a:t>
            </a:r>
            <a:r>
              <a:rPr lang="fa-IR" sz="1800" b="0" strike="noStrike" spc="-1">
                <a:latin typeface="Comic Sans MS"/>
                <a:ea typeface="Segoe UI"/>
              </a:rPr>
              <a:t>ه</a:t>
            </a:r>
            <a:r>
              <a:rPr lang="en-US" sz="1800" b="0" strike="noStrike" spc="-1">
                <a:latin typeface="Comic Sans MS"/>
                <a:ea typeface="Segoe UI"/>
              </a:rPr>
              <a:t> بر</a:t>
            </a:r>
            <a:r>
              <a:rPr lang="fa-IR" sz="1800" b="0" strike="noStrike" spc="-1">
                <a:latin typeface="Comic Sans MS"/>
                <a:ea typeface="Segoe UI"/>
              </a:rPr>
              <a:t>ه</a:t>
            </a:r>
            <a:r>
              <a:rPr lang="en-US" sz="1800" b="0" strike="noStrike" spc="-1">
                <a:latin typeface="Comic Sans MS"/>
                <a:ea typeface="Segoe UI"/>
              </a:rPr>
              <a:t> تا رشد بهتری داشته باش</a:t>
            </a:r>
            <a:r>
              <a:rPr lang="fa-IR" sz="1800" b="0" strike="noStrike" spc="-1">
                <a:latin typeface="Comic Sans MS"/>
                <a:ea typeface="Segoe UI"/>
              </a:rPr>
              <a:t>ه</a:t>
            </a:r>
            <a:r>
              <a:rPr lang="en-US" sz="1800" b="0" strike="noStrike" spc="-1">
                <a:latin typeface="Comic Sans MS"/>
                <a:ea typeface="Segoe UI"/>
              </a:rPr>
              <a:t> و مشکل</a:t>
            </a:r>
            <a:r>
              <a:rPr lang="fa-IR" sz="1800" b="0" strike="noStrike" spc="-1">
                <a:latin typeface="Comic Sans MS"/>
                <a:ea typeface="Segoe UI"/>
              </a:rPr>
              <a:t>ش</a:t>
            </a:r>
            <a:r>
              <a:rPr lang="en-US" sz="1800" b="0" strike="noStrike" spc="-1">
                <a:latin typeface="Comic Sans MS"/>
                <a:ea typeface="Segoe UI"/>
              </a:rPr>
              <a:t> رو برطرف کن</a:t>
            </a:r>
            <a:r>
              <a:rPr lang="fa-IR" sz="1800" b="0" strike="noStrike" spc="-1">
                <a:latin typeface="Comic Sans MS"/>
                <a:ea typeface="Segoe UI"/>
              </a:rPr>
              <a:t>ه</a:t>
            </a:r>
            <a:r>
              <a:rPr lang="en-US" sz="1800" b="0" strike="noStrike" spc="-1">
                <a:latin typeface="Comic Sans MS"/>
                <a:ea typeface="Segoe UI"/>
              </a:rPr>
              <a:t> و اینکه دیگه کسی که می­خونه خیالش راحته که </a:t>
            </a:r>
            <a:r>
              <a:rPr lang="fa-IR" sz="1800" b="0" strike="noStrike" spc="-1">
                <a:latin typeface="Comic Sans MS"/>
                <a:ea typeface="Segoe UI"/>
              </a:rPr>
              <a:t>شما</a:t>
            </a:r>
            <a:r>
              <a:rPr lang="en-US" sz="1800" b="0" strike="noStrike" spc="-1">
                <a:latin typeface="Comic Sans MS"/>
                <a:ea typeface="Segoe UI"/>
              </a:rPr>
              <a:t> از رو هوا</a:t>
            </a:r>
            <a:r>
              <a:rPr lang="fa-IR" sz="1800" b="0" strike="noStrike" spc="-1">
                <a:latin typeface="Comic Sans MS"/>
                <a:ea typeface="Segoe UI"/>
              </a:rPr>
              <a:t> ا</a:t>
            </a:r>
            <a:r>
              <a:rPr lang="en-US" sz="1800" b="0" strike="noStrike" spc="-1">
                <a:latin typeface="Comic Sans MS"/>
                <a:ea typeface="Segoe UI"/>
              </a:rPr>
              <a:t>ین جواب رو ننوشتی</a:t>
            </a:r>
            <a:r>
              <a:rPr lang="fa-IR" sz="1800" b="0" strike="noStrike" spc="-1">
                <a:latin typeface="Comic Sans MS"/>
                <a:ea typeface="Segoe UI"/>
              </a:rPr>
              <a:t>ن</a:t>
            </a:r>
            <a:r>
              <a:rPr lang="en-US" sz="1800" b="0" strike="noStrike" spc="-1">
                <a:latin typeface="Comic Sans MS"/>
                <a:ea typeface="Segoe UI"/>
              </a:rPr>
              <a:t> و قابل اتکا هست! البته کلا سعی کنین همیشه مبتنی بر منبع پیش برین </a:t>
            </a:r>
            <a:r>
              <a:rPr lang="fa-IR" sz="1800" b="0" strike="noStrike" spc="-1">
                <a:latin typeface="Comic Sans MS"/>
                <a:ea typeface="Segoe UI"/>
              </a:rPr>
              <a:t>تا نتیجه بهتری رو بگیرین</a:t>
            </a:r>
            <a:r>
              <a:rPr lang="en-US" sz="1800" b="0" strike="noStrike" spc="-1">
                <a:latin typeface="Comic Sans MS"/>
                <a:ea typeface="Segoe UI"/>
              </a:rPr>
              <a:t> </a:t>
            </a:r>
            <a:endParaRPr lang="fa-IR" sz="1800" b="0" strike="noStrike" spc="-1">
              <a:latin typeface="Comic Sans MS"/>
              <a:ea typeface="Segoe UI"/>
            </a:endParaRPr>
          </a:p>
        </p:txBody>
      </p:sp>
      <p:sp>
        <p:nvSpPr>
          <p:cNvPr id="1097" name="PlaceHolder 3"/>
          <p:cNvSpPr>
            <a:spLocks noGrp="1"/>
          </p:cNvSpPr>
          <p:nvPr>
            <p:ph type="sldNum" idx="1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C7E204D-DE1D-4163-9B32-F50372771E50}" type="slidenum">
              <a:rPr lang="en-US" sz="1200" b="0" strike="noStrike" spc="-1">
                <a:latin typeface="Times New Roman"/>
              </a:rPr>
              <a:t>329</a:t>
            </a:fld>
            <a:endParaRPr lang="en-US" sz="1200" b="0" strike="noStrike" spc="-1">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noRot="1" noChangeAspect="1"/>
          </p:cNvSpPr>
          <p:nvPr>
            <p:ph type="sldImg"/>
          </p:nvPr>
        </p:nvSpPr>
        <p:spPr>
          <a:xfrm>
            <a:off x="685800" y="1143000"/>
            <a:ext cx="5486400" cy="3086100"/>
          </a:xfrm>
          <a:prstGeom prst="rect">
            <a:avLst/>
          </a:prstGeom>
          <a:ln w="0">
            <a:noFill/>
          </a:ln>
        </p:spPr>
      </p:sp>
      <p:sp>
        <p:nvSpPr>
          <p:cNvPr id="77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1200" b="0" strike="noStrike" spc="-1">
                <a:latin typeface="Arial"/>
              </a:rPr>
              <a:t>اما خب احتمالا براتونه سواله که "مگه یادگرفتن میخواد"؟ مثل گروه های تلگرامی میریم و سوالمون رو میپرسیم دیگه!</a:t>
            </a:r>
          </a:p>
          <a:p>
            <a:pPr marL="216000" indent="-216000" algn="r" rtl="1">
              <a:lnSpc>
                <a:spcPct val="100000"/>
              </a:lnSpc>
              <a:buNone/>
            </a:pPr>
            <a:r>
              <a:rPr lang="fa-IR" sz="1200" b="0" strike="noStrike" spc="-1">
                <a:latin typeface="Arial"/>
              </a:rPr>
              <a:t>آها! اینجا یه فرقی داره که تونسته این سایت رو سال ها موندگار و کارامد کنه، </a:t>
            </a:r>
            <a:endParaRPr lang="en-US" sz="1200" b="0" strike="noStrike" spc="-1">
              <a:latin typeface="Arial"/>
            </a:endParaRPr>
          </a:p>
        </p:txBody>
      </p:sp>
      <p:sp>
        <p:nvSpPr>
          <p:cNvPr id="776"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4C7402E-7E62-44ED-AC71-3408BB153D50}" type="slidenum">
              <a:rPr lang="en-US" sz="1200" b="0" strike="noStrike" spc="-1">
                <a:latin typeface="Times New Roman"/>
              </a:rPr>
              <a:t>33</a:t>
            </a:fld>
            <a:endParaRPr lang="en-US" sz="1200" b="0" strike="noStrike" spc="-1">
              <a:latin typeface="Times New Roman"/>
            </a:endParaRPr>
          </a:p>
        </p:txBody>
      </p:sp>
    </p:spTree>
    <p:extLst>
      <p:ext uri="{BB962C8B-B14F-4D97-AF65-F5344CB8AC3E}">
        <p14:creationId xmlns:p14="http://schemas.microsoft.com/office/powerpoint/2010/main" val="1390995386"/>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PlaceHolder 1"/>
          <p:cNvSpPr>
            <a:spLocks noGrp="1" noRot="1" noChangeAspect="1"/>
          </p:cNvSpPr>
          <p:nvPr>
            <p:ph type="sldImg"/>
          </p:nvPr>
        </p:nvSpPr>
        <p:spPr>
          <a:xfrm>
            <a:off x="685800" y="1143000"/>
            <a:ext cx="5486400" cy="3086100"/>
          </a:xfrm>
          <a:prstGeom prst="rect">
            <a:avLst/>
          </a:prstGeom>
          <a:ln w="0">
            <a:noFill/>
          </a:ln>
        </p:spPr>
      </p:sp>
      <p:sp>
        <p:nvSpPr>
          <p:cNvPr id="109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مورد </a:t>
            </a:r>
            <a:r>
              <a:rPr lang="en-US" sz="1800" b="0" strike="noStrike" spc="-1">
                <a:latin typeface="Comic Sans MS"/>
                <a:cs typeface="B Kamran"/>
              </a:rPr>
              <a:t>5</a:t>
            </a:r>
            <a:r>
              <a:rPr lang="fa-IR" sz="1800" b="0" strike="noStrike" spc="-1">
                <a:latin typeface="Comic Sans MS"/>
                <a:cs typeface="B Kamran"/>
              </a:rPr>
              <a:t>م، </a:t>
            </a:r>
            <a:r>
              <a:rPr lang="en-US" sz="1800" b="0" strike="noStrike" spc="-1">
                <a:latin typeface="Comic Sans MS"/>
                <a:cs typeface="B Kamran"/>
              </a:rPr>
              <a:t>opensource</a:t>
            </a:r>
            <a:endParaRPr lang="fa-IR" sz="1800" b="0" strike="noStrike" spc="-1">
              <a:latin typeface="Comic Sans MS"/>
              <a:cs typeface="B Kamran"/>
            </a:endParaRPr>
          </a:p>
          <a:p>
            <a:pPr marL="182880" algn="just" rtl="1">
              <a:lnSpc>
                <a:spcPct val="107000"/>
              </a:lnSpc>
              <a:spcBef>
                <a:spcPts val="799"/>
              </a:spcBef>
              <a:buNone/>
              <a:tabLst>
                <a:tab pos="0" algn="l"/>
              </a:tabLst>
            </a:pPr>
            <a:r>
              <a:rPr lang="en-US" sz="1800" b="0" strike="noStrike" spc="-1">
                <a:latin typeface="Comic Sans MS"/>
                <a:cs typeface="B Kamran"/>
              </a:rPr>
              <a:t>Golden tip</a:t>
            </a:r>
            <a:r>
              <a:rPr lang="fa-IR" sz="1800" b="0" strike="noStrike" spc="-1">
                <a:latin typeface="Comic Sans MS"/>
                <a:cs typeface="B Kamran"/>
              </a:rPr>
              <a:t> دوم که واقعا عالیه، </a:t>
            </a:r>
          </a:p>
          <a:p>
            <a:pPr marL="182880" algn="just" rtl="1">
              <a:lnSpc>
                <a:spcPct val="107000"/>
              </a:lnSpc>
              <a:spcBef>
                <a:spcPts val="799"/>
              </a:spcBef>
              <a:buNone/>
              <a:tabLst>
                <a:tab pos="0" algn="l"/>
              </a:tabLst>
            </a:pPr>
            <a:r>
              <a:rPr lang="fa-IR" sz="1800" b="0" strike="noStrike" spc="-1">
                <a:latin typeface="Comic Sans MS"/>
                <a:cs typeface="B Kamran"/>
              </a:rPr>
              <a:t>اگر دقت کرده باشین اکثر ابزارهایی که استفاده می­کنیم </a:t>
            </a:r>
            <a:r>
              <a:rPr lang="en-US" sz="1800" b="0" strike="noStrike" spc="-1">
                <a:latin typeface="Comic Sans MS"/>
                <a:ea typeface="Segoe UI"/>
              </a:rPr>
              <a:t>opensource هستن مثل reactjs, vuejs  و...</a:t>
            </a:r>
            <a:r>
              <a:rPr lang="fa-IR" sz="1800" b="0" strike="noStrike" spc="-1">
                <a:latin typeface="Comic Sans MS"/>
                <a:ea typeface="Segoe UI"/>
              </a:rPr>
              <a:t>کلی چیزهای دیگه،</a:t>
            </a:r>
            <a:r>
              <a:rPr lang="en-US" sz="1800" b="0" strike="noStrike" spc="-1">
                <a:latin typeface="Comic Sans MS"/>
                <a:ea typeface="Segoe UI"/>
              </a:rPr>
              <a:t> این یعنی چی؟ یعنی اینکه اکثر</a:t>
            </a:r>
            <a:r>
              <a:rPr lang="fa-IR" sz="1800" b="0" strike="noStrike" spc="-1">
                <a:latin typeface="Comic Sans MS"/>
                <a:ea typeface="Segoe UI"/>
              </a:rPr>
              <a:t> </a:t>
            </a:r>
            <a:r>
              <a:rPr lang="en-US" sz="1800" b="0" strike="noStrike" spc="-1">
                <a:latin typeface="Comic Sans MS"/>
                <a:ea typeface="Segoe UI"/>
              </a:rPr>
              <a:t>سوالات هم درمورد همین موارد هست و یعنی شما به منبع اصلی این ابزارها که اغلب تو همون github هست، به سادگی دسترسی دارین</a:t>
            </a:r>
            <a:endParaRPr lang="en-US" sz="1800" b="0" strike="noStrike" spc="-1">
              <a:latin typeface="Arial"/>
            </a:endParaRPr>
          </a:p>
        </p:txBody>
      </p:sp>
      <p:sp>
        <p:nvSpPr>
          <p:cNvPr id="1100" name="PlaceHolder 3"/>
          <p:cNvSpPr>
            <a:spLocks noGrp="1"/>
          </p:cNvSpPr>
          <p:nvPr>
            <p:ph type="sldNum" idx="12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FC9F25C-1B5D-4A48-BC25-ACF7E1B8F8DB}" type="slidenum">
              <a:rPr lang="en-US" sz="1200" b="0" strike="noStrike" spc="-1">
                <a:latin typeface="Times New Roman"/>
              </a:rPr>
              <a:t>330</a:t>
            </a:fld>
            <a:endParaRPr lang="en-US" sz="1200" b="0" strike="noStrike" spc="-1">
              <a:latin typeface="Times New Roman"/>
            </a:endParaRPr>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PlaceHolder 1"/>
          <p:cNvSpPr>
            <a:spLocks noGrp="1" noRot="1" noChangeAspect="1"/>
          </p:cNvSpPr>
          <p:nvPr>
            <p:ph type="sldImg"/>
          </p:nvPr>
        </p:nvSpPr>
        <p:spPr>
          <a:xfrm>
            <a:off x="685800" y="1143000"/>
            <a:ext cx="5486400" cy="3086100"/>
          </a:xfrm>
          <a:prstGeom prst="rect">
            <a:avLst/>
          </a:prstGeom>
          <a:ln w="0">
            <a:noFill/>
          </a:ln>
        </p:spPr>
      </p:sp>
      <p:sp>
        <p:nvSpPr>
          <p:cNvPr id="11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گیت­هاب هم یه قسمتی داره به اسم</a:t>
            </a:r>
            <a:r>
              <a:rPr lang="en-US" sz="1800" b="0" strike="noStrike" spc="-1">
                <a:latin typeface="Comic Sans MS"/>
                <a:ea typeface="Segoe UI"/>
              </a:rPr>
              <a:t> releases و  issues که شما از قسمت releases می­تونین ببینین چه تغییراتی رخ داده تو هر نسخه و از قسمت issues هم می­تونین همون سوال رو پیدا کنین یا اصلا همونجا بپرسین و جواب بگیرین و بیارین تو Stackoverflow جواب بدین و لینک بدین به همون issue یا release change list</a:t>
            </a:r>
            <a:r>
              <a:rPr lang="fa-IR" sz="1800" b="0" strike="noStrike" spc="-1">
                <a:latin typeface="Comic Sans MS"/>
                <a:cs typeface="B Kamran"/>
              </a:rPr>
              <a:t>، به همین سادگی شما بهترین جواب رو ارائه می­دین و به بقیه هم این روش رو یاد می­دین! من خودمم از این روش هم کلی امتیاز دریافت کردم، ادامه رو ببین:</a:t>
            </a:r>
            <a:endParaRPr lang="en-US" sz="1800" b="0" strike="noStrike" spc="-1">
              <a:latin typeface="Arial"/>
            </a:endParaRPr>
          </a:p>
        </p:txBody>
      </p:sp>
      <p:sp>
        <p:nvSpPr>
          <p:cNvPr id="1103" name="PlaceHolder 3"/>
          <p:cNvSpPr>
            <a:spLocks noGrp="1"/>
          </p:cNvSpPr>
          <p:nvPr>
            <p:ph type="sldNum" idx="1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A9A35A1-4B3C-4437-8932-937E317C5756}" type="slidenum">
              <a:rPr lang="en-US" sz="1200" b="0" strike="noStrike" spc="-1">
                <a:latin typeface="Times New Roman"/>
              </a:rPr>
              <a:t>331</a:t>
            </a:fld>
            <a:endParaRPr lang="en-US" sz="1200" b="0" strike="noStrike" spc="-1">
              <a:latin typeface="Times New Roman"/>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 name="PlaceHolder 1"/>
          <p:cNvSpPr>
            <a:spLocks noGrp="1" noRot="1" noChangeAspect="1"/>
          </p:cNvSpPr>
          <p:nvPr>
            <p:ph type="sldImg"/>
          </p:nvPr>
        </p:nvSpPr>
        <p:spPr>
          <a:xfrm>
            <a:off x="685800" y="1143000"/>
            <a:ext cx="5486400" cy="3086100"/>
          </a:xfrm>
          <a:prstGeom prst="rect">
            <a:avLst/>
          </a:prstGeom>
          <a:ln w="0">
            <a:noFill/>
          </a:ln>
        </p:spPr>
      </p:sp>
      <p:sp>
        <p:nvSpPr>
          <p:cNvPr id="110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اگه با </a:t>
            </a:r>
            <a:r>
              <a:rPr lang="en-US" sz="1800" b="0" strike="noStrike" spc="-1">
                <a:latin typeface="Comic Sans MS"/>
                <a:ea typeface="Segoe UI"/>
              </a:rPr>
              <a:t>Sass و تنظیم webpack به صورت دستی  کار کرده باشی</a:t>
            </a:r>
            <a:r>
              <a:rPr lang="fa-IR" sz="1800" b="0" strike="noStrike" spc="-1">
                <a:latin typeface="Comic Sans MS"/>
                <a:ea typeface="Segoe UI"/>
              </a:rPr>
              <a:t>ن</a:t>
            </a:r>
            <a:r>
              <a:rPr lang="en-US" sz="1800" b="0" strike="noStrike" spc="-1">
                <a:latin typeface="Comic Sans MS"/>
                <a:ea typeface="Segoe UI"/>
              </a:rPr>
              <a:t>، حتما تو آپدیت نسخه­هاش به این مشکل برخوردی</a:t>
            </a:r>
            <a:r>
              <a:rPr lang="fa-IR" sz="1800" b="0" strike="noStrike" spc="-1">
                <a:latin typeface="Comic Sans MS"/>
                <a:ea typeface="Segoe UI"/>
              </a:rPr>
              <a:t>ن</a:t>
            </a:r>
            <a:r>
              <a:rPr lang="en-US" sz="1800" b="0" strike="noStrike" spc="-1">
                <a:latin typeface="Comic Sans MS"/>
                <a:ea typeface="Segoe UI"/>
              </a:rPr>
              <a:t> </a:t>
            </a:r>
            <a:r>
              <a:rPr lang="fa-IR" sz="1800" b="0" strike="noStrike" spc="-1">
                <a:latin typeface="Comic Sans MS"/>
                <a:ea typeface="Segoe UI"/>
              </a:rPr>
              <a:t>که </a:t>
            </a:r>
            <a:r>
              <a:rPr lang="en-US" sz="1800" b="0" strike="noStrike" spc="-1">
                <a:latin typeface="Comic Sans MS"/>
                <a:ea typeface="Segoe UI"/>
              </a:rPr>
              <a:t>خیلی اذیت کننده است، اومدم تو Stackoverflow این سوال رو پیدا کردم دیدم که هرکسی یه جوابی داده ولی هیچ کدوم راه حل مشکل من نبود!</a:t>
            </a:r>
            <a:endParaRPr lang="en-US" sz="1800" b="0" strike="noStrike" spc="-1">
              <a:latin typeface="Arial"/>
            </a:endParaRPr>
          </a:p>
        </p:txBody>
      </p:sp>
      <p:sp>
        <p:nvSpPr>
          <p:cNvPr id="1106" name="PlaceHolder 3"/>
          <p:cNvSpPr>
            <a:spLocks noGrp="1"/>
          </p:cNvSpPr>
          <p:nvPr>
            <p:ph type="sldNum" idx="12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C526814-30AD-45A1-8F00-DD2113F563FA}" type="slidenum">
              <a:rPr lang="en-US" sz="1200" b="0" strike="noStrike" spc="-1">
                <a:latin typeface="Times New Roman"/>
              </a:rPr>
              <a:t>332</a:t>
            </a:fld>
            <a:endParaRPr lang="en-US" sz="1200" b="0" strike="noStrike" spc="-1">
              <a:latin typeface="Times New Roman"/>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PlaceHolder 1"/>
          <p:cNvSpPr>
            <a:spLocks noGrp="1" noRot="1" noChangeAspect="1"/>
          </p:cNvSpPr>
          <p:nvPr>
            <p:ph type="sldImg"/>
          </p:nvPr>
        </p:nvSpPr>
        <p:spPr>
          <a:xfrm>
            <a:off x="685800" y="1143000"/>
            <a:ext cx="5486400" cy="3086100"/>
          </a:xfrm>
          <a:prstGeom prst="rect">
            <a:avLst/>
          </a:prstGeom>
          <a:ln w="0">
            <a:noFill/>
          </a:ln>
        </p:spPr>
      </p:sp>
      <p:sp>
        <p:nvSpPr>
          <p:cNvPr id="110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مثلا یکی از جواب ها که امتیاز بالایی هم داشت این بود که بجای رفع مشکل درواقع داشت صورت مساله رو حذف میکرد! میگفت آپدیت نکن و </a:t>
            </a:r>
            <a:r>
              <a:rPr lang="en-US" sz="1800" b="0" strike="noStrike" spc="-1">
                <a:latin typeface="Comic Sans MS"/>
                <a:ea typeface="Segoe UI"/>
              </a:rPr>
              <a:t>downgrade کن به نسخه قبلی که مشکل </a:t>
            </a:r>
            <a:r>
              <a:rPr lang="fa-IR" sz="1800" b="0" strike="noStrike" spc="-1">
                <a:latin typeface="Comic Sans MS"/>
                <a:ea typeface="Segoe UI"/>
              </a:rPr>
              <a:t>حل شه</a:t>
            </a:r>
            <a:r>
              <a:rPr lang="en-US" sz="1800" b="0" strike="noStrike" spc="-1">
                <a:latin typeface="Comic Sans MS"/>
                <a:ea typeface="Segoe UI"/>
              </a:rPr>
              <a:t>!</a:t>
            </a:r>
            <a:endParaRPr lang="en-US" sz="1800" b="0" strike="noStrike" spc="-1">
              <a:latin typeface="Arial"/>
            </a:endParaRPr>
          </a:p>
          <a:p>
            <a:pPr marL="182880" algn="just" rtl="1">
              <a:lnSpc>
                <a:spcPct val="107000"/>
              </a:lnSpc>
              <a:spcBef>
                <a:spcPts val="799"/>
              </a:spcBef>
              <a:buNone/>
              <a:tabLst>
                <a:tab pos="0" algn="l"/>
              </a:tabLst>
            </a:pPr>
            <a:r>
              <a:rPr lang="fa-IR" sz="1800" b="0" strike="noStrike" spc="-1">
                <a:latin typeface="Comic Sans MS"/>
                <a:cs typeface="B Kamran"/>
              </a:rPr>
              <a:t>اما من مثل این کامنت خیلی این جواب رو نپسندیدم که صورت مساله رو حذف کنم! </a:t>
            </a:r>
            <a:endParaRPr lang="en-US" sz="1800" b="0" strike="noStrike" spc="-1">
              <a:latin typeface="Arial"/>
            </a:endParaRPr>
          </a:p>
        </p:txBody>
      </p:sp>
      <p:sp>
        <p:nvSpPr>
          <p:cNvPr id="1109" name="PlaceHolder 3"/>
          <p:cNvSpPr>
            <a:spLocks noGrp="1"/>
          </p:cNvSpPr>
          <p:nvPr>
            <p:ph type="sldNum" idx="12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5FD80C3-5800-4B7C-B164-D37A6CAB7ECA}" type="slidenum">
              <a:rPr lang="en-US" sz="1200" b="0" strike="noStrike" spc="-1">
                <a:latin typeface="Times New Roman"/>
              </a:rPr>
              <a:t>333</a:t>
            </a:fld>
            <a:endParaRPr lang="en-US" sz="1200" b="0" strike="noStrike" spc="-1">
              <a:latin typeface="Times New Roman"/>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PlaceHolder 1"/>
          <p:cNvSpPr>
            <a:spLocks noGrp="1" noRot="1" noChangeAspect="1"/>
          </p:cNvSpPr>
          <p:nvPr>
            <p:ph type="sldImg"/>
          </p:nvPr>
        </p:nvSpPr>
        <p:spPr>
          <a:xfrm>
            <a:off x="685800" y="1143000"/>
            <a:ext cx="5486400" cy="3086100"/>
          </a:xfrm>
          <a:prstGeom prst="rect">
            <a:avLst/>
          </a:prstGeom>
          <a:ln w="0">
            <a:noFill/>
          </a:ln>
        </p:spPr>
      </p:sp>
      <p:sp>
        <p:nvSpPr>
          <p:cNvPr id="111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چون </a:t>
            </a:r>
            <a:r>
              <a:rPr lang="en-US" sz="1800" b="0" strike="noStrike" spc="-1">
                <a:latin typeface="Comic Sans MS"/>
                <a:ea typeface="Segoe UI"/>
              </a:rPr>
              <a:t>sassloader </a:t>
            </a:r>
            <a:r>
              <a:rPr lang="fa-IR" sz="1800" b="0" strike="noStrike" spc="-1">
                <a:latin typeface="Comic Sans MS"/>
                <a:ea typeface="Segoe UI"/>
              </a:rPr>
              <a:t>هم زود به زود </a:t>
            </a:r>
            <a:r>
              <a:rPr lang="en-US" sz="1800" b="0" strike="noStrike" spc="-1">
                <a:latin typeface="Comic Sans MS"/>
                <a:ea typeface="Segoe UI"/>
              </a:rPr>
              <a:t>آپدیت میده و معمولا وقتی که آپدیتی انجام میدین  و کد از کار میوفته، یعنی اینکه آپدیت از نوع major بوده و یک breaking change داشته، برای همین طبق روشی که براتون توضیح دادم رفتم به بخش releases این Sass loader</a:t>
            </a:r>
            <a:r>
              <a:rPr lang="fa-IR" sz="1800" b="0" strike="noStrike" spc="-1">
                <a:latin typeface="Comic Sans MS"/>
                <a:cs typeface="B Kamran"/>
              </a:rPr>
              <a:t>، تا ببینم چه تغییراتی رو ایجاد کردن و من سعی کنم اون تغییرات رو اعمال کنم تا کدم دوباره کار کنه! میبنین که اینجا خیلی تمیز نوشته چه تغییراتی تو هر نسخه ایجاد شده، مثلا اینجا اگر توی تنظیمات وبپکتون تو نسخه </a:t>
            </a:r>
            <a:r>
              <a:rPr lang="en-US" sz="1800" b="0" strike="noStrike" spc="-1">
                <a:latin typeface="Comic Sans MS"/>
                <a:ea typeface="Segoe UI"/>
              </a:rPr>
              <a:t>7sass از آپشن data استفاده کرده باشین وقتی آپدیت کردین به نسخه 8 باید اینو تغییر بدین به prepednData</a:t>
            </a:r>
            <a:r>
              <a:rPr lang="fa-IR" sz="1800" b="0" strike="noStrike" spc="-1">
                <a:latin typeface="Comic Sans MS"/>
                <a:cs typeface="B Kamran"/>
              </a:rPr>
              <a:t>، و اگر از نسخه </a:t>
            </a:r>
            <a:r>
              <a:rPr lang="en-US" sz="1800" b="0" strike="noStrike" spc="-1">
                <a:latin typeface="Comic Sans MS"/>
                <a:ea typeface="Segoe UI"/>
              </a:rPr>
              <a:t>8 به نسخه 9 آپدیت کرده باشین باید تغییر بدین به additionalData! </a:t>
            </a:r>
            <a:endParaRPr lang="fa-IR" sz="1800" b="0" strike="noStrike" spc="-1">
              <a:latin typeface="Comic Sans MS"/>
              <a:ea typeface="Segoe UI"/>
            </a:endParaRPr>
          </a:p>
          <a:p>
            <a:pPr marL="182880" algn="just" rtl="1">
              <a:lnSpc>
                <a:spcPct val="107000"/>
              </a:lnSpc>
              <a:spcBef>
                <a:spcPts val="799"/>
              </a:spcBef>
              <a:buNone/>
              <a:tabLst>
                <a:tab pos="0" algn="l"/>
              </a:tabLst>
            </a:pPr>
            <a:r>
              <a:rPr lang="fa-IR" sz="1800" b="0" strike="noStrike" spc="-1">
                <a:latin typeface="Comic Sans MS"/>
              </a:rPr>
              <a:t>همین با همین تغییراتی که اینجا بیان شده و اصلاحش توی کد خودتون، اون مشکلات برطرف میشه</a:t>
            </a:r>
            <a:endParaRPr lang="en-US" sz="1800" b="0" strike="noStrike" spc="-1">
              <a:latin typeface="Arial"/>
            </a:endParaRPr>
          </a:p>
        </p:txBody>
      </p:sp>
      <p:sp>
        <p:nvSpPr>
          <p:cNvPr id="1112" name="PlaceHolder 3"/>
          <p:cNvSpPr>
            <a:spLocks noGrp="1"/>
          </p:cNvSpPr>
          <p:nvPr>
            <p:ph type="sldNum" idx="13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4CA286F-132C-4D35-9326-6B17AB8D7E03}" type="slidenum">
              <a:rPr lang="en-US" sz="1200" b="0" strike="noStrike" spc="-1">
                <a:latin typeface="Times New Roman"/>
              </a:rPr>
              <a:t>334</a:t>
            </a:fld>
            <a:endParaRPr lang="en-US" sz="1200" b="0" strike="noStrike" spc="-1">
              <a:latin typeface="Times New Roman"/>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 name="PlaceHolder 1"/>
          <p:cNvSpPr>
            <a:spLocks noGrp="1" noRot="1" noChangeAspect="1"/>
          </p:cNvSpPr>
          <p:nvPr>
            <p:ph type="sldImg"/>
          </p:nvPr>
        </p:nvSpPr>
        <p:spPr>
          <a:xfrm>
            <a:off x="685800" y="1143000"/>
            <a:ext cx="5486400" cy="3086100"/>
          </a:xfrm>
          <a:prstGeom prst="rect">
            <a:avLst/>
          </a:prstGeom>
          <a:ln w="0">
            <a:noFill/>
          </a:ln>
        </p:spPr>
      </p:sp>
      <p:sp>
        <p:nvSpPr>
          <p:cNvPr id="111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182880" algn="just" rtl="1">
              <a:lnSpc>
                <a:spcPct val="107000"/>
              </a:lnSpc>
              <a:spcBef>
                <a:spcPts val="799"/>
              </a:spcBef>
              <a:buNone/>
              <a:tabLst>
                <a:tab pos="0" algn="l"/>
              </a:tabLst>
            </a:pPr>
            <a:r>
              <a:rPr lang="fa-IR" sz="1800" b="0" strike="noStrike" spc="-1">
                <a:latin typeface="Comic Sans MS"/>
                <a:cs typeface="B Kamran"/>
              </a:rPr>
              <a:t>دیدین که خیلی راحت بهترین و دقیق­ترین و کامل­ترین جواب دنیا رو دقیقا از منبعش یادگرفتم و رفتم همین جواب­ها رو طبق روش همیشگی با ذکر منبع تو جواب تو </a:t>
            </a:r>
            <a:r>
              <a:rPr lang="en-US" sz="1800" b="0" strike="noStrike" spc="-1">
                <a:latin typeface="Comic Sans MS"/>
                <a:ea typeface="Segoe UI"/>
              </a:rPr>
              <a:t>Stackoverflow ارائه کردم که 40</a:t>
            </a:r>
            <a:r>
              <a:rPr lang="fa-IR" sz="1800" b="0" strike="noStrike" spc="-1">
                <a:latin typeface="Comic Sans MS"/>
                <a:cs typeface="B Kamran"/>
              </a:rPr>
              <a:t>تا </a:t>
            </a:r>
            <a:r>
              <a:rPr lang="en-US" sz="1800" b="0" strike="noStrike" spc="-1">
                <a:latin typeface="Comic Sans MS"/>
                <a:ea typeface="Segoe UI"/>
              </a:rPr>
              <a:t>Upvote یعنی 400 </a:t>
            </a:r>
            <a:r>
              <a:rPr lang="fa-IR" sz="1800" b="0" strike="noStrike" spc="-1">
                <a:latin typeface="Comic Sans MS"/>
                <a:ea typeface="Segoe UI"/>
              </a:rPr>
              <a:t>   </a:t>
            </a:r>
            <a:r>
              <a:rPr lang="en-US" sz="1800" b="0" strike="noStrike" spc="-1">
                <a:latin typeface="Comic Sans MS"/>
                <a:ea typeface="Segoe UI"/>
              </a:rPr>
              <a:t>امتیاز گرفتم! </a:t>
            </a:r>
            <a:r>
              <a:rPr lang="fa-IR" sz="1800" b="0" strike="noStrike" spc="-1">
                <a:latin typeface="Comic Sans MS"/>
                <a:ea typeface="Segoe UI"/>
              </a:rPr>
              <a:t> به همین سادگی میتونین با کمک منابع هم مشکلات خودتون رو رفع کنین و هم به بقیه کمک کنین و هم کلی امتیاز دریافت کنین که درواقع اعتبار شما به عنوان یک فرد حرفه ای محسوب میشه</a:t>
            </a:r>
            <a:endParaRPr lang="en-US" sz="1800" b="0" strike="noStrike" spc="-1">
              <a:latin typeface="Arial"/>
            </a:endParaRPr>
          </a:p>
        </p:txBody>
      </p:sp>
      <p:sp>
        <p:nvSpPr>
          <p:cNvPr id="1115" name="PlaceHolder 3"/>
          <p:cNvSpPr>
            <a:spLocks noGrp="1"/>
          </p:cNvSpPr>
          <p:nvPr>
            <p:ph type="sldNum" idx="13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E8E0B94-3550-4176-BA4A-BE0703E0CED6}" type="slidenum">
              <a:rPr lang="en-US" sz="1200" b="0" strike="noStrike" spc="-1">
                <a:latin typeface="Times New Roman"/>
              </a:rPr>
              <a:t>335</a:t>
            </a:fld>
            <a:endParaRPr lang="en-US" sz="1200" b="0" strike="noStrike" spc="-1">
              <a:latin typeface="Times New Roman"/>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PlaceHolder 1"/>
          <p:cNvSpPr>
            <a:spLocks noGrp="1" noRot="1" noChangeAspect="1"/>
          </p:cNvSpPr>
          <p:nvPr>
            <p:ph type="sldImg"/>
          </p:nvPr>
        </p:nvSpPr>
        <p:spPr>
          <a:xfrm>
            <a:off x="685800" y="1143000"/>
            <a:ext cx="5486400" cy="3086100"/>
          </a:xfrm>
          <a:prstGeom prst="rect">
            <a:avLst/>
          </a:prstGeom>
          <a:ln w="0">
            <a:noFill/>
          </a:ln>
        </p:spPr>
      </p:sp>
      <p:sp>
        <p:nvSpPr>
          <p:cNvPr id="111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1800" b="0" strike="noStrike" spc="-1">
                <a:latin typeface="Comic Sans MS"/>
                <a:ea typeface="Segoe UI"/>
              </a:rPr>
              <a:t>. حالا به یه نمونه دیگه دقت کنین، درواقع اینجا بود که این روش جالب رو یادگرفتم، سوالی پرسیده بودم که </a:t>
            </a:r>
            <a:r>
              <a:rPr lang="fa-IR" sz="1800" b="0" strike="noStrike" spc="-1">
                <a:latin typeface="Comic Sans MS"/>
                <a:cs typeface="B Kamran"/>
              </a:rPr>
              <a:t>جوابش خیلی برام جالب بود، درواقع چندتا نکته جالب داشت، </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اولی این که</a:t>
            </a:r>
            <a:r>
              <a:rPr lang="en-US" sz="1800" b="0" strike="noStrike" spc="-1">
                <a:latin typeface="Comic Sans MS"/>
                <a:cs typeface="B Kamran"/>
              </a:rPr>
              <a:t> </a:t>
            </a:r>
            <a:r>
              <a:rPr lang="fa-IR" sz="1800" b="0" strike="noStrike" spc="-1">
                <a:latin typeface="Comic Sans MS"/>
                <a:cs typeface="B Kamran"/>
              </a:rPr>
              <a:t> جناب </a:t>
            </a:r>
            <a:r>
              <a:rPr lang="en-US" sz="1800" b="0" strike="noStrike" spc="-1">
                <a:latin typeface="Comic Sans MS"/>
                <a:cs typeface="B Kamran"/>
              </a:rPr>
              <a:t>roland</a:t>
            </a:r>
            <a:r>
              <a:rPr lang="fa-IR" sz="1800" b="0" strike="noStrike" spc="-1">
                <a:latin typeface="Comic Sans MS"/>
                <a:cs typeface="B Kamran"/>
              </a:rPr>
              <a:t>، محبت کرد و سوالمو ویرایش کردن تا بهتر بشه، </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دومیش اینکه علاوه بر جواب خوبی که با فرمت مناسب با بکارگیری </a:t>
            </a:r>
            <a:r>
              <a:rPr lang="en-US" sz="1800" b="0" strike="noStrike" spc="-1">
                <a:latin typeface="Comic Sans MS"/>
                <a:cs typeface="B Kamran"/>
              </a:rPr>
              <a:t>markdown</a:t>
            </a:r>
            <a:r>
              <a:rPr lang="fa-IR" sz="1800" b="0" strike="noStrike" spc="-1">
                <a:latin typeface="Comic Sans MS"/>
                <a:cs typeface="B Kamran"/>
              </a:rPr>
              <a:t> ارائه داد،</a:t>
            </a:r>
            <a:r>
              <a:rPr lang="en-US" sz="1800" b="0" strike="noStrike" spc="-1">
                <a:latin typeface="Comic Sans MS"/>
                <a:ea typeface="Segoe UI"/>
              </a:rPr>
              <a:t>یک لینک Live Example</a:t>
            </a:r>
            <a:r>
              <a:rPr lang="fa-IR" sz="1800" b="0" strike="noStrike" spc="-1">
                <a:latin typeface="Comic Sans MS"/>
                <a:ea typeface="Segoe UI"/>
              </a:rPr>
              <a:t> </a:t>
            </a:r>
            <a:r>
              <a:rPr lang="en-US" sz="1800" b="0" strike="noStrike" spc="-1">
                <a:latin typeface="Comic Sans MS"/>
                <a:ea typeface="Segoe UI"/>
              </a:rPr>
              <a:t>توی codesandbox برای تست و یادگیری </a:t>
            </a:r>
            <a:r>
              <a:rPr lang="fa-IR" sz="1800" b="0" strike="noStrike" spc="-1">
                <a:latin typeface="Comic Sans MS"/>
                <a:cs typeface="B Kamran"/>
              </a:rPr>
              <a:t>بهتر </a:t>
            </a:r>
            <a:r>
              <a:rPr lang="fa-IR" sz="1800" b="0" strike="noStrike" spc="-1">
                <a:latin typeface="Comic Sans MS"/>
                <a:ea typeface="Segoe UI"/>
              </a:rPr>
              <a:t>هم قرار داد </a:t>
            </a:r>
            <a:r>
              <a:rPr lang="fa-IR" sz="1800" b="0" strike="noStrike" spc="-1">
                <a:latin typeface="Comic Sans MS"/>
                <a:cs typeface="B Kamran"/>
              </a:rPr>
              <a:t>، </a:t>
            </a:r>
            <a:endParaRPr lang="en-US" sz="1800" b="0" strike="noStrike" spc="-1">
              <a:latin typeface="Arial"/>
            </a:endParaRPr>
          </a:p>
          <a:p>
            <a:pPr marL="285840" indent="-285840" algn="just" rtl="1">
              <a:lnSpc>
                <a:spcPct val="107000"/>
              </a:lnSpc>
              <a:spcBef>
                <a:spcPts val="799"/>
              </a:spcBef>
              <a:buClr>
                <a:srgbClr val="000000"/>
              </a:buClr>
              <a:buFont typeface="Arial"/>
              <a:buChar char="•"/>
              <a:tabLst>
                <a:tab pos="0" algn="l"/>
              </a:tabLst>
            </a:pPr>
            <a:r>
              <a:rPr lang="fa-IR" sz="1800" b="0" strike="noStrike" spc="-1">
                <a:latin typeface="Comic Sans MS"/>
                <a:cs typeface="B Kamran"/>
              </a:rPr>
              <a:t>و سومی و مهمتر از همه اینکه یک لینک از گیت هاب قرار داد که این از همه برام جالب تر بود،  بازش کردم </a:t>
            </a:r>
            <a:endParaRPr lang="en-US" sz="1800" b="0" strike="noStrike" spc="-1">
              <a:latin typeface="Arial"/>
            </a:endParaRPr>
          </a:p>
        </p:txBody>
      </p:sp>
      <p:sp>
        <p:nvSpPr>
          <p:cNvPr id="1118" name="PlaceHolder 3"/>
          <p:cNvSpPr>
            <a:spLocks noGrp="1"/>
          </p:cNvSpPr>
          <p:nvPr>
            <p:ph type="sldNum" idx="13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C4D5FD6-CE3C-4706-B0B2-A43EC190AE6E}" type="slidenum">
              <a:rPr lang="en-US" sz="1200" b="0" strike="noStrike" spc="-1">
                <a:latin typeface="Times New Roman"/>
              </a:rPr>
              <a:t>336</a:t>
            </a:fld>
            <a:endParaRPr lang="en-US" sz="1200" b="0" strike="noStrike" spc="-1">
              <a:latin typeface="Times New Roman"/>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PlaceHolder 1"/>
          <p:cNvSpPr>
            <a:spLocks noGrp="1" noRot="1" noChangeAspect="1"/>
          </p:cNvSpPr>
          <p:nvPr>
            <p:ph type="sldImg"/>
          </p:nvPr>
        </p:nvSpPr>
        <p:spPr>
          <a:xfrm>
            <a:off x="685800" y="1143000"/>
            <a:ext cx="5486400" cy="3086100"/>
          </a:xfrm>
          <a:prstGeom prst="rect">
            <a:avLst/>
          </a:prstGeom>
          <a:ln w="0">
            <a:noFill/>
          </a:ln>
        </p:spPr>
      </p:sp>
      <p:sp>
        <p:nvSpPr>
          <p:cNvPr id="111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و اینجا بود که دیدم اااه چه حرکت حرفه ای و جالبی، سوال رو با زبون خودش توی بخش</a:t>
            </a:r>
            <a:r>
              <a:rPr lang="en-US" sz="1800" b="0" strike="noStrike" spc="-1">
                <a:latin typeface="Comic Sans MS"/>
                <a:ea typeface="Segoe UI"/>
              </a:rPr>
              <a:t> issues</a:t>
            </a:r>
            <a:r>
              <a:rPr lang="fa-IR" sz="1800" b="0" strike="noStrike" spc="-1">
                <a:latin typeface="Comic Sans MS"/>
                <a:ea typeface="Segoe UI"/>
              </a:rPr>
              <a:t> ابزار مورد نظر یعنی همون </a:t>
            </a:r>
            <a:r>
              <a:rPr lang="en-US" sz="1800" b="0" strike="noStrike" spc="-1">
                <a:latin typeface="Comic Sans MS"/>
                <a:ea typeface="Segoe UI"/>
              </a:rPr>
              <a:t>vuejs</a:t>
            </a:r>
            <a:r>
              <a:rPr lang="fa-IR" sz="1800" b="0" strike="noStrike" spc="-1">
                <a:latin typeface="Comic Sans MS"/>
                <a:ea typeface="Segoe UI"/>
              </a:rPr>
              <a:t> پرسید و جوابشو آورد توی </a:t>
            </a:r>
            <a:r>
              <a:rPr lang="en-US" sz="1800" b="0" strike="noStrike" spc="-1">
                <a:latin typeface="Comic Sans MS"/>
                <a:ea typeface="Segoe UI"/>
              </a:rPr>
              <a:t>Stackoverflow</a:t>
            </a:r>
            <a:r>
              <a:rPr lang="fa-IR" sz="1800" b="0" strike="noStrike" spc="-1">
                <a:latin typeface="Comic Sans MS"/>
                <a:ea typeface="Segoe UI"/>
              </a:rPr>
              <a:t> ارائه داد...</a:t>
            </a:r>
          </a:p>
          <a:p>
            <a:pPr algn="just" rtl="1">
              <a:lnSpc>
                <a:spcPct val="107000"/>
              </a:lnSpc>
              <a:spcBef>
                <a:spcPts val="799"/>
              </a:spcBef>
              <a:buNone/>
              <a:tabLst>
                <a:tab pos="0" algn="l"/>
              </a:tabLst>
            </a:pPr>
            <a:r>
              <a:rPr lang="fa-IR" sz="1800" b="0" strike="noStrike" spc="-1">
                <a:latin typeface="Comic Sans MS"/>
              </a:rPr>
              <a:t>درواقع این جا بود که من این روش رو یادگرفتم و خیلی هم لذت بردم از کارش👌</a:t>
            </a:r>
            <a:endParaRPr lang="en-US" sz="1800" b="0" strike="noStrike" spc="-1">
              <a:latin typeface="Arial"/>
            </a:endParaRPr>
          </a:p>
        </p:txBody>
      </p:sp>
      <p:sp>
        <p:nvSpPr>
          <p:cNvPr id="1118" name="PlaceHolder 3"/>
          <p:cNvSpPr>
            <a:spLocks noGrp="1"/>
          </p:cNvSpPr>
          <p:nvPr>
            <p:ph type="sldNum" idx="13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C4D5FD6-CE3C-4706-B0B2-A43EC190AE6E}" type="slidenum">
              <a:rPr lang="en-US" sz="1200" b="0" strike="noStrike" spc="-1">
                <a:latin typeface="Times New Roman"/>
              </a:rPr>
              <a:t>337</a:t>
            </a:fld>
            <a:endParaRPr lang="en-US" sz="1200" b="0" strike="noStrike" spc="-1">
              <a:latin typeface="Times New Roman"/>
            </a:endParaRPr>
          </a:p>
        </p:txBody>
      </p:sp>
    </p:spTree>
    <p:extLst>
      <p:ext uri="{BB962C8B-B14F-4D97-AF65-F5344CB8AC3E}">
        <p14:creationId xmlns:p14="http://schemas.microsoft.com/office/powerpoint/2010/main" val="4022563776"/>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 name="PlaceHolder 1"/>
          <p:cNvSpPr>
            <a:spLocks noGrp="1" noRot="1" noChangeAspect="1"/>
          </p:cNvSpPr>
          <p:nvPr>
            <p:ph type="sldImg"/>
          </p:nvPr>
        </p:nvSpPr>
        <p:spPr>
          <a:xfrm>
            <a:off x="685800" y="1143000"/>
            <a:ext cx="5486400" cy="3086100"/>
          </a:xfrm>
          <a:prstGeom prst="rect">
            <a:avLst/>
          </a:prstGeom>
          <a:ln w="0">
            <a:noFill/>
          </a:ln>
        </p:spPr>
      </p:sp>
      <p:sp>
        <p:nvSpPr>
          <p:cNvPr id="112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 6م، سوال حرفه ای با کمک </a:t>
            </a:r>
            <a:r>
              <a:rPr lang="en-US" sz="1800" b="0" strike="noStrike" spc="-1">
                <a:latin typeface="Comic Sans MS"/>
                <a:cs typeface="B Kamran"/>
              </a:rPr>
              <a:t>Reprex</a:t>
            </a:r>
            <a:endParaRPr lang="fa-IR"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توی قسمت قبل دیدین که من توی سوالم از عکس کد استفاده کرده بودم، هرچند که بعدا اصلاحش کردم اما خداروشکر کسی </a:t>
            </a:r>
            <a:r>
              <a:rPr lang="en-US" sz="1800" b="0" strike="noStrike" spc="-1">
                <a:latin typeface="Comic Sans MS"/>
                <a:cs typeface="B Kamran"/>
              </a:rPr>
              <a:t>downvote</a:t>
            </a:r>
            <a:r>
              <a:rPr lang="fa-IR" sz="1800" b="0" strike="noStrike" spc="-1">
                <a:latin typeface="Comic Sans MS"/>
                <a:cs typeface="B Kamran"/>
              </a:rPr>
              <a:t>ی نداد، چون </a:t>
            </a:r>
            <a:r>
              <a:rPr lang="en-US" sz="1800" b="0" strike="noStrike" spc="-1">
                <a:latin typeface="Comic Sans MS"/>
                <a:ea typeface="Segoe UI"/>
              </a:rPr>
              <a:t>Stackoverflow </a:t>
            </a:r>
            <a:r>
              <a:rPr lang="fa-IR" sz="1800" b="0" strike="noStrike" spc="-1">
                <a:latin typeface="Comic Sans MS"/>
                <a:ea typeface="Segoe UI"/>
              </a:rPr>
              <a:t> </a:t>
            </a:r>
            <a:r>
              <a:rPr lang="en-US" sz="1800" b="0" strike="noStrike" spc="-1">
                <a:latin typeface="Comic Sans MS"/>
                <a:ea typeface="Segoe UI"/>
              </a:rPr>
              <a:t>پیشنهاداتی داره و کاربرانش هم طبق اون پیشنهادات عمل میکنن یعنی با upvote/downvote/closeVote عمل امربه معروف و نهی از منکر رو انجام میدن، بنابراین ممکن هست وقتی عکس کد </a:t>
            </a:r>
            <a:r>
              <a:rPr lang="fa-IR" sz="1800" b="0" strike="noStrike" spc="-1">
                <a:latin typeface="Comic Sans MS"/>
                <a:ea typeface="Segoe UI"/>
              </a:rPr>
              <a:t>یا عکس خطا </a:t>
            </a:r>
            <a:r>
              <a:rPr lang="en-US" sz="1800" b="0" strike="noStrike" spc="-1">
                <a:latin typeface="Comic Sans MS"/>
                <a:ea typeface="Segoe UI"/>
              </a:rPr>
              <a:t>رو قرار بدین</a:t>
            </a:r>
            <a:r>
              <a:rPr lang="fa-IR" sz="1800" b="0" strike="noStrike" spc="-1">
                <a:latin typeface="Comic Sans MS"/>
                <a:ea typeface="Segoe UI"/>
              </a:rPr>
              <a:t>، کلی امتیاز منفی دریافت کنین، البته من شانس اوردم که بهم </a:t>
            </a:r>
            <a:r>
              <a:rPr lang="en-US" sz="1800" b="0" strike="noStrike" spc="-1">
                <a:latin typeface="Comic Sans MS"/>
                <a:ea typeface="Segoe UI"/>
              </a:rPr>
              <a:t>downvote</a:t>
            </a:r>
            <a:r>
              <a:rPr lang="fa-IR" sz="1800" b="0" strike="noStrike" spc="-1">
                <a:latin typeface="Comic Sans MS"/>
                <a:ea typeface="Segoe UI"/>
              </a:rPr>
              <a:t> ندادن، </a:t>
            </a:r>
            <a:endParaRPr lang="en-US" sz="1800" b="0" strike="noStrike" spc="-1">
              <a:latin typeface="Arial"/>
            </a:endParaRPr>
          </a:p>
        </p:txBody>
      </p:sp>
      <p:sp>
        <p:nvSpPr>
          <p:cNvPr id="1121" name="PlaceHolder 3"/>
          <p:cNvSpPr>
            <a:spLocks noGrp="1"/>
          </p:cNvSpPr>
          <p:nvPr>
            <p:ph type="sldNum" idx="13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02583C0-C648-4DF0-9BC9-3F3077872E3D}" type="slidenum">
              <a:rPr lang="en-US" sz="1200" b="0" strike="noStrike" spc="-1">
                <a:latin typeface="Times New Roman"/>
              </a:rPr>
              <a:t>338</a:t>
            </a:fld>
            <a:endParaRPr lang="en-US" sz="1200" b="0" strike="noStrike" spc="-1">
              <a:latin typeface="Times New Roman"/>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PlaceHolder 1"/>
          <p:cNvSpPr>
            <a:spLocks noGrp="1" noRot="1" noChangeAspect="1"/>
          </p:cNvSpPr>
          <p:nvPr>
            <p:ph type="sldImg"/>
          </p:nvPr>
        </p:nvSpPr>
        <p:spPr>
          <a:xfrm>
            <a:off x="685800" y="1143000"/>
            <a:ext cx="5486400" cy="3086100"/>
          </a:xfrm>
          <a:prstGeom prst="rect">
            <a:avLst/>
          </a:prstGeom>
          <a:ln w="0">
            <a:noFill/>
          </a:ln>
        </p:spPr>
      </p:sp>
      <p:sp>
        <p:nvSpPr>
          <p:cNvPr id="112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اینجا یک مثال دیگه رو میبینیم که </a:t>
            </a:r>
            <a:r>
              <a:rPr lang="en-US" sz="1800" b="0" strike="noStrike" spc="-1">
                <a:latin typeface="Comic Sans MS"/>
                <a:ea typeface="Segoe UI"/>
              </a:rPr>
              <a:t>زحمت کشید</a:t>
            </a:r>
            <a:r>
              <a:rPr lang="fa-IR" sz="1800" b="0" strike="noStrike" spc="-1">
                <a:latin typeface="Comic Sans MS"/>
                <a:ea typeface="Segoe UI"/>
              </a:rPr>
              <a:t>ن وجواب دادن اما</a:t>
            </a:r>
            <a:r>
              <a:rPr lang="en-US" sz="1800" b="0" strike="noStrike" spc="-1">
                <a:latin typeface="Comic Sans MS"/>
                <a:ea typeface="Segoe UI"/>
              </a:rPr>
              <a:t> توی جواب میبینی</a:t>
            </a:r>
            <a:r>
              <a:rPr lang="fa-IR" sz="1800" b="0" strike="noStrike" spc="-1">
                <a:latin typeface="Comic Sans MS"/>
                <a:ea typeface="Segoe UI"/>
              </a:rPr>
              <a:t>ن</a:t>
            </a:r>
            <a:r>
              <a:rPr lang="en-US" sz="1800" b="0" strike="noStrike" spc="-1">
                <a:latin typeface="Comic Sans MS"/>
                <a:ea typeface="Segoe UI"/>
              </a:rPr>
              <a:t> که شکایت کرد که چرا بجای متن کد از عکس کد استفاده </a:t>
            </a:r>
            <a:r>
              <a:rPr lang="fa-IR" sz="1800" b="0" strike="noStrike" spc="-1">
                <a:latin typeface="Comic Sans MS"/>
                <a:ea typeface="Segoe UI"/>
              </a:rPr>
              <a:t>شد</a:t>
            </a:r>
            <a:r>
              <a:rPr lang="en-US" sz="1800" b="0" strike="noStrike" spc="-1">
                <a:latin typeface="Comic Sans MS"/>
                <a:ea typeface="Segoe UI"/>
              </a:rPr>
              <a:t>، چون مجبور شد که کل کد رو از اول تایپ کنه </a:t>
            </a:r>
            <a:r>
              <a:rPr lang="fa-IR" sz="1800" b="0" strike="noStrike" spc="-1">
                <a:latin typeface="Comic Sans MS"/>
                <a:ea typeface="Segoe UI"/>
              </a:rPr>
              <a:t> و علاوه بر اون عکس قابل جستجو هم نیست، </a:t>
            </a:r>
            <a:r>
              <a:rPr lang="en-US" sz="1800" b="0" strike="noStrike" spc="-1">
                <a:latin typeface="Comic Sans MS"/>
                <a:ea typeface="Segoe UI"/>
              </a:rPr>
              <a:t>بنابراین وقتی که سوالی رو می­پرسین بخصوص سوالی که نیازمند Debug کردن هست، افراد معمولا وقتی که شما یک code ساده و قابل فهم رو قرار می­دین</a:t>
            </a:r>
            <a:r>
              <a:rPr lang="fa-IR" sz="1800" b="0" strike="noStrike" spc="-1">
                <a:latin typeface="Comic Sans MS"/>
                <a:ea typeface="Segoe UI"/>
              </a:rPr>
              <a:t> بیشتر مشتاق میشن که بهتون کمک کنن چون میتونن </a:t>
            </a:r>
            <a:r>
              <a:rPr lang="en-US" sz="1800" b="0" strike="noStrike" spc="-1">
                <a:latin typeface="Comic Sans MS"/>
                <a:ea typeface="Segoe UI"/>
              </a:rPr>
              <a:t>طبق توضیحتون مشکل رو دوباره ایجاد کنن تا بتونن سریعتر/دقی</a:t>
            </a:r>
            <a:r>
              <a:rPr lang="fa-IR" sz="1800" b="0" strike="noStrike" spc="-1">
                <a:latin typeface="Comic Sans MS"/>
                <a:ea typeface="Segoe UI"/>
              </a:rPr>
              <a:t>قت</a:t>
            </a:r>
            <a:r>
              <a:rPr lang="en-US" sz="1800" b="0" strike="noStrike" spc="-1">
                <a:latin typeface="Comic Sans MS"/>
                <a:ea typeface="Segoe UI"/>
              </a:rPr>
              <a:t>ر بررسیش کنن</a:t>
            </a:r>
            <a:endParaRPr lang="fa-IR" sz="1800" b="0" strike="noStrike" spc="-1">
              <a:latin typeface="Comic Sans MS"/>
              <a:ea typeface="Segoe UI"/>
            </a:endParaRPr>
          </a:p>
          <a:p>
            <a:pPr algn="just" rtl="1">
              <a:lnSpc>
                <a:spcPct val="107000"/>
              </a:lnSpc>
              <a:spcBef>
                <a:spcPts val="799"/>
              </a:spcBef>
              <a:buNone/>
              <a:tabLst>
                <a:tab pos="0" algn="l"/>
              </a:tabLst>
            </a:pPr>
            <a:endParaRPr lang="fa-IR" sz="1800" b="0" strike="noStrike" spc="-1">
              <a:latin typeface="Comic Sans MS"/>
              <a:ea typeface="Segoe UI"/>
            </a:endParaRPr>
          </a:p>
          <a:p>
            <a:pPr algn="just" rtl="1">
              <a:lnSpc>
                <a:spcPct val="107000"/>
              </a:lnSpc>
              <a:spcBef>
                <a:spcPts val="799"/>
              </a:spcBef>
              <a:buNone/>
              <a:tabLst>
                <a:tab pos="0" algn="l"/>
              </a:tabLst>
            </a:pPr>
            <a:r>
              <a:rPr lang="fa-IR" sz="1800" b="0" strike="noStrike" spc="-1">
                <a:latin typeface="Comic Sans MS"/>
                <a:ea typeface="Segoe UI"/>
              </a:rPr>
              <a:t>توجه کنین که فقط زمانی از عکس استفاده کنین که واقعا کمک به درک و خوانایی بهتر برای رفع مشکل میکنه اما سعی نکنین که عکس رو جایگزین کد کنین!</a:t>
            </a:r>
            <a:endParaRPr lang="en-US" sz="1800" b="0" strike="noStrike" spc="-1">
              <a:latin typeface="Arial"/>
            </a:endParaRPr>
          </a:p>
        </p:txBody>
      </p:sp>
      <p:sp>
        <p:nvSpPr>
          <p:cNvPr id="1124" name="PlaceHolder 3"/>
          <p:cNvSpPr>
            <a:spLocks noGrp="1"/>
          </p:cNvSpPr>
          <p:nvPr>
            <p:ph type="sldNum" idx="13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290FF48-67E8-4C43-8596-C499BDC9F72D}" type="slidenum">
              <a:rPr lang="en-US" sz="1200" b="0" strike="noStrike" spc="-1">
                <a:latin typeface="Times New Roman"/>
              </a:rPr>
              <a:t>339</a:t>
            </a:fld>
            <a:endParaRPr lang="en-US" sz="1200" b="0" strike="noStrike" spc="-1">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PlaceHolder 1"/>
          <p:cNvSpPr>
            <a:spLocks noGrp="1" noRot="1" noChangeAspect="1"/>
          </p:cNvSpPr>
          <p:nvPr>
            <p:ph type="sldImg"/>
          </p:nvPr>
        </p:nvSpPr>
        <p:spPr>
          <a:xfrm>
            <a:off x="685800" y="1143000"/>
            <a:ext cx="5486400" cy="3086100"/>
          </a:xfrm>
          <a:prstGeom prst="rect">
            <a:avLst/>
          </a:prstGeom>
          <a:ln w="0">
            <a:noFill/>
          </a:ln>
        </p:spPr>
      </p:sp>
      <p:sp>
        <p:nvSpPr>
          <p:cNvPr id="77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1200" b="0" strike="noStrike" spc="-1">
                <a:latin typeface="Arial"/>
              </a:rPr>
              <a:t>همتون حتما درباره </a:t>
            </a:r>
            <a:r>
              <a:rPr lang="en-US" sz="1200" b="0" strike="noStrike" spc="-1">
                <a:latin typeface="Arial"/>
              </a:rPr>
              <a:t>downvote</a:t>
            </a:r>
            <a:r>
              <a:rPr lang="fa-IR" sz="1200" b="0" strike="noStrike" spc="-1">
                <a:latin typeface="Arial"/>
              </a:rPr>
              <a:t>ها یا امتیاز منفی های </a:t>
            </a:r>
            <a:r>
              <a:rPr lang="en-US" sz="1200" b="0" strike="noStrike" spc="-1">
                <a:latin typeface="Arial"/>
              </a:rPr>
              <a:t>stackoverflow شنیدین! یا حتی ممکنه تجربه اش کرده باشین </a:t>
            </a:r>
            <a:r>
              <a:rPr lang="fa-IR" sz="1200" b="0" strike="noStrike" spc="-1">
                <a:latin typeface="Arial"/>
              </a:rPr>
              <a:t>یعنی مانند این مثال که سوال رو پرسید و </a:t>
            </a:r>
            <a:r>
              <a:rPr lang="en-US" sz="1200" b="0" strike="noStrike" spc="-1">
                <a:latin typeface="Arial"/>
              </a:rPr>
              <a:t>30</a:t>
            </a:r>
            <a:r>
              <a:rPr lang="fa-IR" sz="1200" b="0" strike="noStrike" spc="-1">
                <a:latin typeface="Arial"/>
              </a:rPr>
              <a:t>تا </a:t>
            </a:r>
            <a:r>
              <a:rPr lang="en-US" sz="1200" b="0" strike="noStrike" spc="-1">
                <a:latin typeface="Arial"/>
              </a:rPr>
              <a:t>downvote</a:t>
            </a:r>
            <a:r>
              <a:rPr lang="fa-IR" sz="1200" b="0" strike="noStrike" spc="-1">
                <a:latin typeface="Arial"/>
              </a:rPr>
              <a:t> بهش دادن </a:t>
            </a:r>
            <a:r>
              <a:rPr lang="en-US" sz="1200" b="0" strike="noStrike" spc="-1">
                <a:latin typeface="Arial"/>
              </a:rPr>
              <a:t>و </a:t>
            </a:r>
            <a:r>
              <a:rPr lang="fa-IR" sz="1200" b="0" strike="noStrike" spc="-1">
                <a:latin typeface="Arial"/>
              </a:rPr>
              <a:t>بعضی هاتون مثل خود قدیمم </a:t>
            </a:r>
            <a:r>
              <a:rPr lang="en-US" sz="1200" b="0" strike="noStrike" spc="-1">
                <a:latin typeface="Arial"/>
              </a:rPr>
              <a:t>دید</a:t>
            </a:r>
            <a:r>
              <a:rPr lang="fa-IR" sz="1200" b="0" strike="noStrike" spc="-1">
                <a:latin typeface="Arial"/>
              </a:rPr>
              <a:t>ی</a:t>
            </a:r>
            <a:r>
              <a:rPr lang="en-US" sz="1200" b="0" strike="noStrike" spc="-1">
                <a:latin typeface="Arial"/>
              </a:rPr>
              <a:t>ن که اقا نمیشه سوال پرسید و سریع رفتین سراغ گروه های تلگرامی تا دست به دامن یکی بشین که جوابتونو بده</a:t>
            </a:r>
            <a:r>
              <a:rPr lang="fa-IR" sz="1200" b="0" strike="noStrike" spc="-1">
                <a:latin typeface="Arial"/>
              </a:rPr>
              <a:t>!</a:t>
            </a:r>
            <a:endParaRPr lang="en-US" sz="1200" b="0" strike="noStrike" spc="-1">
              <a:latin typeface="Arial"/>
            </a:endParaRPr>
          </a:p>
        </p:txBody>
      </p:sp>
      <p:sp>
        <p:nvSpPr>
          <p:cNvPr id="779"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0ED6D93-59DC-48D7-9621-554156259E88}" type="slidenum">
              <a:rPr lang="en-US" sz="1200" b="0" strike="noStrike" spc="-1">
                <a:latin typeface="Times New Roman"/>
              </a:rPr>
              <a:t>34</a:t>
            </a:fld>
            <a:endParaRPr lang="en-US" sz="1200" b="0" strike="noStrike" spc="-1">
              <a:latin typeface="Times New Roman"/>
            </a:endParaRPr>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PlaceHolder 1"/>
          <p:cNvSpPr>
            <a:spLocks noGrp="1" noRot="1" noChangeAspect="1"/>
          </p:cNvSpPr>
          <p:nvPr>
            <p:ph type="sldImg"/>
          </p:nvPr>
        </p:nvSpPr>
        <p:spPr>
          <a:xfrm>
            <a:off x="685800" y="1143000"/>
            <a:ext cx="5486400" cy="3086100"/>
          </a:xfrm>
          <a:prstGeom prst="rect">
            <a:avLst/>
          </a:prstGeom>
          <a:ln w="0">
            <a:noFill/>
          </a:ln>
        </p:spPr>
      </p:sp>
      <p:sp>
        <p:nvSpPr>
          <p:cNvPr id="112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1800" b="0" strike="noStrike" spc="-1">
                <a:latin typeface="Comic Sans MS"/>
                <a:ea typeface="Segoe UI"/>
              </a:rPr>
              <a:t>تو کامیونیتی به همچین کدی میگن Reprex مخفف</a:t>
            </a:r>
            <a:endParaRPr lang="fa-IR" sz="1800" b="0" strike="noStrike" spc="-1">
              <a:latin typeface="Comic Sans MS"/>
              <a:ea typeface="Segoe UI"/>
            </a:endParaRPr>
          </a:p>
          <a:p>
            <a:pPr algn="just" rtl="1">
              <a:lnSpc>
                <a:spcPct val="107000"/>
              </a:lnSpc>
              <a:spcBef>
                <a:spcPts val="799"/>
              </a:spcBef>
              <a:buNone/>
              <a:tabLst>
                <a:tab pos="0" algn="l"/>
              </a:tabLst>
            </a:pPr>
            <a:r>
              <a:rPr lang="en-US" sz="1800" b="0" strike="noStrike" spc="-1">
                <a:latin typeface="Comic Sans MS"/>
                <a:ea typeface="Segoe UI"/>
              </a:rPr>
              <a:t> Minimal, Reproducible Example </a:t>
            </a:r>
            <a:endParaRPr lang="fa-IR" sz="1800" b="0" strike="noStrike" spc="-1">
              <a:latin typeface="Comic Sans MS"/>
              <a:ea typeface="Segoe UI"/>
            </a:endParaRPr>
          </a:p>
          <a:p>
            <a:pPr algn="just" rtl="1">
              <a:lnSpc>
                <a:spcPct val="107000"/>
              </a:lnSpc>
              <a:spcBef>
                <a:spcPts val="799"/>
              </a:spcBef>
              <a:buNone/>
              <a:tabLst>
                <a:tab pos="0" algn="l"/>
              </a:tabLst>
            </a:pPr>
            <a:r>
              <a:rPr lang="en-US" sz="1800" b="0" strike="noStrike" spc="-1">
                <a:latin typeface="Comic Sans MS"/>
                <a:ea typeface="Segoe UI"/>
              </a:rPr>
              <a:t>یا MCVE مخفف </a:t>
            </a:r>
            <a:endParaRPr lang="fa-IR" sz="1800" b="0" strike="noStrike" spc="-1">
              <a:latin typeface="Comic Sans MS"/>
              <a:ea typeface="Segoe UI"/>
            </a:endParaRPr>
          </a:p>
          <a:p>
            <a:pPr algn="just" rtl="1">
              <a:lnSpc>
                <a:spcPct val="107000"/>
              </a:lnSpc>
              <a:spcBef>
                <a:spcPts val="799"/>
              </a:spcBef>
              <a:buNone/>
              <a:tabLst>
                <a:tab pos="0" algn="l"/>
              </a:tabLst>
            </a:pPr>
            <a:r>
              <a:rPr lang="en-US" sz="1800" b="0" strike="noStrike" spc="-1">
                <a:latin typeface="Comic Sans MS"/>
                <a:ea typeface="Segoe UI"/>
              </a:rPr>
              <a:t>minimal, complete and verifiable example</a:t>
            </a:r>
            <a:r>
              <a:rPr lang="en-US" sz="1800" b="0" strike="noStrike" spc="-1">
                <a:latin typeface="B Kamran"/>
                <a:ea typeface="Segoe UI"/>
              </a:rPr>
              <a:t>  </a:t>
            </a:r>
            <a:endParaRPr lang="fa-IR" sz="1800" b="0" strike="noStrike" spc="-1">
              <a:latin typeface="B Kamran"/>
              <a:ea typeface="Segoe UI"/>
            </a:endParaRPr>
          </a:p>
          <a:p>
            <a:pPr algn="just" rtl="1">
              <a:lnSpc>
                <a:spcPct val="107000"/>
              </a:lnSpc>
              <a:spcBef>
                <a:spcPts val="799"/>
              </a:spcBef>
              <a:buNone/>
              <a:tabLst>
                <a:tab pos="0" algn="l"/>
              </a:tabLst>
            </a:pPr>
            <a:r>
              <a:rPr lang="en-US" sz="1800" b="0" strike="noStrike" spc="-1">
                <a:latin typeface="B Kamran"/>
                <a:ea typeface="Segoe UI"/>
              </a:rPr>
              <a:t>یا </a:t>
            </a:r>
            <a:r>
              <a:rPr lang="en-US" sz="1800" b="0" strike="noStrike" spc="-1">
                <a:latin typeface="Comic Sans MS"/>
                <a:ea typeface="Segoe UI"/>
              </a:rPr>
              <a:t>MWE  که مخفف </a:t>
            </a:r>
            <a:endParaRPr lang="fa-IR" sz="1800" b="0" strike="noStrike" spc="-1">
              <a:latin typeface="Comic Sans MS"/>
              <a:ea typeface="Segoe UI"/>
            </a:endParaRPr>
          </a:p>
          <a:p>
            <a:pPr algn="just" rtl="1">
              <a:lnSpc>
                <a:spcPct val="107000"/>
              </a:lnSpc>
              <a:spcBef>
                <a:spcPts val="799"/>
              </a:spcBef>
              <a:buNone/>
              <a:tabLst>
                <a:tab pos="0" algn="l"/>
              </a:tabLst>
            </a:pPr>
            <a:r>
              <a:rPr lang="en-US" sz="1800" b="0" strike="noStrike" spc="-1">
                <a:latin typeface="Comic Sans MS"/>
                <a:ea typeface="Segoe UI"/>
              </a:rPr>
              <a:t>minimal, workable example</a:t>
            </a:r>
            <a:r>
              <a:rPr lang="en-US" sz="1800" b="0" strike="noStrike" spc="-1">
                <a:latin typeface="B Kamran"/>
                <a:ea typeface="Segoe UI"/>
              </a:rPr>
              <a:t> </a:t>
            </a:r>
            <a:r>
              <a:rPr lang="fa-IR" sz="1800" b="0" strike="noStrike" spc="-1">
                <a:latin typeface="Comic Sans MS"/>
                <a:cs typeface="B Kamran"/>
              </a:rPr>
              <a:t>هست، </a:t>
            </a:r>
            <a:endParaRPr lang="en-US" sz="1800" b="0" strike="noStrike" spc="-1">
              <a:latin typeface="Arial"/>
            </a:endParaRPr>
          </a:p>
        </p:txBody>
      </p:sp>
      <p:sp>
        <p:nvSpPr>
          <p:cNvPr id="1124" name="PlaceHolder 3"/>
          <p:cNvSpPr>
            <a:spLocks noGrp="1"/>
          </p:cNvSpPr>
          <p:nvPr>
            <p:ph type="sldNum" idx="13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290FF48-67E8-4C43-8596-C499BDC9F72D}" type="slidenum">
              <a:rPr lang="en-US" sz="1200" b="0" strike="noStrike" spc="-1">
                <a:latin typeface="Times New Roman"/>
              </a:rPr>
              <a:t>340</a:t>
            </a:fld>
            <a:endParaRPr lang="en-US" sz="1200" b="0" strike="noStrike" spc="-1">
              <a:latin typeface="Times New Roman"/>
            </a:endParaRPr>
          </a:p>
        </p:txBody>
      </p:sp>
    </p:spTree>
    <p:extLst>
      <p:ext uri="{BB962C8B-B14F-4D97-AF65-F5344CB8AC3E}">
        <p14:creationId xmlns:p14="http://schemas.microsoft.com/office/powerpoint/2010/main" val="2109562034"/>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PlaceHolder 1"/>
          <p:cNvSpPr>
            <a:spLocks noGrp="1" noRot="1" noChangeAspect="1"/>
          </p:cNvSpPr>
          <p:nvPr>
            <p:ph type="sldImg"/>
          </p:nvPr>
        </p:nvSpPr>
        <p:spPr>
          <a:xfrm>
            <a:off x="685800" y="1143000"/>
            <a:ext cx="5486400" cy="3086100"/>
          </a:xfrm>
          <a:prstGeom prst="rect">
            <a:avLst/>
          </a:prstGeom>
          <a:ln w="0">
            <a:noFill/>
          </a:ln>
        </p:spPr>
      </p:sp>
      <p:sp>
        <p:nvSpPr>
          <p:cNvPr id="112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100" b="1" strike="noStrike" spc="-1">
                <a:latin typeface="Comic Sans MS"/>
                <a:cs typeface="B Kamran"/>
              </a:rPr>
              <a:t>برای استفاده از</a:t>
            </a:r>
            <a:r>
              <a:rPr lang="en-US" sz="1100" b="1" strike="noStrike" spc="-1">
                <a:latin typeface="Comic Sans MS"/>
                <a:ea typeface="Segoe UI"/>
              </a:rPr>
              <a:t> reprex باید به این نکات توجه کنین:</a:t>
            </a:r>
            <a:endParaRPr lang="en-US" sz="1100" b="0" strike="noStrike" spc="-1">
              <a:latin typeface="Arial"/>
            </a:endParaRPr>
          </a:p>
          <a:p>
            <a:pPr marL="343080" indent="-343080" algn="just" rtl="1">
              <a:lnSpc>
                <a:spcPct val="107000"/>
              </a:lnSpc>
              <a:spcBef>
                <a:spcPts val="799"/>
              </a:spcBef>
              <a:buClr>
                <a:srgbClr val="000000"/>
              </a:buClr>
              <a:buFont typeface="Symbol"/>
              <a:buChar char=""/>
              <a:tabLst>
                <a:tab pos="0" algn="l"/>
              </a:tabLst>
            </a:pPr>
            <a:r>
              <a:rPr lang="fa-IR" sz="1100" b="1" strike="noStrike" spc="-1">
                <a:latin typeface="Comic Sans MS"/>
                <a:cs typeface="B Kamran"/>
              </a:rPr>
              <a:t>اول اینکه باید </a:t>
            </a:r>
            <a:r>
              <a:rPr lang="en-US" sz="1100" b="1" strike="noStrike" spc="-1">
                <a:latin typeface="Comic Sans MS"/>
                <a:ea typeface="Segoe UI"/>
              </a:rPr>
              <a:t>Minimal</a:t>
            </a:r>
            <a:r>
              <a:rPr lang="en-US" sz="1400" b="0" strike="noStrike" spc="-1">
                <a:latin typeface="Comic Sans MS"/>
                <a:ea typeface="Segoe UI"/>
              </a:rPr>
              <a:t>: باشه یعنی ت</a:t>
            </a:r>
            <a:r>
              <a:rPr lang="ar-SA" sz="1400" b="0" strike="noStrike" spc="-1">
                <a:solidFill>
                  <a:srgbClr val="011627"/>
                </a:solidFill>
                <a:latin typeface="Georgia"/>
                <a:cs typeface="B Kamran"/>
              </a:rPr>
              <a:t>ا حد امکان از کد کمتری استفاده کنید که همچنان همون مشکل رو ایجاد می­کنه:</a:t>
            </a:r>
            <a:endParaRPr lang="en-US" sz="1400" b="0" strike="noStrike" spc="-1">
              <a:latin typeface="Arial"/>
            </a:endParaRPr>
          </a:p>
          <a:p>
            <a:pPr marL="457200" algn="just" rtl="1">
              <a:lnSpc>
                <a:spcPct val="107000"/>
              </a:lnSpc>
              <a:spcBef>
                <a:spcPts val="799"/>
              </a:spcBef>
              <a:buNone/>
              <a:tabLst>
                <a:tab pos="0" algn="l"/>
              </a:tabLst>
            </a:pPr>
            <a:r>
              <a:rPr lang="fa-IR" sz="1400" b="0" strike="noStrike" spc="-1">
                <a:latin typeface="Comic Sans MS"/>
                <a:cs typeface="B Kamran"/>
              </a:rPr>
              <a:t>دقت کنین که هرچی کد بیشتر و بزرگتر باشه، آدم­های کمتری حوصله و وقت می­کنن که بیان کد شمارو بررسی و بهتون کمک کنن. برای ساده­ کردن کدتون می­تونین از دو روش </a:t>
            </a:r>
          </a:p>
          <a:p>
            <a:pPr marL="457200" algn="just" rtl="1">
              <a:lnSpc>
                <a:spcPct val="107000"/>
              </a:lnSpc>
              <a:spcBef>
                <a:spcPts val="799"/>
              </a:spcBef>
              <a:buNone/>
              <a:tabLst>
                <a:tab pos="0" algn="l"/>
              </a:tabLst>
            </a:pPr>
            <a:endParaRPr lang="fa-IR" sz="1400" b="0" strike="noStrike" spc="-1">
              <a:latin typeface="Comic Sans MS"/>
              <a:cs typeface="B Kamran"/>
            </a:endParaRPr>
          </a:p>
          <a:p>
            <a:pPr marL="1143000" lvl="2" indent="-228600">
              <a:lnSpc>
                <a:spcPct val="90000"/>
              </a:lnSpc>
              <a:spcBef>
                <a:spcPts val="499"/>
              </a:spcBef>
              <a:buClr>
                <a:srgbClr val="000000"/>
              </a:buClr>
              <a:buFont typeface="Arial"/>
              <a:buChar char="•"/>
            </a:pPr>
            <a:r>
              <a:rPr lang="en-US" sz="1400" b="0" strike="noStrike" spc="-1">
                <a:solidFill>
                  <a:srgbClr val="000000"/>
                </a:solidFill>
                <a:latin typeface="-apple-system"/>
              </a:rPr>
              <a:t>Restart from scratch</a:t>
            </a:r>
            <a:endParaRPr lang="fa-IR" sz="1400" b="0" strike="noStrike" spc="-1">
              <a:solidFill>
                <a:srgbClr val="000000"/>
              </a:solidFill>
              <a:latin typeface="-apple-system"/>
            </a:endParaRPr>
          </a:p>
          <a:p>
            <a:pPr marL="1143000" lvl="2" indent="-228600">
              <a:lnSpc>
                <a:spcPct val="90000"/>
              </a:lnSpc>
              <a:spcBef>
                <a:spcPts val="499"/>
              </a:spcBef>
              <a:buClr>
                <a:srgbClr val="000000"/>
              </a:buClr>
              <a:buFont typeface="Arial"/>
              <a:buChar char="•"/>
            </a:pPr>
            <a:r>
              <a:rPr lang="fa-IR" sz="1400" b="0" strike="noStrike" spc="-1">
                <a:solidFill>
                  <a:srgbClr val="000000"/>
                </a:solidFill>
                <a:latin typeface="-apple-system"/>
              </a:rPr>
              <a:t>و</a:t>
            </a:r>
            <a:endParaRPr lang="en-US" sz="1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1400" b="0" strike="noStrike" spc="-1">
                <a:solidFill>
                  <a:srgbClr val="000000"/>
                </a:solidFill>
                <a:latin typeface="-apple-system"/>
              </a:rPr>
              <a:t>Divide &amp; Conquer</a:t>
            </a:r>
            <a:endParaRPr lang="en-US" sz="1400" b="0" strike="noStrike" spc="-1">
              <a:solidFill>
                <a:srgbClr val="000000"/>
              </a:solidFill>
              <a:latin typeface="Calibri"/>
            </a:endParaRPr>
          </a:p>
          <a:p>
            <a:pPr marL="457200" algn="just" rtl="0">
              <a:lnSpc>
                <a:spcPct val="107000"/>
              </a:lnSpc>
              <a:spcBef>
                <a:spcPts val="799"/>
              </a:spcBef>
              <a:buNone/>
              <a:tabLst>
                <a:tab pos="0" algn="l"/>
              </a:tabLst>
            </a:pPr>
            <a:endParaRPr lang="fa-IR" sz="1400" b="0" strike="noStrike" spc="-1">
              <a:latin typeface="Comic Sans MS"/>
              <a:cs typeface="B Kamran"/>
            </a:endParaRPr>
          </a:p>
          <a:p>
            <a:pPr marL="457200" algn="just" rtl="1">
              <a:lnSpc>
                <a:spcPct val="107000"/>
              </a:lnSpc>
              <a:spcBef>
                <a:spcPts val="799"/>
              </a:spcBef>
              <a:buNone/>
              <a:tabLst>
                <a:tab pos="0" algn="l"/>
              </a:tabLst>
            </a:pPr>
            <a:r>
              <a:rPr lang="fa-IR" sz="1400" b="0" strike="noStrike" spc="-1">
                <a:latin typeface="Comic Sans MS"/>
                <a:cs typeface="B Kamran"/>
              </a:rPr>
              <a:t>کمک بگیرین:</a:t>
            </a:r>
            <a:endParaRPr lang="en-US" sz="1400" b="0" strike="noStrike" spc="-1">
              <a:latin typeface="Arial"/>
            </a:endParaRPr>
          </a:p>
          <a:p>
            <a:pPr marL="743040" lvl="1" indent="-285840" algn="just" rtl="1">
              <a:lnSpc>
                <a:spcPct val="107000"/>
              </a:lnSpc>
              <a:spcBef>
                <a:spcPts val="799"/>
              </a:spcBef>
              <a:buClr>
                <a:srgbClr val="000000"/>
              </a:buClr>
              <a:buFont typeface="Courier New"/>
              <a:buChar char="o"/>
              <a:tabLst>
                <a:tab pos="0" algn="l"/>
              </a:tabLst>
            </a:pPr>
            <a:r>
              <a:rPr lang="fa-IR" sz="1100" b="1" strike="noStrike" spc="-1">
                <a:latin typeface="Comic Sans MS"/>
                <a:ea typeface="Segoe UI"/>
              </a:rPr>
              <a:t> که توی روش </a:t>
            </a:r>
            <a:r>
              <a:rPr lang="en-US" sz="1100" b="1" strike="noStrike" spc="-1">
                <a:latin typeface="Comic Sans MS"/>
                <a:ea typeface="Segoe UI"/>
              </a:rPr>
              <a:t>Restart from scratch</a:t>
            </a:r>
            <a:r>
              <a:rPr lang="fa-IR" sz="1100" b="1" strike="noStrike" spc="-1">
                <a:latin typeface="Comic Sans MS"/>
                <a:ea typeface="Segoe UI"/>
              </a:rPr>
              <a:t> میگه، </a:t>
            </a:r>
            <a:r>
              <a:rPr lang="en-US" sz="1400" b="0" strike="noStrike" spc="-1">
                <a:latin typeface="Comic Sans MS"/>
                <a:ea typeface="Segoe UI"/>
              </a:rPr>
              <a:t>: یک برنامه جدید ایجاد کنین( مثلا دوباره </a:t>
            </a:r>
            <a:r>
              <a:rPr lang="en-US" sz="1100" b="0" strike="noStrike" spc="-1">
                <a:latin typeface="Comic Sans MS"/>
                <a:ea typeface="Segoe UI"/>
              </a:rPr>
              <a:t>Create-react-app</a:t>
            </a:r>
            <a:r>
              <a:rPr lang="en-US" sz="1400" b="0" strike="noStrike" spc="-1">
                <a:latin typeface="Comic Sans MS"/>
                <a:ea typeface="Segoe UI"/>
              </a:rPr>
              <a:t> کنین)، تنها قسمت­هایی که نیازه تا اون مشکل خاص ایجاد بشه رو اضافه کنین و سعی کنین از اسم­های ساده و توضیحات درصورت نیاز برای تابع­ها و متغییر­ها استفاده کنین تا درک کد راحتتر بشه</a:t>
            </a:r>
            <a:endParaRPr lang="en-US" sz="1400" b="0" strike="noStrike" spc="-1">
              <a:latin typeface="Arial"/>
            </a:endParaRPr>
          </a:p>
          <a:p>
            <a:pPr marL="743040" lvl="1" indent="-285840" algn="just" rtl="1">
              <a:lnSpc>
                <a:spcPct val="107000"/>
              </a:lnSpc>
              <a:buClr>
                <a:srgbClr val="000000"/>
              </a:buClr>
              <a:buFont typeface="Courier New"/>
              <a:buChar char="o"/>
              <a:tabLst>
                <a:tab pos="0" algn="l"/>
              </a:tabLst>
            </a:pPr>
            <a:r>
              <a:rPr lang="fa-IR" sz="1100" b="1" strike="noStrike" spc="-1">
                <a:latin typeface="Comic Sans MS"/>
                <a:ea typeface="Segoe UI"/>
              </a:rPr>
              <a:t> روش دوم</a:t>
            </a:r>
            <a:r>
              <a:rPr lang="en-US" sz="1100" b="1" strike="noStrike" spc="-1">
                <a:latin typeface="Comic Sans MS"/>
                <a:ea typeface="Segoe UI"/>
              </a:rPr>
              <a:t>Divide &amp; Conquer</a:t>
            </a:r>
            <a:r>
              <a:rPr lang="fa-IR" sz="1100" b="1" strike="noStrike" spc="-1">
                <a:latin typeface="Comic Sans MS"/>
                <a:ea typeface="Segoe UI"/>
              </a:rPr>
              <a:t>هست، </a:t>
            </a:r>
            <a:r>
              <a:rPr lang="en-US" sz="1400" b="1" strike="noStrike" spc="-1">
                <a:latin typeface="Comic Sans MS"/>
                <a:ea typeface="Segoe UI"/>
              </a:rPr>
              <a:t>:</a:t>
            </a:r>
            <a:r>
              <a:rPr lang="en-US" sz="1400" b="0" strike="noStrike" spc="-1">
                <a:latin typeface="Comic Sans MS"/>
                <a:ea typeface="Segoe UI"/>
              </a:rPr>
              <a:t> اگه نمی­دونی</a:t>
            </a:r>
            <a:r>
              <a:rPr lang="fa-IR" sz="1400" b="0" strike="noStrike" spc="-1">
                <a:latin typeface="Comic Sans MS"/>
                <a:ea typeface="Segoe UI"/>
              </a:rPr>
              <a:t>ن</a:t>
            </a:r>
            <a:r>
              <a:rPr lang="en-US" sz="1400" b="0" strike="noStrike" spc="-1">
                <a:latin typeface="Comic Sans MS"/>
                <a:ea typeface="Segoe UI"/>
              </a:rPr>
              <a:t> که مشکل دقیقا از کجای کد هست، تکه تکه از کد رو حذف ک</a:t>
            </a:r>
            <a:r>
              <a:rPr lang="fa-IR" sz="1400" b="0" strike="noStrike" spc="-1">
                <a:latin typeface="Comic Sans MS"/>
                <a:ea typeface="Segoe UI"/>
              </a:rPr>
              <a:t>نی</a:t>
            </a:r>
            <a:r>
              <a:rPr lang="en-US" sz="1400" b="0" strike="noStrike" spc="-1">
                <a:latin typeface="Comic Sans MS"/>
                <a:ea typeface="Segoe UI"/>
              </a:rPr>
              <a:t>ن تا جایی که ببینی</a:t>
            </a:r>
            <a:r>
              <a:rPr lang="fa-IR" sz="1400" b="0" strike="noStrike" spc="-1">
                <a:latin typeface="Comic Sans MS"/>
                <a:ea typeface="Segoe UI"/>
              </a:rPr>
              <a:t>ن</a:t>
            </a:r>
            <a:r>
              <a:rPr lang="en-US" sz="1400" b="0" strike="noStrike" spc="-1">
                <a:latin typeface="Comic Sans MS"/>
                <a:ea typeface="Segoe UI"/>
              </a:rPr>
              <a:t> اون قسمتی که مشکل ایجاد می­کرد برطرف شده یا نه، اینطوری فقط همون قسمتی از کد که مشکل رو ایجاد می­کنه رو توی </a:t>
            </a:r>
            <a:r>
              <a:rPr lang="en-US" sz="1100" b="0" strike="noStrike" spc="-1">
                <a:latin typeface="Comic Sans MS"/>
                <a:ea typeface="Segoe UI"/>
              </a:rPr>
              <a:t>reprex</a:t>
            </a:r>
            <a:r>
              <a:rPr lang="en-US" sz="1400" b="0" strike="noStrike" spc="-1">
                <a:latin typeface="Comic Sans MS"/>
                <a:ea typeface="Segoe UI"/>
              </a:rPr>
              <a:t> قرارش میدی</a:t>
            </a:r>
            <a:r>
              <a:rPr lang="fa-IR" sz="1400" b="0" strike="noStrike" spc="-1">
                <a:latin typeface="Comic Sans MS"/>
                <a:ea typeface="Segoe UI"/>
              </a:rPr>
              <a:t>ن</a:t>
            </a:r>
            <a:r>
              <a:rPr lang="en-US" sz="1400" b="0" strike="noStrike" spc="-1">
                <a:latin typeface="Comic Sans MS"/>
                <a:ea typeface="Segoe UI"/>
              </a:rPr>
              <a:t>.</a:t>
            </a:r>
            <a:endParaRPr lang="en-US" sz="1400" b="0" strike="noStrike" spc="-1">
              <a:latin typeface="Arial"/>
            </a:endParaRPr>
          </a:p>
          <a:p>
            <a:pPr marL="457200" algn="just" rtl="1">
              <a:lnSpc>
                <a:spcPct val="107000"/>
              </a:lnSpc>
              <a:buNone/>
              <a:tabLst>
                <a:tab pos="0" algn="l"/>
              </a:tabLst>
            </a:pPr>
            <a:endParaRPr lang="en-US" sz="1100" b="0" strike="noStrike" spc="-1">
              <a:latin typeface="Arial"/>
            </a:endParaRPr>
          </a:p>
        </p:txBody>
      </p:sp>
      <p:sp>
        <p:nvSpPr>
          <p:cNvPr id="1127" name="PlaceHolder 3"/>
          <p:cNvSpPr>
            <a:spLocks noGrp="1"/>
          </p:cNvSpPr>
          <p:nvPr>
            <p:ph type="sldNum" idx="13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2532677-CF5A-47D9-88DE-BEF85859AD60}" type="slidenum">
              <a:rPr lang="en-US" sz="1200" b="0" strike="noStrike" spc="-1">
                <a:latin typeface="Times New Roman"/>
              </a:rPr>
              <a:t>341</a:t>
            </a:fld>
            <a:endParaRPr lang="en-US" sz="1200" b="0" strike="noStrike" spc="-1">
              <a:latin typeface="Times New Roman"/>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PlaceHolder 1"/>
          <p:cNvSpPr>
            <a:spLocks noGrp="1" noRot="1" noChangeAspect="1"/>
          </p:cNvSpPr>
          <p:nvPr>
            <p:ph type="sldImg"/>
          </p:nvPr>
        </p:nvSpPr>
        <p:spPr>
          <a:xfrm>
            <a:off x="685800" y="1143000"/>
            <a:ext cx="5486400" cy="3086100"/>
          </a:xfrm>
          <a:prstGeom prst="rect">
            <a:avLst/>
          </a:prstGeom>
          <a:ln w="0">
            <a:noFill/>
          </a:ln>
        </p:spPr>
      </p:sp>
      <p:sp>
        <p:nvSpPr>
          <p:cNvPr id="112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1" strike="noStrike" spc="-1">
                <a:latin typeface="Comic Sans MS"/>
                <a:cs typeface="B Kamran"/>
              </a:rPr>
              <a:t>مورد دوم این هست که باید </a:t>
            </a:r>
            <a:r>
              <a:rPr lang="en-US" sz="1800" b="1" strike="noStrike" spc="-1">
                <a:latin typeface="Comic Sans MS"/>
                <a:ea typeface="Segoe UI"/>
              </a:rPr>
              <a:t>readable</a:t>
            </a:r>
            <a:r>
              <a:rPr lang="fa-IR" sz="1800" b="1" strike="noStrike" spc="-1">
                <a:latin typeface="Comic Sans MS"/>
                <a:cs typeface="B Kamran"/>
              </a:rPr>
              <a:t>باشه  یعنی </a:t>
            </a:r>
            <a:r>
              <a:rPr lang="en-US" sz="1800" b="0" strike="noStrike" spc="-1">
                <a:latin typeface="Comic Sans MS"/>
                <a:ea typeface="Segoe UI"/>
              </a:rPr>
              <a:t>: خوانایی/وضوح کد رو فدای کمینه/مختصرسازی Reprex نکن</a:t>
            </a:r>
            <a:r>
              <a:rPr lang="fa-IR" sz="1800" b="0" strike="noStrike" spc="-1">
                <a:latin typeface="Comic Sans MS"/>
                <a:ea typeface="Segoe UI"/>
              </a:rPr>
              <a:t>ین</a:t>
            </a:r>
            <a:r>
              <a:rPr lang="en-US" sz="1800" b="0" strike="noStrike" spc="-1">
                <a:latin typeface="Comic Sans MS"/>
                <a:ea typeface="Segoe UI"/>
              </a:rPr>
              <a:t>! از نام­گذاری مناسب، فرمت کد و Comment گذاری درصورت نیاز کمک بگیرین. بهتره که از ادیتورتون استفاده کنین برای </a:t>
            </a:r>
            <a:r>
              <a:rPr lang="fa-IR" sz="1800" b="0" strike="noStrike" spc="-1">
                <a:latin typeface="Comic Sans MS"/>
                <a:ea typeface="Segoe UI"/>
              </a:rPr>
              <a:t>آماده کردن </a:t>
            </a:r>
            <a:r>
              <a:rPr lang="en-US" sz="1800" b="0" strike="noStrike" spc="-1">
                <a:latin typeface="Comic Sans MS"/>
                <a:ea typeface="Segoe UI"/>
              </a:rPr>
              <a:t>reprex</a:t>
            </a:r>
            <a:r>
              <a:rPr lang="fa-IR" sz="1800" b="0" strike="noStrike" spc="-1">
                <a:latin typeface="Comic Sans MS"/>
                <a:ea typeface="Segoe UI"/>
              </a:rPr>
              <a:t> </a:t>
            </a:r>
            <a:r>
              <a:rPr lang="en-US" sz="1800" b="0" strike="noStrike" spc="-1">
                <a:latin typeface="Comic Sans MS"/>
                <a:ea typeface="Segoe UI"/>
              </a:rPr>
              <a:t> ترجیحا از space استفاده کنین برای فاصله گذاری­ها چون ممکنه tab به خوبی پشتیبانی نشه!</a:t>
            </a:r>
            <a:endParaRPr lang="en-US" sz="1800" b="0" strike="noStrike" spc="-1">
              <a:latin typeface="Arial"/>
            </a:endParaRPr>
          </a:p>
          <a:p>
            <a:pPr marL="457200" algn="just" rtl="1">
              <a:lnSpc>
                <a:spcPct val="107000"/>
              </a:lnSpc>
              <a:buNone/>
              <a:tabLst>
                <a:tab pos="0" algn="l"/>
              </a:tabLst>
            </a:pPr>
            <a:endParaRPr lang="en-US" sz="1100" b="0" strike="noStrike" spc="-1">
              <a:latin typeface="Arial"/>
            </a:endParaRPr>
          </a:p>
        </p:txBody>
      </p:sp>
      <p:sp>
        <p:nvSpPr>
          <p:cNvPr id="1127" name="PlaceHolder 3"/>
          <p:cNvSpPr>
            <a:spLocks noGrp="1"/>
          </p:cNvSpPr>
          <p:nvPr>
            <p:ph type="sldNum" idx="13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2532677-CF5A-47D9-88DE-BEF85859AD60}" type="slidenum">
              <a:rPr lang="en-US" sz="1200" b="0" strike="noStrike" spc="-1">
                <a:latin typeface="Times New Roman"/>
              </a:rPr>
              <a:t>342</a:t>
            </a:fld>
            <a:endParaRPr lang="en-US" sz="1200" b="0" strike="noStrike" spc="-1">
              <a:latin typeface="Times New Roman"/>
            </a:endParaRPr>
          </a:p>
        </p:txBody>
      </p:sp>
    </p:spTree>
    <p:extLst>
      <p:ext uri="{BB962C8B-B14F-4D97-AF65-F5344CB8AC3E}">
        <p14:creationId xmlns:p14="http://schemas.microsoft.com/office/powerpoint/2010/main" val="1327875215"/>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PlaceHolder 1"/>
          <p:cNvSpPr>
            <a:spLocks noGrp="1" noRot="1" noChangeAspect="1"/>
          </p:cNvSpPr>
          <p:nvPr>
            <p:ph type="sldImg"/>
          </p:nvPr>
        </p:nvSpPr>
        <p:spPr>
          <a:xfrm>
            <a:off x="685800" y="1143000"/>
            <a:ext cx="5486400" cy="3086100"/>
          </a:xfrm>
          <a:prstGeom prst="rect">
            <a:avLst/>
          </a:prstGeom>
          <a:ln w="0">
            <a:noFill/>
          </a:ln>
        </p:spPr>
      </p:sp>
      <p:sp>
        <p:nvSpPr>
          <p:cNvPr id="112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1" strike="noStrike" spc="-1">
                <a:latin typeface="Comic Sans MS"/>
                <a:cs typeface="B Kamran"/>
              </a:rPr>
              <a:t>سوم اینکه باید </a:t>
            </a:r>
            <a:r>
              <a:rPr lang="en-US" sz="1800" b="1" strike="noStrike" spc="-1">
                <a:latin typeface="Comic Sans MS"/>
                <a:ea typeface="Segoe UI"/>
              </a:rPr>
              <a:t>Complete</a:t>
            </a:r>
            <a:r>
              <a:rPr lang="en-US" sz="1800" b="0" strike="noStrike" spc="-1">
                <a:latin typeface="Comic Sans MS"/>
                <a:ea typeface="Segoe UI"/>
              </a:rPr>
              <a:t>: باشه یعنی ت</a:t>
            </a:r>
            <a:r>
              <a:rPr lang="ar-SA" sz="1800" b="0" strike="noStrike" spc="-1">
                <a:solidFill>
                  <a:srgbClr val="011627"/>
                </a:solidFill>
                <a:latin typeface="Georgia"/>
                <a:cs typeface="B Kamran"/>
              </a:rPr>
              <a:t>مام قسمت­هایی که شخص دیگه­ای برای بازتولید مشکلی که در سوال مطرح کردین، نیاز </a:t>
            </a:r>
            <a:r>
              <a:rPr lang="fa-IR" sz="1800" b="0" strike="noStrike" spc="-1">
                <a:solidFill>
                  <a:srgbClr val="011627"/>
                </a:solidFill>
                <a:latin typeface="Georgia"/>
                <a:cs typeface="B Kamran"/>
              </a:rPr>
              <a:t>داره</a:t>
            </a:r>
            <a:r>
              <a:rPr lang="ar-SA" sz="1800" b="0" strike="noStrike" spc="-1">
                <a:solidFill>
                  <a:srgbClr val="011627"/>
                </a:solidFill>
                <a:latin typeface="Georgia"/>
                <a:cs typeface="B Kamran"/>
              </a:rPr>
              <a:t> رو</a:t>
            </a:r>
            <a:r>
              <a:rPr lang="fa-IR" sz="1800" b="0" strike="noStrike" spc="-1">
                <a:solidFill>
                  <a:srgbClr val="011627"/>
                </a:solidFill>
                <a:latin typeface="Georgia"/>
                <a:cs typeface="B Kamran"/>
              </a:rPr>
              <a:t>،</a:t>
            </a:r>
            <a:r>
              <a:rPr lang="ar-SA" sz="1800" b="0" strike="noStrike" spc="-1">
                <a:solidFill>
                  <a:srgbClr val="011627"/>
                </a:solidFill>
                <a:latin typeface="Georgia"/>
                <a:cs typeface="B Kamran"/>
              </a:rPr>
              <a:t> قرار بدین.</a:t>
            </a:r>
            <a:r>
              <a:rPr lang="en-US" sz="1800" b="0" strike="noStrike" spc="-1">
                <a:solidFill>
                  <a:srgbClr val="011627"/>
                </a:solidFill>
                <a:latin typeface="Georgia"/>
                <a:ea typeface="Segoe UI"/>
              </a:rPr>
              <a:t> همینطور</a:t>
            </a:r>
            <a:endParaRPr lang="en-US" sz="1800" b="0" strike="noStrike" spc="-1">
              <a:latin typeface="Arial"/>
            </a:endParaRPr>
          </a:p>
          <a:p>
            <a:pPr marL="743040" lvl="1" indent="-285840" algn="just" rtl="1">
              <a:lnSpc>
                <a:spcPct val="107000"/>
              </a:lnSpc>
              <a:spcBef>
                <a:spcPts val="799"/>
              </a:spcBef>
              <a:buClr>
                <a:srgbClr val="000000"/>
              </a:buClr>
              <a:buFont typeface="Courier New"/>
              <a:buChar char="o"/>
              <a:tabLst>
                <a:tab pos="0" algn="l"/>
              </a:tabLst>
            </a:pPr>
            <a:r>
              <a:rPr lang="fa-IR" sz="1800" b="0" strike="noStrike" spc="-1">
                <a:latin typeface="Comic Sans MS"/>
                <a:cs typeface="B Kamran"/>
              </a:rPr>
              <a:t>اگر پروژه نیاز به بخشی از کد­های سمت سرور یا تنظیمات </a:t>
            </a:r>
            <a:r>
              <a:rPr lang="en-US" sz="1800" b="0" strike="noStrike" spc="-1">
                <a:latin typeface="Comic Sans MS"/>
                <a:ea typeface="Segoe UI"/>
              </a:rPr>
              <a:t>xml,json و... داره </a:t>
            </a:r>
            <a:r>
              <a:rPr lang="fa-IR" sz="1800" b="0" strike="noStrike" spc="-1">
                <a:latin typeface="Comic Sans MS"/>
                <a:ea typeface="Segoe UI"/>
              </a:rPr>
              <a:t>همه رو</a:t>
            </a:r>
            <a:r>
              <a:rPr lang="en-US" sz="1800" b="0" strike="noStrike" spc="-1">
                <a:latin typeface="Comic Sans MS"/>
                <a:ea typeface="Segoe UI"/>
              </a:rPr>
              <a:t> قرار بدین یا سرور رو mock کنین، اگر یک صفحه وب هست هر3</a:t>
            </a:r>
            <a:r>
              <a:rPr lang="fa-IR" sz="1800" b="0" strike="noStrike" spc="-1">
                <a:latin typeface="Comic Sans MS"/>
                <a:cs typeface="B Kamran"/>
              </a:rPr>
              <a:t>تای </a:t>
            </a:r>
            <a:r>
              <a:rPr lang="en-US" sz="1800" b="0" strike="noStrike" spc="-1">
                <a:latin typeface="Comic Sans MS"/>
                <a:ea typeface="Segoe UI"/>
              </a:rPr>
              <a:t>HTML,CSS,JS رو باید قرار بدین، چون اگر یکی رو قرار بدین ممکنه اصلا مشکل از اونی باشه که شما قرار ندادین!</a:t>
            </a:r>
            <a:endParaRPr lang="en-US" sz="1800" b="0" strike="noStrike" spc="-1">
              <a:latin typeface="Arial"/>
            </a:endParaRPr>
          </a:p>
          <a:p>
            <a:pPr marL="743040" lvl="1" indent="-285840" algn="just" rtl="1">
              <a:lnSpc>
                <a:spcPct val="107000"/>
              </a:lnSpc>
              <a:buClr>
                <a:srgbClr val="000000"/>
              </a:buClr>
              <a:buFont typeface="Courier New"/>
              <a:buChar char="o"/>
              <a:tabLst>
                <a:tab pos="0" algn="l"/>
              </a:tabLst>
            </a:pPr>
            <a:r>
              <a:rPr lang="fa-IR" sz="1800" b="0" strike="noStrike" spc="-1">
                <a:latin typeface="Comic Sans MS"/>
                <a:cs typeface="B Kamran"/>
              </a:rPr>
              <a:t>برای هرکدوم از  این موارد </a:t>
            </a:r>
            <a:r>
              <a:rPr lang="en-US" sz="1800" b="0" strike="noStrike" spc="-1">
                <a:latin typeface="Comic Sans MS"/>
                <a:cs typeface="B Kamran"/>
              </a:rPr>
              <a:t>html css js</a:t>
            </a:r>
            <a:r>
              <a:rPr lang="fa-IR" sz="1800" b="0" strike="noStrike" spc="-1">
                <a:latin typeface="Comic Sans MS"/>
                <a:cs typeface="B Kamran"/>
              </a:rPr>
              <a:t> یک </a:t>
            </a:r>
            <a:r>
              <a:rPr lang="en-US" sz="1800" b="0" strike="noStrike" spc="-1">
                <a:latin typeface="Comic Sans MS"/>
                <a:ea typeface="Segoe UI"/>
              </a:rPr>
              <a:t>codeblock جدا استفاده کنین</a:t>
            </a:r>
            <a:endParaRPr lang="en-US" sz="1800" b="0" strike="noStrike" spc="-1">
              <a:latin typeface="Arial"/>
            </a:endParaRPr>
          </a:p>
          <a:p>
            <a:pPr marL="743040" lvl="1" indent="-285840" algn="just" rtl="1">
              <a:lnSpc>
                <a:spcPct val="107000"/>
              </a:lnSpc>
              <a:buClr>
                <a:srgbClr val="000000"/>
              </a:buClr>
              <a:buFont typeface="Courier New"/>
              <a:buChar char="o"/>
              <a:tabLst>
                <a:tab pos="0" algn="l"/>
              </a:tabLst>
            </a:pPr>
            <a:r>
              <a:rPr lang="fa-IR" sz="1800" b="0" strike="noStrike" spc="-1">
                <a:latin typeface="Comic Sans MS"/>
                <a:cs typeface="B Kamran"/>
              </a:rPr>
              <a:t>از </a:t>
            </a:r>
            <a:r>
              <a:rPr lang="en-US" sz="1800" b="0" strike="noStrike" spc="-1">
                <a:latin typeface="Comic Sans MS"/>
                <a:ea typeface="Segoe UI"/>
              </a:rPr>
              <a:t>stacksnippet استفاده کنین(</a:t>
            </a:r>
            <a:endParaRPr lang="en-US" sz="1800" b="0" strike="noStrike" spc="-1">
              <a:latin typeface="Arial"/>
            </a:endParaRPr>
          </a:p>
          <a:p>
            <a:pPr marL="743040" lvl="1" indent="-285840" algn="just" rtl="1">
              <a:lnSpc>
                <a:spcPct val="107000"/>
              </a:lnSpc>
              <a:spcBef>
                <a:spcPts val="799"/>
              </a:spcBef>
              <a:buClr>
                <a:srgbClr val="000000"/>
              </a:buClr>
              <a:buFont typeface="Courier New"/>
              <a:buChar char="o"/>
              <a:tabLst>
                <a:tab pos="0" algn="l"/>
              </a:tabLst>
            </a:pPr>
            <a:r>
              <a:rPr lang="fa-IR" sz="1800" b="1" strike="noStrike" spc="-1">
                <a:latin typeface="Comic Sans MS"/>
                <a:cs typeface="B Kamran"/>
              </a:rPr>
              <a:t>دقت کنین که </a:t>
            </a:r>
            <a:r>
              <a:rPr lang="en-US" sz="1800" b="1" strike="noStrike" spc="-1">
                <a:latin typeface="Comic Sans MS"/>
                <a:ea typeface="Segoe UI"/>
              </a:rPr>
              <a:t>Reproducible باشه یعنی</a:t>
            </a:r>
            <a:r>
              <a:rPr lang="en-US" sz="1800" b="0" strike="noStrike" spc="-1">
                <a:latin typeface="Comic Sans MS"/>
                <a:ea typeface="Segoe UI"/>
              </a:rPr>
              <a:t> ک</a:t>
            </a:r>
            <a:r>
              <a:rPr lang="ar-SA" sz="1800" b="0" strike="noStrike" spc="-1">
                <a:solidFill>
                  <a:srgbClr val="011627"/>
                </a:solidFill>
                <a:latin typeface="Georgia"/>
                <a:cs typeface="B Kamran"/>
              </a:rPr>
              <a:t>دی رو که می‌خواهی</a:t>
            </a:r>
            <a:r>
              <a:rPr lang="fa-IR" sz="1800" b="0" strike="noStrike" spc="-1">
                <a:solidFill>
                  <a:srgbClr val="011627"/>
                </a:solidFill>
                <a:latin typeface="Georgia"/>
                <a:cs typeface="B Kamran"/>
              </a:rPr>
              <a:t>ن</a:t>
            </a:r>
            <a:r>
              <a:rPr lang="en-US" sz="1800" b="0" strike="noStrike" spc="-1">
                <a:solidFill>
                  <a:srgbClr val="011627"/>
                </a:solidFill>
                <a:latin typeface="Georgia"/>
                <a:ea typeface="Segoe UI"/>
              </a:rPr>
              <a:t> ارائه کنین، آزمایش کنین تا مطمئن بشین که مشکل رو بازتولید می‌کنه و درنهایت </a:t>
            </a:r>
            <a:r>
              <a:rPr lang="fa-IR" sz="1800" b="0" strike="noStrike" spc="-1">
                <a:latin typeface="Comic Sans MS"/>
                <a:cs typeface="B Kamran"/>
              </a:rPr>
              <a:t>دوباره چک کنین که خطا رخ میده و وجود داره، چون ممکنه گاهی به صورت غیرمستقیم موقع ایجاد </a:t>
            </a:r>
            <a:r>
              <a:rPr lang="en-US" sz="1800" b="0" strike="noStrike" spc="-1">
                <a:latin typeface="Comic Sans MS"/>
                <a:ea typeface="Segoe UI"/>
              </a:rPr>
              <a:t>reprex مشکل رو جا بندازین یا اصلا حلش کرده باشین!</a:t>
            </a:r>
            <a:endParaRPr lang="en-US" sz="1800" b="0" strike="noStrike" spc="-1">
              <a:latin typeface="Arial"/>
            </a:endParaRPr>
          </a:p>
          <a:p>
            <a:pPr marL="743040" lvl="1" indent="-285840" algn="just" rtl="1">
              <a:lnSpc>
                <a:spcPct val="107000"/>
              </a:lnSpc>
              <a:buClr>
                <a:srgbClr val="000000"/>
              </a:buClr>
              <a:buFont typeface="Courier New"/>
              <a:buChar char="o"/>
              <a:tabLst>
                <a:tab pos="0" algn="l"/>
              </a:tabLst>
            </a:pPr>
            <a:r>
              <a:rPr lang="fa-IR" sz="1800" b="0" strike="noStrike" spc="-1">
                <a:latin typeface="Comic Sans MS"/>
                <a:cs typeface="B Kamran"/>
              </a:rPr>
              <a:t>و یادتون باشه اینکه بگین “</a:t>
            </a:r>
            <a:r>
              <a:rPr lang="en-US" sz="1800" b="0" strike="noStrike" spc="-1">
                <a:latin typeface="Comic Sans MS"/>
                <a:ea typeface="Segoe UI"/>
              </a:rPr>
              <a:t>it doesn’t work” هیچ کمکی به درک سوال و مشکل نمی­کنه، دقیق توضیح بدین که مشکل چیه و شما انتظار چه انتظاری دارین؟ بگین که دقیقا خطا چی بود، کدوم خط این خطا رو داره ایجاد می­کنه</a:t>
            </a:r>
            <a:r>
              <a:rPr lang="fa-IR" sz="1800" b="0" strike="noStrike" spc="-1">
                <a:latin typeface="Comic Sans MS"/>
                <a:ea typeface="Segoe UI"/>
              </a:rPr>
              <a:t> تا افرادی که دارن مطالعه میکنن سریع برن همون قسمت رو بررسی کنن</a:t>
            </a:r>
            <a:endParaRPr lang="en-US" sz="1800" b="0" strike="noStrike" spc="-1">
              <a:latin typeface="Arial"/>
            </a:endParaRPr>
          </a:p>
          <a:p>
            <a:pPr marL="743040" lvl="1" indent="-285840" algn="just" rtl="1">
              <a:lnSpc>
                <a:spcPct val="107000"/>
              </a:lnSpc>
              <a:buClr>
                <a:srgbClr val="000000"/>
              </a:buClr>
              <a:buFont typeface="Courier New"/>
              <a:buChar char="o"/>
              <a:tabLst>
                <a:tab pos="0" algn="l"/>
              </a:tabLst>
            </a:pPr>
            <a:r>
              <a:rPr lang="fa-IR" sz="1800" b="0" strike="noStrike" spc="-1">
                <a:latin typeface="Comic Sans MS"/>
                <a:cs typeface="B Kamran"/>
              </a:rPr>
              <a:t>هر مشکل دیگه­ای جدای از این مشکل رو از </a:t>
            </a:r>
            <a:r>
              <a:rPr lang="en-US" sz="1800" b="0" strike="noStrike" spc="-1">
                <a:latin typeface="Comic Sans MS"/>
                <a:ea typeface="Segoe UI"/>
              </a:rPr>
              <a:t>reprex حذف کنین، مثلا اگر مشکلتون درباره خطای کامپایل نیست، مطمین بشین که  reprex همچین خطایی نداره، میتونین از linter</a:t>
            </a:r>
            <a:r>
              <a:rPr lang="fa-IR" sz="1800" b="0" strike="noStrike" spc="-1">
                <a:latin typeface="Comic Sans MS"/>
                <a:cs typeface="B Kamran"/>
              </a:rPr>
              <a:t>ها هم کمک بگیرین. درواقع دقت کنین که فقط همین مشکل توی سوال وجود داشته باشه تا افراد با تمرکز بر موضوع بتونن کمکتون کنن وگرنه تعدا مشکلات که زیاد بشه ممکنه سوالتونو ول کنن و برن!</a:t>
            </a:r>
            <a:endParaRPr lang="en-US" sz="1800" b="0" strike="noStrike" spc="-1">
              <a:latin typeface="Arial"/>
            </a:endParaRPr>
          </a:p>
          <a:p>
            <a:pPr algn="just" rtl="1">
              <a:lnSpc>
                <a:spcPct val="107000"/>
              </a:lnSpc>
              <a:buNone/>
              <a:tabLst>
                <a:tab pos="0" algn="l"/>
              </a:tabLst>
            </a:pPr>
            <a:endParaRPr lang="en-US" sz="1800" b="0" strike="noStrike" spc="-1">
              <a:latin typeface="Arial"/>
            </a:endParaRPr>
          </a:p>
          <a:p>
            <a:pPr marL="457200" algn="just" rtl="1">
              <a:lnSpc>
                <a:spcPct val="107000"/>
              </a:lnSpc>
              <a:buNone/>
              <a:tabLst>
                <a:tab pos="0" algn="l"/>
              </a:tabLst>
            </a:pPr>
            <a:endParaRPr lang="en-US" sz="1100" b="0" strike="noStrike" spc="-1">
              <a:latin typeface="Arial"/>
            </a:endParaRPr>
          </a:p>
        </p:txBody>
      </p:sp>
      <p:sp>
        <p:nvSpPr>
          <p:cNvPr id="1127" name="PlaceHolder 3"/>
          <p:cNvSpPr>
            <a:spLocks noGrp="1"/>
          </p:cNvSpPr>
          <p:nvPr>
            <p:ph type="sldNum" idx="13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2532677-CF5A-47D9-88DE-BEF85859AD60}" type="slidenum">
              <a:rPr lang="en-US" sz="1200" b="0" strike="noStrike" spc="-1">
                <a:latin typeface="Times New Roman"/>
              </a:rPr>
              <a:t>343</a:t>
            </a:fld>
            <a:endParaRPr lang="en-US" sz="1200" b="0" strike="noStrike" spc="-1">
              <a:latin typeface="Times New Roman"/>
            </a:endParaRPr>
          </a:p>
        </p:txBody>
      </p:sp>
    </p:spTree>
    <p:extLst>
      <p:ext uri="{BB962C8B-B14F-4D97-AF65-F5344CB8AC3E}">
        <p14:creationId xmlns:p14="http://schemas.microsoft.com/office/powerpoint/2010/main" val="230238110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PlaceHolder 1"/>
          <p:cNvSpPr>
            <a:spLocks noGrp="1" noRot="1" noChangeAspect="1"/>
          </p:cNvSpPr>
          <p:nvPr>
            <p:ph type="sldImg"/>
          </p:nvPr>
        </p:nvSpPr>
        <p:spPr>
          <a:xfrm>
            <a:off x="685800" y="1143000"/>
            <a:ext cx="5486400" cy="3086100"/>
          </a:xfrm>
          <a:prstGeom prst="rect">
            <a:avLst/>
          </a:prstGeom>
          <a:ln w="0">
            <a:noFill/>
          </a:ln>
        </p:spPr>
      </p:sp>
      <p:sp>
        <p:nvSpPr>
          <p:cNvPr id="112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شما میتونین </a:t>
            </a:r>
            <a:r>
              <a:rPr lang="en-US" sz="1800" b="0" strike="noStrike" spc="-1">
                <a:latin typeface="Comic Sans MS"/>
                <a:ea typeface="Segoe UI"/>
              </a:rPr>
              <a:t>reprex</a:t>
            </a:r>
            <a:r>
              <a:rPr lang="fa-IR" sz="1800" b="0" strike="noStrike" spc="-1">
                <a:latin typeface="Comic Sans MS"/>
                <a:cs typeface="B Kamran"/>
              </a:rPr>
              <a:t>تون رو به دو صورت قرار بدین، اولیش به صورت </a:t>
            </a:r>
            <a:r>
              <a:rPr lang="en-US" sz="1800" b="0" strike="noStrike" spc="-1">
                <a:latin typeface="Comic Sans MS"/>
                <a:cs typeface="B Kamran"/>
              </a:rPr>
              <a:t>codeblock </a:t>
            </a:r>
            <a:r>
              <a:rPr lang="en-US" sz="1800" b="0" strike="noStrike" spc="-1">
                <a:latin typeface="Comic Sans MS"/>
                <a:ea typeface="Segoe UI"/>
              </a:rPr>
              <a:t>هست، که با کمک Codeblock استک اورفلو یا بهتر ازاون Markdown میتونین انجامش بدین، این بیشتر برای این مدل سو</a:t>
            </a:r>
            <a:r>
              <a:rPr lang="fa-IR" sz="1800" b="0" strike="noStrike" spc="-1">
                <a:latin typeface="Comic Sans MS"/>
                <a:ea typeface="Segoe UI"/>
              </a:rPr>
              <a:t>ا</a:t>
            </a:r>
            <a:r>
              <a:rPr lang="en-US" sz="1800" b="0" strike="noStrike" spc="-1">
                <a:latin typeface="Comic Sans MS"/>
                <a:ea typeface="Segoe UI"/>
              </a:rPr>
              <a:t>لات هست که کدش ساده</a:t>
            </a:r>
            <a:r>
              <a:rPr lang="fa-IR" sz="1800" b="0" strike="noStrike" spc="-1">
                <a:latin typeface="Comic Sans MS"/>
                <a:ea typeface="Segoe UI"/>
              </a:rPr>
              <a:t> هست</a:t>
            </a:r>
            <a:r>
              <a:rPr lang="en-US" sz="1800" b="0" strike="noStrike" spc="-1">
                <a:latin typeface="Comic Sans MS"/>
                <a:ea typeface="Segoe UI"/>
              </a:rPr>
              <a:t> و نیازی به اجراش نیست، چون توضیح رو مختصر و تمیز جلوش میشه نوشت!</a:t>
            </a:r>
            <a:endParaRPr lang="en-US" sz="1800" b="0" strike="noStrike" spc="-1">
              <a:latin typeface="Arial"/>
            </a:endParaRPr>
          </a:p>
        </p:txBody>
      </p:sp>
      <p:sp>
        <p:nvSpPr>
          <p:cNvPr id="1130" name="PlaceHolder 3"/>
          <p:cNvSpPr>
            <a:spLocks noGrp="1"/>
          </p:cNvSpPr>
          <p:nvPr>
            <p:ph type="sldNum" idx="13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0D22F57-0BFF-4607-B403-2556388BF32C}" type="slidenum">
              <a:rPr lang="en-US" sz="1200" b="0" strike="noStrike" spc="-1">
                <a:latin typeface="Times New Roman"/>
              </a:rPr>
              <a:t>344</a:t>
            </a:fld>
            <a:endParaRPr lang="en-US" sz="1200" b="0" strike="noStrike" spc="-1">
              <a:latin typeface="Times New Roman"/>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PlaceHolder 1"/>
          <p:cNvSpPr>
            <a:spLocks noGrp="1" noRot="1" noChangeAspect="1"/>
          </p:cNvSpPr>
          <p:nvPr>
            <p:ph type="sldImg"/>
          </p:nvPr>
        </p:nvSpPr>
        <p:spPr>
          <a:xfrm>
            <a:off x="685800" y="1143000"/>
            <a:ext cx="5486400" cy="3086100"/>
          </a:xfrm>
          <a:prstGeom prst="rect">
            <a:avLst/>
          </a:prstGeom>
          <a:ln w="0">
            <a:noFill/>
          </a:ln>
        </p:spPr>
      </p:sp>
      <p:sp>
        <p:nvSpPr>
          <p:cNvPr id="113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100" b="0" strike="noStrike" spc="-1">
                <a:latin typeface="Comic Sans MS"/>
                <a:cs typeface="B Kamran"/>
              </a:rPr>
              <a:t>دومی هم به شکل </a:t>
            </a:r>
            <a:r>
              <a:rPr lang="en-US" sz="1100" b="0" strike="noStrike" spc="-1">
                <a:latin typeface="Comic Sans MS"/>
                <a:ea typeface="Segoe UI"/>
              </a:rPr>
              <a:t>Playground</a:t>
            </a:r>
            <a:r>
              <a:rPr lang="fa-IR" sz="1100" b="0" strike="noStrike" spc="-1">
                <a:latin typeface="Comic Sans MS"/>
                <a:cs typeface="B Kamran"/>
              </a:rPr>
              <a:t>یا </a:t>
            </a:r>
            <a:r>
              <a:rPr lang="en-US" sz="1100" b="0" strike="noStrike" spc="-1">
                <a:latin typeface="Comic Sans MS"/>
                <a:ea typeface="Segoe UI"/>
              </a:rPr>
              <a:t>live example هست، این بیشتر برای زمانیه که</a:t>
            </a:r>
            <a:r>
              <a:rPr lang="fa-IR" sz="1100" b="0" strike="noStrike" spc="-1">
                <a:latin typeface="Comic Sans MS"/>
                <a:ea typeface="Segoe UI"/>
              </a:rPr>
              <a:t> میخواهیم </a:t>
            </a:r>
            <a:r>
              <a:rPr lang="en-US" sz="1100" b="0" strike="noStrike" spc="-1">
                <a:latin typeface="Comic Sans MS"/>
                <a:ea typeface="Segoe UI"/>
              </a:rPr>
              <a:t>کاربر </a:t>
            </a:r>
            <a:r>
              <a:rPr lang="fa-IR" sz="1100" b="0" strike="noStrike" spc="-1">
                <a:latin typeface="Comic Sans MS"/>
                <a:ea typeface="Segoe UI"/>
              </a:rPr>
              <a:t>کد رو تست کنه  و </a:t>
            </a:r>
            <a:r>
              <a:rPr lang="en-US" sz="1100" b="0" strike="noStrike" spc="-1">
                <a:latin typeface="Comic Sans MS"/>
                <a:ea typeface="Segoe UI"/>
              </a:rPr>
              <a:t>خروجی </a:t>
            </a:r>
            <a:r>
              <a:rPr lang="fa-IR" sz="1100" b="0" strike="noStrike" spc="-1">
                <a:latin typeface="Comic Sans MS"/>
                <a:ea typeface="Segoe UI"/>
              </a:rPr>
              <a:t>رو </a:t>
            </a:r>
            <a:r>
              <a:rPr lang="en-US" sz="1100" b="0" strike="noStrike" spc="-1">
                <a:latin typeface="Comic Sans MS"/>
                <a:ea typeface="Segoe UI"/>
              </a:rPr>
              <a:t>ببینه وبررسی کنه</a:t>
            </a:r>
            <a:r>
              <a:rPr lang="fa-IR" sz="1100" b="0" strike="noStrike" spc="-1">
                <a:latin typeface="Comic Sans MS"/>
                <a:ea typeface="Segoe UI"/>
              </a:rPr>
              <a:t>،</a:t>
            </a:r>
          </a:p>
          <a:p>
            <a:pPr marL="457200" algn="just" rtl="1">
              <a:lnSpc>
                <a:spcPct val="107000"/>
              </a:lnSpc>
              <a:buNone/>
              <a:tabLst>
                <a:tab pos="0" algn="l"/>
              </a:tabLst>
            </a:pPr>
            <a:endParaRPr lang="fa-IR" sz="1100" b="0" strike="noStrike" spc="-1">
              <a:latin typeface="Comic Sans MS"/>
              <a:ea typeface="Segoe UI"/>
            </a:endParaRPr>
          </a:p>
          <a:p>
            <a:pPr marL="457200" algn="just" rtl="1">
              <a:lnSpc>
                <a:spcPct val="107000"/>
              </a:lnSpc>
              <a:buNone/>
              <a:tabLst>
                <a:tab pos="0" algn="l"/>
              </a:tabLst>
            </a:pPr>
            <a:r>
              <a:rPr lang="en-US" sz="1100" b="0" strike="noStrike" spc="-1">
                <a:latin typeface="Comic Sans MS"/>
                <a:ea typeface="Segoe UI"/>
              </a:rPr>
              <a:t>، مثل اینجا که من تو</a:t>
            </a:r>
            <a:r>
              <a:rPr lang="fa-IR" sz="1100" b="0" strike="noStrike" spc="-1">
                <a:latin typeface="Comic Sans MS"/>
                <a:ea typeface="Segoe UI"/>
              </a:rPr>
              <a:t> </a:t>
            </a:r>
            <a:r>
              <a:rPr lang="en-US" sz="1100" b="0" strike="noStrike" spc="-1">
                <a:latin typeface="Comic Sans MS"/>
                <a:ea typeface="Segoe UI"/>
              </a:rPr>
              <a:t>جوابم</a:t>
            </a:r>
            <a:r>
              <a:rPr lang="fa-IR" sz="1100" b="0" strike="noStrike" spc="-1">
                <a:latin typeface="Comic Sans MS"/>
                <a:ea typeface="Segoe UI"/>
              </a:rPr>
              <a:t>،</a:t>
            </a:r>
            <a:r>
              <a:rPr lang="en-US" sz="1100" b="0" strike="noStrike" spc="-1">
                <a:latin typeface="Comic Sans MS"/>
                <a:ea typeface="Segoe UI"/>
              </a:rPr>
              <a:t> کد رو با استفاده از Stack snippet قرار دادم تا بتونه همونجا خروجی رو ببینه و لمس کنه</a:t>
            </a:r>
            <a:r>
              <a:rPr lang="fa-IR" sz="1100" b="0" strike="noStrike" spc="-1">
                <a:latin typeface="Comic Sans MS"/>
                <a:ea typeface="Segoe UI"/>
              </a:rPr>
              <a:t>،</a:t>
            </a:r>
          </a:p>
          <a:p>
            <a:pPr marL="457200" algn="just" rtl="1">
              <a:lnSpc>
                <a:spcPct val="107000"/>
              </a:lnSpc>
              <a:buNone/>
              <a:tabLst>
                <a:tab pos="0" algn="l"/>
              </a:tabLst>
            </a:pPr>
            <a:endParaRPr lang="fa-IR" sz="1100" b="0" strike="noStrike" spc="-1">
              <a:latin typeface="Comic Sans MS"/>
              <a:ea typeface="Segoe UI"/>
            </a:endParaRPr>
          </a:p>
          <a:p>
            <a:pPr marL="457200" algn="just" rtl="1">
              <a:lnSpc>
                <a:spcPct val="107000"/>
              </a:lnSpc>
              <a:buNone/>
              <a:tabLst>
                <a:tab pos="0" algn="l"/>
              </a:tabLst>
            </a:pPr>
            <a:r>
              <a:rPr lang="fa-IR" sz="1100" b="0" strike="noStrike" spc="-1">
                <a:latin typeface="Comic Sans MS"/>
                <a:ea typeface="Segoe UI"/>
              </a:rPr>
              <a:t> میبینین که </a:t>
            </a:r>
            <a:r>
              <a:rPr lang="en-US" sz="1100" b="0" strike="noStrike" spc="-1">
                <a:latin typeface="Comic Sans MS"/>
                <a:ea typeface="Segoe UI"/>
              </a:rPr>
              <a:t>به طور خودکار خودش در قالب CODE BLIOCK قرار </a:t>
            </a:r>
            <a:r>
              <a:rPr lang="fa-IR" sz="1100" b="0" strike="noStrike" spc="-1">
                <a:latin typeface="Comic Sans MS"/>
                <a:ea typeface="Segoe UI"/>
              </a:rPr>
              <a:t>میگیره</a:t>
            </a:r>
            <a:r>
              <a:rPr lang="en-US" sz="1100" b="0" strike="noStrike" spc="-1">
                <a:latin typeface="Comic Sans MS"/>
                <a:ea typeface="Segoe UI"/>
              </a:rPr>
              <a:t> و stackoverflow</a:t>
            </a:r>
            <a:r>
              <a:rPr lang="fa-IR" sz="1100" b="0" strike="noStrike" spc="-1">
                <a:latin typeface="Comic Sans MS"/>
                <a:ea typeface="Segoe UI"/>
              </a:rPr>
              <a:t> </a:t>
            </a:r>
            <a:r>
              <a:rPr lang="en-US" sz="1100" b="0" strike="noStrike" spc="-1">
                <a:latin typeface="Comic Sans MS"/>
                <a:ea typeface="Segoe UI"/>
              </a:rPr>
              <a:t>یک دکمه هم برای اجرا و تستش میزاره </a:t>
            </a:r>
            <a:endParaRPr lang="en-US" sz="1100" b="0" strike="noStrike" spc="-1">
              <a:latin typeface="Arial"/>
            </a:endParaRPr>
          </a:p>
        </p:txBody>
      </p:sp>
      <p:sp>
        <p:nvSpPr>
          <p:cNvPr id="1136" name="PlaceHolder 3"/>
          <p:cNvSpPr>
            <a:spLocks noGrp="1"/>
          </p:cNvSpPr>
          <p:nvPr>
            <p:ph type="sldNum" idx="13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84B15E4E-8155-44E1-A13D-A8292039B1E8}" type="slidenum">
              <a:rPr lang="en-US" sz="1200" b="0" strike="noStrike" spc="-1">
                <a:latin typeface="Times New Roman"/>
              </a:rPr>
              <a:t>345</a:t>
            </a:fld>
            <a:endParaRPr lang="en-US" sz="1200" b="0" strike="noStrike" spc="-1">
              <a:latin typeface="Times New Roman"/>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 name="PlaceHolder 1"/>
          <p:cNvSpPr>
            <a:spLocks noGrp="1" noRot="1" noChangeAspect="1"/>
          </p:cNvSpPr>
          <p:nvPr>
            <p:ph type="sldImg"/>
          </p:nvPr>
        </p:nvSpPr>
        <p:spPr>
          <a:xfrm>
            <a:off x="685800" y="1143000"/>
            <a:ext cx="5486400" cy="3086100"/>
          </a:xfrm>
          <a:prstGeom prst="rect">
            <a:avLst/>
          </a:prstGeom>
          <a:ln w="0">
            <a:noFill/>
          </a:ln>
        </p:spPr>
      </p:sp>
      <p:sp>
        <p:nvSpPr>
          <p:cNvPr id="113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100" b="0" strike="noStrike" spc="-1">
                <a:latin typeface="Comic Sans MS"/>
                <a:cs typeface="B Kamran"/>
              </a:rPr>
              <a:t>و برای اینکار کافیه روی دکمه </a:t>
            </a:r>
            <a:r>
              <a:rPr lang="en-US" sz="1100" b="0" strike="noStrike" spc="-1">
                <a:latin typeface="Comic Sans MS"/>
                <a:ea typeface="Segoe UI"/>
              </a:rPr>
              <a:t>snippet بزنین تا این صفحه باز بشه و کدتون رو توش قرار بدین، و میبینین که حتی میتونین کد های ریکتی و vue  و انگولاریتون رو هم اینجا برای اجرا به صورت live example قرار بدین!</a:t>
            </a:r>
            <a:endParaRPr lang="en-US" sz="1100" b="0" strike="noStrike" spc="-1">
              <a:latin typeface="Arial"/>
            </a:endParaRPr>
          </a:p>
        </p:txBody>
      </p:sp>
      <p:sp>
        <p:nvSpPr>
          <p:cNvPr id="1139" name="PlaceHolder 3"/>
          <p:cNvSpPr>
            <a:spLocks noGrp="1"/>
          </p:cNvSpPr>
          <p:nvPr>
            <p:ph type="sldNum" idx="13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2F61564-104C-4DF0-AF93-CE73972B52E6}" type="slidenum">
              <a:rPr lang="en-US" sz="1200" b="0" strike="noStrike" spc="-1">
                <a:latin typeface="Times New Roman"/>
              </a:rPr>
              <a:t>346</a:t>
            </a:fld>
            <a:endParaRPr lang="en-US" sz="1200" b="0" strike="noStrike" spc="-1">
              <a:latin typeface="Times New Roman"/>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 name="PlaceHolder 1"/>
          <p:cNvSpPr>
            <a:spLocks noGrp="1" noRot="1" noChangeAspect="1"/>
          </p:cNvSpPr>
          <p:nvPr>
            <p:ph type="sldImg"/>
          </p:nvPr>
        </p:nvSpPr>
        <p:spPr>
          <a:xfrm>
            <a:off x="685800" y="1143000"/>
            <a:ext cx="5486400" cy="3086100"/>
          </a:xfrm>
          <a:prstGeom prst="rect">
            <a:avLst/>
          </a:prstGeom>
          <a:ln w="0">
            <a:noFill/>
          </a:ln>
        </p:spPr>
      </p:sp>
      <p:sp>
        <p:nvSpPr>
          <p:cNvPr id="114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100" b="0" strike="noStrike" spc="-1">
                <a:latin typeface="Comic Sans MS"/>
                <a:cs typeface="B Kamran"/>
              </a:rPr>
              <a:t>این روش برای کد ها و مثال های حداکثر 1 صفحه ای مناسبه، اما اگر بیشتر از این بشه خیلی صورت جالبی پیدا نمیکنه و اصلا ممکنه کاربر صفحه سوال رو ببنده بره! </a:t>
            </a:r>
            <a:endParaRPr lang="en-US" sz="1100" b="0" strike="noStrike" spc="-1">
              <a:latin typeface="Arial"/>
            </a:endParaRPr>
          </a:p>
        </p:txBody>
      </p:sp>
      <p:sp>
        <p:nvSpPr>
          <p:cNvPr id="1142" name="PlaceHolder 3"/>
          <p:cNvSpPr>
            <a:spLocks noGrp="1"/>
          </p:cNvSpPr>
          <p:nvPr>
            <p:ph type="sldNum" idx="14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CB74330-280C-485D-9794-271D305991CD}" type="slidenum">
              <a:rPr lang="en-US" sz="1200" b="0" strike="noStrike" spc="-1">
                <a:latin typeface="Times New Roman"/>
              </a:rPr>
              <a:t>347</a:t>
            </a:fld>
            <a:endParaRPr lang="en-US" sz="1200" b="0" strike="noStrike" spc="-1">
              <a:latin typeface="Times New Roman"/>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PlaceHolder 1"/>
          <p:cNvSpPr>
            <a:spLocks noGrp="1" noRot="1" noChangeAspect="1"/>
          </p:cNvSpPr>
          <p:nvPr>
            <p:ph type="sldImg"/>
          </p:nvPr>
        </p:nvSpPr>
        <p:spPr>
          <a:xfrm>
            <a:off x="685800" y="1143000"/>
            <a:ext cx="5486400" cy="3086100"/>
          </a:xfrm>
          <a:prstGeom prst="rect">
            <a:avLst/>
          </a:prstGeom>
          <a:ln w="0">
            <a:noFill/>
          </a:ln>
        </p:spPr>
      </p:sp>
      <p:sp>
        <p:nvSpPr>
          <p:cNvPr id="114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100" b="0" strike="noStrike" spc="-1">
                <a:latin typeface="Comic Sans MS"/>
                <a:cs typeface="B Kamran"/>
              </a:rPr>
              <a:t>برای همین بهتره برای کد های بیشتر و بزرگتر،  از </a:t>
            </a:r>
            <a:r>
              <a:rPr lang="en-US" sz="1100" b="0" strike="noStrike" spc="-1">
                <a:latin typeface="Comic Sans MS"/>
                <a:ea typeface="Segoe UI"/>
              </a:rPr>
              <a:t>github/Codepen و یا Codesandbox استفاده کنین که خیلی گزینه بهتری هست!</a:t>
            </a:r>
            <a:endParaRPr lang="en-US" sz="1100" b="0" strike="noStrike" spc="-1">
              <a:latin typeface="Arial"/>
            </a:endParaRPr>
          </a:p>
        </p:txBody>
      </p:sp>
      <p:sp>
        <p:nvSpPr>
          <p:cNvPr id="1145" name="PlaceHolder 3"/>
          <p:cNvSpPr>
            <a:spLocks noGrp="1"/>
          </p:cNvSpPr>
          <p:nvPr>
            <p:ph type="sldNum" idx="14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A18FD25-9AE3-4380-805F-E2171212761A}" type="slidenum">
              <a:rPr lang="en-US" sz="1200" b="0" strike="noStrike" spc="-1">
                <a:latin typeface="Times New Roman"/>
              </a:rPr>
              <a:t>348</a:t>
            </a:fld>
            <a:endParaRPr lang="en-US" sz="1200" b="0" strike="noStrike" spc="-1">
              <a:latin typeface="Times New Roman"/>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PlaceHolder 1"/>
          <p:cNvSpPr>
            <a:spLocks noGrp="1" noRot="1" noChangeAspect="1"/>
          </p:cNvSpPr>
          <p:nvPr>
            <p:ph type="sldImg"/>
          </p:nvPr>
        </p:nvSpPr>
        <p:spPr>
          <a:xfrm>
            <a:off x="685800" y="1143000"/>
            <a:ext cx="5486400" cy="3086100"/>
          </a:xfrm>
          <a:prstGeom prst="rect">
            <a:avLst/>
          </a:prstGeom>
          <a:ln w="0">
            <a:noFill/>
          </a:ln>
        </p:spPr>
      </p:sp>
      <p:sp>
        <p:nvSpPr>
          <p:cNvPr id="11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100" b="0" strike="noStrike" spc="-1">
                <a:latin typeface="Comic Sans MS"/>
                <a:cs typeface="B Kamran"/>
              </a:rPr>
              <a:t>به عنوان مثال به این کد که توی </a:t>
            </a:r>
            <a:r>
              <a:rPr lang="en-US" sz="1100" b="0" strike="noStrike" spc="-1">
                <a:latin typeface="Comic Sans MS"/>
                <a:cs typeface="B Kamran"/>
              </a:rPr>
              <a:t>codesandbox</a:t>
            </a:r>
            <a:r>
              <a:rPr lang="fa-IR" sz="1100" b="0" strike="noStrike" spc="-1">
                <a:latin typeface="Comic Sans MS"/>
                <a:cs typeface="B Kamran"/>
              </a:rPr>
              <a:t> قرار گرفته توجه کنین، خیلی سریع و راحت کل </a:t>
            </a:r>
            <a:r>
              <a:rPr lang="en-US" sz="1100" b="0" strike="noStrike" spc="-1">
                <a:latin typeface="Comic Sans MS"/>
                <a:ea typeface="Segoe UI"/>
              </a:rPr>
              <a:t>reprex رو مرتب منظم </a:t>
            </a:r>
            <a:r>
              <a:rPr lang="fa-IR" sz="1100" b="0" strike="noStrike" spc="-1">
                <a:latin typeface="Comic Sans MS"/>
                <a:ea typeface="Segoe UI"/>
              </a:rPr>
              <a:t>و یکجا میتونی </a:t>
            </a:r>
            <a:r>
              <a:rPr lang="en-US" sz="1100" b="0" strike="noStrike" spc="-1">
                <a:latin typeface="Comic Sans MS"/>
                <a:ea typeface="Segoe UI"/>
              </a:rPr>
              <a:t>بررسی کنیم و تغییر بدیم تا مشکل رو </a:t>
            </a:r>
            <a:r>
              <a:rPr lang="fa-IR" sz="1100" b="0" strike="noStrike" spc="-1">
                <a:latin typeface="Comic Sans MS"/>
                <a:ea typeface="Segoe UI"/>
              </a:rPr>
              <a:t>پیدا و </a:t>
            </a:r>
            <a:r>
              <a:rPr lang="en-US" sz="1100" b="0" strike="noStrike" spc="-1">
                <a:latin typeface="Comic Sans MS"/>
                <a:ea typeface="Segoe UI"/>
              </a:rPr>
              <a:t>برطرف کنیم</a:t>
            </a:r>
            <a:r>
              <a:rPr lang="fa-IR" sz="1100" b="0" strike="noStrike" spc="-1">
                <a:latin typeface="Comic Sans MS"/>
                <a:ea typeface="Segoe UI"/>
              </a:rPr>
              <a:t> و بریم جواب رو ارائه بدیم</a:t>
            </a:r>
            <a:r>
              <a:rPr lang="en-US" sz="1100" b="0" strike="noStrike" spc="-1">
                <a:latin typeface="Comic Sans MS"/>
                <a:ea typeface="Segoe UI"/>
              </a:rPr>
              <a:t>!</a:t>
            </a:r>
            <a:endParaRPr lang="en-US" sz="1100" b="0" strike="noStrike" spc="-1">
              <a:latin typeface="Arial"/>
            </a:endParaRPr>
          </a:p>
        </p:txBody>
      </p:sp>
      <p:sp>
        <p:nvSpPr>
          <p:cNvPr id="1148" name="PlaceHolder 3"/>
          <p:cNvSpPr>
            <a:spLocks noGrp="1"/>
          </p:cNvSpPr>
          <p:nvPr>
            <p:ph type="sldNum" idx="1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995EDB7-69B9-4F20-9CCF-23D83EC00D90}" type="slidenum">
              <a:rPr lang="en-US" sz="1200" b="0" strike="noStrike" spc="-1">
                <a:latin typeface="Times New Roman"/>
              </a:rPr>
              <a:t>349</a:t>
            </a:fld>
            <a:endParaRPr lang="en-US" sz="1200" b="0" strike="noStrike" spc="-1">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PlaceHolder 1"/>
          <p:cNvSpPr>
            <a:spLocks noGrp="1" noRot="1" noChangeAspect="1"/>
          </p:cNvSpPr>
          <p:nvPr>
            <p:ph type="sldImg"/>
          </p:nvPr>
        </p:nvSpPr>
        <p:spPr>
          <a:xfrm>
            <a:off x="685800" y="1143000"/>
            <a:ext cx="5486400" cy="3086100"/>
          </a:xfrm>
          <a:prstGeom prst="rect">
            <a:avLst/>
          </a:prstGeom>
          <a:ln w="0">
            <a:noFill/>
          </a:ln>
        </p:spPr>
      </p:sp>
      <p:sp>
        <p:nvSpPr>
          <p:cNvPr id="77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1200" b="0" strike="noStrike" spc="-1">
                <a:latin typeface="Arial"/>
              </a:rPr>
              <a:t>یا این سوال که نه تنها </a:t>
            </a:r>
            <a:r>
              <a:rPr lang="en-US" sz="1200" b="0" strike="noStrike" spc="-1">
                <a:latin typeface="Arial"/>
              </a:rPr>
              <a:t>close vote </a:t>
            </a:r>
            <a:r>
              <a:rPr lang="fa-IR" sz="1200" b="0" strike="noStrike" spc="-1">
                <a:latin typeface="Arial"/>
              </a:rPr>
              <a:t> گرفته  و بسته شده بلکه 146تا</a:t>
            </a:r>
            <a:r>
              <a:rPr lang="en-US" sz="1200" b="0" strike="noStrike" spc="-1">
                <a:latin typeface="Arial"/>
              </a:rPr>
              <a:t>downvote</a:t>
            </a:r>
            <a:r>
              <a:rPr lang="fa-IR" sz="1200" b="0" strike="noStrike" spc="-1">
                <a:latin typeface="Arial"/>
              </a:rPr>
              <a:t> هم بهش دادن...</a:t>
            </a:r>
          </a:p>
        </p:txBody>
      </p:sp>
      <p:sp>
        <p:nvSpPr>
          <p:cNvPr id="779"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0ED6D93-59DC-48D7-9621-554156259E88}" type="slidenum">
              <a:rPr lang="en-US" sz="1200" b="0" strike="noStrike" spc="-1">
                <a:latin typeface="Times New Roman"/>
              </a:rPr>
              <a:t>35</a:t>
            </a:fld>
            <a:endParaRPr lang="en-US" sz="1200" b="0" strike="noStrike" spc="-1">
              <a:latin typeface="Times New Roman"/>
            </a:endParaRPr>
          </a:p>
        </p:txBody>
      </p:sp>
    </p:spTree>
    <p:extLst>
      <p:ext uri="{BB962C8B-B14F-4D97-AF65-F5344CB8AC3E}">
        <p14:creationId xmlns:p14="http://schemas.microsoft.com/office/powerpoint/2010/main" val="324210250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 name="PlaceHolder 1"/>
          <p:cNvSpPr>
            <a:spLocks noGrp="1" noRot="1" noChangeAspect="1"/>
          </p:cNvSpPr>
          <p:nvPr>
            <p:ph type="sldImg"/>
          </p:nvPr>
        </p:nvSpPr>
        <p:spPr>
          <a:xfrm>
            <a:off x="685800" y="1143000"/>
            <a:ext cx="5486400" cy="3086100"/>
          </a:xfrm>
          <a:prstGeom prst="rect">
            <a:avLst/>
          </a:prstGeom>
          <a:ln w="0">
            <a:noFill/>
          </a:ln>
        </p:spPr>
      </p:sp>
      <p:sp>
        <p:nvSpPr>
          <p:cNvPr id="115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100" b="0" strike="noStrike" spc="-1">
                <a:latin typeface="Comic Sans MS"/>
                <a:cs typeface="B Kamran"/>
              </a:rPr>
              <a:t>یا مثل این جواب از هردوتا استفاده مفید و بهینه کنیم، که اگر اینکارو نمیکرد، و میخواست کل اون </a:t>
            </a:r>
            <a:r>
              <a:rPr lang="en-US" sz="1100" b="0" strike="noStrike" spc="-1">
                <a:latin typeface="Comic Sans MS"/>
                <a:cs typeface="B Kamran"/>
              </a:rPr>
              <a:t>reprex</a:t>
            </a:r>
            <a:r>
              <a:rPr lang="fa-IR" sz="1100" b="0" strike="noStrike" spc="-1">
                <a:latin typeface="Comic Sans MS"/>
                <a:cs typeface="B Kamran"/>
              </a:rPr>
              <a:t> رو بیاره اینجا، </a:t>
            </a:r>
          </a:p>
          <a:p>
            <a:pPr marL="457200" algn="just" rtl="1">
              <a:lnSpc>
                <a:spcPct val="107000"/>
              </a:lnSpc>
              <a:buNone/>
              <a:tabLst>
                <a:tab pos="0" algn="l"/>
              </a:tabLst>
            </a:pPr>
            <a:r>
              <a:rPr lang="fa-IR" sz="1100" b="0" strike="noStrike" spc="-1">
                <a:latin typeface="Comic Sans MS"/>
                <a:cs typeface="B Kamran"/>
              </a:rPr>
              <a:t>احتمالا هیچ وقت به این اندازه امتیاز دریافت نمیکرد! </a:t>
            </a:r>
          </a:p>
          <a:p>
            <a:pPr marL="457200" algn="just" rtl="1">
              <a:lnSpc>
                <a:spcPct val="107000"/>
              </a:lnSpc>
              <a:buNone/>
              <a:tabLst>
                <a:tab pos="0" algn="l"/>
              </a:tabLst>
            </a:pPr>
            <a:endParaRPr lang="fa-IR" sz="1100" b="0" strike="noStrike" spc="-1">
              <a:latin typeface="Comic Sans MS"/>
              <a:cs typeface="B Kamran"/>
            </a:endParaRPr>
          </a:p>
          <a:p>
            <a:pPr marL="457200" algn="just" rtl="1">
              <a:lnSpc>
                <a:spcPct val="107000"/>
              </a:lnSpc>
              <a:buNone/>
              <a:tabLst>
                <a:tab pos="0" algn="l"/>
              </a:tabLst>
            </a:pPr>
            <a:r>
              <a:rPr lang="fa-IR" sz="1100" b="0" strike="noStrike" spc="-1">
                <a:latin typeface="Comic Sans MS"/>
                <a:cs typeface="B Kamran"/>
              </a:rPr>
              <a:t>برای اینکه بهتر درک کنین، همونطور که در گذشته گفتم، خودتون بزارن جای افرادی که میان دنبال جواب، ببینین بیشتر سراغ چه جوابی میرین!</a:t>
            </a:r>
          </a:p>
          <a:p>
            <a:pPr marL="457200" algn="just" rtl="1">
              <a:lnSpc>
                <a:spcPct val="107000"/>
              </a:lnSpc>
              <a:buNone/>
              <a:tabLst>
                <a:tab pos="0" algn="l"/>
              </a:tabLst>
            </a:pPr>
            <a:endParaRPr lang="fa-IR" sz="1100" b="0" strike="noStrike" spc="-1">
              <a:latin typeface="Comic Sans MS"/>
              <a:cs typeface="B Kamran"/>
            </a:endParaRPr>
          </a:p>
          <a:p>
            <a:pPr marL="457200" algn="just" rtl="1">
              <a:lnSpc>
                <a:spcPct val="107000"/>
              </a:lnSpc>
              <a:buNone/>
              <a:tabLst>
                <a:tab pos="0" algn="l"/>
              </a:tabLst>
            </a:pPr>
            <a:r>
              <a:rPr lang="fa-IR" sz="1100" b="0" strike="noStrike" spc="-1">
                <a:latin typeface="Comic Sans MS"/>
                <a:cs typeface="B Kamran"/>
              </a:rPr>
              <a:t>متوجه میشین که، بیشتر میرین سراغ جواب هایی که ساده و تمیز هستن و واقعا مفید هستن و خیلی وقت ها جواب های طولانی و با فرمت بندی نامناسب رو کلا </a:t>
            </a:r>
            <a:r>
              <a:rPr lang="en-US" sz="1100" b="0" strike="noStrike" spc="-1">
                <a:latin typeface="Comic Sans MS"/>
                <a:cs typeface="B Kamran"/>
              </a:rPr>
              <a:t>skip </a:t>
            </a:r>
            <a:r>
              <a:rPr lang="fa-IR" sz="1100" b="0" strike="noStrike" spc="-1">
                <a:latin typeface="Comic Sans MS"/>
                <a:cs typeface="B Kamran"/>
              </a:rPr>
              <a:t>میکنین! </a:t>
            </a:r>
          </a:p>
          <a:p>
            <a:pPr marL="457200" algn="just" rtl="1">
              <a:lnSpc>
                <a:spcPct val="107000"/>
              </a:lnSpc>
              <a:buNone/>
              <a:tabLst>
                <a:tab pos="0" algn="l"/>
              </a:tabLst>
            </a:pPr>
            <a:endParaRPr lang="fa-IR" sz="1100" b="0" strike="noStrike" spc="-1">
              <a:latin typeface="Comic Sans MS"/>
              <a:cs typeface="B Kamran"/>
            </a:endParaRPr>
          </a:p>
          <a:p>
            <a:pPr marL="457200" algn="just" rtl="1">
              <a:lnSpc>
                <a:spcPct val="107000"/>
              </a:lnSpc>
              <a:buNone/>
              <a:tabLst>
                <a:tab pos="0" algn="l"/>
              </a:tabLst>
            </a:pPr>
            <a:r>
              <a:rPr lang="fa-IR" sz="1100" b="0" strike="noStrike" spc="-1">
                <a:latin typeface="Comic Sans MS"/>
                <a:cs typeface="B Kamran"/>
              </a:rPr>
              <a:t>پس سعی کنین حرفه ای رفتار کن تا امتیاز بیشتری هم بگیرین!</a:t>
            </a:r>
            <a:endParaRPr lang="en-US" sz="1100" b="0" strike="noStrike" spc="-1">
              <a:latin typeface="Arial"/>
            </a:endParaRPr>
          </a:p>
        </p:txBody>
      </p:sp>
      <p:sp>
        <p:nvSpPr>
          <p:cNvPr id="1151" name="PlaceHolder 3"/>
          <p:cNvSpPr>
            <a:spLocks noGrp="1"/>
          </p:cNvSpPr>
          <p:nvPr>
            <p:ph type="sldNum" idx="14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CD2A489-1B6B-4855-A573-E8464BB9BBF1}" type="slidenum">
              <a:rPr lang="en-US" sz="1200" b="0" strike="noStrike" spc="-1">
                <a:latin typeface="Times New Roman"/>
              </a:rPr>
              <a:t>350</a:t>
            </a:fld>
            <a:endParaRPr lang="en-US" sz="1200" b="0" strike="noStrike" spc="-1">
              <a:latin typeface="Times New Roman"/>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PlaceHolder 1"/>
          <p:cNvSpPr>
            <a:spLocks noGrp="1" noRot="1" noChangeAspect="1"/>
          </p:cNvSpPr>
          <p:nvPr>
            <p:ph type="sldImg"/>
          </p:nvPr>
        </p:nvSpPr>
        <p:spPr>
          <a:xfrm>
            <a:off x="685800" y="1143000"/>
            <a:ext cx="5486400" cy="3086100"/>
          </a:xfrm>
          <a:prstGeom prst="rect">
            <a:avLst/>
          </a:prstGeom>
          <a:ln w="0">
            <a:noFill/>
          </a:ln>
        </p:spPr>
      </p:sp>
      <p:sp>
        <p:nvSpPr>
          <p:cNvPr id="115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مورد7م – </a:t>
            </a:r>
            <a:r>
              <a:rPr lang="en-US" sz="1800" b="0" strike="noStrike" spc="-1">
                <a:latin typeface="Comic Sans MS"/>
                <a:cs typeface="B Kamran"/>
              </a:rPr>
              <a:t>community wiki</a:t>
            </a:r>
            <a:endParaRPr lang="fa-IR" sz="1800" b="0" strike="noStrike" spc="-1">
              <a:latin typeface="Comic Sans MS"/>
              <a:cs typeface="B Kamran"/>
            </a:endParaRPr>
          </a:p>
          <a:p>
            <a:pPr marL="457200" algn="just" rtl="1">
              <a:lnSpc>
                <a:spcPct val="107000"/>
              </a:lnSpc>
              <a:buNone/>
              <a:tabLst>
                <a:tab pos="0" algn="l"/>
              </a:tabLst>
            </a:pPr>
            <a:r>
              <a:rPr lang="fa-IR" sz="1800" b="0" strike="noStrike" spc="-1">
                <a:latin typeface="Comic Sans MS"/>
                <a:cs typeface="B Kamran"/>
              </a:rPr>
              <a:t>اگر دقت کرده باشین برخی از سوال جواب ها زیرشون یه عبارتی به اسم </a:t>
            </a:r>
            <a:r>
              <a:rPr lang="en-US" sz="1800" b="0" strike="noStrike" spc="-1">
                <a:latin typeface="Comic Sans MS"/>
                <a:ea typeface="Segoe UI"/>
              </a:rPr>
              <a:t>community wiki نوشته شده! میخوام بهتون بگم که چی هست و چرا باید </a:t>
            </a:r>
            <a:r>
              <a:rPr lang="fa-IR" sz="1800" b="0" strike="noStrike" spc="-1">
                <a:latin typeface="Comic Sans MS"/>
                <a:ea typeface="Segoe UI"/>
              </a:rPr>
              <a:t>موقع استفاده از</a:t>
            </a:r>
            <a:r>
              <a:rPr lang="en-US" sz="1800" b="0" strike="noStrike" spc="-1">
                <a:latin typeface="Comic Sans MS"/>
                <a:ea typeface="Segoe UI"/>
              </a:rPr>
              <a:t> community wiki! مراقب باشین </a:t>
            </a:r>
            <a:endParaRPr lang="en-US" sz="1800" b="0" strike="noStrike" spc="-1">
              <a:latin typeface="Arial"/>
            </a:endParaRPr>
          </a:p>
          <a:p>
            <a:pPr marL="457200" algn="just" rtl="1">
              <a:lnSpc>
                <a:spcPct val="107000"/>
              </a:lnSpc>
              <a:buNone/>
              <a:tabLst>
                <a:tab pos="0" algn="l"/>
              </a:tabLst>
            </a:pPr>
            <a:endParaRPr lang="en-US" sz="1100" b="0" strike="noStrike" spc="-1">
              <a:latin typeface="Arial"/>
            </a:endParaRPr>
          </a:p>
        </p:txBody>
      </p:sp>
      <p:sp>
        <p:nvSpPr>
          <p:cNvPr id="1154" name="PlaceHolder 3"/>
          <p:cNvSpPr>
            <a:spLocks noGrp="1"/>
          </p:cNvSpPr>
          <p:nvPr>
            <p:ph type="sldNum" idx="14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56D9A5F-7120-4BC8-8F57-BEFE902E3241}" type="slidenum">
              <a:rPr lang="en-US" sz="1200" b="0" strike="noStrike" spc="-1">
                <a:latin typeface="Times New Roman"/>
              </a:rPr>
              <a:t>351</a:t>
            </a:fld>
            <a:endParaRPr lang="en-US" sz="1200" b="0" strike="noStrike" spc="-1">
              <a:latin typeface="Times New Roman"/>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PlaceHolder 1"/>
          <p:cNvSpPr>
            <a:spLocks noGrp="1" noRot="1" noChangeAspect="1"/>
          </p:cNvSpPr>
          <p:nvPr>
            <p:ph type="sldImg"/>
          </p:nvPr>
        </p:nvSpPr>
        <p:spPr>
          <a:xfrm>
            <a:off x="685800" y="1143000"/>
            <a:ext cx="5486400" cy="3086100"/>
          </a:xfrm>
          <a:prstGeom prst="rect">
            <a:avLst/>
          </a:prstGeom>
          <a:ln w="0">
            <a:noFill/>
          </a:ln>
        </p:spPr>
      </p:sp>
      <p:sp>
        <p:nvSpPr>
          <p:cNvPr id="115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قبلا گفتیم که هدف استک اورفلو تبدیل شدن به جایی برای کلی از اطلاعات مفید و خوب هست یعنی درواقع منبع باشه!</a:t>
            </a:r>
          </a:p>
          <a:p>
            <a:pPr marL="457200" algn="just" rtl="1">
              <a:lnSpc>
                <a:spcPct val="107000"/>
              </a:lnSpc>
              <a:buNone/>
              <a:tabLst>
                <a:tab pos="0" algn="l"/>
              </a:tabLst>
            </a:pPr>
            <a:r>
              <a:rPr lang="fa-IR" sz="1800" b="0" strike="noStrike" spc="-1">
                <a:latin typeface="Comic Sans MS"/>
                <a:cs typeface="B Kamran"/>
              </a:rPr>
              <a:t>برای همین </a:t>
            </a:r>
            <a:r>
              <a:rPr lang="en-US" sz="1800" b="0" strike="noStrike" spc="-1">
                <a:latin typeface="Comic Sans MS"/>
                <a:ea typeface="Segoe UI"/>
              </a:rPr>
              <a:t>Community wiki رو ارائه دادن که بیشتر این جنبه رو تقویت میکنه، </a:t>
            </a:r>
            <a:endParaRPr lang="en-US" sz="1800" b="0" strike="noStrike" spc="-1">
              <a:latin typeface="Arial"/>
            </a:endParaRPr>
          </a:p>
          <a:p>
            <a:pPr marL="457200" algn="just" rtl="1">
              <a:lnSpc>
                <a:spcPct val="107000"/>
              </a:lnSpc>
              <a:buNone/>
              <a:tabLst>
                <a:tab pos="0" algn="l"/>
              </a:tabLst>
            </a:pPr>
            <a:endParaRPr lang="en-US" sz="1100" b="0" strike="noStrike" spc="-1">
              <a:latin typeface="Arial"/>
            </a:endParaRPr>
          </a:p>
        </p:txBody>
      </p:sp>
      <p:sp>
        <p:nvSpPr>
          <p:cNvPr id="1157" name="PlaceHolder 3"/>
          <p:cNvSpPr>
            <a:spLocks noGrp="1"/>
          </p:cNvSpPr>
          <p:nvPr>
            <p:ph type="sldNum" idx="14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76F8526-A9F5-4708-9378-61A6BAF2BBE8}" type="slidenum">
              <a:rPr lang="en-US" sz="1200" b="0" strike="noStrike" spc="-1">
                <a:latin typeface="Times New Roman"/>
              </a:rPr>
              <a:t>352</a:t>
            </a:fld>
            <a:endParaRPr lang="en-US" sz="1200" b="0" strike="noStrike" spc="-1">
              <a:latin typeface="Times New Roman"/>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PlaceHolder 1"/>
          <p:cNvSpPr>
            <a:spLocks noGrp="1" noRot="1" noChangeAspect="1"/>
          </p:cNvSpPr>
          <p:nvPr>
            <p:ph type="sldImg"/>
          </p:nvPr>
        </p:nvSpPr>
        <p:spPr>
          <a:xfrm>
            <a:off x="685800" y="1143000"/>
            <a:ext cx="5486400" cy="3086100"/>
          </a:xfrm>
          <a:prstGeom prst="rect">
            <a:avLst/>
          </a:prstGeom>
          <a:ln w="0">
            <a:noFill/>
          </a:ln>
        </p:spPr>
      </p:sp>
      <p:sp>
        <p:nvSpPr>
          <p:cNvPr id="11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یعنی شما موقع جواب دادن به سوال، اگر دقت کنین یه تیکی اون پایین هست، که اگه بزنینش، این جواب شما تبدیل به یک جواب از نوع </a:t>
            </a:r>
            <a:r>
              <a:rPr lang="en-US" sz="1800" b="0" strike="noStrike" spc="-1">
                <a:latin typeface="Comic Sans MS"/>
                <a:ea typeface="Segoe UI"/>
              </a:rPr>
              <a:t>Wiki </a:t>
            </a:r>
            <a:r>
              <a:rPr lang="fa-IR" sz="1800" b="0" strike="noStrike" spc="-1">
                <a:latin typeface="Comic Sans MS"/>
                <a:cs typeface="B Kamran"/>
              </a:rPr>
              <a:t>میشه </a:t>
            </a:r>
            <a:r>
              <a:rPr lang="fa-IR" sz="1800" b="0" strike="noStrike" spc="-1">
                <a:latin typeface="Comic Sans MS"/>
                <a:ea typeface="Segoe UI"/>
              </a:rPr>
              <a:t>،</a:t>
            </a:r>
            <a:r>
              <a:rPr lang="en-US" sz="1800" b="0" strike="noStrike" spc="-1">
                <a:latin typeface="Comic Sans MS"/>
                <a:ea typeface="Segoe UI"/>
              </a:rPr>
              <a:t> </a:t>
            </a:r>
            <a:r>
              <a:rPr lang="fa-IR" sz="1800" b="0" strike="noStrike" spc="-1">
                <a:latin typeface="Comic Sans MS"/>
                <a:ea typeface="Segoe UI"/>
              </a:rPr>
              <a:t>که وقتی بدونین چی میشه احتمالا مایل نباشین که جز درموارد خاصی ازش استفاده کنین</a:t>
            </a:r>
            <a:endParaRPr lang="en-US" sz="1800" b="0" strike="noStrike" spc="-1">
              <a:latin typeface="Arial"/>
            </a:endParaRPr>
          </a:p>
        </p:txBody>
      </p:sp>
      <p:sp>
        <p:nvSpPr>
          <p:cNvPr id="1160" name="PlaceHolder 3"/>
          <p:cNvSpPr>
            <a:spLocks noGrp="1"/>
          </p:cNvSpPr>
          <p:nvPr>
            <p:ph type="sldNum" idx="14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C3601C8-072A-4215-BC9B-70B06A4A37EA}" type="slidenum">
              <a:rPr lang="en-US" sz="1200" b="0" strike="noStrike" spc="-1">
                <a:latin typeface="Times New Roman"/>
              </a:rPr>
              <a:t>353</a:t>
            </a:fld>
            <a:endParaRPr lang="en-US" sz="1200" b="0" strike="noStrike" spc="-1">
              <a:latin typeface="Times New Roman"/>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PlaceHolder 1"/>
          <p:cNvSpPr>
            <a:spLocks noGrp="1" noRot="1" noChangeAspect="1"/>
          </p:cNvSpPr>
          <p:nvPr>
            <p:ph type="sldImg"/>
          </p:nvPr>
        </p:nvSpPr>
        <p:spPr>
          <a:xfrm>
            <a:off x="685800" y="1143000"/>
            <a:ext cx="5486400" cy="3086100"/>
          </a:xfrm>
          <a:prstGeom prst="rect">
            <a:avLst/>
          </a:prstGeom>
          <a:ln w="0">
            <a:noFill/>
          </a:ln>
        </p:spPr>
      </p:sp>
      <p:sp>
        <p:nvSpPr>
          <p:cNvPr id="11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en-US" sz="1800" b="0" strike="noStrike" spc="-1">
                <a:latin typeface="Comic Sans MS"/>
                <a:ea typeface="Segoe UI"/>
              </a:rPr>
              <a:t> چون وقتی که سوال/جوابی تبدیل به community wiki میشه دیگه upvote/downvote هاش برای شما محاسبه نمیشه یعنی تو</a:t>
            </a:r>
            <a:r>
              <a:rPr lang="fa-IR" sz="1800" b="0" strike="noStrike" spc="-1">
                <a:latin typeface="Comic Sans MS"/>
                <a:ea typeface="Segoe UI"/>
              </a:rPr>
              <a:t> این</a:t>
            </a:r>
            <a:r>
              <a:rPr lang="en-US" sz="1800" b="0" strike="noStrike" spc="-1">
                <a:latin typeface="Comic Sans MS"/>
                <a:ea typeface="Segoe UI"/>
              </a:rPr>
              <a:t> مثال </a:t>
            </a:r>
            <a:r>
              <a:rPr lang="fa-IR" sz="1800" b="0" strike="noStrike" spc="-1">
                <a:latin typeface="Comic Sans MS"/>
                <a:ea typeface="Segoe UI"/>
              </a:rPr>
              <a:t>که </a:t>
            </a:r>
            <a:r>
              <a:rPr lang="en-US" sz="1800" b="0" strike="noStrike" spc="-1">
                <a:latin typeface="Comic Sans MS"/>
                <a:ea typeface="Segoe UI"/>
              </a:rPr>
              <a:t>89</a:t>
            </a:r>
            <a:r>
              <a:rPr lang="fa-IR" sz="1800" b="0" strike="noStrike" spc="-1">
                <a:latin typeface="Comic Sans MS"/>
                <a:cs typeface="B Kamran"/>
              </a:rPr>
              <a:t>تا </a:t>
            </a:r>
            <a:r>
              <a:rPr lang="en-US" sz="1800" b="0" strike="noStrike" spc="-1">
                <a:latin typeface="Comic Sans MS"/>
                <a:ea typeface="Segoe UI"/>
              </a:rPr>
              <a:t>upvote به معنی 890</a:t>
            </a:r>
            <a:r>
              <a:rPr lang="fa-IR" sz="1800" b="0" strike="noStrike" spc="-1">
                <a:latin typeface="Comic Sans MS"/>
                <a:cs typeface="B Kamran"/>
              </a:rPr>
              <a:t>امتیاز دریافت کردم، همین الان اگر تیک </a:t>
            </a:r>
            <a:r>
              <a:rPr lang="en-US" sz="1800" b="0" strike="noStrike" spc="-1">
                <a:latin typeface="Comic Sans MS"/>
                <a:ea typeface="Segoe UI"/>
              </a:rPr>
              <a:t>Community wiki</a:t>
            </a:r>
            <a:r>
              <a:rPr lang="fa-IR" sz="1800" b="0" strike="noStrike" spc="-1">
                <a:latin typeface="Comic Sans MS"/>
                <a:cs typeface="B Kamran"/>
              </a:rPr>
              <a:t>شو بزنم،؛ دیگه هر </a:t>
            </a:r>
            <a:r>
              <a:rPr lang="en-US" sz="1800" b="0" strike="noStrike" spc="-1">
                <a:latin typeface="Comic Sans MS"/>
                <a:ea typeface="Segoe UI"/>
              </a:rPr>
              <a:t>upvote</a:t>
            </a:r>
            <a:r>
              <a:rPr lang="fa-IR" sz="1800" b="0" strike="noStrike" spc="-1">
                <a:latin typeface="Comic Sans MS"/>
                <a:cs typeface="B Kamran"/>
              </a:rPr>
              <a:t>ی که بگیره برای من امتیازی حساب نمیشه! چرا؟ چون که من مجوز این پست رو از خودم به </a:t>
            </a:r>
            <a:r>
              <a:rPr lang="en-US" sz="1800" b="0" strike="noStrike" spc="-1">
                <a:latin typeface="Comic Sans MS"/>
                <a:ea typeface="Segoe UI"/>
              </a:rPr>
              <a:t>community تغییر دادم یعنی الان صاحبش درواقع community هست و تو این حالت هرکسی با حداقل 100 امتیاز میتونه پست رو ویرایش کنه!البته badge</a:t>
            </a:r>
            <a:r>
              <a:rPr lang="fa-IR" sz="1800" b="0" strike="noStrike" spc="-1">
                <a:latin typeface="Comic Sans MS"/>
                <a:cs typeface="B Kamran"/>
              </a:rPr>
              <a:t>ی اگر بگیره بهم میده ولی خوب </a:t>
            </a:r>
            <a:r>
              <a:rPr lang="en-US" sz="1800" b="0" strike="noStrike" spc="-1">
                <a:latin typeface="Comic Sans MS"/>
                <a:ea typeface="Segoe UI"/>
              </a:rPr>
              <a:t>score دیگه نه!! بنابراین برای امتیاز گیری این یه میوه ممنوعه هست</a:t>
            </a:r>
            <a:r>
              <a:rPr lang="fa-IR" sz="1800" b="0" strike="noStrike" spc="-1">
                <a:latin typeface="Comic Sans MS"/>
                <a:ea typeface="Segoe UI"/>
              </a:rPr>
              <a:t>، </a:t>
            </a:r>
            <a:endParaRPr lang="en-US" sz="1800" b="0" strike="noStrike" spc="-1">
              <a:latin typeface="Arial"/>
            </a:endParaRPr>
          </a:p>
        </p:txBody>
      </p:sp>
      <p:sp>
        <p:nvSpPr>
          <p:cNvPr id="1160" name="PlaceHolder 3"/>
          <p:cNvSpPr>
            <a:spLocks noGrp="1"/>
          </p:cNvSpPr>
          <p:nvPr>
            <p:ph type="sldNum" idx="14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C3601C8-072A-4215-BC9B-70B06A4A37EA}" type="slidenum">
              <a:rPr lang="en-US" sz="1200" b="0" strike="noStrike" spc="-1">
                <a:latin typeface="Times New Roman"/>
              </a:rPr>
              <a:t>354</a:t>
            </a:fld>
            <a:endParaRPr lang="en-US" sz="1200" b="0" strike="noStrike" spc="-1">
              <a:latin typeface="Times New Roman"/>
            </a:endParaRPr>
          </a:p>
        </p:txBody>
      </p:sp>
    </p:spTree>
    <p:extLst>
      <p:ext uri="{BB962C8B-B14F-4D97-AF65-F5344CB8AC3E}">
        <p14:creationId xmlns:p14="http://schemas.microsoft.com/office/powerpoint/2010/main" val="973671795"/>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PlaceHolder 1"/>
          <p:cNvSpPr>
            <a:spLocks noGrp="1" noRot="1" noChangeAspect="1"/>
          </p:cNvSpPr>
          <p:nvPr>
            <p:ph type="sldImg"/>
          </p:nvPr>
        </p:nvSpPr>
        <p:spPr>
          <a:xfrm>
            <a:off x="685800" y="1143000"/>
            <a:ext cx="5486400" cy="3086100"/>
          </a:xfrm>
          <a:prstGeom prst="rect">
            <a:avLst/>
          </a:prstGeom>
          <a:ln w="0">
            <a:noFill/>
          </a:ln>
        </p:spPr>
      </p:sp>
      <p:sp>
        <p:nvSpPr>
          <p:cNvPr id="115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Arial"/>
              </a:rPr>
              <a:t>البته  </a:t>
            </a:r>
            <a:r>
              <a:rPr lang="en-US" sz="1800" b="0" strike="noStrike" spc="-1">
                <a:latin typeface="Arial"/>
              </a:rPr>
              <a:t>Community wiki </a:t>
            </a:r>
            <a:r>
              <a:rPr lang="fa-IR" sz="1800" b="0" strike="noStrike" spc="-1">
                <a:latin typeface="Arial"/>
              </a:rPr>
              <a:t> اغلب در مسائل زیر کاربرد داره:</a:t>
            </a:r>
          </a:p>
          <a:p>
            <a:pPr marL="685800" indent="-228600" algn="just" rtl="1">
              <a:lnSpc>
                <a:spcPct val="107000"/>
              </a:lnSpc>
              <a:buFont typeface="+mj-lt"/>
              <a:buAutoNum type="arabicPeriod"/>
              <a:tabLst>
                <a:tab pos="0" algn="l"/>
              </a:tabLst>
            </a:pPr>
            <a:r>
              <a:rPr lang="fa-IR" sz="1800" b="0" strike="noStrike" spc="-1">
                <a:latin typeface="Arial"/>
              </a:rPr>
              <a:t>یکوقت شما به سوالی جواب میدین اما ممکنه بعداً نیاز به بروزرسانی اون باشه بخصوص جواب های پر امتیاز یا </a:t>
            </a:r>
            <a:r>
              <a:rPr lang="en-US" sz="1800" b="0" strike="noStrike" spc="-1">
                <a:latin typeface="Arial"/>
              </a:rPr>
              <a:t>Accepted answer</a:t>
            </a:r>
            <a:r>
              <a:rPr lang="fa-IR" sz="1800" b="0" strike="noStrike" spc="-1">
                <a:latin typeface="Arial"/>
              </a:rPr>
              <a:t>، و شما فرصت نمیکنی یا به هر دلیل دیگه ای، نمی تونین هی درگیر اون باشین تا جواب رو همیشه بروز نگه دارین، پس یک جواب اولیه درست ارائه میکنین و بعد با تیک کامیونی ویکی به بقیه اجازه میدید تا در جواب شما دخل و تصرف کنند و به شکلی که فکر میکنن بهتره اونو تغییر بدن درواقع اجازه میدین که آپدیت این سوال جواب رو کامیونیتی انجام بده تا همیشه سوال جواب معتبر باقی بمونه</a:t>
            </a:r>
          </a:p>
          <a:p>
            <a:pPr marL="685800" indent="-228600" algn="just" rtl="1">
              <a:lnSpc>
                <a:spcPct val="107000"/>
              </a:lnSpc>
              <a:buFont typeface="+mj-lt"/>
              <a:buAutoNum type="arabicPeriod"/>
              <a:tabLst>
                <a:tab pos="0" algn="l"/>
              </a:tabLst>
            </a:pPr>
            <a:r>
              <a:rPr lang="fa-IR" sz="1800" b="0" strike="noStrike" spc="-1">
                <a:latin typeface="Arial"/>
              </a:rPr>
              <a:t> دلیل دیگه ای که ازش استفاده میشه اینه که شما جوابی که دارین ارائه میکنین همه اش یا بخش زیادی از اون مربوط به شخص دیگری هست مثلا از سایت دیگه ای، کتاب دیگه ای هست، اینجا هم از ویکی استفاده میکنید چون اخلاقی نیست امتیازی بگیرین که اطلاعات و جوابش مال شما نیست، البته اگر کاملا کپی کرده باشین! دقت کنید که در این حالت بحث کپی رایت رو هم باید رعایت کرد که جدای از ارجاع دادن با لینک به اون کتاب یا محتوای شخص دیگه هست!</a:t>
            </a:r>
          </a:p>
          <a:p>
            <a:pPr marL="457200" algn="just" rtl="1">
              <a:lnSpc>
                <a:spcPct val="107000"/>
              </a:lnSpc>
              <a:buNone/>
              <a:tabLst>
                <a:tab pos="0" algn="l"/>
              </a:tabLst>
            </a:pPr>
            <a:endParaRPr lang="fa-IR" sz="1800" b="0" strike="noStrike" spc="-1">
              <a:latin typeface="Comic Sans MS"/>
              <a:ea typeface="Segoe UI"/>
            </a:endParaRPr>
          </a:p>
          <a:p>
            <a:pPr marL="457200" algn="just" rtl="1">
              <a:lnSpc>
                <a:spcPct val="107000"/>
              </a:lnSpc>
              <a:buNone/>
              <a:tabLst>
                <a:tab pos="0" algn="l"/>
              </a:tabLst>
            </a:pPr>
            <a:r>
              <a:rPr lang="en-US" sz="1800" b="0" strike="noStrike" spc="-1">
                <a:latin typeface="Comic Sans MS"/>
                <a:ea typeface="Segoe UI"/>
              </a:rPr>
              <a:t> بنابراین خیلی توصیه نمی­کنم این مورد رو استفاده کنین</a:t>
            </a:r>
            <a:r>
              <a:rPr lang="fa-IR" sz="1800" b="0" strike="noStrike" spc="-1">
                <a:latin typeface="Comic Sans MS"/>
                <a:ea typeface="Segoe UI"/>
              </a:rPr>
              <a:t> مگر اینکه جزو موارد فوق باشن</a:t>
            </a:r>
            <a:r>
              <a:rPr lang="en-US" sz="1800" b="0" strike="noStrike" spc="-1">
                <a:latin typeface="Comic Sans MS"/>
                <a:ea typeface="Segoe UI"/>
              </a:rPr>
              <a:t>، اما مورد بعدی ویکی بهتری هست به نظرم و بشدت امتیاز آور!</a:t>
            </a:r>
            <a:endParaRPr lang="en-US" sz="1800" b="0" strike="noStrike" spc="-1">
              <a:latin typeface="Arial"/>
            </a:endParaRPr>
          </a:p>
        </p:txBody>
      </p:sp>
      <p:sp>
        <p:nvSpPr>
          <p:cNvPr id="1160" name="PlaceHolder 3"/>
          <p:cNvSpPr>
            <a:spLocks noGrp="1"/>
          </p:cNvSpPr>
          <p:nvPr>
            <p:ph type="sldNum" idx="14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C3601C8-072A-4215-BC9B-70B06A4A37EA}" type="slidenum">
              <a:rPr lang="en-US" sz="1200" b="0" strike="noStrike" spc="-1">
                <a:latin typeface="Times New Roman"/>
              </a:rPr>
              <a:t>355</a:t>
            </a:fld>
            <a:endParaRPr lang="en-US" sz="1200" b="0" strike="noStrike" spc="-1">
              <a:latin typeface="Times New Roman"/>
            </a:endParaRPr>
          </a:p>
        </p:txBody>
      </p:sp>
    </p:spTree>
    <p:extLst>
      <p:ext uri="{BB962C8B-B14F-4D97-AF65-F5344CB8AC3E}">
        <p14:creationId xmlns:p14="http://schemas.microsoft.com/office/powerpoint/2010/main" val="2423779468"/>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PlaceHolder 1"/>
          <p:cNvSpPr>
            <a:spLocks noGrp="1" noRot="1" noChangeAspect="1"/>
          </p:cNvSpPr>
          <p:nvPr>
            <p:ph type="sldImg"/>
          </p:nvPr>
        </p:nvSpPr>
        <p:spPr>
          <a:xfrm>
            <a:off x="685800" y="1143000"/>
            <a:ext cx="5486400" cy="3086100"/>
          </a:xfrm>
          <a:prstGeom prst="rect">
            <a:avLst/>
          </a:prstGeom>
          <a:ln w="0">
            <a:noFill/>
          </a:ln>
        </p:spPr>
      </p:sp>
      <p:sp>
        <p:nvSpPr>
          <p:cNvPr id="116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مورد8م، -</a:t>
            </a:r>
            <a:r>
              <a:rPr lang="en-US" sz="1800" b="0" strike="noStrike" spc="-1">
                <a:latin typeface="Comic Sans MS"/>
                <a:cs typeface="B Kamran"/>
              </a:rPr>
              <a:t>self answer</a:t>
            </a:r>
            <a:endParaRPr lang="fa-IR"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نکته طلایی</a:t>
            </a:r>
            <a:r>
              <a:rPr lang="en-US" sz="1800" b="0" strike="noStrike" spc="-1">
                <a:latin typeface="Comic Sans MS"/>
                <a:cs typeface="B Kamran"/>
              </a:rPr>
              <a:t> </a:t>
            </a:r>
            <a:r>
              <a:rPr lang="fa-IR" sz="1800" b="0" strike="noStrike" spc="-1">
                <a:latin typeface="Comic Sans MS"/>
                <a:cs typeface="B Kamran"/>
              </a:rPr>
              <a:t>سوم،</a:t>
            </a:r>
          </a:p>
          <a:p>
            <a:pPr algn="just" rtl="1">
              <a:lnSpc>
                <a:spcPct val="107000"/>
              </a:lnSpc>
              <a:spcBef>
                <a:spcPts val="799"/>
              </a:spcBef>
              <a:buNone/>
              <a:tabLst>
                <a:tab pos="0" algn="l"/>
              </a:tabLst>
            </a:pPr>
            <a:r>
              <a:rPr lang="fa-IR" sz="1800" b="0" strike="noStrike" spc="-1">
                <a:latin typeface="Comic Sans MS"/>
                <a:cs typeface="B Kamran"/>
              </a:rPr>
              <a:t> قبلا گفتم هرجا براتون سوالی به وجود اومد، مثلا دارین مطلبی می­خونین و متوجه نشدین، تو </a:t>
            </a:r>
            <a:r>
              <a:rPr lang="en-US" sz="1800" b="0" strike="noStrike" spc="-1">
                <a:latin typeface="Comic Sans MS"/>
                <a:ea typeface="Segoe UI"/>
              </a:rPr>
              <a:t>Stackoverflow هم جستجو ک</a:t>
            </a:r>
            <a:r>
              <a:rPr lang="fa-IR" sz="1800" b="0" strike="noStrike" spc="-1">
                <a:latin typeface="Comic Sans MS"/>
                <a:ea typeface="Segoe UI"/>
              </a:rPr>
              <a:t>نی</a:t>
            </a:r>
            <a:r>
              <a:rPr lang="en-US" sz="1800" b="0" strike="noStrike" spc="-1">
                <a:latin typeface="Comic Sans MS"/>
                <a:ea typeface="Segoe UI"/>
              </a:rPr>
              <a:t>ن، </a:t>
            </a:r>
          </a:p>
          <a:p>
            <a:pPr algn="just" rtl="1">
              <a:lnSpc>
                <a:spcPct val="107000"/>
              </a:lnSpc>
              <a:spcBef>
                <a:spcPts val="799"/>
              </a:spcBef>
              <a:buNone/>
              <a:tabLst>
                <a:tab pos="0" algn="l"/>
              </a:tabLst>
            </a:pPr>
            <a:r>
              <a:rPr lang="en-US" sz="1800" b="0" strike="noStrike" spc="-1">
                <a:latin typeface="Comic Sans MS"/>
                <a:ea typeface="Segoe UI"/>
              </a:rPr>
              <a:t>اگه وجود داشت </a:t>
            </a:r>
            <a:r>
              <a:rPr lang="fa-IR" sz="1800" b="0" strike="noStrike" spc="-1">
                <a:latin typeface="Comic Sans MS"/>
                <a:cs typeface="B Kamran"/>
              </a:rPr>
              <a:t>که برین بخونین و امتیاز مثبت هم بدین به سوال و جواب خوب، واگر حس کردین میتونه بهتر بشه هم یا ویرایش کنین یا جواب بهتر و کاملتری در صورت نیاز ارائه بدین،</a:t>
            </a:r>
          </a:p>
          <a:p>
            <a:pPr algn="just" rtl="1">
              <a:lnSpc>
                <a:spcPct val="107000"/>
              </a:lnSpc>
              <a:spcBef>
                <a:spcPts val="799"/>
              </a:spcBef>
              <a:buNone/>
              <a:tabLst>
                <a:tab pos="0" algn="l"/>
              </a:tabLst>
            </a:pPr>
            <a:r>
              <a:rPr lang="fa-IR" sz="1800" b="0" strike="noStrike" spc="-1">
                <a:latin typeface="Comic Sans MS"/>
                <a:cs typeface="B Kamran"/>
              </a:rPr>
              <a:t> بچه ها لطفا توجه کنین که</a:t>
            </a:r>
            <a:endParaRPr lang="en-US" sz="1800" b="0" strike="noStrike" spc="-1">
              <a:latin typeface="Arial"/>
            </a:endParaRPr>
          </a:p>
          <a:p>
            <a:pPr algn="ctr" rtl="1">
              <a:lnSpc>
                <a:spcPct val="107000"/>
              </a:lnSpc>
              <a:spcBef>
                <a:spcPts val="799"/>
              </a:spcBef>
              <a:buNone/>
              <a:tabLst>
                <a:tab pos="0" algn="l"/>
              </a:tabLst>
            </a:pPr>
            <a:r>
              <a:rPr lang="fa-IR" sz="1800" b="1" strike="noStrike" spc="-1">
                <a:latin typeface="Comic Sans MS"/>
                <a:cs typeface="B Kamran"/>
              </a:rPr>
              <a:t>این اخلاق تشکر از بقیه رو توی خودتون جا بندازین، مطلبی براتون جالب/مفید بود، با </a:t>
            </a:r>
            <a:r>
              <a:rPr lang="en-US" sz="1800" b="1" strike="noStrike" spc="-1">
                <a:latin typeface="Comic Sans MS"/>
                <a:ea typeface="Segoe UI"/>
              </a:rPr>
              <a:t>like, upvote, save,comment هرابزاری که</a:t>
            </a:r>
            <a:r>
              <a:rPr lang="fa-IR" sz="1800" b="1" strike="noStrike" spc="-1">
                <a:latin typeface="Comic Sans MS"/>
                <a:ea typeface="Segoe UI"/>
              </a:rPr>
              <a:t> تو بستری که توش فعالیت میکنین </a:t>
            </a:r>
            <a:r>
              <a:rPr lang="en-US" sz="1800" b="1" strike="noStrike" spc="-1">
                <a:latin typeface="Comic Sans MS"/>
                <a:ea typeface="Segoe UI"/>
              </a:rPr>
              <a:t>هست </a:t>
            </a:r>
            <a:r>
              <a:rPr lang="fa-IR" sz="1800" b="1" strike="noStrike" spc="-1">
                <a:latin typeface="Comic Sans MS"/>
                <a:cs typeface="B Kamran"/>
              </a:rPr>
              <a:t>که بتونین تشکر کنین باهاش اینکارو انجام بده البته توجه کنین که نیازی نیست که با </a:t>
            </a:r>
            <a:r>
              <a:rPr lang="en-US" sz="1800" b="1" strike="noStrike" spc="-1">
                <a:latin typeface="Comic Sans MS"/>
                <a:cs typeface="B Kamran"/>
              </a:rPr>
              <a:t>comment</a:t>
            </a:r>
            <a:r>
              <a:rPr lang="fa-IR" sz="1800" b="1" strike="noStrike" spc="-1">
                <a:latin typeface="Comic Sans MS"/>
                <a:cs typeface="B Kamran"/>
              </a:rPr>
              <a:t> تشکر کنین و همون </a:t>
            </a:r>
            <a:r>
              <a:rPr lang="en-US" sz="1800" b="1" strike="noStrike" spc="-1">
                <a:latin typeface="Comic Sans MS"/>
                <a:cs typeface="B Kamran"/>
              </a:rPr>
              <a:t>upvote</a:t>
            </a:r>
            <a:r>
              <a:rPr lang="fa-IR" sz="1800" b="1" strike="noStrike" spc="-1">
                <a:latin typeface="Comic Sans MS"/>
                <a:cs typeface="B Kamran"/>
              </a:rPr>
              <a:t> کفایته، یادتون باشه دنیا بده بستونه، بده، بستون، بده بستون! اگر این روال یک طرفه بشه، زنجیره قطع می­شه! </a:t>
            </a:r>
            <a:endParaRPr lang="en-US" sz="1800" b="0" strike="noStrike" spc="-1">
              <a:latin typeface="Arial"/>
            </a:endParaRPr>
          </a:p>
          <a:p>
            <a:pPr marL="457200" algn="just" rtl="1">
              <a:lnSpc>
                <a:spcPct val="107000"/>
              </a:lnSpc>
              <a:buNone/>
              <a:tabLst>
                <a:tab pos="0" algn="l"/>
              </a:tabLst>
            </a:pPr>
            <a:endParaRPr lang="fa-IR" sz="1800" b="0" strike="noStrike" spc="-1">
              <a:latin typeface="Comic Sans MS"/>
              <a:cs typeface="B Kamran"/>
            </a:endParaRPr>
          </a:p>
          <a:p>
            <a:pPr marL="457200" algn="just" rtl="1">
              <a:lnSpc>
                <a:spcPct val="107000"/>
              </a:lnSpc>
              <a:buNone/>
              <a:tabLst>
                <a:tab pos="0" algn="l"/>
              </a:tabLst>
            </a:pPr>
            <a:r>
              <a:rPr lang="fa-IR" sz="1800" b="0" strike="noStrike" spc="-1">
                <a:latin typeface="Comic Sans MS"/>
                <a:cs typeface="B Kamran"/>
              </a:rPr>
              <a:t>و اما اگر سوال وجود نداشت، </a:t>
            </a:r>
          </a:p>
          <a:p>
            <a:pPr marL="457200" algn="just" rtl="1">
              <a:lnSpc>
                <a:spcPct val="107000"/>
              </a:lnSpc>
              <a:buNone/>
              <a:tabLst>
                <a:tab pos="0" algn="l"/>
              </a:tabLst>
            </a:pPr>
            <a:r>
              <a:rPr lang="fa-IR" sz="1800" b="0" strike="noStrike" spc="-1">
                <a:latin typeface="Comic Sans MS"/>
                <a:cs typeface="B Kamran"/>
              </a:rPr>
              <a:t>خودتون بپرسین! </a:t>
            </a:r>
          </a:p>
          <a:p>
            <a:pPr marL="457200" algn="just" rtl="1">
              <a:lnSpc>
                <a:spcPct val="107000"/>
              </a:lnSpc>
              <a:buNone/>
              <a:tabLst>
                <a:tab pos="0" algn="l"/>
              </a:tabLst>
            </a:pPr>
            <a:r>
              <a:rPr lang="fa-IR" sz="1800" b="0" strike="noStrike" spc="-1">
                <a:latin typeface="Comic Sans MS"/>
                <a:cs typeface="B Kamran"/>
              </a:rPr>
              <a:t>درواقع با اینکار شما می­شین کسی که این سوال رو اولین بار در </a:t>
            </a:r>
            <a:r>
              <a:rPr lang="en-US" sz="1800" b="0" strike="noStrike" spc="-1">
                <a:latin typeface="Comic Sans MS"/>
                <a:ea typeface="Segoe UI"/>
              </a:rPr>
              <a:t>Stackoverflow </a:t>
            </a:r>
            <a:r>
              <a:rPr lang="fa-IR" sz="1800" b="0" strike="noStrike" spc="-1">
                <a:latin typeface="Comic Sans MS"/>
                <a:cs typeface="B Kamran"/>
              </a:rPr>
              <a:t>پرسید، </a:t>
            </a:r>
            <a:endParaRPr lang="en-US" sz="1800" b="0" strike="noStrike" spc="-1">
              <a:latin typeface="Arial"/>
            </a:endParaRPr>
          </a:p>
          <a:p>
            <a:pPr marL="457200" algn="just" rtl="1">
              <a:lnSpc>
                <a:spcPct val="107000"/>
              </a:lnSpc>
              <a:buNone/>
              <a:tabLst>
                <a:tab pos="0" algn="l"/>
              </a:tabLst>
            </a:pPr>
            <a:r>
              <a:rPr lang="fa-IR" sz="1800" b="0" strike="noStrike" spc="-1">
                <a:latin typeface="Comic Sans MS"/>
                <a:cs typeface="B Kamran"/>
              </a:rPr>
              <a:t>حالا  از این مدل سوالا توی مقالات، </a:t>
            </a:r>
            <a:r>
              <a:rPr lang="en-US" sz="1800" b="0" strike="noStrike" spc="-1">
                <a:latin typeface="Comic Sans MS"/>
                <a:ea typeface="Segoe UI"/>
              </a:rPr>
              <a:t>meme</a:t>
            </a:r>
            <a:r>
              <a:rPr lang="fa-IR" sz="1800" b="0" strike="noStrike" spc="-1">
                <a:latin typeface="Comic Sans MS"/>
                <a:cs typeface="B Kamran"/>
              </a:rPr>
              <a:t>های برنامه­نویسی، نکات </a:t>
            </a:r>
            <a:r>
              <a:rPr lang="en-US" sz="1800" b="0" strike="noStrike" spc="-1">
                <a:latin typeface="Comic Sans MS"/>
                <a:ea typeface="Segoe UI"/>
              </a:rPr>
              <a:t>javascript</a:t>
            </a:r>
            <a:r>
              <a:rPr lang="fa-IR" sz="1800" b="0" strike="noStrike" spc="-1">
                <a:latin typeface="Comic Sans MS"/>
                <a:cs typeface="B Kamran"/>
              </a:rPr>
              <a:t>ی، زیاده</a:t>
            </a:r>
            <a:endParaRPr lang="en-US" sz="1800" b="0" strike="noStrike" spc="-1">
              <a:latin typeface="Arial"/>
            </a:endParaRPr>
          </a:p>
          <a:p>
            <a:pPr marL="457200" algn="just" rtl="1">
              <a:lnSpc>
                <a:spcPct val="107000"/>
              </a:lnSpc>
              <a:buNone/>
              <a:tabLst>
                <a:tab pos="0" algn="l"/>
              </a:tabLst>
            </a:pPr>
            <a:r>
              <a:rPr lang="en-US" sz="1800" b="0" strike="noStrike" spc="-1">
                <a:latin typeface="Comic Sans MS"/>
                <a:ea typeface="Segoe UI"/>
              </a:rPr>
              <a:t> البته توصیه نمی­کنم که از امروز پاشین هی </a:t>
            </a:r>
            <a:r>
              <a:rPr lang="fa-IR" sz="1800" b="0" strike="noStrike" spc="-1">
                <a:latin typeface="Comic Sans MS"/>
                <a:cs typeface="B Kamran"/>
              </a:rPr>
              <a:t>برین این چیزا رو جستجو کنین به هوای اینکه یه سوال این مدلی دربیارین و بخواهین بپرسین، اما این روشی که بهتون میگم </a:t>
            </a:r>
            <a:r>
              <a:rPr lang="en-US" sz="1800" b="0" strike="noStrike" spc="-1">
                <a:latin typeface="Comic Sans MS"/>
                <a:cs typeface="B Kamran"/>
              </a:rPr>
              <a:t>practical</a:t>
            </a:r>
            <a:r>
              <a:rPr lang="fa-IR" sz="1800" b="0" strike="noStrike" spc="-1">
                <a:latin typeface="Comic Sans MS"/>
                <a:cs typeface="B Kamran"/>
              </a:rPr>
              <a:t> تره و اینو انجام بدین، :</a:t>
            </a:r>
          </a:p>
          <a:p>
            <a:pPr marL="457200" algn="just" rtl="1">
              <a:lnSpc>
                <a:spcPct val="107000"/>
              </a:lnSpc>
              <a:buNone/>
              <a:tabLst>
                <a:tab pos="0" algn="l"/>
              </a:tabLst>
            </a:pPr>
            <a:r>
              <a:rPr lang="fa-IR" sz="1800" b="0" strike="noStrike" spc="-1">
                <a:latin typeface="Comic Sans MS"/>
                <a:cs typeface="B Kamran"/>
              </a:rPr>
              <a:t>یعنی حین مطالعه بخصوص از منابع و کتاب ها و حین کد زدن حتی ، اگر سوالی براتون پیش اومد، سعی کنین بیاین تو </a:t>
            </a:r>
            <a:r>
              <a:rPr lang="en-US" sz="1800" b="0" strike="noStrike" spc="-1">
                <a:latin typeface="Comic Sans MS"/>
                <a:cs typeface="B Kamran"/>
              </a:rPr>
              <a:t>stackoverflow </a:t>
            </a:r>
            <a:r>
              <a:rPr lang="fa-IR" sz="1800" b="0" strike="noStrike" spc="-1">
                <a:latin typeface="Comic Sans MS"/>
                <a:cs typeface="B Kamran"/>
              </a:rPr>
              <a:t>جستجو کنین، اگر نبود شما بپرسین،  اینکار رو که انجام بدین بهتر جواب می­گیرین. این مثال رو ببین که من چقدر ازش امتیاز گرفتم: </a:t>
            </a:r>
            <a:endParaRPr lang="en-US" sz="1800" b="0" strike="noStrike" spc="-1">
              <a:latin typeface="Arial"/>
            </a:endParaRPr>
          </a:p>
          <a:p>
            <a:pPr marL="457200" algn="just" rtl="1">
              <a:lnSpc>
                <a:spcPct val="107000"/>
              </a:lnSpc>
              <a:buNone/>
              <a:tabLst>
                <a:tab pos="0" algn="l"/>
              </a:tabLst>
            </a:pPr>
            <a:endParaRPr lang="en-US" sz="1100" b="0" strike="noStrike" spc="-1">
              <a:latin typeface="Arial"/>
            </a:endParaRPr>
          </a:p>
        </p:txBody>
      </p:sp>
      <p:sp>
        <p:nvSpPr>
          <p:cNvPr id="1163" name="PlaceHolder 3"/>
          <p:cNvSpPr>
            <a:spLocks noGrp="1"/>
          </p:cNvSpPr>
          <p:nvPr>
            <p:ph type="sldNum" idx="14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6DC66FCB-BEAD-4F6E-B75C-F44F55EDA336}" type="slidenum">
              <a:rPr lang="en-US" sz="1200" b="0" strike="noStrike" spc="-1">
                <a:latin typeface="Times New Roman"/>
              </a:rPr>
              <a:t>356</a:t>
            </a:fld>
            <a:endParaRPr lang="en-US" sz="1200" b="0" strike="noStrike" spc="-1">
              <a:latin typeface="Times New Roman"/>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یکی از بچه­ها یک </a:t>
            </a:r>
            <a:r>
              <a:rPr lang="en-US" sz="1800" b="0" strike="noStrike" spc="-1">
                <a:latin typeface="Comic Sans MS"/>
                <a:ea typeface="Segoe UI"/>
              </a:rPr>
              <a:t>meme از چالش­های javascript برام </a:t>
            </a:r>
            <a:r>
              <a:rPr lang="fa-IR" sz="1800" b="0" strike="noStrike" spc="-1">
                <a:latin typeface="Comic Sans MS"/>
                <a:cs typeface="B Kamran"/>
              </a:rPr>
              <a:t>فرستاده بود، خوندمش و برام سوال شده بود واقعا که چرا همچین اتفاقی رخ میده، برای همین رفتم سرچ کردم دیدم که توی </a:t>
            </a:r>
            <a:r>
              <a:rPr lang="en-US" sz="1800" b="0" strike="noStrike" spc="-1">
                <a:latin typeface="Comic Sans MS"/>
                <a:ea typeface="Segoe UI"/>
              </a:rPr>
              <a:t>stackoverflow </a:t>
            </a:r>
            <a:r>
              <a:rPr lang="fa-IR" sz="1800" b="0" strike="noStrike" spc="-1">
                <a:latin typeface="Comic Sans MS"/>
                <a:cs typeface="B Kamran"/>
              </a:rPr>
              <a:t>نیست</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357</a:t>
            </a:fld>
            <a:endParaRPr lang="en-US" sz="1200" b="0" strike="noStrike" spc="-1">
              <a:latin typeface="Times New Roman"/>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رفتم درموردش مطالعه کردم و مثل همیشه تلاشم بر این بود تا دقیق ترین جواب ممکن در دنیا رو بدست بیارم و ارائه کنم، </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358</a:t>
            </a:fld>
            <a:endParaRPr lang="en-US" sz="1200" b="0" strike="noStrike" spc="-1">
              <a:latin typeface="Times New Roman"/>
            </a:endParaRPr>
          </a:p>
        </p:txBody>
      </p:sp>
    </p:spTree>
    <p:extLst>
      <p:ext uri="{BB962C8B-B14F-4D97-AF65-F5344CB8AC3E}">
        <p14:creationId xmlns:p14="http://schemas.microsoft.com/office/powerpoint/2010/main" val="2985619222"/>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برای همین رفتم سراغ متن استاندارد زبان </a:t>
            </a:r>
            <a:r>
              <a:rPr lang="en-US" sz="1800" b="0" strike="noStrike" spc="-1">
                <a:latin typeface="Comic Sans MS"/>
                <a:cs typeface="B Kamran"/>
              </a:rPr>
              <a:t>javascript</a:t>
            </a:r>
            <a:r>
              <a:rPr lang="fa-IR" sz="1800" b="0" strike="noStrike" spc="-1">
                <a:latin typeface="Comic Sans MS"/>
                <a:cs typeface="B Kamran"/>
              </a:rPr>
              <a:t>، چون بارها به این صفحه رجوع کرده بودم میدونستم که خیلی سریع و راحت میتونم به جواب دست پیدا کنم، و میبینین که با یه سرچ ساده توی این سند دقیقا به جزییات پیاده سازی </a:t>
            </a:r>
            <a:r>
              <a:rPr lang="en-US" sz="1800" b="0" strike="noStrike" spc="-1">
                <a:latin typeface="Comic Sans MS"/>
                <a:cs typeface="B Kamran"/>
              </a:rPr>
              <a:t>parseInt</a:t>
            </a:r>
            <a:r>
              <a:rPr lang="fa-IR" sz="1800" b="0" strike="noStrike" spc="-1">
                <a:latin typeface="Comic Sans MS"/>
                <a:cs typeface="B Kamran"/>
              </a:rPr>
              <a:t> دست پیدا کردم و میبینین که نوشته چی هست و برای چه هدفی ایجاد شده و گام به گام وقتی ازش استفاده میکنین چه اتفاقی میوفته یعنی این تابع </a:t>
            </a:r>
            <a:r>
              <a:rPr lang="en-US" sz="1800" b="0" strike="noStrike" spc="-1">
                <a:latin typeface="Comic Sans MS"/>
                <a:cs typeface="B Kamran"/>
              </a:rPr>
              <a:t>parsInt</a:t>
            </a:r>
            <a:r>
              <a:rPr lang="fa-IR" sz="1800" b="0" strike="noStrike" spc="-1">
                <a:latin typeface="Comic Sans MS"/>
                <a:cs typeface="B Kamran"/>
              </a:rPr>
              <a:t> چکار میکنه!</a:t>
            </a:r>
          </a:p>
          <a:p>
            <a:pPr marL="457200" algn="just" rtl="1">
              <a:lnSpc>
                <a:spcPct val="107000"/>
              </a:lnSpc>
              <a:buNone/>
              <a:tabLst>
                <a:tab pos="0" algn="l"/>
              </a:tabLst>
            </a:pPr>
            <a:endParaRPr lang="fa-IR" sz="1800" b="0" strike="noStrike" spc="-1">
              <a:latin typeface="Comic Sans MS"/>
              <a:cs typeface="B Kamran"/>
            </a:endParaRPr>
          </a:p>
          <a:p>
            <a:pPr marL="457200" algn="just" rtl="1">
              <a:lnSpc>
                <a:spcPct val="107000"/>
              </a:lnSpc>
              <a:buNone/>
              <a:tabLst>
                <a:tab pos="0" algn="l"/>
              </a:tabLst>
            </a:pPr>
            <a:r>
              <a:rPr lang="fa-IR" sz="1800" b="0" strike="noStrike" spc="-1">
                <a:latin typeface="Comic Sans MS"/>
                <a:cs typeface="B Kamran"/>
              </a:rPr>
              <a:t>درواقع چیزی که باعث شد من سراغ این سند بیام  این بود که اوایلی که میخواستم </a:t>
            </a:r>
            <a:r>
              <a:rPr lang="en-US" sz="1800" b="0" strike="noStrike" spc="-1">
                <a:latin typeface="Comic Sans MS"/>
                <a:cs typeface="B Kamran"/>
              </a:rPr>
              <a:t>javascript</a:t>
            </a:r>
            <a:r>
              <a:rPr lang="fa-IR" sz="1800" b="0" strike="noStrike" spc="-1">
                <a:latin typeface="Comic Sans MS"/>
                <a:cs typeface="B Kamran"/>
              </a:rPr>
              <a:t> رو شروع کنم کلی دوره از </a:t>
            </a:r>
            <a:r>
              <a:rPr lang="en-US" sz="1800" b="0" strike="noStrike" spc="-1">
                <a:latin typeface="Comic Sans MS"/>
                <a:cs typeface="B Kamran"/>
              </a:rPr>
              <a:t>javascript</a:t>
            </a:r>
            <a:r>
              <a:rPr lang="fa-IR" sz="1800" b="0" strike="noStrike" spc="-1">
                <a:latin typeface="Comic Sans MS"/>
                <a:cs typeface="B Kamran"/>
              </a:rPr>
              <a:t> تهیه کرده بودم و مطالعه کرده بودم، درواقع همون موضوعی که ابتدای این دوره بهش اشاره کرده بودم، خودم تو باتلاق این دوره ها و کتاب های ناقصو بعضا نامناسب گیر افتاده بودم، تا اینکه با کتاب خوبی مثل </a:t>
            </a:r>
            <a:r>
              <a:rPr lang="en-US" sz="1800" b="0" strike="noStrike" spc="-1">
                <a:latin typeface="Comic Sans MS"/>
                <a:cs typeface="B Kamran"/>
              </a:rPr>
              <a:t>YDKJS</a:t>
            </a:r>
            <a:r>
              <a:rPr lang="fa-IR" sz="1800" b="0" strike="noStrike" spc="-1">
                <a:latin typeface="Comic Sans MS"/>
                <a:cs typeface="B Kamran"/>
              </a:rPr>
              <a:t> آشنا شدم و از اونجا متوجه شدم که این کتاب ها و اصلا سراغ استاندارد وحتی کد گیت هاب این ابزارها رفتن چقدر میتونه بهم کمک کنه، و وقتی که </a:t>
            </a:r>
            <a:r>
              <a:rPr lang="en-US" sz="1800" b="0" strike="noStrike" spc="-1">
                <a:latin typeface="Comic Sans MS"/>
                <a:cs typeface="B Kamran"/>
              </a:rPr>
              <a:t>Javascript</a:t>
            </a:r>
            <a:r>
              <a:rPr lang="fa-IR" sz="1800" b="0" strike="noStrike" spc="-1">
                <a:latin typeface="Comic Sans MS"/>
                <a:cs typeface="B Kamran"/>
              </a:rPr>
              <a:t> رو میخواستم حرفه ای یادبگیرم شروع کرده بودم خوندن این کتاب و استاندارد نسخه </a:t>
            </a:r>
            <a:r>
              <a:rPr lang="en-US" sz="1800" b="0" strike="noStrike" spc="-1">
                <a:latin typeface="Comic Sans MS"/>
                <a:cs typeface="B Kamran"/>
              </a:rPr>
              <a:t>2015</a:t>
            </a:r>
            <a:r>
              <a:rPr lang="fa-IR" sz="1800" b="0" strike="noStrike" spc="-1">
                <a:latin typeface="Comic Sans MS"/>
                <a:cs typeface="B Kamran"/>
              </a:rPr>
              <a:t> یا همون </a:t>
            </a:r>
            <a:r>
              <a:rPr lang="en-US" sz="1800" b="0" strike="noStrike" spc="-1">
                <a:latin typeface="Comic Sans MS"/>
                <a:cs typeface="B Kamran"/>
              </a:rPr>
              <a:t>es6</a:t>
            </a:r>
            <a:r>
              <a:rPr lang="fa-IR" sz="1800" b="0" strike="noStrike" spc="-1">
                <a:latin typeface="Comic Sans MS"/>
                <a:cs typeface="B Kamran"/>
              </a:rPr>
              <a:t>، </a:t>
            </a:r>
            <a:r>
              <a:rPr lang="en-US" sz="1800" b="0" strike="noStrike" spc="-1">
                <a:latin typeface="Comic Sans MS"/>
                <a:cs typeface="B Kamran"/>
              </a:rPr>
              <a:t> </a:t>
            </a:r>
            <a:r>
              <a:rPr lang="fa-IR" sz="1800" b="0" strike="noStrike" spc="-1">
                <a:latin typeface="Comic Sans MS"/>
                <a:cs typeface="B Kamran"/>
              </a:rPr>
              <a:t>چون میدونستم که پیاده سازی های مرورگرها باید مطابق با استاندارد باشه، البته توجه کنین که معمولا مدتی طول میکشه تا مرورگرها بتونن استاندارد رو کامل پیاده سازی کنن</a:t>
            </a:r>
          </a:p>
          <a:p>
            <a:pPr marL="457200" algn="just" rtl="1">
              <a:lnSpc>
                <a:spcPct val="107000"/>
              </a:lnSpc>
              <a:buNone/>
              <a:tabLst>
                <a:tab pos="0" algn="l"/>
              </a:tabLst>
            </a:pPr>
            <a:endParaRPr lang="fa-IR" sz="1800" b="0" strike="noStrike" spc="-1">
              <a:latin typeface="Comic Sans MS"/>
              <a:cs typeface="B Kamran"/>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359</a:t>
            </a:fld>
            <a:endParaRPr lang="en-US" sz="1200" b="0" strike="noStrike" spc="-1">
              <a:latin typeface="Times New Roman"/>
            </a:endParaRPr>
          </a:p>
        </p:txBody>
      </p:sp>
    </p:spTree>
    <p:extLst>
      <p:ext uri="{BB962C8B-B14F-4D97-AF65-F5344CB8AC3E}">
        <p14:creationId xmlns:p14="http://schemas.microsoft.com/office/powerpoint/2010/main" val="177871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PlaceHolder 1"/>
          <p:cNvSpPr>
            <a:spLocks noGrp="1" noRot="1" noChangeAspect="1"/>
          </p:cNvSpPr>
          <p:nvPr>
            <p:ph type="sldImg"/>
          </p:nvPr>
        </p:nvSpPr>
        <p:spPr>
          <a:xfrm>
            <a:off x="685800" y="1143000"/>
            <a:ext cx="5486400" cy="3086100"/>
          </a:xfrm>
          <a:prstGeom prst="rect">
            <a:avLst/>
          </a:prstGeom>
          <a:ln w="0">
            <a:noFill/>
          </a:ln>
        </p:spPr>
      </p:sp>
      <p:sp>
        <p:nvSpPr>
          <p:cNvPr id="77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9456" indent="-219456" algn="r" rtl="1" eaLnBrk="1" latinLnBrk="0" hangingPunct="1">
              <a:spcBef>
                <a:spcPts val="0"/>
              </a:spcBef>
              <a:spcAft>
                <a:spcPts val="0"/>
              </a:spcAft>
            </a:pPr>
            <a:r>
              <a:rPr lang="fa-IR" sz="1800" b="0" kern="1200" spc="-1">
                <a:solidFill>
                  <a:srgbClr val="000000"/>
                </a:solidFill>
                <a:effectLst/>
                <a:latin typeface="Arial" panose="020B0604020202020204" pitchFamily="34" charset="0"/>
                <a:ea typeface="DejaVu Sans"/>
                <a:cs typeface="DejaVu Sans"/>
              </a:rPr>
              <a:t>تازه، نه تنها خیلی از سوال ها امتیاز منفی میگیرن بلکه بی جواب هم میمونن...</a:t>
            </a:r>
          </a:p>
          <a:p>
            <a:pPr marL="219456" indent="-219456" algn="r" rtl="1" eaLnBrk="1" latinLnBrk="0" hangingPunct="1">
              <a:spcBef>
                <a:spcPts val="0"/>
              </a:spcBef>
              <a:spcAft>
                <a:spcPts val="0"/>
              </a:spcAft>
            </a:pPr>
            <a:r>
              <a:rPr lang="fa-IR" sz="1800" b="0" kern="1200" spc="-1">
                <a:solidFill>
                  <a:srgbClr val="000000"/>
                </a:solidFill>
                <a:effectLst/>
                <a:latin typeface="Arial" panose="020B0604020202020204" pitchFamily="34" charset="0"/>
              </a:rPr>
              <a:t>خب حالا به نظرت نباید یادش بگیری؟ تا این همه امتیاز منفی و </a:t>
            </a:r>
            <a:r>
              <a:rPr lang="en-US" sz="1800" b="0" kern="1200" spc="-1">
                <a:solidFill>
                  <a:srgbClr val="000000"/>
                </a:solidFill>
                <a:effectLst/>
                <a:latin typeface="Arial" panose="020B0604020202020204" pitchFamily="34" charset="0"/>
              </a:rPr>
              <a:t>close vote</a:t>
            </a:r>
            <a:r>
              <a:rPr lang="fa-IR" sz="1800" b="0" kern="1200" spc="-1">
                <a:solidFill>
                  <a:srgbClr val="000000"/>
                </a:solidFill>
                <a:effectLst/>
                <a:latin typeface="Arial" panose="020B0604020202020204" pitchFamily="34" charset="0"/>
              </a:rPr>
              <a:t> نگیری و درنتیجه سریعتر به جوابت برسی؟،</a:t>
            </a:r>
            <a:r>
              <a:rPr lang="en-US" sz="1800" b="0" kern="1200" spc="-1">
                <a:solidFill>
                  <a:srgbClr val="000000"/>
                </a:solidFill>
                <a:effectLst/>
                <a:latin typeface="Arial" panose="020B0604020202020204" pitchFamily="34" charset="0"/>
              </a:rPr>
              <a:t>]</a:t>
            </a:r>
            <a:r>
              <a:rPr lang="fa-IR" sz="1800" b="0" kern="1200" spc="-1">
                <a:solidFill>
                  <a:srgbClr val="000000"/>
                </a:solidFill>
                <a:effectLst/>
                <a:latin typeface="Arial" panose="020B0604020202020204" pitchFamily="34" charset="0"/>
              </a:rPr>
              <a:t>مکسسس</a:t>
            </a:r>
            <a:r>
              <a:rPr lang="en-US" sz="1800" b="0" kern="1200" spc="-1">
                <a:solidFill>
                  <a:srgbClr val="000000"/>
                </a:solidFill>
                <a:effectLst/>
                <a:latin typeface="Arial" panose="020B0604020202020204" pitchFamily="34" charset="0"/>
              </a:rPr>
              <a:t>[</a:t>
            </a:r>
            <a:r>
              <a:rPr lang="fa-IR" sz="1800" b="0" kern="1200" spc="-1">
                <a:solidFill>
                  <a:srgbClr val="000000"/>
                </a:solidFill>
                <a:effectLst/>
                <a:latin typeface="Arial" panose="020B0604020202020204" pitchFamily="34" charset="0"/>
              </a:rPr>
              <a:t> </a:t>
            </a:r>
          </a:p>
          <a:p>
            <a:pPr marL="219456" indent="-219456" algn="r" rtl="1" eaLnBrk="1" latinLnBrk="0" hangingPunct="1">
              <a:spcBef>
                <a:spcPts val="0"/>
              </a:spcBef>
              <a:spcAft>
                <a:spcPts val="0"/>
              </a:spcAft>
            </a:pPr>
            <a:r>
              <a:rPr lang="fa-IR" sz="1800" b="0" kern="1200" spc="-1">
                <a:solidFill>
                  <a:srgbClr val="000000"/>
                </a:solidFill>
                <a:effectLst/>
                <a:latin typeface="Arial" panose="020B0604020202020204" pitchFamily="34" charset="0"/>
              </a:rPr>
              <a:t>خببب،  پس خوب گوش بده و با دقت به تمام نکاتی که تو این دوره بهت میگم توجه کن، </a:t>
            </a:r>
            <a:r>
              <a:rPr lang="fa-IR" sz="1200" b="0" strike="noStrike" spc="-1">
                <a:latin typeface="Arial"/>
              </a:rPr>
              <a:t>اینا بخاطر اینه که استک اورفلو یک سری قوانین داره که </a:t>
            </a:r>
            <a:r>
              <a:rPr lang="en-US" sz="1200" b="0" strike="noStrike" spc="-1">
                <a:latin typeface="Arial"/>
              </a:rPr>
              <a:t>باید یاد بگیرین</a:t>
            </a:r>
          </a:p>
        </p:txBody>
      </p:sp>
      <p:sp>
        <p:nvSpPr>
          <p:cNvPr id="779"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0ED6D93-59DC-48D7-9621-554156259E88}" type="slidenum">
              <a:rPr lang="en-US" sz="1200" b="0" strike="noStrike" spc="-1">
                <a:latin typeface="Times New Roman"/>
              </a:rPr>
              <a:t>36</a:t>
            </a:fld>
            <a:endParaRPr lang="en-US" sz="1200" b="0" strike="noStrike" spc="-1">
              <a:latin typeface="Times New Roman"/>
            </a:endParaRPr>
          </a:p>
        </p:txBody>
      </p:sp>
    </p:spTree>
    <p:extLst>
      <p:ext uri="{BB962C8B-B14F-4D97-AF65-F5344CB8AC3E}">
        <p14:creationId xmlns:p14="http://schemas.microsoft.com/office/powerpoint/2010/main" val="1300631726"/>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که شما از طریق سایت </a:t>
            </a:r>
            <a:r>
              <a:rPr lang="en-US" sz="1800" b="0" strike="noStrike" spc="-1">
                <a:latin typeface="Comic Sans MS"/>
                <a:cs typeface="B Kamran"/>
              </a:rPr>
              <a:t>caniuse</a:t>
            </a:r>
            <a:r>
              <a:rPr lang="fa-IR" sz="1800" b="0" strike="noStrike" spc="-1">
                <a:latin typeface="Comic Sans MS"/>
                <a:cs typeface="B Kamran"/>
              </a:rPr>
              <a:t> میتونین چک کنین و ببینین که آیا اون ویژگی پیاده سازی شده هست یا نه، یا حتی در چه نسخه ای از کدام مرورگر پیاده سازی شده </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360</a:t>
            </a:fld>
            <a:endParaRPr lang="en-US" sz="1200" b="0" strike="noStrike" spc="-1">
              <a:latin typeface="Times New Roman"/>
            </a:endParaRPr>
          </a:p>
        </p:txBody>
      </p:sp>
    </p:spTree>
    <p:extLst>
      <p:ext uri="{BB962C8B-B14F-4D97-AF65-F5344CB8AC3E}">
        <p14:creationId xmlns:p14="http://schemas.microsoft.com/office/powerpoint/2010/main" val="2957658649"/>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البته </a:t>
            </a:r>
            <a:r>
              <a:rPr lang="en-US" sz="1800" b="0" strike="noStrike" spc="-1">
                <a:latin typeface="Comic Sans MS"/>
                <a:cs typeface="B Kamran"/>
              </a:rPr>
              <a:t>Ecma International</a:t>
            </a:r>
            <a:r>
              <a:rPr lang="fa-IR" sz="1800" b="0" strike="noStrike" spc="-1">
                <a:latin typeface="Comic Sans MS"/>
                <a:cs typeface="B Kamran"/>
              </a:rPr>
              <a:t> فقط محدود به استاندارد </a:t>
            </a:r>
            <a:r>
              <a:rPr lang="en-US" sz="1800" b="0" strike="noStrike" spc="-1">
                <a:latin typeface="Comic Sans MS"/>
                <a:cs typeface="B Kamran"/>
              </a:rPr>
              <a:t>Javascript</a:t>
            </a:r>
            <a:r>
              <a:rPr lang="fa-IR" sz="1800" b="0" strike="noStrike" spc="-1">
                <a:latin typeface="Comic Sans MS"/>
                <a:cs typeface="B Kamran"/>
              </a:rPr>
              <a:t> نیست، بلکه زبان هایی مثل </a:t>
            </a:r>
            <a:r>
              <a:rPr lang="en-US" sz="1800" b="0" strike="noStrike" spc="-1">
                <a:latin typeface="Comic Sans MS"/>
                <a:cs typeface="B Kamran"/>
              </a:rPr>
              <a:t>dart, cpp, c#</a:t>
            </a:r>
            <a:r>
              <a:rPr lang="fa-IR" sz="1800" b="0" strike="noStrike" spc="-1">
                <a:latin typeface="Comic Sans MS"/>
                <a:cs typeface="B Kamran"/>
              </a:rPr>
              <a:t> هم استانداردشون اینجا قرار داره</a:t>
            </a:r>
          </a:p>
          <a:p>
            <a:pPr marL="457200" algn="just" rtl="1">
              <a:lnSpc>
                <a:spcPct val="107000"/>
              </a:lnSpc>
              <a:buNone/>
              <a:tabLst>
                <a:tab pos="0" algn="l"/>
              </a:tabLst>
            </a:pP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361</a:t>
            </a:fld>
            <a:endParaRPr lang="en-US" sz="1200" b="0" strike="noStrike" spc="-1">
              <a:latin typeface="Times New Roman"/>
            </a:endParaRPr>
          </a:p>
        </p:txBody>
      </p:sp>
    </p:spTree>
    <p:extLst>
      <p:ext uri="{BB962C8B-B14F-4D97-AF65-F5344CB8AC3E}">
        <p14:creationId xmlns:p14="http://schemas.microsoft.com/office/powerpoint/2010/main" val="3231781460"/>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حتی میتونین از جزییات مواردی که هنوز استاندارد هم نشدن باخبر بشین و بدونین که در چه وضعیتی قرار گرفتن!</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362</a:t>
            </a:fld>
            <a:endParaRPr lang="en-US" sz="1200" b="0" strike="noStrike" spc="-1">
              <a:latin typeface="Times New Roman"/>
            </a:endParaRPr>
          </a:p>
        </p:txBody>
      </p:sp>
    </p:spTree>
    <p:extLst>
      <p:ext uri="{BB962C8B-B14F-4D97-AF65-F5344CB8AC3E}">
        <p14:creationId xmlns:p14="http://schemas.microsoft.com/office/powerpoint/2010/main" val="3799209115"/>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وحتی میتونین برین در گیت هابشون و یا گروه های مرتبطشون و درخواست </a:t>
            </a:r>
            <a:r>
              <a:rPr lang="en-US" sz="1800" b="0" strike="noStrike" spc="-1">
                <a:latin typeface="Comic Sans MS"/>
                <a:cs typeface="B Kamran"/>
              </a:rPr>
              <a:t>feature</a:t>
            </a:r>
            <a:r>
              <a:rPr lang="fa-IR" sz="1800" b="0" strike="noStrike" spc="-1">
                <a:latin typeface="Comic Sans MS"/>
                <a:cs typeface="B Kamran"/>
              </a:rPr>
              <a:t> برای زبان مورد نظرتون بکنید، یا درموردشون صحبت بکنین</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363</a:t>
            </a:fld>
            <a:endParaRPr lang="en-US" sz="1200" b="0" strike="noStrike" spc="-1">
              <a:latin typeface="Times New Roman"/>
            </a:endParaRPr>
          </a:p>
        </p:txBody>
      </p:sp>
    </p:spTree>
    <p:extLst>
      <p:ext uri="{BB962C8B-B14F-4D97-AF65-F5344CB8AC3E}">
        <p14:creationId xmlns:p14="http://schemas.microsoft.com/office/powerpoint/2010/main" val="688346908"/>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به عنوان مثال من در آگوست سال 2020، درمورد مشکل </a:t>
            </a:r>
            <a:r>
              <a:rPr lang="en-US" sz="1800" b="0" strike="noStrike" spc="-1">
                <a:latin typeface="Comic Sans MS"/>
                <a:cs typeface="B Kamran"/>
              </a:rPr>
              <a:t>ReDOS Attack</a:t>
            </a:r>
            <a:r>
              <a:rPr lang="fa-IR" sz="1800" b="0" strike="noStrike" spc="-1">
                <a:latin typeface="Comic Sans MS"/>
                <a:cs typeface="B Kamran"/>
              </a:rPr>
              <a:t> در </a:t>
            </a:r>
            <a:r>
              <a:rPr lang="en-US" sz="1800" b="0" strike="noStrike" spc="-1">
                <a:latin typeface="Comic Sans MS"/>
                <a:cs typeface="B Kamran"/>
              </a:rPr>
              <a:t>javascript</a:t>
            </a:r>
            <a:r>
              <a:rPr lang="fa-IR" sz="1800" b="0" strike="noStrike" spc="-1">
                <a:latin typeface="Comic Sans MS"/>
                <a:cs typeface="B Kamran"/>
              </a:rPr>
              <a:t> اینجا بحثی رو اغاز کرده بودم</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364</a:t>
            </a:fld>
            <a:endParaRPr lang="en-US" sz="1200" b="0" strike="noStrike" spc="-1">
              <a:latin typeface="Times New Roman"/>
            </a:endParaRPr>
          </a:p>
        </p:txBody>
      </p:sp>
    </p:spTree>
    <p:extLst>
      <p:ext uri="{BB962C8B-B14F-4D97-AF65-F5344CB8AC3E}">
        <p14:creationId xmlns:p14="http://schemas.microsoft.com/office/powerpoint/2010/main" val="2990639597"/>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که مشاهده میکنین در سال 2021 ،  </a:t>
            </a:r>
            <a:r>
              <a:rPr lang="en-US" sz="1800" b="0" strike="noStrike" spc="-1">
                <a:latin typeface="Comic Sans MS"/>
                <a:cs typeface="B Kamran"/>
              </a:rPr>
              <a:t>V8 engine</a:t>
            </a:r>
            <a:r>
              <a:rPr lang="fa-IR" sz="1800" b="0" strike="noStrike" spc="-1">
                <a:latin typeface="Comic Sans MS"/>
                <a:cs typeface="B Kamran"/>
              </a:rPr>
              <a:t> برای کروم، راه حلی برای این موضوع توسعه دادن.</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365</a:t>
            </a:fld>
            <a:endParaRPr lang="en-US" sz="1200" b="0" strike="noStrike" spc="-1">
              <a:latin typeface="Times New Roman"/>
            </a:endParaRPr>
          </a:p>
        </p:txBody>
      </p:sp>
    </p:spTree>
    <p:extLst>
      <p:ext uri="{BB962C8B-B14F-4D97-AF65-F5344CB8AC3E}">
        <p14:creationId xmlns:p14="http://schemas.microsoft.com/office/powerpoint/2010/main" val="3182389249"/>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ea typeface="Segoe UI"/>
              </a:rPr>
              <a:t>بنابراین یادتون باشه استانداردها، منابع/داکیومنت های معتبر مثل </a:t>
            </a:r>
            <a:r>
              <a:rPr lang="en-US" sz="1800" b="0" strike="noStrike" spc="-1">
                <a:latin typeface="Comic Sans MS"/>
                <a:ea typeface="Segoe UI"/>
              </a:rPr>
              <a:t>MDN</a:t>
            </a:r>
            <a:r>
              <a:rPr lang="fa-IR" sz="1800" b="0" strike="noStrike" spc="-1">
                <a:latin typeface="Comic Sans MS"/>
                <a:ea typeface="Segoe UI"/>
              </a:rPr>
              <a:t> و کتاب های معتبر مثل </a:t>
            </a:r>
            <a:r>
              <a:rPr lang="en-US" sz="1800" b="0" strike="noStrike" spc="-1">
                <a:latin typeface="Comic Sans MS"/>
                <a:ea typeface="Segoe UI"/>
              </a:rPr>
              <a:t>YDKJS, the definie guide jaavscript</a:t>
            </a:r>
            <a:r>
              <a:rPr lang="fa-IR" sz="1800" b="0" strike="noStrike" spc="-1">
                <a:latin typeface="Comic Sans MS"/>
                <a:ea typeface="Segoe UI"/>
              </a:rPr>
              <a:t> یا همونطور که چند اسلاید قبل تر توضیح دادیم ریپازیتوری گیت هاب اون پروژه یا ابزاری که ازش استفاده میکنیم، </a:t>
            </a:r>
            <a:r>
              <a:rPr lang="en-US" sz="1800" b="0" strike="noStrike" spc="-1">
                <a:latin typeface="Comic Sans MS"/>
                <a:ea typeface="Segoe UI"/>
              </a:rPr>
              <a:t>تو </a:t>
            </a:r>
            <a:r>
              <a:rPr lang="fa-IR" sz="1800" b="0" strike="noStrike" spc="-1">
                <a:latin typeface="Comic Sans MS"/>
                <a:cs typeface="B Kamran"/>
              </a:rPr>
              <a:t>این جور مواقع بهترین گزینه و دقیق­ترین منابع هستن،</a:t>
            </a:r>
          </a:p>
          <a:p>
            <a:pPr marL="457200" algn="just" rtl="1">
              <a:lnSpc>
                <a:spcPct val="107000"/>
              </a:lnSpc>
              <a:buNone/>
              <a:tabLst>
                <a:tab pos="0" algn="l"/>
              </a:tabLst>
            </a:pP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366</a:t>
            </a:fld>
            <a:endParaRPr lang="en-US" sz="1200" b="0" strike="noStrike" spc="-1">
              <a:latin typeface="Times New Roman"/>
            </a:endParaRPr>
          </a:p>
        </p:txBody>
      </p:sp>
    </p:spTree>
    <p:extLst>
      <p:ext uri="{BB962C8B-B14F-4D97-AF65-F5344CB8AC3E}">
        <p14:creationId xmlns:p14="http://schemas.microsoft.com/office/powerpoint/2010/main" val="2679333859"/>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685800" y="1143000"/>
            <a:ext cx="5486400" cy="3086100"/>
          </a:xfrm>
          <a:prstGeom prst="rect">
            <a:avLst/>
          </a:prstGeom>
          <a:ln w="0">
            <a:noFill/>
          </a:ln>
        </p:spPr>
      </p:sp>
      <p:sp>
        <p:nvSpPr>
          <p:cNvPr id="116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457200" algn="just" rtl="1">
              <a:lnSpc>
                <a:spcPct val="107000"/>
              </a:lnSpc>
              <a:buNone/>
              <a:tabLst>
                <a:tab pos="0" algn="l"/>
              </a:tabLst>
            </a:pPr>
            <a:r>
              <a:rPr lang="fa-IR" sz="1800" b="0" strike="noStrike" spc="-1">
                <a:latin typeface="Comic Sans MS"/>
                <a:cs typeface="B Kamran"/>
              </a:rPr>
              <a:t> حالا که یادگرفتم چرا این اتفاق میوفته، تصمیم گرفتم که این دانش و تحقیق و وقتی که گذاشتم رو با بقیه به اشتراک بزارم تا افراد دیگه هم وقتی به این سوال برخورد کردن بتونن در سریعترین زمان ممکنه به دقیقترین و کاملترین جواب دنیا دست پیدا کنن برای همین رفتم توی </a:t>
            </a:r>
            <a:r>
              <a:rPr lang="en-US" sz="1800" b="0" strike="noStrike" spc="-1">
                <a:latin typeface="Comic Sans MS"/>
                <a:ea typeface="Segoe UI"/>
              </a:rPr>
              <a:t>Stackoverflow </a:t>
            </a:r>
            <a:r>
              <a:rPr lang="fa-IR" sz="1800" b="0" strike="noStrike" spc="-1">
                <a:latin typeface="Comic Sans MS"/>
                <a:cs typeface="B Kamran"/>
              </a:rPr>
              <a:t>سوال رو پرسیدم و جوابشم خودم مبتنی بر منبع دادم،</a:t>
            </a:r>
            <a:endParaRPr lang="en-US" sz="1800" b="0" strike="noStrike" spc="-1">
              <a:latin typeface="Arial"/>
            </a:endParaRPr>
          </a:p>
        </p:txBody>
      </p:sp>
      <p:sp>
        <p:nvSpPr>
          <p:cNvPr id="1166" name="PlaceHolder 3"/>
          <p:cNvSpPr>
            <a:spLocks noGrp="1"/>
          </p:cNvSpPr>
          <p:nvPr>
            <p:ph type="sldNum" idx="14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2237125C-F453-46FD-86B0-9D3EC6CF4111}" type="slidenum">
              <a:rPr lang="en-US" sz="1200" b="0" strike="noStrike" spc="-1">
                <a:latin typeface="Times New Roman"/>
              </a:rPr>
              <a:t>367</a:t>
            </a:fld>
            <a:endParaRPr lang="en-US" sz="1200" b="0" strike="noStrike" spc="-1">
              <a:latin typeface="Times New Roman"/>
            </a:endParaRPr>
          </a:p>
        </p:txBody>
      </p:sp>
    </p:spTree>
    <p:extLst>
      <p:ext uri="{BB962C8B-B14F-4D97-AF65-F5344CB8AC3E}">
        <p14:creationId xmlns:p14="http://schemas.microsoft.com/office/powerpoint/2010/main" val="514628947"/>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 name="PlaceHolder 1"/>
          <p:cNvSpPr>
            <a:spLocks noGrp="1" noRot="1" noChangeAspect="1"/>
          </p:cNvSpPr>
          <p:nvPr>
            <p:ph type="sldImg"/>
          </p:nvPr>
        </p:nvSpPr>
        <p:spPr>
          <a:xfrm>
            <a:off x="685800" y="1143000"/>
            <a:ext cx="5486400" cy="3086100"/>
          </a:xfrm>
          <a:prstGeom prst="rect">
            <a:avLst/>
          </a:prstGeom>
          <a:ln w="0">
            <a:noFill/>
          </a:ln>
        </p:spPr>
      </p:sp>
      <p:sp>
        <p:nvSpPr>
          <p:cNvPr id="116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1800" b="0" strike="noStrike" spc="-1">
                <a:latin typeface="Comic Sans MS"/>
                <a:ea typeface="Segoe UI"/>
              </a:rPr>
              <a:t> ممکنه براتون این عجیب باشه، اما باید بگم که اتفاقا Stackoverflow و جامعه کاربراش از این کار خیلی حمایت خوبی می­کنن، اگه دقت کنین زیر قسمت سوال یه تیک جواب به سوال خودتون هست که stackoverflow میگه اگر شما امتیازتون حداقل 15 هست و جواب سوال رو هم خودتون میدونین حتما ازش استفاده کنین بخصوص اگر هدفتون document کردن هم باشه، که اونو بزنین یه باکسی </a:t>
            </a:r>
            <a:r>
              <a:rPr lang="fa-IR" sz="1800" b="0" strike="noStrike" spc="-1">
                <a:latin typeface="Comic Sans MS"/>
                <a:ea typeface="Segoe UI"/>
              </a:rPr>
              <a:t>باز</a:t>
            </a:r>
            <a:r>
              <a:rPr lang="en-US" sz="1800" b="0" strike="noStrike" spc="-1">
                <a:latin typeface="Comic Sans MS"/>
                <a:ea typeface="Segoe UI"/>
              </a:rPr>
              <a:t> می­شه که می­تونین همون لحظه که سوال رو نوشتین جوابشم بنویسین و باهمدیگه ثبت کنین، البته باید حداقل48 ساعت بگذره تابتونین جوابتونو به عنوان accepted answer انتخاب کنین. </a:t>
            </a:r>
            <a:endParaRPr lang="en-US" sz="1800" b="0" strike="noStrike" spc="-1">
              <a:latin typeface="Arial"/>
            </a:endParaRPr>
          </a:p>
        </p:txBody>
      </p:sp>
      <p:sp>
        <p:nvSpPr>
          <p:cNvPr id="1169" name="PlaceHolder 3"/>
          <p:cNvSpPr>
            <a:spLocks noGrp="1"/>
          </p:cNvSpPr>
          <p:nvPr>
            <p:ph type="sldNum" idx="14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A2C0681-465B-4363-97C3-414FA1AFC607}" type="slidenum">
              <a:rPr lang="en-US" sz="1200" b="0" strike="noStrike" spc="-1">
                <a:latin typeface="Times New Roman"/>
              </a:rPr>
              <a:t>368</a:t>
            </a:fld>
            <a:endParaRPr lang="en-US" sz="1200" b="0" strike="noStrike" spc="-1">
              <a:latin typeface="Times New Roman"/>
            </a:endParaRPr>
          </a:p>
        </p:txBody>
      </p:sp>
    </p:spTree>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PlaceHolder 1"/>
          <p:cNvSpPr>
            <a:spLocks noGrp="1" noRot="1" noChangeAspect="1"/>
          </p:cNvSpPr>
          <p:nvPr>
            <p:ph type="sldImg"/>
          </p:nvPr>
        </p:nvSpPr>
        <p:spPr>
          <a:xfrm>
            <a:off x="685800" y="1143000"/>
            <a:ext cx="5486400" cy="3086100"/>
          </a:xfrm>
          <a:prstGeom prst="rect">
            <a:avLst/>
          </a:prstGeom>
          <a:ln w="0">
            <a:noFill/>
          </a:ln>
        </p:spPr>
      </p:sp>
      <p:sp>
        <p:nvSpPr>
          <p:cNvPr id="117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200" b="0" strike="noStrike" spc="-1">
                <a:latin typeface="Comic Sans MS"/>
                <a:cs typeface="B Kamran"/>
              </a:rPr>
              <a:t>دلیل حمایت هم ساده­اس، شما یک سوال رو پرسیدین افرادی سرچ کردن برای همین سوال/چالش، به این سوال شما در </a:t>
            </a:r>
            <a:r>
              <a:rPr lang="en-US" sz="1200" b="0" strike="noStrike" spc="-1">
                <a:latin typeface="Comic Sans MS"/>
                <a:ea typeface="Segoe UI"/>
              </a:rPr>
              <a:t>stackoverflow مثل هرسوال دیگه ای که سرچ میکردن میرسن، میان میخونن سوال رو براشون جالب باشه به سوال هم upvote میدن، جوابشم ببینن و براشون جالب باشه به اون هم upvote میدن و کاری ندارن که کی پرسیده و کی جواب داده، مهم این contribute  مفیدی هست که شما انجام دادین و به هرکسی نفعی رسونده باشه اون فرد هم تشکرشو درقالب این upvote</a:t>
            </a:r>
            <a:r>
              <a:rPr lang="en-US" sz="1200" b="0" strike="noStrike" spc="-1">
                <a:latin typeface="B Kamran"/>
                <a:ea typeface="Segoe UI"/>
              </a:rPr>
              <a:t> به شما ابراز می­کنه. همینطور که میبینین خود Stackoverflow هم تاکید و تایید میکنه</a:t>
            </a:r>
            <a:r>
              <a:rPr lang="fa-IR" sz="1200" b="0" strike="noStrike" spc="-1">
                <a:latin typeface="B Kamran"/>
                <a:ea typeface="Segoe UI"/>
              </a:rPr>
              <a:t> این</a:t>
            </a:r>
            <a:r>
              <a:rPr lang="en-US" sz="1200" b="0" strike="noStrike" spc="-1">
                <a:latin typeface="B Kamran"/>
                <a:ea typeface="Segoe UI"/>
              </a:rPr>
              <a:t> روش</a:t>
            </a:r>
            <a:r>
              <a:rPr lang="fa-IR" sz="1200" b="0" strike="noStrike" spc="-1">
                <a:latin typeface="B Kamran"/>
                <a:ea typeface="Segoe UI"/>
              </a:rPr>
              <a:t> رو!</a:t>
            </a:r>
          </a:p>
          <a:p>
            <a:pPr algn="l"/>
            <a:r>
              <a:rPr lang="en-US" b="0" i="0">
                <a:solidFill>
                  <a:srgbClr val="3C4146"/>
                </a:solidFill>
                <a:effectLst/>
                <a:latin typeface="Source Sans Pro" panose="020B0503030403020204" pitchFamily="34" charset="0"/>
              </a:rPr>
              <a:t>To be crystal clear, </a:t>
            </a:r>
            <a:r>
              <a:rPr lang="en-US" b="1" i="0">
                <a:solidFill>
                  <a:srgbClr val="3C4146"/>
                </a:solidFill>
                <a:effectLst/>
                <a:latin typeface="Source Sans Pro" panose="020B0503030403020204" pitchFamily="34" charset="0"/>
              </a:rPr>
              <a:t>it is not merely OK to ask and answer your own question, it is </a:t>
            </a:r>
            <a:r>
              <a:rPr lang="en-US" b="1" i="1">
                <a:solidFill>
                  <a:srgbClr val="3C4146"/>
                </a:solidFill>
                <a:effectLst/>
                <a:latin typeface="Source Sans Pro" panose="020B0503030403020204" pitchFamily="34" charset="0"/>
              </a:rPr>
              <a:t>explicitly encouraged</a:t>
            </a:r>
            <a:r>
              <a:rPr lang="en-US" b="0" i="0">
                <a:solidFill>
                  <a:srgbClr val="3C4146"/>
                </a:solidFill>
                <a:effectLst/>
                <a:latin typeface="Source Sans Pro" panose="020B0503030403020204" pitchFamily="34" charset="0"/>
              </a:rPr>
              <a:t>.</a:t>
            </a:r>
            <a:endParaRPr lang="fa-IR" sz="1200" b="0" strike="noStrike" spc="-1">
              <a:latin typeface="B Kamran"/>
              <a:ea typeface="Segoe UI"/>
            </a:endParaRPr>
          </a:p>
          <a:p>
            <a:pPr algn="just" rtl="1">
              <a:lnSpc>
                <a:spcPct val="107000"/>
              </a:lnSpc>
              <a:spcBef>
                <a:spcPts val="799"/>
              </a:spcBef>
              <a:buNone/>
              <a:tabLst>
                <a:tab pos="0" algn="l"/>
              </a:tabLst>
            </a:pPr>
            <a:r>
              <a:rPr lang="fa-IR" sz="1800" b="0" strike="noStrike" spc="-1">
                <a:latin typeface="Comic Sans MS"/>
                <a:cs typeface="B Kamran"/>
              </a:rPr>
              <a:t>میبینین که دارن به صورت واضح و شفاف حمایت میکنن! پس همیشه یادتون باشه همونطور که قبلا گفتم برای بردن باید </a:t>
            </a:r>
            <a:r>
              <a:rPr lang="fa-IR" sz="1800" b="1" strike="noStrike" spc="-1">
                <a:latin typeface="Comic Sans MS"/>
                <a:cs typeface="B Kamran"/>
              </a:rPr>
              <a:t>قانون بازی</a:t>
            </a:r>
            <a:r>
              <a:rPr lang="en-US" sz="1800" b="0" strike="noStrike" spc="-1">
                <a:latin typeface="Comic Sans MS"/>
                <a:ea typeface="Segoe UI"/>
              </a:rPr>
              <a:t> رو خوب بلد/مسلط باشین</a:t>
            </a:r>
            <a:endParaRPr lang="en-US" sz="1800" b="0" strike="noStrike" spc="-1">
              <a:latin typeface="Arial"/>
            </a:endParaRPr>
          </a:p>
        </p:txBody>
      </p:sp>
      <p:sp>
        <p:nvSpPr>
          <p:cNvPr id="1172" name="PlaceHolder 3"/>
          <p:cNvSpPr>
            <a:spLocks noGrp="1"/>
          </p:cNvSpPr>
          <p:nvPr>
            <p:ph type="sldNum" idx="15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8505759-21C3-48F2-8DAC-FE2E90F7B9FF}" type="slidenum">
              <a:rPr lang="en-US" sz="1200" b="0" strike="noStrike" spc="-1">
                <a:latin typeface="Times New Roman"/>
              </a:rPr>
              <a:t>369</a:t>
            </a:fld>
            <a:endParaRPr lang="en-US" sz="1200" b="0" strike="noStrike" spc="-1">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PlaceHolder 1"/>
          <p:cNvSpPr>
            <a:spLocks noGrp="1" noRot="1" noChangeAspect="1"/>
          </p:cNvSpPr>
          <p:nvPr>
            <p:ph type="sldImg"/>
          </p:nvPr>
        </p:nvSpPr>
        <p:spPr>
          <a:xfrm>
            <a:off x="685800" y="1143000"/>
            <a:ext cx="5486400" cy="3086100"/>
          </a:xfrm>
          <a:prstGeom prst="rect">
            <a:avLst/>
          </a:prstGeom>
          <a:ln w="0">
            <a:noFill/>
          </a:ln>
        </p:spPr>
      </p:sp>
      <p:sp>
        <p:nvSpPr>
          <p:cNvPr id="77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9456" indent="-219456" algn="r" rtl="1" eaLnBrk="1" latinLnBrk="0" hangingPunct="1">
              <a:spcBef>
                <a:spcPts val="0"/>
              </a:spcBef>
              <a:spcAft>
                <a:spcPts val="0"/>
              </a:spcAft>
            </a:pPr>
            <a:r>
              <a:rPr lang="fa-IR" sz="1200" b="0" strike="noStrike" spc="-1">
                <a:latin typeface="Arial"/>
              </a:rPr>
              <a:t>همینطور درکنار اون ها از قوانین نانوشته یا همون تجربه هام هم براتون میگم،تا </a:t>
            </a:r>
            <a:r>
              <a:rPr lang="en-US" sz="1200" b="0" strike="noStrike" spc="-1">
                <a:latin typeface="Arial"/>
              </a:rPr>
              <a:t>بهترین نتیجه رو </a:t>
            </a:r>
            <a:r>
              <a:rPr lang="fa-IR" sz="1200" b="0" strike="noStrike" spc="-1">
                <a:latin typeface="Arial"/>
              </a:rPr>
              <a:t>بگیرین یعنی نه تنها مثل این </a:t>
            </a:r>
            <a:r>
              <a:rPr lang="en-US" sz="1200" b="0" strike="noStrike" spc="-1">
                <a:latin typeface="Arial"/>
              </a:rPr>
              <a:t>770</a:t>
            </a:r>
            <a:r>
              <a:rPr lang="fa-IR" sz="1200" b="0" strike="noStrike" spc="-1">
                <a:latin typeface="Arial"/>
              </a:rPr>
              <a:t>هزارتا سوال که هرکدوم جوابشونو دریافت کردن بلکه تا چند ده هزارتا </a:t>
            </a:r>
            <a:r>
              <a:rPr lang="en-US" sz="1200" b="0" strike="noStrike" spc="-1">
                <a:latin typeface="Arial"/>
              </a:rPr>
              <a:t>upvote</a:t>
            </a:r>
            <a:r>
              <a:rPr lang="fa-IR" sz="1200" b="0" strike="noStrike" spc="-1">
                <a:latin typeface="Arial"/>
              </a:rPr>
              <a:t> یا به عبارتی چند صدزهراتا امتیاز هم دریافت کردن</a:t>
            </a:r>
            <a:r>
              <a:rPr lang="en-US" sz="1200" b="0" strike="noStrike" spc="-1">
                <a:latin typeface="Arial"/>
              </a:rPr>
              <a:t>!</a:t>
            </a:r>
            <a:r>
              <a:rPr lang="fa-IR" sz="1200" b="0" strike="noStrike" spc="-1">
                <a:latin typeface="Arial"/>
              </a:rPr>
              <a:t> </a:t>
            </a:r>
          </a:p>
          <a:p>
            <a:pPr marL="219456" indent="-219456" algn="r" rtl="1" eaLnBrk="1" latinLnBrk="0" hangingPunct="1">
              <a:spcBef>
                <a:spcPts val="0"/>
              </a:spcBef>
              <a:spcAft>
                <a:spcPts val="0"/>
              </a:spcAft>
            </a:pPr>
            <a:r>
              <a:rPr lang="fa-IR" sz="1200" b="0" strike="noStrike" spc="-1">
                <a:latin typeface="Arial"/>
              </a:rPr>
              <a:t>مطمین باشین ک اصولی پیش رفتن همیشه جواب میده!</a:t>
            </a:r>
          </a:p>
          <a:p>
            <a:pPr marL="216000" indent="-216000" algn="r" rtl="1">
              <a:lnSpc>
                <a:spcPct val="100000"/>
              </a:lnSpc>
              <a:buNone/>
            </a:pPr>
            <a:r>
              <a:rPr lang="fa-IR" sz="1200" b="0" strike="noStrike" spc="-1">
                <a:latin typeface="Arial"/>
              </a:rPr>
              <a:t>سعی کنین </a:t>
            </a:r>
            <a:r>
              <a:rPr lang="en-US" sz="1200" b="0" strike="noStrike" spc="-1">
                <a:latin typeface="Arial"/>
              </a:rPr>
              <a:t>اینو جزو عادتتون کنین که در هفته حداقل 2</a:t>
            </a:r>
            <a:r>
              <a:rPr lang="fa-IR" sz="1200" b="0" strike="noStrike" spc="-1">
                <a:latin typeface="Arial"/>
              </a:rPr>
              <a:t>ساعت برای </a:t>
            </a:r>
            <a:r>
              <a:rPr lang="en-US" sz="1200" b="0" strike="noStrike" spc="-1">
                <a:latin typeface="Arial"/>
              </a:rPr>
              <a:t>stackoverflow وقت بزارین تا رشد بهتری داشته باشین...</a:t>
            </a:r>
            <a:endParaRPr lang="fa-IR" sz="1200" b="0" strike="noStrike" spc="-1">
              <a:latin typeface="Arial"/>
            </a:endParaRPr>
          </a:p>
          <a:p>
            <a:pPr marL="216000" indent="-216000" algn="r" rtl="1">
              <a:lnSpc>
                <a:spcPct val="100000"/>
              </a:lnSpc>
              <a:buNone/>
            </a:pPr>
            <a:r>
              <a:rPr lang="en-US" sz="1200" b="0" strike="noStrike" spc="-1">
                <a:latin typeface="Arial"/>
              </a:rPr>
              <a:t> البته همکارایی داشتم که هر روز 1</a:t>
            </a:r>
            <a:r>
              <a:rPr lang="fa-IR" sz="1200" b="0" strike="noStrike" spc="-1">
                <a:latin typeface="Arial"/>
              </a:rPr>
              <a:t>تا </a:t>
            </a:r>
            <a:r>
              <a:rPr lang="en-US" sz="1200" b="0" strike="noStrike" spc="-1">
                <a:latin typeface="Arial"/>
              </a:rPr>
              <a:t>2</a:t>
            </a:r>
            <a:r>
              <a:rPr lang="fa-IR" sz="1200" b="0" strike="noStrike" spc="-1">
                <a:latin typeface="Arial"/>
              </a:rPr>
              <a:t>ساعت وقت میزاشتن برای </a:t>
            </a:r>
            <a:r>
              <a:rPr lang="en-US" sz="1200" b="0" strike="noStrike" spc="-1">
                <a:latin typeface="Arial"/>
              </a:rPr>
              <a:t>stackoverflow و الان امتیازشون بالای 20</a:t>
            </a:r>
            <a:r>
              <a:rPr lang="fa-IR" sz="1200" b="0" strike="noStrike" spc="-1">
                <a:latin typeface="Arial"/>
              </a:rPr>
              <a:t>کا هست...</a:t>
            </a:r>
          </a:p>
          <a:p>
            <a:pPr marL="216000" indent="-216000" algn="r" rtl="1">
              <a:lnSpc>
                <a:spcPct val="100000"/>
              </a:lnSpc>
              <a:buNone/>
            </a:pPr>
            <a:r>
              <a:rPr lang="fa-IR" sz="1200" b="0" strike="noStrike" spc="-1">
                <a:latin typeface="Arial"/>
              </a:rPr>
              <a:t>حالا بریم سراغ یک سوال خیلی رایج</a:t>
            </a:r>
            <a:endParaRPr lang="en-US" sz="1200" b="0" strike="noStrike" spc="-1">
              <a:latin typeface="Arial"/>
            </a:endParaRPr>
          </a:p>
        </p:txBody>
      </p:sp>
      <p:sp>
        <p:nvSpPr>
          <p:cNvPr id="779"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00ED6D93-59DC-48D7-9621-554156259E88}" type="slidenum">
              <a:rPr lang="en-US" sz="1200" b="0" strike="noStrike" spc="-1">
                <a:latin typeface="Times New Roman"/>
              </a:rPr>
              <a:t>37</a:t>
            </a:fld>
            <a:endParaRPr lang="en-US" sz="1200" b="0" strike="noStrike" spc="-1">
              <a:latin typeface="Times New Roman"/>
            </a:endParaRPr>
          </a:p>
        </p:txBody>
      </p:sp>
    </p:spTree>
    <p:extLst>
      <p:ext uri="{BB962C8B-B14F-4D97-AF65-F5344CB8AC3E}">
        <p14:creationId xmlns:p14="http://schemas.microsoft.com/office/powerpoint/2010/main" val="2331672934"/>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PlaceHolder 1"/>
          <p:cNvSpPr>
            <a:spLocks noGrp="1" noRot="1" noChangeAspect="1"/>
          </p:cNvSpPr>
          <p:nvPr>
            <p:ph type="sldImg"/>
          </p:nvPr>
        </p:nvSpPr>
        <p:spPr>
          <a:xfrm>
            <a:off x="685800" y="1143000"/>
            <a:ext cx="5486400" cy="3086100"/>
          </a:xfrm>
          <a:prstGeom prst="rect">
            <a:avLst/>
          </a:prstGeom>
          <a:ln w="0">
            <a:noFill/>
          </a:ln>
        </p:spPr>
      </p:sp>
      <p:sp>
        <p:nvSpPr>
          <p:cNvPr id="117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همونطور که میبینین خودم از این روش خیلی بهره بردم</a:t>
            </a:r>
            <a:r>
              <a:rPr lang="en-US" sz="1800" b="0" strike="noStrike" spc="-1">
                <a:latin typeface="Comic Sans MS"/>
                <a:ea typeface="Segoe UI"/>
              </a:rPr>
              <a:t>، یعنی از یه سوال meme که همه بهش میخندن و اغلب هم جوابشو نمیدونن، من اینجا نه تنها خوب یادگرفتم بلکه مبتنی بر منبع هم سوال جواب گذاشتم و تقریبا 1400 </a:t>
            </a:r>
            <a:r>
              <a:rPr lang="fa-IR" sz="1800" b="0" strike="noStrike" spc="-1">
                <a:latin typeface="Comic Sans MS"/>
                <a:ea typeface="Segoe UI"/>
              </a:rPr>
              <a:t> </a:t>
            </a:r>
            <a:r>
              <a:rPr lang="en-US" sz="1800" b="0" strike="noStrike" spc="-1">
                <a:latin typeface="Comic Sans MS"/>
                <a:ea typeface="Segoe UI"/>
              </a:rPr>
              <a:t>امتیاز دریافت کردم!</a:t>
            </a:r>
            <a:r>
              <a:rPr lang="fa-IR" sz="1200" b="0" strike="noStrike" spc="-1">
                <a:latin typeface="Comic Sans MS"/>
                <a:cs typeface="B Kamran"/>
              </a:rPr>
              <a:t>، این یعنی اگر قواعد بازی رو بلد باشیم حتی میتونیم یک </a:t>
            </a:r>
            <a:r>
              <a:rPr lang="en-US" sz="1200" b="0" strike="noStrike" spc="-1">
                <a:latin typeface="Comic Sans MS"/>
                <a:ea typeface="Segoe UI"/>
              </a:rPr>
              <a:t>meme</a:t>
            </a:r>
            <a:r>
              <a:rPr lang="fa-IR" sz="1200" b="0" strike="noStrike" spc="-1">
                <a:latin typeface="Comic Sans MS"/>
                <a:cs typeface="B Kamran"/>
              </a:rPr>
              <a:t>ساده رو به یک فرصت خوب تبدیل کنیم!!!!!</a:t>
            </a:r>
            <a:endParaRPr lang="en-US" sz="12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بنابراین:</a:t>
            </a:r>
            <a:endParaRPr lang="en-US" sz="1800" b="0" strike="noStrike" spc="-1">
              <a:latin typeface="Arial"/>
            </a:endParaRPr>
          </a:p>
          <a:p>
            <a:pPr algn="ctr" rtl="1">
              <a:lnSpc>
                <a:spcPct val="107000"/>
              </a:lnSpc>
              <a:spcBef>
                <a:spcPts val="799"/>
              </a:spcBef>
              <a:buNone/>
              <a:tabLst>
                <a:tab pos="0" algn="l"/>
              </a:tabLst>
            </a:pPr>
            <a:r>
              <a:rPr lang="fa-IR" sz="1800" b="1" strike="noStrike" spc="-1">
                <a:latin typeface="Comic Sans MS"/>
                <a:cs typeface="B Kamran"/>
              </a:rPr>
              <a:t>سعی کنین همیشه هر سوالی براتون پیش میاد، اینجا جستجو کنین و اگ</a:t>
            </a:r>
            <a:r>
              <a:rPr lang="ar-SA" sz="1800" b="1" strike="noStrike" spc="-1">
                <a:latin typeface="Comic Sans MS"/>
                <a:cs typeface="B Kamran"/>
              </a:rPr>
              <a:t>ر نبود بپرسی</a:t>
            </a:r>
            <a:r>
              <a:rPr lang="fa-IR" sz="1800" b="1" strike="noStrike" spc="-1">
                <a:latin typeface="Comic Sans MS"/>
                <a:cs typeface="B Kamran"/>
              </a:rPr>
              <a:t>ن</a:t>
            </a:r>
            <a:r>
              <a:rPr lang="ar-SA" sz="1800" b="1" strike="noStrike" spc="-1">
                <a:latin typeface="Comic Sans MS"/>
                <a:cs typeface="B Kamran"/>
              </a:rPr>
              <a:t> چون شما می­شی</a:t>
            </a:r>
            <a:r>
              <a:rPr lang="fa-IR" sz="1800" b="1" strike="noStrike" spc="-1">
                <a:latin typeface="Comic Sans MS"/>
                <a:cs typeface="B Kamran"/>
              </a:rPr>
              <a:t>ن</a:t>
            </a:r>
            <a:r>
              <a:rPr lang="ar-SA" sz="1800" b="1" strike="noStrike" spc="-1">
                <a:latin typeface="Comic Sans MS"/>
                <a:cs typeface="B Kamran"/>
              </a:rPr>
              <a:t> اولین نفری که این سوال رو پرسیده! چون این نه تنها ممکنه سوال حداقل </a:t>
            </a:r>
            <a:r>
              <a:rPr lang="en-US" sz="1800" b="1" strike="noStrike" spc="-1">
                <a:latin typeface="Comic Sans MS"/>
                <a:ea typeface="Segoe UI"/>
              </a:rPr>
              <a:t>30% ادم های دیگه باشه، بلکه باعث میشه شما توسط افراد دیگه دیده بشین  و همین دیده شدنه باعث میشه که نتورک شما بزرگتر بشه و رشد بکنه به عنوان ادم حرفه ای و فعال شما رو بشناسن و این بعدا برای کار و بخصوص تیم لید شدن خیلی </a:t>
            </a:r>
            <a:r>
              <a:rPr lang="fa-IR" sz="1800" b="1" strike="noStrike" spc="-1">
                <a:latin typeface="Comic Sans MS"/>
                <a:cs typeface="B Kamran"/>
              </a:rPr>
              <a:t>ارزشمنده</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175" name="PlaceHolder 3"/>
          <p:cNvSpPr>
            <a:spLocks noGrp="1"/>
          </p:cNvSpPr>
          <p:nvPr>
            <p:ph type="sldNum" idx="15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75C9B8F-7C56-4CDE-8FE1-209A363FB0F6}" type="slidenum">
              <a:rPr lang="en-US" sz="1200" b="0" strike="noStrike" spc="-1">
                <a:latin typeface="Times New Roman"/>
              </a:rPr>
              <a:t>370</a:t>
            </a:fld>
            <a:endParaRPr lang="en-US" sz="1200" b="0" strike="noStrike" spc="-1">
              <a:latin typeface="Times New Roman"/>
            </a:endParaRPr>
          </a:p>
        </p:txBody>
      </p:sp>
    </p:spTree>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مورد9 – </a:t>
            </a:r>
            <a:r>
              <a:rPr lang="en-US" sz="1800" b="0" strike="noStrike" spc="-1">
                <a:latin typeface="Comic Sans MS"/>
                <a:cs typeface="B Kamran"/>
              </a:rPr>
              <a:t>Share</a:t>
            </a:r>
            <a:r>
              <a:rPr lang="fa-IR" sz="1800" b="0" strike="noStrike" spc="-1">
                <a:latin typeface="Comic Sans MS"/>
                <a:cs typeface="B Kamran"/>
              </a:rPr>
              <a:t> کردن سوال</a:t>
            </a:r>
          </a:p>
          <a:p>
            <a:pPr algn="just" rtl="1">
              <a:lnSpc>
                <a:spcPct val="107000"/>
              </a:lnSpc>
              <a:spcBef>
                <a:spcPts val="799"/>
              </a:spcBef>
              <a:buNone/>
              <a:tabLst>
                <a:tab pos="0" algn="l"/>
              </a:tabLst>
            </a:pPr>
            <a:r>
              <a:rPr lang="fa-IR" sz="1800" b="0" strike="noStrike" spc="-1">
                <a:latin typeface="Comic Sans MS"/>
                <a:cs typeface="B Kamran"/>
              </a:rPr>
              <a:t>چون سوالتون طبق قوانین کپی-رایت </a:t>
            </a:r>
            <a:r>
              <a:rPr lang="en-US" sz="1800" b="0" strike="noStrike" spc="-1">
                <a:latin typeface="Comic Sans MS"/>
                <a:ea typeface="Segoe UI"/>
              </a:rPr>
              <a:t>Stackoverflow مال خودت</a:t>
            </a:r>
            <a:r>
              <a:rPr lang="fa-IR" sz="1800" b="0" strike="noStrike" spc="-1">
                <a:latin typeface="Comic Sans MS"/>
                <a:ea typeface="Segoe UI"/>
              </a:rPr>
              <a:t>ون هست یعنی وقتی روی دکمه </a:t>
            </a:r>
            <a:r>
              <a:rPr lang="en-US" sz="1800" b="0" strike="noStrike" spc="-1">
                <a:latin typeface="Comic Sans MS"/>
                <a:ea typeface="Segoe UI"/>
              </a:rPr>
              <a:t>history </a:t>
            </a:r>
            <a:r>
              <a:rPr lang="fa-IR" sz="1800" b="0" strike="noStrike" spc="-1">
                <a:latin typeface="Comic Sans MS"/>
                <a:ea typeface="Segoe UI"/>
              </a:rPr>
              <a:t>سوال جواب کلیک کنین</a:t>
            </a: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371</a:t>
            </a:fld>
            <a:endParaRPr lang="en-US" sz="1200" b="0" strike="noStrike" spc="-1">
              <a:latin typeface="Times New Roman"/>
            </a:endParaRPr>
          </a:p>
        </p:txBody>
      </p:sp>
    </p:spTree>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میبینین که یکی از ستون ها درباره </a:t>
            </a:r>
            <a:r>
              <a:rPr lang="en-US" sz="1800" b="0" strike="noStrike" spc="-1">
                <a:latin typeface="Comic Sans MS"/>
                <a:cs typeface="B Kamran"/>
              </a:rPr>
              <a:t>license</a:t>
            </a:r>
            <a:r>
              <a:rPr lang="fa-IR" sz="1800" b="0" strike="noStrike" spc="-1">
                <a:latin typeface="Comic Sans MS"/>
                <a:cs typeface="B Kamran"/>
              </a:rPr>
              <a:t> این محتوا هست، که میبینین </a:t>
            </a:r>
            <a:r>
              <a:rPr lang="en-US" sz="1800" b="0" strike="noStrike" spc="-1">
                <a:latin typeface="Comic Sans MS"/>
                <a:cs typeface="B Kamran"/>
              </a:rPr>
              <a:t>licence </a:t>
            </a:r>
            <a:r>
              <a:rPr lang="fa-IR" sz="1800" b="0" strike="noStrike" spc="-1">
                <a:latin typeface="Comic Sans MS"/>
                <a:cs typeface="B Kamran"/>
              </a:rPr>
              <a:t>ش از نوع </a:t>
            </a:r>
            <a:r>
              <a:rPr lang="en-US" sz="1800" b="0" strike="noStrike" spc="-1">
                <a:latin typeface="Comic Sans MS"/>
                <a:cs typeface="B Kamran"/>
              </a:rPr>
              <a:t>creative common</a:t>
            </a:r>
            <a:r>
              <a:rPr lang="fa-IR" sz="1800" b="0" strike="noStrike" spc="-1">
                <a:latin typeface="Comic Sans MS"/>
                <a:cs typeface="B Kamran"/>
              </a:rPr>
              <a:t> هست و وقتی روش کلیک کنین</a:t>
            </a:r>
            <a:endParaRPr lang="en-US" sz="1800" b="0" strike="noStrike" spc="-1">
              <a:latin typeface="Arial"/>
            </a:endParaRP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372</a:t>
            </a:fld>
            <a:endParaRPr lang="en-US" sz="1200" b="0" strike="noStrike" spc="-1">
              <a:latin typeface="Times New Roman"/>
            </a:endParaRPr>
          </a:p>
        </p:txBody>
      </p:sp>
    </p:spTree>
    <p:extLst>
      <p:ext uri="{BB962C8B-B14F-4D97-AF65-F5344CB8AC3E}">
        <p14:creationId xmlns:p14="http://schemas.microsoft.com/office/powerpoint/2010/main" val="3562566257"/>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جزییاتش رو میتونین توی سایت </a:t>
            </a:r>
            <a:r>
              <a:rPr lang="en-US" sz="1800" b="0" strike="noStrike" spc="-1">
                <a:latin typeface="Comic Sans MS"/>
                <a:cs typeface="B Kamran"/>
              </a:rPr>
              <a:t>creative commons</a:t>
            </a:r>
            <a:r>
              <a:rPr lang="fa-IR" sz="1800" b="0" strike="noStrike" spc="-1">
                <a:latin typeface="Comic Sans MS"/>
                <a:cs typeface="B Kamran"/>
              </a:rPr>
              <a:t> ببینین، الان طبق این لایسنس ما میتونیم کاملا آزادانه این محتوا رو هرجایی که دلمون بخواد </a:t>
            </a:r>
            <a:r>
              <a:rPr lang="en-US" sz="1800" b="0" strike="noStrike" spc="-1">
                <a:latin typeface="Comic Sans MS"/>
                <a:cs typeface="B Kamran"/>
              </a:rPr>
              <a:t>share</a:t>
            </a:r>
            <a:r>
              <a:rPr lang="fa-IR" sz="1800" b="0" strike="noStrike" spc="-1">
                <a:latin typeface="Comic Sans MS"/>
                <a:cs typeface="B Kamran"/>
              </a:rPr>
              <a:t> کنیم، </a:t>
            </a:r>
          </a:p>
          <a:p>
            <a:pPr algn="just" rtl="1">
              <a:lnSpc>
                <a:spcPct val="107000"/>
              </a:lnSpc>
              <a:spcBef>
                <a:spcPts val="799"/>
              </a:spcBef>
              <a:buNone/>
              <a:tabLst>
                <a:tab pos="0" algn="l"/>
              </a:tabLst>
            </a:pPr>
            <a:r>
              <a:rPr lang="fa-IR" sz="1800" b="0" strike="noStrike" spc="-1">
                <a:latin typeface="Comic Sans MS"/>
                <a:cs typeface="B Kamran"/>
              </a:rPr>
              <a:t>این محتوا رو میتونیم تغییر بدیم انتقال بدیم و برای هر هدفی حتی تجاری هم استفاده کنیم</a:t>
            </a:r>
          </a:p>
          <a:p>
            <a:pPr algn="just" rtl="1">
              <a:lnSpc>
                <a:spcPct val="107000"/>
              </a:lnSpc>
              <a:spcBef>
                <a:spcPts val="799"/>
              </a:spcBef>
              <a:buNone/>
              <a:tabLst>
                <a:tab pos="0" algn="l"/>
              </a:tabLst>
            </a:pPr>
            <a:r>
              <a:rPr lang="fa-IR" sz="1800" b="0" strike="noStrike" spc="-1">
                <a:latin typeface="Comic Sans MS"/>
                <a:cs typeface="B Kamran"/>
              </a:rPr>
              <a:t>فقط باید مقرراتی یا </a:t>
            </a:r>
            <a:r>
              <a:rPr lang="en-US" sz="1800" b="0" strike="noStrike" spc="-1">
                <a:latin typeface="Comic Sans MS"/>
                <a:cs typeface="B Kamran"/>
              </a:rPr>
              <a:t>Term</a:t>
            </a:r>
            <a:r>
              <a:rPr lang="fa-IR" sz="1800" b="0" strike="noStrike" spc="-1">
                <a:latin typeface="Comic Sans MS"/>
                <a:cs typeface="B Kamran"/>
              </a:rPr>
              <a:t>هایی که بیان شده رو رعایت کنین:</a:t>
            </a:r>
          </a:p>
          <a:p>
            <a:pPr marL="342900" indent="-342900" algn="just" rtl="1">
              <a:lnSpc>
                <a:spcPct val="107000"/>
              </a:lnSpc>
              <a:spcBef>
                <a:spcPts val="799"/>
              </a:spcBef>
              <a:buAutoNum type="arabicPeriod"/>
              <a:tabLst>
                <a:tab pos="0" algn="l"/>
              </a:tabLst>
            </a:pPr>
            <a:r>
              <a:rPr lang="fa-IR" sz="1800" b="0" strike="noStrike" spc="-1">
                <a:latin typeface="Comic Sans MS"/>
                <a:cs typeface="B Kamran"/>
              </a:rPr>
              <a:t>مورد اول اینکه شما باید </a:t>
            </a:r>
            <a:r>
              <a:rPr lang="en-US" sz="1800" b="0" strike="noStrike" spc="-1">
                <a:latin typeface="Comic Sans MS"/>
                <a:cs typeface="B Kamran"/>
              </a:rPr>
              <a:t>credit</a:t>
            </a:r>
            <a:r>
              <a:rPr lang="fa-IR" sz="1800" b="0" strike="noStrike" spc="-1">
                <a:latin typeface="Comic Sans MS"/>
                <a:cs typeface="B Kamran"/>
              </a:rPr>
              <a:t>مناسب رو ارائه بدین، لینکی به </a:t>
            </a:r>
            <a:r>
              <a:rPr lang="en-US" sz="1800" b="0" strike="noStrike" spc="-1">
                <a:latin typeface="Comic Sans MS"/>
                <a:cs typeface="B Kamran"/>
              </a:rPr>
              <a:t>licence</a:t>
            </a:r>
            <a:r>
              <a:rPr lang="fa-IR" sz="1800" b="0" strike="noStrike" spc="-1">
                <a:latin typeface="Comic Sans MS"/>
                <a:cs typeface="B Kamran"/>
              </a:rPr>
              <a:t> قرار بدین، اگر تغییری ایجاد کردین اونو بیان کنین اما نه به شیوه ای که کسی فکر کنه که فرد اول این تغییرات رو تایید میکنه یا پیشنهاد میده</a:t>
            </a:r>
          </a:p>
          <a:p>
            <a:pPr marL="342900" indent="-342900" algn="just" rtl="1">
              <a:lnSpc>
                <a:spcPct val="107000"/>
              </a:lnSpc>
              <a:spcBef>
                <a:spcPts val="799"/>
              </a:spcBef>
              <a:buAutoNum type="arabicPeriod"/>
              <a:tabLst>
                <a:tab pos="0" algn="l"/>
              </a:tabLst>
            </a:pPr>
            <a:r>
              <a:rPr lang="fa-IR" sz="1800" b="0" strike="noStrike" spc="-1">
                <a:latin typeface="Comic Sans MS"/>
                <a:cs typeface="B Kamran"/>
              </a:rPr>
              <a:t>اگر تغییری دادید باید تحت همان لایسنس قبلی این محصول جدید رو ارائه بدین</a:t>
            </a:r>
          </a:p>
          <a:p>
            <a:pPr marL="0" indent="0" algn="just" rtl="1">
              <a:lnSpc>
                <a:spcPct val="107000"/>
              </a:lnSpc>
              <a:spcBef>
                <a:spcPts val="799"/>
              </a:spcBef>
              <a:buNone/>
              <a:tabLst>
                <a:tab pos="0" algn="l"/>
              </a:tabLst>
            </a:pPr>
            <a:r>
              <a:rPr lang="fa-IR" sz="1800" b="0" strike="noStrike" spc="-1">
                <a:latin typeface="Comic Sans MS"/>
                <a:cs typeface="B Kamran"/>
              </a:rPr>
              <a:t>توصیه میکنم این موارد رو کامل و با دقت بخونین</a:t>
            </a:r>
          </a:p>
          <a:p>
            <a:pPr algn="just" rtl="1">
              <a:lnSpc>
                <a:spcPct val="107000"/>
              </a:lnSpc>
              <a:spcBef>
                <a:spcPts val="799"/>
              </a:spcBef>
              <a:buNone/>
              <a:tabLst>
                <a:tab pos="0" algn="l"/>
              </a:tabLst>
            </a:pPr>
            <a:endParaRPr lang="en-US" sz="1800" b="0" strike="noStrike" spc="-1">
              <a:latin typeface="Arial"/>
            </a:endParaRP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373</a:t>
            </a:fld>
            <a:endParaRPr lang="en-US" sz="1200" b="0" strike="noStrike" spc="-1">
              <a:latin typeface="Times New Roman"/>
            </a:endParaRPr>
          </a:p>
        </p:txBody>
      </p:sp>
    </p:spTree>
    <p:extLst>
      <p:ext uri="{BB962C8B-B14F-4D97-AF65-F5344CB8AC3E}">
        <p14:creationId xmlns:p14="http://schemas.microsoft.com/office/powerpoint/2010/main" val="2843638493"/>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حالا که متوجه شدیم میتونیم بدون مشکل به اشتراک بزاریم</a:t>
            </a:r>
            <a:r>
              <a:rPr lang="en-US" sz="1800" b="0" strike="noStrike" spc="-1">
                <a:latin typeface="Comic Sans MS"/>
                <a:ea typeface="Segoe UI"/>
              </a:rPr>
              <a:t>، بنابراین ایده بدی نیست که سو</a:t>
            </a:r>
            <a:r>
              <a:rPr lang="fa-IR" sz="1800" b="0" strike="noStrike" spc="-1">
                <a:latin typeface="Comic Sans MS"/>
                <a:cs typeface="B Kamran"/>
              </a:rPr>
              <a:t>الی که توی </a:t>
            </a:r>
            <a:r>
              <a:rPr lang="en-US" sz="1800" b="0" strike="noStrike" spc="-1">
                <a:latin typeface="Comic Sans MS"/>
                <a:ea typeface="Segoe UI"/>
              </a:rPr>
              <a:t>stackoverflow  پرسیدی</a:t>
            </a:r>
            <a:r>
              <a:rPr lang="fa-IR" sz="1800" b="0" strike="noStrike" spc="-1">
                <a:latin typeface="Comic Sans MS"/>
                <a:ea typeface="Segoe UI"/>
              </a:rPr>
              <a:t>ن</a:t>
            </a:r>
            <a:r>
              <a:rPr lang="en-US" sz="1800" b="0" strike="noStrike" spc="-1">
                <a:latin typeface="Comic Sans MS"/>
                <a:ea typeface="Segoe UI"/>
              </a:rPr>
              <a:t> رو توی </a:t>
            </a:r>
            <a:r>
              <a:rPr lang="fa-IR" sz="1800" b="0" strike="noStrike" spc="-1">
                <a:latin typeface="Comic Sans MS"/>
                <a:ea typeface="Segoe UI"/>
              </a:rPr>
              <a:t>توییتر، لینکدین و </a:t>
            </a:r>
            <a:r>
              <a:rPr lang="en-US" sz="1800" b="0" strike="noStrike" spc="-1">
                <a:latin typeface="Comic Sans MS"/>
                <a:ea typeface="Segoe UI"/>
              </a:rPr>
              <a:t>گروه­</a:t>
            </a:r>
            <a:r>
              <a:rPr lang="fa-IR" sz="1800" b="0" strike="noStrike" spc="-1">
                <a:latin typeface="Comic Sans MS"/>
                <a:ea typeface="Segoe UI"/>
              </a:rPr>
              <a:t>های مختلف </a:t>
            </a:r>
            <a:r>
              <a:rPr lang="en-US" sz="1800" b="0" strike="noStrike" spc="-1">
                <a:latin typeface="Comic Sans MS"/>
                <a:ea typeface="Segoe UI"/>
              </a:rPr>
              <a:t>هم قرار بدی</a:t>
            </a:r>
            <a:r>
              <a:rPr lang="fa-IR" sz="1800" b="0" strike="noStrike" spc="-1">
                <a:latin typeface="Comic Sans MS"/>
                <a:ea typeface="Segoe UI"/>
              </a:rPr>
              <a:t>ن</a:t>
            </a:r>
            <a:r>
              <a:rPr lang="en-US" sz="1800" b="0" strike="noStrike" spc="-1">
                <a:latin typeface="Comic Sans MS"/>
                <a:ea typeface="Segoe UI"/>
              </a:rPr>
              <a:t> به این امید که جوابت</a:t>
            </a:r>
            <a:r>
              <a:rPr lang="fa-IR" sz="1800" b="0" strike="noStrike" spc="-1">
                <a:latin typeface="Comic Sans MS"/>
                <a:ea typeface="Segoe UI"/>
              </a:rPr>
              <a:t>ون</a:t>
            </a:r>
            <a:r>
              <a:rPr lang="en-US" sz="1800" b="0" strike="noStrike" spc="-1">
                <a:latin typeface="Comic Sans MS"/>
                <a:ea typeface="Segoe UI"/>
              </a:rPr>
              <a:t> رو سریعتر دریافت کنی</a:t>
            </a:r>
            <a:r>
              <a:rPr lang="fa-IR" sz="1800" b="0" strike="noStrike" spc="-1">
                <a:latin typeface="Comic Sans MS"/>
                <a:ea typeface="Segoe UI"/>
              </a:rPr>
              <a:t>ن</a:t>
            </a:r>
            <a:r>
              <a:rPr lang="en-US" sz="1800" b="0" strike="noStrike" spc="-1">
                <a:latin typeface="Comic Sans MS"/>
                <a:ea typeface="Segoe UI"/>
              </a:rPr>
              <a:t>، فقط حواست</a:t>
            </a:r>
            <a:r>
              <a:rPr lang="fa-IR" sz="1800" b="0" strike="noStrike" spc="-1">
                <a:latin typeface="Comic Sans MS"/>
                <a:ea typeface="Segoe UI"/>
              </a:rPr>
              <a:t>ون</a:t>
            </a:r>
            <a:r>
              <a:rPr lang="en-US" sz="1800" b="0" strike="noStrike" spc="-1">
                <a:latin typeface="Comic Sans MS"/>
                <a:ea typeface="Segoe UI"/>
              </a:rPr>
              <a:t> رو خوب جمع کن</a:t>
            </a:r>
            <a:r>
              <a:rPr lang="fa-IR" sz="1800" b="0" strike="noStrike" spc="-1">
                <a:latin typeface="Comic Sans MS"/>
                <a:ea typeface="Segoe UI"/>
              </a:rPr>
              <a:t>ین</a:t>
            </a:r>
            <a:r>
              <a:rPr lang="en-US" sz="1800" b="0" strike="noStrike" spc="-1">
                <a:latin typeface="Comic Sans MS"/>
                <a:ea typeface="Segoe UI"/>
              </a:rPr>
              <a:t>، به هیچ وجه نیا</a:t>
            </a:r>
            <a:r>
              <a:rPr lang="fa-IR" sz="1800" b="0" strike="noStrike" spc="-1">
                <a:latin typeface="Comic Sans MS"/>
                <a:ea typeface="Segoe UI"/>
              </a:rPr>
              <a:t>ین</a:t>
            </a:r>
            <a:r>
              <a:rPr lang="en-US" sz="1800" b="0" strike="noStrike" spc="-1">
                <a:latin typeface="Comic Sans MS"/>
                <a:ea typeface="Segoe UI"/>
              </a:rPr>
              <a:t> به </a:t>
            </a:r>
            <a:r>
              <a:rPr lang="fa-IR" sz="1800" b="0" strike="noStrike" spc="-1">
                <a:latin typeface="Comic Sans MS"/>
                <a:ea typeface="Segoe UI"/>
              </a:rPr>
              <a:t>دوستاتون</a:t>
            </a:r>
            <a:r>
              <a:rPr lang="en-US" sz="1800" b="0" strike="noStrike" spc="-1">
                <a:latin typeface="Comic Sans MS"/>
                <a:ea typeface="Segoe UI"/>
              </a:rPr>
              <a:t> بگ</a:t>
            </a:r>
            <a:r>
              <a:rPr lang="fa-IR" sz="1800" b="0" strike="noStrike" spc="-1">
                <a:latin typeface="Comic Sans MS"/>
                <a:ea typeface="Segoe UI"/>
              </a:rPr>
              <a:t>ین</a:t>
            </a:r>
            <a:r>
              <a:rPr lang="en-US" sz="1800" b="0" strike="noStrike" spc="-1">
                <a:latin typeface="Comic Sans MS"/>
                <a:ea typeface="Segoe UI"/>
              </a:rPr>
              <a:t> که یه سوال جدید پرسیدم برین امتیاز بدین،</a:t>
            </a:r>
            <a:endParaRPr lang="fa-IR" sz="1800" b="0" strike="noStrike" spc="-1">
              <a:latin typeface="Comic Sans MS"/>
              <a:ea typeface="Segoe UI"/>
            </a:endParaRPr>
          </a:p>
          <a:p>
            <a:pPr algn="just" rtl="1">
              <a:lnSpc>
                <a:spcPct val="107000"/>
              </a:lnSpc>
              <a:spcBef>
                <a:spcPts val="799"/>
              </a:spcBef>
              <a:buNone/>
              <a:tabLst>
                <a:tab pos="0" algn="l"/>
              </a:tabLst>
            </a:pPr>
            <a:r>
              <a:rPr lang="en-US" sz="1800" b="0" strike="noStrike" spc="-1">
                <a:latin typeface="Comic Sans MS"/>
                <a:ea typeface="Segoe UI"/>
              </a:rPr>
              <a:t> بجاش، ازشون بخواهین که اگه عنوان سوال براشون جالب بود، برن، بخونن، تونستن اونا هم contribute کنن یعنی کامنت بزارن/جواب بدن/ویرایش کنن و کاملا عادی اگه دوس داشتن می­تونن upvote یا downvote بدن! </a:t>
            </a:r>
            <a:endParaRPr lang="fa-IR" sz="1800" b="0" strike="noStrike" spc="-1">
              <a:latin typeface="Comic Sans MS"/>
              <a:ea typeface="Segoe UI"/>
            </a:endParaRPr>
          </a:p>
          <a:p>
            <a:pPr algn="just" rtl="1">
              <a:lnSpc>
                <a:spcPct val="107000"/>
              </a:lnSpc>
              <a:spcBef>
                <a:spcPts val="799"/>
              </a:spcBef>
              <a:buNone/>
              <a:tabLst>
                <a:tab pos="0" algn="l"/>
              </a:tabLst>
            </a:pP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Comic Sans MS"/>
                <a:cs typeface="B Kamran"/>
              </a:rPr>
              <a:t>فقط حواستون باشه که این اتفاق ممکنه براتون چالش ایجاد کنه، یعنی افرادی هستن که دوست شما هستن و از سر خیر و دوستی و محبتی که به شما دارن، لینک رو باز کنن و برن </a:t>
            </a:r>
            <a:r>
              <a:rPr lang="en-US" sz="1800" b="0" strike="noStrike" spc="-1">
                <a:latin typeface="Comic Sans MS"/>
                <a:ea typeface="Segoe UI"/>
              </a:rPr>
              <a:t>upvote بدن بدون اینکه حتی سوال جواب رو خونده باشن</a:t>
            </a:r>
            <a:r>
              <a:rPr lang="fa-IR" sz="1800" b="0" strike="noStrike" spc="-1">
                <a:latin typeface="Comic Sans MS"/>
                <a:ea typeface="Segoe UI"/>
              </a:rPr>
              <a:t> </a:t>
            </a:r>
            <a:r>
              <a:rPr lang="en-US" sz="1800" b="0" strike="noStrike" spc="-1">
                <a:latin typeface="Comic Sans MS"/>
                <a:ea typeface="Segoe UI"/>
              </a:rPr>
              <a:t>و موافقش باشن! اینطوری </a:t>
            </a:r>
            <a:r>
              <a:rPr lang="fa-IR" sz="1800" b="0" strike="noStrike" spc="-1">
                <a:latin typeface="Comic Sans MS"/>
                <a:ea typeface="Segoe UI"/>
              </a:rPr>
              <a:t>ممکنه ناخواسته گرفتار چالش </a:t>
            </a:r>
            <a:r>
              <a:rPr lang="en-US" sz="1800" b="0" strike="noStrike" spc="-1">
                <a:latin typeface="Comic Sans MS"/>
                <a:ea typeface="Segoe UI"/>
              </a:rPr>
              <a:t>gang</a:t>
            </a:r>
            <a:r>
              <a:rPr lang="fa-IR" sz="1800" b="0" strike="noStrike" spc="-1">
                <a:latin typeface="Comic Sans MS"/>
                <a:ea typeface="Segoe UI"/>
              </a:rPr>
              <a:t> بشین، که </a:t>
            </a:r>
            <a:r>
              <a:rPr lang="en-US" sz="1800" b="0" strike="noStrike" spc="-1">
                <a:latin typeface="Comic Sans MS"/>
                <a:ea typeface="Segoe UI"/>
              </a:rPr>
              <a:t>نه تنها بعد از یه مدتی اخطار stackoverflow رو دریافت می­کنین بلکه اگر تکرارش کنین، امتیازهای همه افرادی که درگیر این روش بودن رو حذف می­کنه و حتی ممکنه اکانتتون رو هم suspend کنن </a:t>
            </a:r>
            <a:r>
              <a:rPr lang="fa-IR" sz="1800" b="0" strike="noStrike" spc="-1">
                <a:latin typeface="Comic Sans MS"/>
                <a:ea typeface="Segoe UI"/>
              </a:rPr>
              <a:t>یعنی شمارو </a:t>
            </a:r>
            <a:r>
              <a:rPr lang="en-US" sz="1800" b="0" strike="noStrike" spc="-1">
                <a:latin typeface="Comic Sans MS"/>
                <a:ea typeface="Segoe UI"/>
              </a:rPr>
              <a:t>gang</a:t>
            </a:r>
            <a:r>
              <a:rPr lang="fa-IR" sz="1800" b="0" strike="noStrike" spc="-1">
                <a:latin typeface="Comic Sans MS"/>
                <a:ea typeface="Segoe UI"/>
              </a:rPr>
              <a:t> حساب میکنه </a:t>
            </a:r>
            <a:r>
              <a:rPr lang="en-US" sz="1800" b="0" strike="noStrike" spc="-1">
                <a:latin typeface="Comic Sans MS"/>
                <a:ea typeface="Segoe UI"/>
              </a:rPr>
              <a:t>که قبلا درموردش توضیح دادم، بنابراین همیشه رویکردتون و تاکیدتو</a:t>
            </a:r>
            <a:r>
              <a:rPr lang="fa-IR" sz="1800" b="0" strike="noStrike" spc="-1">
                <a:latin typeface="Comic Sans MS"/>
                <a:ea typeface="Segoe UI"/>
              </a:rPr>
              <a:t>ن</a:t>
            </a:r>
            <a:r>
              <a:rPr lang="en-US" sz="1800" b="0" strike="noStrike" spc="-1">
                <a:latin typeface="Comic Sans MS"/>
                <a:ea typeface="Segoe UI"/>
              </a:rPr>
              <a:t> موقع اشتراک گذاری این باشه که بچه ها یه سوال پرسیدم ممنون میشم اگر کسی بلده اونجا جواب بده، همین</a:t>
            </a:r>
            <a:r>
              <a:rPr lang="fa-IR" sz="1800" b="0" strike="noStrike" spc="-1">
                <a:latin typeface="Comic Sans MS"/>
                <a:ea typeface="Segoe UI"/>
              </a:rPr>
              <a:t>!</a:t>
            </a:r>
            <a:r>
              <a:rPr lang="en-US" sz="1800" b="0" strike="noStrike" spc="-1">
                <a:latin typeface="Comic Sans MS"/>
                <a:ea typeface="Segoe UI"/>
              </a:rPr>
              <a:t> یا اگر فکر میکنین که ممکنه دوستاتتون نخونده upvote بدن، ترجیحا اینکارو نکنین!</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374</a:t>
            </a:fld>
            <a:endParaRPr lang="en-US" sz="1200" b="0" strike="noStrike" spc="-1">
              <a:latin typeface="Times New Roman"/>
            </a:endParaRPr>
          </a:p>
        </p:txBody>
      </p:sp>
    </p:spTree>
    <p:extLst>
      <p:ext uri="{BB962C8B-B14F-4D97-AF65-F5344CB8AC3E}">
        <p14:creationId xmlns:p14="http://schemas.microsoft.com/office/powerpoint/2010/main" val="498764819"/>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البته خود </a:t>
            </a:r>
            <a:r>
              <a:rPr lang="en-US" sz="1800" b="0" strike="noStrike" spc="-1">
                <a:latin typeface="Comic Sans MS"/>
              </a:rPr>
              <a:t>stackoverflow</a:t>
            </a:r>
            <a:r>
              <a:rPr lang="fa-IR" sz="1800" b="0" strike="noStrike" spc="-1">
                <a:latin typeface="Comic Sans MS"/>
              </a:rPr>
              <a:t> دو تا مکانیزم جالب داره که اولی توییت کردنش مثل اسلاید قبل و لینک کردنش به سوالتون و دومی اینه که سوال هایی که جواب نگرفتن توسط ربات </a:t>
            </a:r>
            <a:r>
              <a:rPr lang="en-US" sz="1800" b="0" strike="noStrike" spc="-1">
                <a:latin typeface="Comic Sans MS"/>
              </a:rPr>
              <a:t>community</a:t>
            </a:r>
            <a:r>
              <a:rPr lang="fa-IR" sz="1800" b="0" strike="noStrike" spc="-1">
                <a:latin typeface="Comic Sans MS"/>
              </a:rPr>
              <a:t>، </a:t>
            </a:r>
            <a:r>
              <a:rPr lang="en-US" sz="1800" b="0" strike="noStrike" spc="-1">
                <a:latin typeface="Comic Sans MS"/>
              </a:rPr>
              <a:t>bump</a:t>
            </a:r>
            <a:r>
              <a:rPr lang="fa-IR" sz="1800" b="0" strike="noStrike" spc="-1">
                <a:latin typeface="Comic Sans MS"/>
              </a:rPr>
              <a:t> میشن یعنی یه </a:t>
            </a:r>
            <a:r>
              <a:rPr lang="en-US" sz="1800" b="0" strike="noStrike" spc="-1">
                <a:latin typeface="Comic Sans MS"/>
              </a:rPr>
              <a:t>Revision</a:t>
            </a:r>
            <a:r>
              <a:rPr lang="fa-IR" sz="1800" b="0" strike="noStrike" spc="-1">
                <a:latin typeface="Comic Sans MS"/>
              </a:rPr>
              <a:t> روی سوال میخوره تا بیاد بالای لیست سوالات صفحه اول </a:t>
            </a:r>
            <a:r>
              <a:rPr lang="en-US" sz="1800" b="0" strike="noStrike" spc="-1">
                <a:latin typeface="Comic Sans MS"/>
              </a:rPr>
              <a:t>stackopverlow</a:t>
            </a:r>
            <a:r>
              <a:rPr lang="fa-IR" sz="1800" b="0" strike="noStrike" spc="-1">
                <a:latin typeface="Comic Sans MS"/>
              </a:rPr>
              <a:t>، تا اینطوری احتمال دوباره دیده شدن سوال، و درنتیجه احتمال جواب گرفتنش بیشتر بشه، </a:t>
            </a:r>
            <a:endParaRPr lang="en-US" sz="1800" b="0" strike="noStrike" spc="-1">
              <a:latin typeface="Arial"/>
            </a:endParaRP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375</a:t>
            </a:fld>
            <a:endParaRPr lang="en-US" sz="1200" b="0" strike="noStrike" spc="-1">
              <a:latin typeface="Times New Roman"/>
            </a:endParaRPr>
          </a:p>
        </p:txBody>
      </p:sp>
    </p:spTree>
    <p:extLst>
      <p:ext uri="{BB962C8B-B14F-4D97-AF65-F5344CB8AC3E}">
        <p14:creationId xmlns:p14="http://schemas.microsoft.com/office/powerpoint/2010/main" val="284785480"/>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البته </a:t>
            </a:r>
            <a:r>
              <a:rPr lang="en-US" sz="1800" b="0" strike="noStrike" spc="-1">
                <a:latin typeface="Comic Sans MS"/>
              </a:rPr>
              <a:t>community bot</a:t>
            </a:r>
            <a:r>
              <a:rPr lang="fa-IR" sz="1800" b="0" strike="noStrike" spc="-1">
                <a:latin typeface="Comic Sans MS"/>
              </a:rPr>
              <a:t>، کارهای بیشتری رو هم انجام میده </a:t>
            </a:r>
          </a:p>
          <a:p>
            <a:pPr algn="just" rtl="1">
              <a:lnSpc>
                <a:spcPct val="107000"/>
              </a:lnSpc>
              <a:spcBef>
                <a:spcPts val="799"/>
              </a:spcBef>
              <a:buNone/>
              <a:tabLst>
                <a:tab pos="0" algn="l"/>
              </a:tabLst>
            </a:pPr>
            <a:endParaRPr lang="en-US" sz="1800" b="0" strike="noStrike" spc="-1">
              <a:latin typeface="Arial"/>
            </a:endParaRP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376</a:t>
            </a:fld>
            <a:endParaRPr lang="en-US" sz="1200" b="0" strike="noStrike" spc="-1">
              <a:latin typeface="Times New Roman"/>
            </a:endParaRPr>
          </a:p>
        </p:txBody>
      </p:sp>
    </p:spTree>
    <p:extLst>
      <p:ext uri="{BB962C8B-B14F-4D97-AF65-F5344CB8AC3E}">
        <p14:creationId xmlns:p14="http://schemas.microsoft.com/office/powerpoint/2010/main" val="3017043466"/>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مثل ویرایش سوال/جواب ها و فرمت بندیشون، که فیچر عجیب و جالبیه واقعا</a:t>
            </a:r>
            <a:endParaRPr lang="en-US" sz="1800" b="0" strike="noStrike" spc="-1">
              <a:latin typeface="Arial"/>
            </a:endParaRP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377</a:t>
            </a:fld>
            <a:endParaRPr lang="en-US" sz="1200" b="0" strike="noStrike" spc="-1">
              <a:latin typeface="Times New Roman"/>
            </a:endParaRPr>
          </a:p>
        </p:txBody>
      </p:sp>
    </p:spTree>
    <p:extLst>
      <p:ext uri="{BB962C8B-B14F-4D97-AF65-F5344CB8AC3E}">
        <p14:creationId xmlns:p14="http://schemas.microsoft.com/office/powerpoint/2010/main" val="1088723831"/>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یا حتی کامنت گذاری برای سوال جواب ها که چه چیزهایی رو باید انجام بدن تا سوال جواب بهتری بشه!</a:t>
            </a: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378</a:t>
            </a:fld>
            <a:endParaRPr lang="en-US" sz="1200" b="0" strike="noStrike" spc="-1">
              <a:latin typeface="Times New Roman"/>
            </a:endParaRPr>
          </a:p>
        </p:txBody>
      </p:sp>
    </p:spTree>
    <p:extLst>
      <p:ext uri="{BB962C8B-B14F-4D97-AF65-F5344CB8AC3E}">
        <p14:creationId xmlns:p14="http://schemas.microsoft.com/office/powerpoint/2010/main" val="493459381"/>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5800" y="1143000"/>
            <a:ext cx="5486400" cy="3086100"/>
          </a:xfrm>
          <a:prstGeom prst="rect">
            <a:avLst/>
          </a:prstGeom>
          <a:ln w="0">
            <a:noFill/>
          </a:ln>
        </p:spPr>
      </p:sp>
      <p:sp>
        <p:nvSpPr>
          <p:cNvPr id="11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به هرحال اشتراک گذاری میتونه خیلی مفید باشه، فقط حواستون به نکته ای که گفتم باشه، برای اینکه بدون دغدغه سوالتون رو به اشتراک بزارین، به نظرم از هرچندتاسوالی که میپرسین اونایی که مهمتر هست رو به اشتراک بزارین، یا اونایی که جوابی دریافت نکردن، اینطوری خیالتون هم راحتتر خواهد بود، هرچند که اگر همه سوالات رو هم به اشتراک بگذارید برخلاف قوانین نیست!</a:t>
            </a:r>
            <a:endParaRPr lang="en-US" sz="1800" b="0" strike="noStrike" spc="-1">
              <a:latin typeface="Arial"/>
            </a:endParaRPr>
          </a:p>
        </p:txBody>
      </p:sp>
      <p:sp>
        <p:nvSpPr>
          <p:cNvPr id="1178" name="PlaceHolder 3"/>
          <p:cNvSpPr>
            <a:spLocks noGrp="1"/>
          </p:cNvSpPr>
          <p:nvPr>
            <p:ph type="sldNum" idx="15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7D24B775-52C8-4341-9C76-F4072984E2FF}" type="slidenum">
              <a:rPr lang="en-US" sz="1200" b="0" strike="noStrike" spc="-1">
                <a:latin typeface="Times New Roman"/>
              </a:rPr>
              <a:t>379</a:t>
            </a:fld>
            <a:endParaRPr lang="en-US" sz="1200" b="0" strike="noStrike" spc="-1">
              <a:latin typeface="Times New Roman"/>
            </a:endParaRPr>
          </a:p>
        </p:txBody>
      </p:sp>
    </p:spTree>
    <p:extLst>
      <p:ext uri="{BB962C8B-B14F-4D97-AF65-F5344CB8AC3E}">
        <p14:creationId xmlns:p14="http://schemas.microsoft.com/office/powerpoint/2010/main" val="1156738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1200" b="0" strike="noStrike" spc="-1">
                <a:latin typeface="Arial"/>
              </a:rPr>
              <a:t>آِیا خوبه که امتیاز استک اورفلومونو توی روزممون درج کنم؟ </a:t>
            </a:r>
          </a:p>
          <a:p>
            <a:pPr marL="216000" indent="-216000" algn="r" rtl="1">
              <a:lnSpc>
                <a:spcPct val="100000"/>
              </a:lnSpc>
              <a:buNone/>
            </a:pPr>
            <a:r>
              <a:rPr lang="fa-IR" sz="1200" b="0" strike="noStrike" spc="-1">
                <a:latin typeface="Arial"/>
              </a:rPr>
              <a:t>برای این موضوع دو دیدگاه وجود داره:</a:t>
            </a: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38</a:t>
            </a:fld>
            <a:endParaRPr lang="en-US" sz="1200" b="0" strike="noStrike" spc="-1">
              <a:latin typeface="Times New Roman"/>
            </a:endParaRPr>
          </a:p>
        </p:txBody>
      </p:sp>
    </p:spTree>
    <p:extLst>
      <p:ext uri="{BB962C8B-B14F-4D97-AF65-F5344CB8AC3E}">
        <p14:creationId xmlns:p14="http://schemas.microsoft.com/office/powerpoint/2010/main" val="3720165894"/>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PlaceHolder 1"/>
          <p:cNvSpPr>
            <a:spLocks noGrp="1" noRot="1" noChangeAspect="1"/>
          </p:cNvSpPr>
          <p:nvPr>
            <p:ph type="sldImg"/>
          </p:nvPr>
        </p:nvSpPr>
        <p:spPr>
          <a:xfrm>
            <a:off x="685800" y="1143000"/>
            <a:ext cx="5486400" cy="3086100"/>
          </a:xfrm>
          <a:prstGeom prst="rect">
            <a:avLst/>
          </a:prstGeom>
          <a:ln w="0">
            <a:noFill/>
          </a:ln>
        </p:spPr>
      </p:sp>
      <p:sp>
        <p:nvSpPr>
          <p:cNvPr id="118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موردآخر  - </a:t>
            </a:r>
            <a:r>
              <a:rPr lang="en-US" sz="1800" b="0" strike="noStrike" spc="-1">
                <a:latin typeface="Comic Sans MS"/>
                <a:cs typeface="B Kamran"/>
              </a:rPr>
              <a:t>Strong Entry</a:t>
            </a:r>
            <a:endParaRPr lang="fa-IR" sz="1800" b="0" strike="noStrike" spc="-1">
              <a:latin typeface="Comic Sans MS"/>
              <a:cs typeface="B Kamran"/>
            </a:endParaRPr>
          </a:p>
          <a:p>
            <a:pPr algn="just" rtl="1">
              <a:lnSpc>
                <a:spcPct val="107000"/>
              </a:lnSpc>
              <a:spcBef>
                <a:spcPts val="799"/>
              </a:spcBef>
              <a:buNone/>
              <a:tabLst>
                <a:tab pos="0" algn="l"/>
              </a:tabLst>
            </a:pPr>
            <a:r>
              <a:rPr lang="fa-IR" sz="1800" b="0" strike="noStrike" spc="-1">
                <a:latin typeface="Comic Sans MS"/>
                <a:cs typeface="B Kamran"/>
              </a:rPr>
              <a:t>یک ویژگی خوبی که </a:t>
            </a:r>
            <a:r>
              <a:rPr lang="en-US" sz="1800" b="0" strike="noStrike" spc="-1">
                <a:latin typeface="Comic Sans MS"/>
                <a:cs typeface="B Kamran"/>
              </a:rPr>
              <a:t>StackExchange</a:t>
            </a:r>
            <a:r>
              <a:rPr lang="fa-IR" sz="1800" b="0" strike="noStrike" spc="-1">
                <a:latin typeface="Comic Sans MS"/>
                <a:cs typeface="B Kamran"/>
              </a:rPr>
              <a:t> پیاده کرده اینه که اگر شما توی حداقل </a:t>
            </a:r>
            <a:r>
              <a:rPr lang="en-US" sz="1800" b="0" strike="noStrike" spc="-1">
                <a:latin typeface="Comic Sans MS"/>
                <a:ea typeface="Segoe UI"/>
              </a:rPr>
              <a:t>1</a:t>
            </a:r>
            <a:r>
              <a:rPr lang="fa-IR" sz="1800" b="0" strike="noStrike" spc="-1">
                <a:latin typeface="Comic Sans MS"/>
                <a:cs typeface="B Kamran"/>
              </a:rPr>
              <a:t>یکی از سایت های </a:t>
            </a:r>
            <a:r>
              <a:rPr lang="en-US" sz="1800" b="0" strike="noStrike" spc="-1">
                <a:latin typeface="Comic Sans MS"/>
                <a:ea typeface="Segoe UI"/>
              </a:rPr>
              <a:t>Stackexchange حداقل 200 امتیاز داشته باشین، جزو یوزرهای با تجربه شناخته میشین، اینطوری هر بار که به هر سایت دیگه ای از Stackexchange join</a:t>
            </a:r>
            <a:r>
              <a:rPr lang="fa-IR" sz="1800" b="0" strike="noStrike" spc="-1">
                <a:latin typeface="Comic Sans MS"/>
                <a:cs typeface="B Kamran"/>
              </a:rPr>
              <a:t>شین، </a:t>
            </a:r>
            <a:r>
              <a:rPr lang="en-US" sz="1800" b="0" strike="noStrike" spc="-1">
                <a:latin typeface="Comic Sans MS"/>
                <a:ea typeface="Segoe UI"/>
              </a:rPr>
              <a:t>100 امتیاز مثل این تصویر که میبنین بهتئون میدن، چرا؟ چون فرض اینه که این کاربر </a:t>
            </a:r>
            <a:r>
              <a:rPr lang="fa-IR" sz="1800" b="0" strike="noStrike" spc="-1">
                <a:latin typeface="Comic Sans MS"/>
                <a:ea typeface="Segoe UI"/>
              </a:rPr>
              <a:t>از قبل</a:t>
            </a:r>
            <a:r>
              <a:rPr lang="en-US" sz="1800" b="0" strike="noStrike" spc="-1">
                <a:latin typeface="Comic Sans MS"/>
                <a:ea typeface="Segoe UI"/>
              </a:rPr>
              <a:t> قوانین رو تا حدودی میدونه </a:t>
            </a:r>
            <a:r>
              <a:rPr lang="fa-IR" sz="1800" b="0" strike="noStrike" spc="-1">
                <a:latin typeface="Comic Sans MS"/>
                <a:ea typeface="Segoe UI"/>
              </a:rPr>
              <a:t>و مطالعه کرده، </a:t>
            </a:r>
            <a:r>
              <a:rPr lang="en-US" sz="1800" b="0" strike="noStrike" spc="-1">
                <a:latin typeface="Comic Sans MS"/>
                <a:ea typeface="Segoe UI"/>
              </a:rPr>
              <a:t>بنابراین مشکلی نداره که اینجا هم بتونه upvote/edit/report و... رو هم انجام بده</a:t>
            </a:r>
            <a:r>
              <a:rPr lang="fa-IR" sz="1800" b="0" strike="noStrike" spc="-1">
                <a:latin typeface="Comic Sans MS"/>
                <a:ea typeface="Segoe UI"/>
              </a:rPr>
              <a:t> یعنی به شما اعتماد دارن</a:t>
            </a:r>
            <a:r>
              <a:rPr lang="en-US" sz="1800" b="0" strike="noStrike" spc="-1">
                <a:latin typeface="Comic Sans MS"/>
                <a:ea typeface="Segoe UI"/>
              </a:rPr>
              <a:t>! </a:t>
            </a:r>
            <a:r>
              <a:rPr lang="fa-IR" sz="1800" b="0" strike="noStrike" spc="-1">
                <a:latin typeface="Comic Sans MS"/>
                <a:ea typeface="Segoe UI"/>
              </a:rPr>
              <a:t> بنابراین وقتی سوال یا جوابی ارائه میدین، کمتر به عنوان یک تازه وارد درنظر گرفته میشین و احتمال </a:t>
            </a:r>
            <a:r>
              <a:rPr lang="en-US" sz="1800" b="0" strike="noStrike" spc="-1">
                <a:latin typeface="Comic Sans MS"/>
                <a:ea typeface="Segoe UI"/>
              </a:rPr>
              <a:t>downvote </a:t>
            </a:r>
            <a:r>
              <a:rPr lang="fa-IR" sz="1800" b="0" strike="noStrike" spc="-1">
                <a:latin typeface="Comic Sans MS"/>
                <a:ea typeface="Segoe UI"/>
              </a:rPr>
              <a:t>کمتر میشه، </a:t>
            </a:r>
            <a:r>
              <a:rPr lang="fa-IR" sz="1800" b="0" strike="noStrike" spc="-1">
                <a:solidFill>
                  <a:srgbClr val="000000"/>
                </a:solidFill>
                <a:latin typeface="Comic Sans MS"/>
                <a:cs typeface="B Kamran"/>
              </a:rPr>
              <a:t>به همین راحتی اگه این قوانین رو بلد باشیم، می­تونیم زودتر پیشرفت کنیم، و دیگه نیاز نیست هی هربار از صفر شروع کنیم!</a:t>
            </a:r>
            <a:endParaRPr lang="en-US" sz="1800" b="0" strike="noStrike" spc="-1">
              <a:latin typeface="Arial"/>
            </a:endParaRPr>
          </a:p>
          <a:p>
            <a:pPr algn="just" rtl="1">
              <a:lnSpc>
                <a:spcPct val="107000"/>
              </a:lnSpc>
              <a:spcBef>
                <a:spcPts val="799"/>
              </a:spcBef>
              <a:buNone/>
              <a:tabLst>
                <a:tab pos="0" algn="l"/>
              </a:tabLst>
            </a:pPr>
            <a:endParaRPr lang="en-US" sz="1800" b="0" strike="noStrike" spc="-1">
              <a:latin typeface="Arial"/>
            </a:endParaRPr>
          </a:p>
        </p:txBody>
      </p:sp>
      <p:sp>
        <p:nvSpPr>
          <p:cNvPr id="1181" name="PlaceHolder 3"/>
          <p:cNvSpPr>
            <a:spLocks noGrp="1"/>
          </p:cNvSpPr>
          <p:nvPr>
            <p:ph type="sldNum" idx="15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915DF19-882F-4116-934C-CBF23BD87035}" type="slidenum">
              <a:rPr lang="en-US" sz="1200" b="0" strike="noStrike" spc="-1">
                <a:latin typeface="Times New Roman"/>
              </a:rPr>
              <a:t>380</a:t>
            </a:fld>
            <a:endParaRPr lang="en-US" sz="1200" b="0" strike="noStrike" spc="-1">
              <a:latin typeface="Times New Roman"/>
            </a:endParaRPr>
          </a:p>
        </p:txBody>
      </p:sp>
    </p:spTree>
    <p:extLst>
      <p:ext uri="{BB962C8B-B14F-4D97-AF65-F5344CB8AC3E}">
        <p14:creationId xmlns:p14="http://schemas.microsoft.com/office/powerpoint/2010/main" val="10657310"/>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مروری بر فصل 6: </a:t>
            </a:r>
            <a:r>
              <a:rPr lang="en-US" sz="2000" b="0" strike="noStrike" spc="-1">
                <a:latin typeface="Arial"/>
              </a:rPr>
              <a:t>how to get more scores</a:t>
            </a:r>
          </a:p>
          <a:p>
            <a:pPr marL="216000" indent="-216000" algn="r" rtl="1">
              <a:lnSpc>
                <a:spcPct val="100000"/>
              </a:lnSpc>
              <a:buNone/>
            </a:pPr>
            <a:endParaRPr lang="fa-IR" sz="2000" b="0" strike="noStrike" spc="-1">
              <a:latin typeface="Arial"/>
            </a:endParaRPr>
          </a:p>
          <a:p>
            <a:pPr marL="216000" indent="-216000" algn="r" rtl="1">
              <a:lnSpc>
                <a:spcPct val="100000"/>
              </a:lnSpc>
              <a:buNone/>
            </a:pPr>
            <a:r>
              <a:rPr lang="fa-IR" sz="2000" b="0" strike="noStrike" spc="-1">
                <a:latin typeface="Arial"/>
              </a:rPr>
              <a:t>تو این فصل درمورد اهمیت استفاده از </a:t>
            </a:r>
            <a:r>
              <a:rPr lang="en-US" sz="2000" b="0" strike="noStrike" spc="-1">
                <a:latin typeface="Arial"/>
              </a:rPr>
              <a:t>watched tags</a:t>
            </a:r>
            <a:r>
              <a:rPr lang="fa-IR" sz="2000" b="0" strike="noStrike" spc="-1">
                <a:latin typeface="Arial"/>
              </a:rPr>
              <a:t> صحبت کردیم تا  بتونیم سریعترین جواب رو ارائه بدیم! و همینطور گفتیم برای اینکه میدون رو به دست بگیرین ابتدا یه جواب مختصر و مفید ارائه بدین، بعدش در صورت نیاز، پاسختونو تو چنددقیقه آتی ویرایش کنین و مفصل ترش کنین، اینطوری میتونین سریعتر به امتیاز و جواب </a:t>
            </a:r>
            <a:r>
              <a:rPr lang="en-US" sz="2000" b="0" strike="noStrike" spc="-1">
                <a:latin typeface="Arial"/>
              </a:rPr>
              <a:t>Accepted answer</a:t>
            </a:r>
            <a:r>
              <a:rPr lang="fa-IR" sz="2000" b="0" strike="noStrike" spc="-1">
                <a:latin typeface="Arial"/>
              </a:rPr>
              <a:t> دست پیدا کنین و یادتون باشه جواب های </a:t>
            </a:r>
            <a:r>
              <a:rPr lang="en-US" sz="2000" b="0" strike="noStrike" spc="-1">
                <a:latin typeface="Arial"/>
              </a:rPr>
              <a:t>Accept</a:t>
            </a:r>
            <a:r>
              <a:rPr lang="fa-IR" sz="2000" b="0" strike="noStrike" spc="-1">
                <a:latin typeface="Arial"/>
              </a:rPr>
              <a:t> شده، امتیاز های بیشتری رو دریافت میکنن چون افراد معمولا دنبال این ها هستن، </a:t>
            </a:r>
          </a:p>
          <a:p>
            <a:pPr marL="216000" indent="-216000" algn="r" rtl="1">
              <a:lnSpc>
                <a:spcPct val="100000"/>
              </a:lnSpc>
              <a:buNone/>
            </a:pPr>
            <a:r>
              <a:rPr lang="fa-IR" sz="2000" b="0" strike="noStrike" spc="-1">
                <a:latin typeface="Arial"/>
              </a:rPr>
              <a:t>علاوه بر اون توضیح دادیم که بیشترین امتیازها رو سوال جواب های ساده بدست میارن و</a:t>
            </a:r>
          </a:p>
          <a:p>
            <a:pPr marL="216000" indent="-216000" algn="r" rtl="1">
              <a:lnSpc>
                <a:spcPct val="100000"/>
              </a:lnSpc>
              <a:buNone/>
            </a:pPr>
            <a:r>
              <a:rPr lang="fa-IR" sz="2000" b="0" strike="noStrike" spc="-1">
                <a:latin typeface="Arial"/>
              </a:rPr>
              <a:t> همینطور چطور میتونین از سوال هایی که جواب دارن بهترین نتیجه رو دریافت کنین، و</a:t>
            </a:r>
          </a:p>
          <a:p>
            <a:pPr marL="216000" indent="-216000" algn="r" rtl="1">
              <a:lnSpc>
                <a:spcPct val="100000"/>
              </a:lnSpc>
              <a:buNone/>
            </a:pPr>
            <a:r>
              <a:rPr lang="fa-IR" sz="2000" b="0" strike="noStrike" spc="-1">
                <a:latin typeface="Arial"/>
              </a:rPr>
              <a:t> از همه مهمتر چطور جواب حرفه ای یا درواقع بهترین جواب رو با کمک منبع اصلی مثلا استانداردشون، </a:t>
            </a:r>
            <a:r>
              <a:rPr lang="en-US" sz="2000" b="0" strike="noStrike" spc="-1">
                <a:latin typeface="Arial"/>
              </a:rPr>
              <a:t>github repository </a:t>
            </a:r>
            <a:r>
              <a:rPr lang="fa-IR" sz="2000" b="0" strike="noStrike" spc="-1">
                <a:latin typeface="Arial"/>
              </a:rPr>
              <a:t> اون کتاب خونه یا ابزار ارائه بدین!</a:t>
            </a:r>
          </a:p>
          <a:p>
            <a:pPr marL="216000" indent="-216000" algn="r" rtl="1">
              <a:lnSpc>
                <a:spcPct val="100000"/>
              </a:lnSpc>
              <a:buNone/>
            </a:pPr>
            <a:r>
              <a:rPr lang="fa-IR" sz="2000" b="0" strike="noStrike" spc="-1">
                <a:latin typeface="Arial"/>
              </a:rPr>
              <a:t>در ادمه درباره </a:t>
            </a:r>
            <a:r>
              <a:rPr lang="en-US" sz="2000" b="0" strike="noStrike" spc="-1">
                <a:latin typeface="Arial"/>
              </a:rPr>
              <a:t>community wiki </a:t>
            </a:r>
            <a:r>
              <a:rPr lang="fa-IR" sz="2000" b="0" strike="noStrike" spc="-1">
                <a:latin typeface="Arial"/>
              </a:rPr>
              <a:t>صحبت کردیم ، همینطور وقتی که </a:t>
            </a:r>
            <a:r>
              <a:rPr lang="en-US" sz="2000" b="0" strike="noStrike" spc="-1">
                <a:latin typeface="Arial"/>
              </a:rPr>
              <a:t>Share </a:t>
            </a:r>
            <a:r>
              <a:rPr lang="fa-IR" sz="2000" b="0" strike="noStrike" spc="-1">
                <a:latin typeface="Arial"/>
              </a:rPr>
              <a:t>میکنین سوالتون رو چطور عمل کنین و از اون مهمتر، چطور از سوال های </a:t>
            </a:r>
            <a:r>
              <a:rPr lang="en-US" sz="2000" b="0" strike="noStrike" spc="-1">
                <a:latin typeface="Arial"/>
              </a:rPr>
              <a:t>self  answer</a:t>
            </a:r>
            <a:r>
              <a:rPr lang="fa-IR" sz="2000" b="0" strike="noStrike" spc="-1">
                <a:latin typeface="Arial"/>
              </a:rPr>
              <a:t> بهترین استفاده رو میشه برد و در نهایت نکته ای برای شروع پر قدرت رو بهتون گفتیم که چه زمانی وارد یک مجموعه دیگه </a:t>
            </a:r>
            <a:r>
              <a:rPr lang="en-US" sz="2000" b="0" strike="noStrike" spc="-1">
                <a:latin typeface="Arial"/>
              </a:rPr>
              <a:t>stackoverflow</a:t>
            </a:r>
            <a:r>
              <a:rPr lang="fa-IR" sz="2000" b="0" strike="noStrike" spc="-1">
                <a:latin typeface="Arial"/>
              </a:rPr>
              <a:t> بشین! و فعالیتتون رو آغاز کنین، </a:t>
            </a:r>
          </a:p>
          <a:p>
            <a:pPr marL="216000" indent="-216000" algn="r" rtl="1">
              <a:lnSpc>
                <a:spcPct val="100000"/>
              </a:lnSpc>
              <a:buNone/>
            </a:pPr>
            <a:endParaRPr lang="fa-IR" sz="2000" b="0" strike="noStrike" spc="-1">
              <a:latin typeface="Arial"/>
            </a:endParaRPr>
          </a:p>
          <a:p>
            <a:pPr marL="216000" indent="-216000" algn="r" rtl="1">
              <a:lnSpc>
                <a:spcPct val="100000"/>
              </a:lnSpc>
              <a:buNone/>
            </a:pPr>
            <a:r>
              <a:rPr lang="fa-IR" sz="2000" b="0" strike="noStrike" spc="-1">
                <a:latin typeface="Arial"/>
              </a:rPr>
              <a:t>با فصل پایانی همراهمون باشین</a:t>
            </a:r>
            <a:endParaRPr lang="en-US" sz="2000" b="0" strike="noStrike" spc="-1">
              <a:latin typeface="Arial"/>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381</a:t>
            </a:fld>
            <a:endParaRPr lang="en-US" sz="1200" b="0" strike="noStrike" spc="-1">
              <a:latin typeface="Times New Roman"/>
            </a:endParaRPr>
          </a:p>
        </p:txBody>
      </p:sp>
    </p:spTree>
    <p:extLst>
      <p:ext uri="{BB962C8B-B14F-4D97-AF65-F5344CB8AC3E}">
        <p14:creationId xmlns:p14="http://schemas.microsoft.com/office/powerpoint/2010/main" val="1174702100"/>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PlaceHolder 1"/>
          <p:cNvSpPr>
            <a:spLocks noGrp="1" noRot="1" noChangeAspect="1"/>
          </p:cNvSpPr>
          <p:nvPr>
            <p:ph type="sldImg"/>
          </p:nvPr>
        </p:nvSpPr>
        <p:spPr>
          <a:xfrm>
            <a:off x="685800" y="1143000"/>
            <a:ext cx="5486400" cy="3086100"/>
          </a:xfrm>
          <a:prstGeom prst="rect">
            <a:avLst/>
          </a:prstGeom>
          <a:ln w="0">
            <a:noFill/>
          </a:ln>
        </p:spPr>
      </p:sp>
      <p:sp>
        <p:nvSpPr>
          <p:cNvPr id="118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r" rtl="1">
              <a:lnSpc>
                <a:spcPct val="100000"/>
              </a:lnSpc>
              <a:buNone/>
              <a:tabLst>
                <a:tab pos="0" algn="l"/>
              </a:tabLst>
            </a:pPr>
            <a:r>
              <a:rPr lang="fa-IR" sz="1800" b="0" strike="noStrike" spc="-1">
                <a:latin typeface="Comic Sans MS"/>
                <a:cs typeface="B Kamran"/>
              </a:rPr>
              <a:t>رسیدیم به فصل آخر، </a:t>
            </a:r>
          </a:p>
          <a:p>
            <a:pPr algn="r" rtl="1">
              <a:lnSpc>
                <a:spcPct val="100000"/>
              </a:lnSpc>
              <a:buNone/>
              <a:tabLst>
                <a:tab pos="0" algn="l"/>
              </a:tabLst>
            </a:pPr>
            <a:r>
              <a:rPr lang="fa-IR" sz="1800" b="0" strike="noStrike" spc="-1">
                <a:latin typeface="Comic Sans MS"/>
                <a:cs typeface="B Kamran"/>
              </a:rPr>
              <a:t>دوتا نکته رو میخوام بگم، </a:t>
            </a:r>
          </a:p>
          <a:p>
            <a:pPr algn="r" rtl="1">
              <a:lnSpc>
                <a:spcPct val="100000"/>
              </a:lnSpc>
              <a:buNone/>
              <a:tabLst>
                <a:tab pos="0" algn="l"/>
              </a:tabLst>
            </a:pPr>
            <a:r>
              <a:rPr lang="fa-IR" sz="1800" b="0" strike="noStrike" spc="-1">
                <a:latin typeface="Comic Sans MS"/>
                <a:cs typeface="B Kamran"/>
              </a:rPr>
              <a:t>اولی اینکه همونطور که تو فصل­های قبل هم توضیح دادیم، همیشه سعی کنین از هر رسانه­ای که در دسترس شما قرار داده شده جلوه مناسبی از تخصصتون رو به شیوه درست و نه غیرواقعی و دروغ شکل و گنده­گویی و... به نمایش بزارین، شما باید تا می­تونین خودتون رو به بقیه معرفی کنین، اینطوری افراد بیشتری متوجه حضور شما می­شن، متوجه فعالیت­ها و تخصص شما می­شن و به شما رجوع می­کنن، بنابراین صفحه پروفایلتون رو خوب و تمیز بسازین، مثلا شما میتونین خیلی ساده مثل </a:t>
            </a:r>
            <a:r>
              <a:rPr lang="en-US" sz="1800" b="0" strike="noStrike" spc="-1">
                <a:latin typeface="Comic Sans MS"/>
                <a:cs typeface="B Kamran"/>
              </a:rPr>
              <a:t>jon skeet</a:t>
            </a:r>
            <a:r>
              <a:rPr lang="fa-IR" sz="1800" b="0" strike="noStrike" spc="-1">
                <a:latin typeface="Comic Sans MS"/>
                <a:cs typeface="B Kamran"/>
              </a:rPr>
              <a:t> یه سری اطلاعات مختصر و مفید از خودتون ارائه کنین</a:t>
            </a:r>
            <a:endParaRPr lang="en-US" sz="1800" b="0" strike="noStrike" spc="-1">
              <a:latin typeface="Arial"/>
            </a:endParaRPr>
          </a:p>
          <a:p>
            <a:pPr algn="r" rtl="1">
              <a:lnSpc>
                <a:spcPct val="100000"/>
              </a:lnSpc>
              <a:buNone/>
              <a:tabLst>
                <a:tab pos="0" algn="l"/>
              </a:tabLst>
            </a:pPr>
            <a:endParaRPr lang="en-US" sz="1800" b="0" strike="noStrike" spc="-1">
              <a:latin typeface="Arial"/>
            </a:endParaRPr>
          </a:p>
        </p:txBody>
      </p:sp>
      <p:sp>
        <p:nvSpPr>
          <p:cNvPr id="1184" name="PlaceHolder 3"/>
          <p:cNvSpPr>
            <a:spLocks noGrp="1"/>
          </p:cNvSpPr>
          <p:nvPr>
            <p:ph type="sldNum" idx="15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A8BEA399-DB64-4A32-AC3D-AD0BFC41CD72}" type="slidenum">
              <a:rPr lang="en-US" sz="1200" b="0" strike="noStrike" spc="-1">
                <a:latin typeface="Times New Roman"/>
              </a:rPr>
              <a:t>382</a:t>
            </a:fld>
            <a:endParaRPr lang="en-US" sz="1200" b="0" strike="noStrike" spc="-1">
              <a:latin typeface="Times New Roman"/>
            </a:endParaRPr>
          </a:p>
        </p:txBody>
      </p:sp>
    </p:spTree>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دومین نکته که خیلی مهم هست رو با مثال براتون میگم، درواقع دوباره سری به لژیونرهای </a:t>
            </a:r>
            <a:r>
              <a:rPr lang="en-US" sz="1800" b="0" strike="noStrike" spc="-1">
                <a:latin typeface="Comic Sans MS"/>
                <a:cs typeface="B Kamran"/>
              </a:rPr>
              <a:t>Stackoverflwow </a:t>
            </a:r>
            <a:r>
              <a:rPr lang="fa-IR" sz="1800" b="0" strike="noStrike" spc="-1">
                <a:latin typeface="Comic Sans MS"/>
                <a:cs typeface="B Kamran"/>
              </a:rPr>
              <a:t> بزنیم و ببینیم که واقعا این افراد برای بدست آوردن این امتیاز ها سختی کشیدن یا اینکه صرفا چندتا سوال جواب ساده رو انجام دادن و کلی امتیاز دریافت کردن! </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383</a:t>
            </a:fld>
            <a:endParaRPr lang="en-US" sz="1200" b="0" strike="noStrike" spc="-1">
              <a:latin typeface="Times New Roman"/>
            </a:endParaRPr>
          </a:p>
        </p:txBody>
      </p:sp>
    </p:spTree>
    <p:extLst>
      <p:ext uri="{BB962C8B-B14F-4D97-AF65-F5344CB8AC3E}">
        <p14:creationId xmlns:p14="http://schemas.microsoft.com/office/powerpoint/2010/main" val="273081105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تو فصل قبل دیده بودیم که جناب </a:t>
            </a:r>
            <a:r>
              <a:rPr lang="en-US" sz="1800" b="0" strike="noStrike" spc="-1">
                <a:latin typeface="Comic Sans MS"/>
                <a:cs typeface="B Kamran"/>
              </a:rPr>
              <a:t>john Skeet</a:t>
            </a:r>
            <a:r>
              <a:rPr lang="fa-IR" sz="1800" b="0" strike="noStrike" spc="-1">
                <a:latin typeface="Comic Sans MS"/>
                <a:cs typeface="B Kamran"/>
              </a:rPr>
              <a:t> که اولین نفر هستن و بیش از 300، 400هزارتا از امتیازشون رو از چندتا سوال/جواب بدست اوردن، آیا واقعا همش همین بوده؟</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384</a:t>
            </a:fld>
            <a:endParaRPr lang="en-US" sz="1200" b="0" strike="noStrike" spc="-1">
              <a:latin typeface="Times New Roman"/>
            </a:endParaRPr>
          </a:p>
        </p:txBody>
      </p:sp>
    </p:spTree>
    <p:extLst>
      <p:ext uri="{BB962C8B-B14F-4D97-AF65-F5344CB8AC3E}">
        <p14:creationId xmlns:p14="http://schemas.microsoft.com/office/powerpoint/2010/main" val="4095359989"/>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وقتی پروفایلشونو دقیقتر بررسی کنیم میبینیم که بیش از هزارتا جواب داره که اصلا هیچ امتیازی دریافت نکردن! و حتی یکی از جواب هاشون 2تا </a:t>
            </a:r>
            <a:r>
              <a:rPr lang="en-US" sz="1800" b="0" strike="noStrike" spc="-1">
                <a:latin typeface="Comic Sans MS"/>
                <a:cs typeface="B Kamran"/>
              </a:rPr>
              <a:t>downvote</a:t>
            </a:r>
            <a:r>
              <a:rPr lang="fa-IR" sz="1800" b="0" strike="noStrike" spc="-1">
                <a:latin typeface="Comic Sans MS"/>
                <a:cs typeface="B Kamran"/>
              </a:rPr>
              <a:t> هم گرفته!!</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385</a:t>
            </a:fld>
            <a:endParaRPr lang="en-US" sz="1200" b="0" strike="noStrike" spc="-1">
              <a:latin typeface="Times New Roman"/>
            </a:endParaRPr>
          </a:p>
        </p:txBody>
      </p:sp>
    </p:spTree>
    <p:extLst>
      <p:ext uri="{BB962C8B-B14F-4D97-AF65-F5344CB8AC3E}">
        <p14:creationId xmlns:p14="http://schemas.microsoft.com/office/powerpoint/2010/main" val="4208746627"/>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یا نفر دوم جناب </a:t>
            </a:r>
            <a:r>
              <a:rPr lang="en-US" sz="1800" b="0" strike="noStrike" spc="-1">
                <a:latin typeface="Comic Sans MS"/>
                <a:cs typeface="B Kamran"/>
              </a:rPr>
              <a:t>Gordon linoff</a:t>
            </a:r>
            <a:r>
              <a:rPr lang="fa-IR" sz="1800" b="0" strike="noStrike" spc="-1">
                <a:latin typeface="Comic Sans MS"/>
                <a:cs typeface="B Kamran"/>
              </a:rPr>
              <a:t> که بیش از 30هزارتا از جواب هاشون بدون امتیاز هستن، که از این تعداد نزدیک 8هزارتاشون هم </a:t>
            </a:r>
            <a:r>
              <a:rPr lang="en-US" sz="1800" b="0" strike="noStrike" spc="-1">
                <a:latin typeface="Comic Sans MS"/>
                <a:cs typeface="B Kamran"/>
              </a:rPr>
              <a:t>Accepted answer</a:t>
            </a:r>
            <a:r>
              <a:rPr lang="fa-IR" sz="1800" b="0" strike="noStrike" spc="-1">
                <a:latin typeface="Comic Sans MS"/>
                <a:cs typeface="B Kamran"/>
              </a:rPr>
              <a:t> هستن ولی باز هم </a:t>
            </a:r>
            <a:r>
              <a:rPr lang="en-US" sz="1800" b="0" strike="noStrike" spc="-1">
                <a:latin typeface="Comic Sans MS"/>
                <a:cs typeface="B Kamran"/>
              </a:rPr>
              <a:t>upvote</a:t>
            </a:r>
            <a:r>
              <a:rPr lang="fa-IR" sz="1800" b="0" strike="noStrike" spc="-1">
                <a:latin typeface="Comic Sans MS"/>
                <a:cs typeface="B Kamran"/>
              </a:rPr>
              <a:t>ی دریافت نکردن! تازه 354تاشون هم </a:t>
            </a:r>
            <a:r>
              <a:rPr lang="en-US" sz="1800" b="0" strike="noStrike" spc="-1">
                <a:latin typeface="Comic Sans MS"/>
                <a:cs typeface="B Kamran"/>
              </a:rPr>
              <a:t>downvote</a:t>
            </a:r>
            <a:r>
              <a:rPr lang="fa-IR" sz="1800" b="0" strike="noStrike" spc="-1">
                <a:latin typeface="Comic Sans MS"/>
                <a:cs typeface="B Kamran"/>
              </a:rPr>
              <a:t> گرفتن!</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386</a:t>
            </a:fld>
            <a:endParaRPr lang="en-US" sz="1200" b="0" strike="noStrike" spc="-1">
              <a:latin typeface="Times New Roman"/>
            </a:endParaRPr>
          </a:p>
        </p:txBody>
      </p:sp>
    </p:spTree>
    <p:extLst>
      <p:ext uri="{BB962C8B-B14F-4D97-AF65-F5344CB8AC3E}">
        <p14:creationId xmlns:p14="http://schemas.microsoft.com/office/powerpoint/2010/main" val="265888096"/>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همینطور نفر سوم جناب </a:t>
            </a:r>
            <a:r>
              <a:rPr lang="en-US" sz="1800" b="0" strike="noStrike" spc="-1">
                <a:latin typeface="Comic Sans MS"/>
                <a:cs typeface="B Kamran"/>
              </a:rPr>
              <a:t>VonC</a:t>
            </a:r>
            <a:r>
              <a:rPr lang="fa-IR" sz="1800" b="0" strike="noStrike" spc="-1">
                <a:latin typeface="Comic Sans MS"/>
                <a:cs typeface="B Kamran"/>
              </a:rPr>
              <a:t>که بیش از 7هزارتا جواب بدون امتیاز دارن که بیش از 1500تاش </a:t>
            </a:r>
            <a:r>
              <a:rPr lang="en-US" sz="1800" b="0" strike="noStrike" spc="-1">
                <a:latin typeface="Comic Sans MS"/>
                <a:cs typeface="B Kamran"/>
              </a:rPr>
              <a:t>accepted answer </a:t>
            </a:r>
            <a:r>
              <a:rPr lang="fa-IR" sz="1800" b="0" strike="noStrike" spc="-1">
                <a:latin typeface="Comic Sans MS"/>
                <a:cs typeface="B Kamran"/>
              </a:rPr>
              <a:t>هستن و تازه 96 تا هم </a:t>
            </a:r>
            <a:r>
              <a:rPr lang="en-US" sz="1800" b="0" strike="noStrike" spc="-1">
                <a:latin typeface="Comic Sans MS"/>
                <a:cs typeface="B Kamran"/>
              </a:rPr>
              <a:t>downvote</a:t>
            </a:r>
            <a:r>
              <a:rPr lang="fa-IR" sz="1800" b="0" strike="noStrike" spc="-1">
                <a:latin typeface="Comic Sans MS"/>
                <a:cs typeface="B Kamran"/>
              </a:rPr>
              <a:t> دریافت کردن! </a:t>
            </a:r>
          </a:p>
          <a:p>
            <a:pPr algn="just" rtl="1">
              <a:lnSpc>
                <a:spcPct val="107000"/>
              </a:lnSpc>
              <a:spcBef>
                <a:spcPts val="799"/>
              </a:spcBef>
              <a:buNone/>
              <a:tabLst>
                <a:tab pos="0" algn="l"/>
              </a:tabLst>
            </a:pP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387</a:t>
            </a:fld>
            <a:endParaRPr lang="en-US" sz="1200" b="0" strike="noStrike" spc="-1">
              <a:latin typeface="Times New Roman"/>
            </a:endParaRPr>
          </a:p>
        </p:txBody>
      </p:sp>
    </p:spTree>
    <p:extLst>
      <p:ext uri="{BB962C8B-B14F-4D97-AF65-F5344CB8AC3E}">
        <p14:creationId xmlns:p14="http://schemas.microsoft.com/office/powerpoint/2010/main" val="2938212427"/>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درواقع اینا رو بهتون نشون دادم تا واقعیت و مساله دنیای انسانی و با انسان ها سروکار داریم رو بیشتر درک کنین، و ببینین که برای رسیدن به همچین جاهایی، احتمالا شما هم کلی سوال جواب درست خواهید داشت که نه تنها امتیاز مثبت دریافت نمیکنن بلکه ممکنه امتیاز منفی هم بگیرن! یعنی هرچقدر هم سعی کنین که قوانین رو رعایت کنین، باز هم ممکنه که شما امتیاز منفی دریافت کنین، </a:t>
            </a:r>
            <a:r>
              <a:rPr lang="en-US" sz="1800" b="0" strike="noStrike" spc="-1">
                <a:latin typeface="Comic Sans MS"/>
                <a:cs typeface="B Kamran"/>
              </a:rPr>
              <a:t>close vote</a:t>
            </a:r>
            <a:r>
              <a:rPr lang="fa-IR" sz="1800" b="0" strike="noStrike" spc="-1">
                <a:latin typeface="Comic Sans MS"/>
                <a:cs typeface="B Kamran"/>
              </a:rPr>
              <a:t> دریافت کنین، حتی و سوال جوابتون هم </a:t>
            </a:r>
            <a:r>
              <a:rPr lang="en-US" sz="1800" b="0" strike="noStrike" spc="-1">
                <a:latin typeface="Comic Sans MS"/>
                <a:cs typeface="B Kamran"/>
              </a:rPr>
              <a:t>delete</a:t>
            </a:r>
            <a:r>
              <a:rPr lang="fa-IR" sz="1800" b="0" strike="noStrike" spc="-1">
                <a:latin typeface="Comic Sans MS"/>
                <a:cs typeface="B Kamran"/>
              </a:rPr>
              <a:t> بشه! </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388</a:t>
            </a:fld>
            <a:endParaRPr lang="en-US" sz="1200" b="0" strike="noStrike" spc="-1">
              <a:latin typeface="Times New Roman"/>
            </a:endParaRPr>
          </a:p>
        </p:txBody>
      </p:sp>
    </p:spTree>
    <p:extLst>
      <p:ext uri="{BB962C8B-B14F-4D97-AF65-F5344CB8AC3E}">
        <p14:creationId xmlns:p14="http://schemas.microsoft.com/office/powerpoint/2010/main" val="2731780224"/>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cs typeface="B Kamran"/>
              </a:rPr>
              <a:t>دیدین و شنیدین تو رانندگی هرچقدر هم یک نفر حواسش باشه و حرفه ای باشه، باز هم ممکنه خدای ناکرده تصادف کنه حالا یا بخاطر حواس پرتیش، یا بی دقتی بقیه یا دلایل دیگه!</a:t>
            </a: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389</a:t>
            </a:fld>
            <a:endParaRPr lang="en-US" sz="1200" b="0" strike="noStrike" spc="-1">
              <a:latin typeface="Times New Roman"/>
            </a:endParaRPr>
          </a:p>
        </p:txBody>
      </p:sp>
    </p:spTree>
    <p:extLst>
      <p:ext uri="{BB962C8B-B14F-4D97-AF65-F5344CB8AC3E}">
        <p14:creationId xmlns:p14="http://schemas.microsoft.com/office/powerpoint/2010/main" val="1491939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28600" indent="-228600" algn="r" rtl="1">
              <a:lnSpc>
                <a:spcPct val="100000"/>
              </a:lnSpc>
              <a:buAutoNum type="arabicPeriod"/>
            </a:pPr>
            <a:r>
              <a:rPr lang="fa-IR" sz="1200" b="0" strike="noStrike" spc="-1">
                <a:latin typeface="Arial"/>
              </a:rPr>
              <a:t>دسته اول میگن نباید قرار بدین! چون اگرخیلی قوی باشین حتما با جاهای خوبی تا الان همکاری کردین و شمارو میشناسن و درنتیجه دیگه حتما موقعیت شغلی های خوبی رو تو گزینه ها تون دارین</a:t>
            </a:r>
          </a:p>
          <a:p>
            <a:pPr marL="0" indent="0" algn="r" rtl="1">
              <a:lnSpc>
                <a:spcPct val="100000"/>
              </a:lnSpc>
              <a:buNone/>
            </a:pPr>
            <a:r>
              <a:rPr lang="fa-IR" sz="1200" b="0" strike="noStrike" spc="-1">
                <a:latin typeface="Arial"/>
              </a:rPr>
              <a:t>درواقع دیدشون اینه که همیشه </a:t>
            </a:r>
            <a:r>
              <a:rPr lang="en-US" sz="1200" b="0" strike="noStrike" spc="-1">
                <a:latin typeface="Arial"/>
              </a:rPr>
              <a:t>work experience</a:t>
            </a:r>
            <a:r>
              <a:rPr lang="fa-IR" sz="1200" b="0" strike="noStrike" spc="-1">
                <a:latin typeface="Arial"/>
              </a:rPr>
              <a:t> تو اولویت قرار داره و بهتره رو چیز دیگه ای تمرکز نکنیم!</a:t>
            </a:r>
            <a:endParaRPr lang="en-US" sz="1200" b="0" strike="noStrike" spc="-1">
              <a:latin typeface="Arial"/>
            </a:endParaRPr>
          </a:p>
          <a:p>
            <a:pPr marL="0" indent="0" algn="r" rtl="1">
              <a:lnSpc>
                <a:spcPct val="100000"/>
              </a:lnSpc>
              <a:buNone/>
            </a:pPr>
            <a:endParaRPr lang="en-US" sz="1200" b="0" strike="noStrike" spc="-1">
              <a:latin typeface="Arial"/>
            </a:endParaRP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39</a:t>
            </a:fld>
            <a:endParaRPr lang="en-US" sz="1200" b="0" strike="noStrike" spc="-1">
              <a:latin typeface="Times New Roman"/>
            </a:endParaRPr>
          </a:p>
        </p:txBody>
      </p:sp>
    </p:spTree>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1800" b="0" strike="noStrike" spc="-1">
                <a:latin typeface="Comic Sans MS"/>
                <a:cs typeface="B Kamran"/>
              </a:rPr>
              <a:t>Stackoverflow</a:t>
            </a:r>
            <a:r>
              <a:rPr lang="fa-IR" sz="1800" b="0" strike="noStrike" spc="-1">
                <a:latin typeface="Comic Sans MS"/>
                <a:cs typeface="B Kamran"/>
              </a:rPr>
              <a:t>هم همینه دقیقا مثل دنیای بیرون، چون همش اینجا درگیر آدم هاو قضاوت های افراد هستیم و هرکسی رای خودشو داره، گاهی ممکنه شما حرف حق رو بزنین، اما عده ای که تعدادشون بیشتر از شماست، متوجه درستی حرف شما نشن و شما اذیت شین! گاهی هم ممکنه که غرور دانش و امتیاز شما باعث بشه که شما متوجه نشین که کجای کارتون ایراد داره، گاهی هم ممکنه گیر </a:t>
            </a:r>
            <a:r>
              <a:rPr lang="en-US" sz="1800" b="0" strike="noStrike" spc="-1">
                <a:latin typeface="Comic Sans MS"/>
                <a:cs typeface="B Kamran"/>
              </a:rPr>
              <a:t>gang</a:t>
            </a:r>
            <a:r>
              <a:rPr lang="fa-IR" sz="1800" b="0" strike="noStrike" spc="-1">
                <a:latin typeface="Comic Sans MS"/>
                <a:cs typeface="B Kamran"/>
              </a:rPr>
              <a:t> ها بیوفتین و اذیت شین! </a:t>
            </a:r>
            <a:r>
              <a:rPr lang="fa-IR" sz="1800" b="0" strike="noStrike" spc="-1">
                <a:latin typeface="Comic Sans MS"/>
              </a:rPr>
              <a:t>بنابراین گاهی اوقات ممکنه با رعایت همه این نکات برخی از سوال جواب هاتون هیچ </a:t>
            </a:r>
            <a:r>
              <a:rPr lang="en-US" sz="1800" b="0" strike="noStrike" spc="-1">
                <a:latin typeface="Comic Sans MS"/>
              </a:rPr>
              <a:t>upvote</a:t>
            </a:r>
            <a:r>
              <a:rPr lang="fa-IR" sz="1800" b="0" strike="noStrike" spc="-1">
                <a:latin typeface="Comic Sans MS"/>
              </a:rPr>
              <a:t>ی دریافت نکنه و حتی سوال هاتون هم بی پاسخ بمونه و حتی بدتر </a:t>
            </a:r>
            <a:r>
              <a:rPr lang="en-US" sz="1800" b="0" strike="noStrike" spc="-1">
                <a:latin typeface="Comic Sans MS"/>
              </a:rPr>
              <a:t>downvote , close vote , delete vote</a:t>
            </a:r>
            <a:r>
              <a:rPr lang="fa-IR" sz="1800" b="0" strike="noStrike" spc="-1">
                <a:latin typeface="Comic Sans MS"/>
              </a:rPr>
              <a:t> هم بگیرین اونم بدون دلیل واضحی که به شما کمک کنه که اصلاح کنین،</a:t>
            </a:r>
          </a:p>
          <a:p>
            <a:pPr algn="just" rtl="1">
              <a:lnSpc>
                <a:spcPct val="107000"/>
              </a:lnSpc>
              <a:spcBef>
                <a:spcPts val="799"/>
              </a:spcBef>
              <a:buNone/>
              <a:tabLst>
                <a:tab pos="0" algn="l"/>
              </a:tabLst>
            </a:pPr>
            <a:r>
              <a:rPr lang="fa-IR" sz="1800" b="0" strike="noStrike" spc="-1">
                <a:latin typeface="Comic Sans MS"/>
              </a:rPr>
              <a:t>برای همین شما باید توجه کنین ونباید دلسرد شین و باید ادامه بدین، </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390</a:t>
            </a:fld>
            <a:endParaRPr lang="en-US" sz="1200" b="0" strike="noStrike" spc="-1">
              <a:latin typeface="Times New Roman"/>
            </a:endParaRPr>
          </a:p>
        </p:txBody>
      </p:sp>
    </p:spTree>
    <p:extLst>
      <p:ext uri="{BB962C8B-B14F-4D97-AF65-F5344CB8AC3E}">
        <p14:creationId xmlns:p14="http://schemas.microsoft.com/office/powerpoint/2010/main" val="1474251569"/>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rPr>
              <a:t>خیلی وقت ها بعد از گذشت یک مدت خاصی افراد به مشکل مشابهی برمیخورن و به سوال جواب هاتون که برسن و ببینین مفید باشه براشون </a:t>
            </a:r>
            <a:r>
              <a:rPr lang="en-US" sz="1800" b="0" strike="noStrike" spc="-1">
                <a:latin typeface="Comic Sans MS"/>
              </a:rPr>
              <a:t>upvote</a:t>
            </a:r>
            <a:r>
              <a:rPr lang="fa-IR" sz="1800" b="0" strike="noStrike" spc="-1">
                <a:latin typeface="Comic Sans MS"/>
              </a:rPr>
              <a:t> میدن که برای خودم چندین بار پیش اومده، مثلا اینجا ببینین که این سوالی که بیش از 2سال پیش پرسیده بودم، توی 30 روز گذشته </a:t>
            </a:r>
            <a:r>
              <a:rPr lang="en-US" sz="1800" b="0" strike="noStrike" spc="-1">
                <a:latin typeface="Comic Sans MS"/>
              </a:rPr>
              <a:t>upvote</a:t>
            </a:r>
            <a:r>
              <a:rPr lang="fa-IR" sz="1800" b="0" strike="noStrike" spc="-1">
                <a:latin typeface="Comic Sans MS"/>
              </a:rPr>
              <a:t> دریافت کرده، یعنی تازه افرادی پیدا شدن که همچین مشکلی رو بهش برخورد کردن...</a:t>
            </a:r>
            <a:endParaRPr lang="en-US" sz="1800" b="0" strike="noStrike" spc="-1">
              <a:latin typeface="Arial"/>
            </a:endParaRP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391</a:t>
            </a:fld>
            <a:endParaRPr lang="en-US" sz="1200" b="0" strike="noStrike" spc="-1">
              <a:latin typeface="Times New Roman"/>
            </a:endParaRPr>
          </a:p>
        </p:txBody>
      </p:sp>
    </p:spTree>
    <p:extLst>
      <p:ext uri="{BB962C8B-B14F-4D97-AF65-F5344CB8AC3E}">
        <p14:creationId xmlns:p14="http://schemas.microsoft.com/office/powerpoint/2010/main" val="2171216764"/>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685800" y="1143000"/>
            <a:ext cx="5486400" cy="3086100"/>
          </a:xfrm>
          <a:prstGeom prst="rect">
            <a:avLst/>
          </a:prstGeom>
          <a:ln w="0">
            <a:noFill/>
          </a:ln>
        </p:spPr>
      </p:sp>
      <p:sp>
        <p:nvSpPr>
          <p:cNvPr id="10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بنابراین حواستون باشه اونی که 10کا امتیاز گرفته، ساده بدستش نیاورده! به قول سعدی که میگه</a:t>
            </a:r>
          </a:p>
          <a:p>
            <a:pPr algn="ctr"/>
            <a:r>
              <a:rPr lang="fa-IR" sz="2800" b="0" i="0">
                <a:solidFill>
                  <a:srgbClr val="444444"/>
                </a:solidFill>
                <a:effectLst/>
                <a:latin typeface="IRS"/>
              </a:rPr>
              <a:t>نابرده رنج، گنج میسر نمی شود</a:t>
            </a:r>
          </a:p>
          <a:p>
            <a:pPr algn="ctr"/>
            <a:r>
              <a:rPr lang="fa-IR" sz="2800" b="0" i="0">
                <a:solidFill>
                  <a:srgbClr val="444444"/>
                </a:solidFill>
                <a:effectLst/>
                <a:latin typeface="IRS"/>
              </a:rPr>
              <a:t>مزد آن گرفت جان </a:t>
            </a:r>
            <a:r>
              <a:rPr lang="fa-IR" sz="2800" b="1" i="0">
                <a:solidFill>
                  <a:srgbClr val="444444"/>
                </a:solidFill>
                <a:effectLst/>
                <a:latin typeface="IRS"/>
              </a:rPr>
              <a:t>برادر</a:t>
            </a:r>
            <a:r>
              <a:rPr lang="fa-IR" sz="2800" b="0" i="0">
                <a:solidFill>
                  <a:srgbClr val="444444"/>
                </a:solidFill>
                <a:effectLst/>
                <a:latin typeface="IRS"/>
              </a:rPr>
              <a:t> که کار کرد</a:t>
            </a:r>
          </a:p>
        </p:txBody>
      </p:sp>
      <p:sp>
        <p:nvSpPr>
          <p:cNvPr id="1091" name="PlaceHolder 3"/>
          <p:cNvSpPr>
            <a:spLocks noGrp="1"/>
          </p:cNvSpPr>
          <p:nvPr>
            <p:ph type="sldNum" idx="1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BC3631DC-E23F-4919-A362-54A899A72F6B}" type="slidenum">
              <a:rPr lang="en-US" sz="1200" b="0" strike="noStrike" spc="-1">
                <a:latin typeface="Times New Roman"/>
              </a:rPr>
              <a:t>392</a:t>
            </a:fld>
            <a:endParaRPr lang="en-US" sz="1200" b="0" strike="noStrike" spc="-1">
              <a:latin typeface="Times New Roman"/>
            </a:endParaRPr>
          </a:p>
        </p:txBody>
      </p:sp>
    </p:spTree>
    <p:extLst>
      <p:ext uri="{BB962C8B-B14F-4D97-AF65-F5344CB8AC3E}">
        <p14:creationId xmlns:p14="http://schemas.microsoft.com/office/powerpoint/2010/main" val="3422145054"/>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laceHolder 1"/>
          <p:cNvSpPr>
            <a:spLocks noGrp="1" noRot="1" noChangeAspect="1"/>
          </p:cNvSpPr>
          <p:nvPr>
            <p:ph type="sldImg"/>
          </p:nvPr>
        </p:nvSpPr>
        <p:spPr>
          <a:xfrm>
            <a:off x="685800" y="1143000"/>
            <a:ext cx="5486400" cy="3086100"/>
          </a:xfrm>
          <a:prstGeom prst="rect">
            <a:avLst/>
          </a:prstGeom>
          <a:ln w="0">
            <a:noFill/>
          </a:ln>
        </p:spPr>
      </p:sp>
      <p:sp>
        <p:nvSpPr>
          <p:cNvPr id="11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پس فکر نکنین که همه چی از قبل آماده شده و مسیر بسیار هموار هست و شما کارتون به سادگی اینه که  فقط آخرین حرکت رو انجام بدین تا رشد کنین!  نه همچین خبرهایی نیست! اما </a:t>
            </a:r>
            <a:endParaRPr lang="en-US" sz="1800" b="0" strike="noStrike" spc="-1">
              <a:latin typeface="Arial"/>
            </a:endParaRPr>
          </a:p>
        </p:txBody>
      </p:sp>
      <p:sp>
        <p:nvSpPr>
          <p:cNvPr id="1190" name="PlaceHolder 3"/>
          <p:cNvSpPr>
            <a:spLocks noGrp="1"/>
          </p:cNvSpPr>
          <p:nvPr>
            <p:ph type="sldNum" idx="15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87B33EA-943D-4F42-B606-AFE93786DB72}" type="slidenum">
              <a:rPr lang="en-US" sz="1200" b="0" strike="noStrike" spc="-1">
                <a:latin typeface="Times New Roman"/>
              </a:rPr>
              <a:t>393</a:t>
            </a:fld>
            <a:endParaRPr lang="en-US" sz="1200" b="0" strike="noStrike" spc="-1">
              <a:latin typeface="Times New Roman"/>
            </a:endParaRPr>
          </a:p>
        </p:txBody>
      </p:sp>
    </p:spTree>
    <p:extLst>
      <p:ext uri="{BB962C8B-B14F-4D97-AF65-F5344CB8AC3E}">
        <p14:creationId xmlns:p14="http://schemas.microsoft.com/office/powerpoint/2010/main" val="1175364135"/>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laceHolder 1"/>
          <p:cNvSpPr>
            <a:spLocks noGrp="1" noRot="1" noChangeAspect="1"/>
          </p:cNvSpPr>
          <p:nvPr>
            <p:ph type="sldImg"/>
          </p:nvPr>
        </p:nvSpPr>
        <p:spPr>
          <a:xfrm>
            <a:off x="685800" y="1143000"/>
            <a:ext cx="5486400" cy="3086100"/>
          </a:xfrm>
          <a:prstGeom prst="rect">
            <a:avLst/>
          </a:prstGeom>
          <a:ln w="0">
            <a:noFill/>
          </a:ln>
        </p:spPr>
      </p:sp>
      <p:sp>
        <p:nvSpPr>
          <p:cNvPr id="11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تو این دوره بهترین روش ها رو یادگرفتین، درواقع با چاله چوله های مسیر اشنا شدین و از همه مهمتر سعی کردم نوع نگاه به فعالیت رو بهتون یاد بدم درواقع ماهیگیری رو یادبگیرین،  </a:t>
            </a:r>
          </a:p>
          <a:p>
            <a:pPr algn="just" rtl="1">
              <a:lnSpc>
                <a:spcPct val="107000"/>
              </a:lnSpc>
              <a:spcBef>
                <a:spcPts val="799"/>
              </a:spcBef>
              <a:buNone/>
              <a:tabLst>
                <a:tab pos="0" algn="l"/>
              </a:tabLst>
            </a:pPr>
            <a:r>
              <a:rPr lang="fa-IR" sz="1800" b="0" strike="noStrike" spc="-1">
                <a:latin typeface="Comic Sans MS"/>
                <a:ea typeface="Segoe UI"/>
              </a:rPr>
              <a:t>تا از یک سرباز به قدرت یک وزیر بهره ببرین، اما ! </a:t>
            </a:r>
            <a:endParaRPr lang="en-US" sz="1800" b="0" strike="noStrike" spc="-1">
              <a:latin typeface="Arial"/>
            </a:endParaRPr>
          </a:p>
        </p:txBody>
      </p:sp>
      <p:sp>
        <p:nvSpPr>
          <p:cNvPr id="1190" name="PlaceHolder 3"/>
          <p:cNvSpPr>
            <a:spLocks noGrp="1"/>
          </p:cNvSpPr>
          <p:nvPr>
            <p:ph type="sldNum" idx="15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87B33EA-943D-4F42-B606-AFE93786DB72}" type="slidenum">
              <a:rPr lang="en-US" sz="1200" b="0" strike="noStrike" spc="-1">
                <a:latin typeface="Times New Roman"/>
              </a:rPr>
              <a:t>394</a:t>
            </a:fld>
            <a:endParaRPr lang="en-US" sz="1200" b="0" strike="noStrike" spc="-1">
              <a:latin typeface="Times New Roman"/>
            </a:endParaRPr>
          </a:p>
        </p:txBody>
      </p:sp>
    </p:spTree>
    <p:extLst>
      <p:ext uri="{BB962C8B-B14F-4D97-AF65-F5344CB8AC3E}">
        <p14:creationId xmlns:p14="http://schemas.microsoft.com/office/powerpoint/2010/main" val="2563224276"/>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laceHolder 1"/>
          <p:cNvSpPr>
            <a:spLocks noGrp="1" noRot="1" noChangeAspect="1"/>
          </p:cNvSpPr>
          <p:nvPr>
            <p:ph type="sldImg"/>
          </p:nvPr>
        </p:nvSpPr>
        <p:spPr>
          <a:xfrm>
            <a:off x="685800" y="1143000"/>
            <a:ext cx="5486400" cy="3086100"/>
          </a:xfrm>
          <a:prstGeom prst="rect">
            <a:avLst/>
          </a:prstGeom>
          <a:ln w="0">
            <a:noFill/>
          </a:ln>
        </p:spPr>
      </p:sp>
      <p:sp>
        <p:nvSpPr>
          <p:cNvPr id="11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lang="fa-IR" sz="1800" b="0" strike="noStrike" spc="-1">
                <a:latin typeface="Comic Sans MS"/>
                <a:ea typeface="Segoe UI"/>
              </a:rPr>
              <a:t>این وسط احتمالا شماهم تلفاتی خواهید داشت، بنابراین این یک موضوع طبیعی هست و نباید بابتش غصه بیش از اندازه بخورین و نا امید بشین، بنابراین هر </a:t>
            </a:r>
            <a:r>
              <a:rPr lang="en-US" sz="1800" b="0" strike="noStrike" spc="-1">
                <a:latin typeface="Comic Sans MS"/>
                <a:ea typeface="Segoe UI"/>
              </a:rPr>
              <a:t>close vote/ downvote</a:t>
            </a:r>
            <a:r>
              <a:rPr lang="fa-IR" sz="1800" b="0" strike="noStrike" spc="-1">
                <a:latin typeface="Comic Sans MS"/>
                <a:ea typeface="Segoe UI"/>
              </a:rPr>
              <a:t> یی که گرفتین، همونطورکه تو فصل های قبل توضیح دادیم، بازبینی کنین سوال جوابتونو تا مشکلتون رو پیدا کنین،  </a:t>
            </a:r>
          </a:p>
        </p:txBody>
      </p:sp>
      <p:sp>
        <p:nvSpPr>
          <p:cNvPr id="1190" name="PlaceHolder 3"/>
          <p:cNvSpPr>
            <a:spLocks noGrp="1"/>
          </p:cNvSpPr>
          <p:nvPr>
            <p:ph type="sldNum" idx="15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87B33EA-943D-4F42-B606-AFE93786DB72}" type="slidenum">
              <a:rPr lang="en-US" sz="1200" b="0" strike="noStrike" spc="-1">
                <a:latin typeface="Times New Roman"/>
              </a:rPr>
              <a:t>395</a:t>
            </a:fld>
            <a:endParaRPr lang="en-US" sz="1200" b="0" strike="noStrike" spc="-1">
              <a:latin typeface="Times New Roman"/>
            </a:endParaRPr>
          </a:p>
        </p:txBody>
      </p:sp>
    </p:spTree>
    <p:extLst>
      <p:ext uri="{BB962C8B-B14F-4D97-AF65-F5344CB8AC3E}">
        <p14:creationId xmlns:p14="http://schemas.microsoft.com/office/powerpoint/2010/main" val="487756179"/>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laceHolder 1"/>
          <p:cNvSpPr>
            <a:spLocks noGrp="1" noRot="1" noChangeAspect="1"/>
          </p:cNvSpPr>
          <p:nvPr>
            <p:ph type="sldImg"/>
          </p:nvPr>
        </p:nvSpPr>
        <p:spPr>
          <a:xfrm>
            <a:off x="685800" y="1143000"/>
            <a:ext cx="5486400" cy="3086100"/>
          </a:xfrm>
          <a:prstGeom prst="rect">
            <a:avLst/>
          </a:prstGeom>
          <a:ln w="0">
            <a:noFill/>
          </a:ln>
        </p:spPr>
      </p:sp>
      <p:sp>
        <p:nvSpPr>
          <p:cNvPr id="11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مطمین باشین که در نهایت با </a:t>
            </a:r>
            <a:r>
              <a:rPr lang="en-US" sz="1800" b="0" strike="noStrike" spc="-1">
                <a:latin typeface="Comic Sans MS"/>
                <a:ea typeface="Segoe UI"/>
              </a:rPr>
              <a:t>The right way</a:t>
            </a:r>
            <a:r>
              <a:rPr lang="fa-IR" sz="1800" b="0" strike="noStrike" spc="-1">
                <a:latin typeface="Comic Sans MS"/>
                <a:ea typeface="Segoe UI"/>
              </a:rPr>
              <a:t>، این شما هستین که پ</a:t>
            </a:r>
            <a:r>
              <a:rPr lang="fa-IR" sz="1800" b="0" strike="noStrike" spc="-1">
                <a:latin typeface="Arial"/>
                <a:ea typeface="Segoe UI"/>
              </a:rPr>
              <a:t>یروز میدان هستین</a:t>
            </a:r>
            <a:endParaRPr lang="fa-IR" sz="1800" b="0" strike="noStrike" spc="-1">
              <a:latin typeface="Comic Sans MS"/>
              <a:ea typeface="Segoe UI"/>
            </a:endParaRPr>
          </a:p>
        </p:txBody>
      </p:sp>
      <p:sp>
        <p:nvSpPr>
          <p:cNvPr id="1190" name="PlaceHolder 3"/>
          <p:cNvSpPr>
            <a:spLocks noGrp="1"/>
          </p:cNvSpPr>
          <p:nvPr>
            <p:ph type="sldNum" idx="15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87B33EA-943D-4F42-B606-AFE93786DB72}" type="slidenum">
              <a:rPr lang="en-US" sz="1200" b="0" strike="noStrike" spc="-1">
                <a:latin typeface="Times New Roman"/>
              </a:rPr>
              <a:t>396</a:t>
            </a:fld>
            <a:endParaRPr lang="en-US" sz="1200" b="0" strike="noStrike" spc="-1">
              <a:latin typeface="Times New Roman"/>
            </a:endParaRPr>
          </a:p>
        </p:txBody>
      </p:sp>
    </p:spTree>
    <p:extLst>
      <p:ext uri="{BB962C8B-B14F-4D97-AF65-F5344CB8AC3E}">
        <p14:creationId xmlns:p14="http://schemas.microsoft.com/office/powerpoint/2010/main" val="2338638174"/>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PlaceHolder 1"/>
          <p:cNvSpPr>
            <a:spLocks noGrp="1" noRot="1" noChangeAspect="1"/>
          </p:cNvSpPr>
          <p:nvPr>
            <p:ph type="sldImg"/>
          </p:nvPr>
        </p:nvSpPr>
        <p:spPr>
          <a:xfrm>
            <a:off x="685800" y="1143000"/>
            <a:ext cx="5486400" cy="3086100"/>
          </a:xfrm>
          <a:prstGeom prst="rect">
            <a:avLst/>
          </a:prstGeom>
          <a:ln w="0">
            <a:noFill/>
          </a:ln>
        </p:spPr>
      </p:sp>
      <p:sp>
        <p:nvSpPr>
          <p:cNvPr id="118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همینطور،اکیدا </a:t>
            </a:r>
            <a:r>
              <a:rPr lang="en-US" sz="1800" b="0" strike="noStrike" spc="-1">
                <a:latin typeface="Comic Sans MS"/>
                <a:ea typeface="Segoe UI"/>
              </a:rPr>
              <a:t>توصیه می­کنم که حتما در هفته حداقل</a:t>
            </a:r>
            <a:r>
              <a:rPr lang="fa-IR" sz="1800" b="0" strike="noStrike" spc="-1">
                <a:latin typeface="Comic Sans MS"/>
                <a:ea typeface="Segoe UI"/>
              </a:rPr>
              <a:t> 2 تا 3 </a:t>
            </a:r>
            <a:r>
              <a:rPr lang="fa-IR" sz="1800" b="0" strike="noStrike" spc="-1">
                <a:latin typeface="Comic Sans MS"/>
                <a:cs typeface="B Kamran"/>
              </a:rPr>
              <a:t>ساعت وقت بزارین برای </a:t>
            </a:r>
            <a:r>
              <a:rPr lang="en-US" sz="1800" b="0" strike="noStrike" spc="-1">
                <a:latin typeface="Comic Sans MS"/>
                <a:ea typeface="Segoe UI"/>
              </a:rPr>
              <a:t>stackoverflow تا جزئی از عادتتون بشه و هرچند که نکات اساسی و تجربه­ خودم</a:t>
            </a:r>
            <a:r>
              <a:rPr lang="fa-IR" sz="1800" b="0" strike="noStrike" spc="-1">
                <a:latin typeface="Comic Sans MS"/>
                <a:ea typeface="Segoe UI"/>
              </a:rPr>
              <a:t> </a:t>
            </a:r>
            <a:r>
              <a:rPr lang="en-US" sz="1800" b="0" strike="noStrike" spc="-1">
                <a:latin typeface="Comic Sans MS"/>
                <a:ea typeface="Segoe UI"/>
              </a:rPr>
              <a:t>و خیلی از مدیرهای Stackoverflow با امتیاز های </a:t>
            </a:r>
            <a:r>
              <a:rPr lang="fa-IR" sz="1800" b="0" strike="noStrike" spc="-1">
                <a:latin typeface="Comic Sans MS"/>
                <a:ea typeface="Segoe UI"/>
              </a:rPr>
              <a:t>بالا رو براتون شرح دادم اما یک سری نکاتی هم هست که ممکنه وقتی که امتیازتون حداقل به چندهزارتا رسید  اون موقع احتمالا بهشون نیاز پیدا کنین، بنابراین سعی کنین </a:t>
            </a:r>
            <a:r>
              <a:rPr lang="en-US" sz="1800" b="0" strike="noStrike" spc="-1">
                <a:latin typeface="Comic Sans MS"/>
                <a:ea typeface="Segoe UI"/>
              </a:rPr>
              <a:t>محتوای</a:t>
            </a:r>
            <a:r>
              <a:rPr lang="fa-IR" sz="1800" b="0" strike="noStrike" spc="-1">
                <a:latin typeface="Comic Sans MS"/>
                <a:ea typeface="Segoe UI"/>
              </a:rPr>
              <a:t> این 2</a:t>
            </a:r>
            <a:r>
              <a:rPr lang="en-US" sz="1800" b="0" strike="noStrike" spc="-1">
                <a:latin typeface="Comic Sans MS"/>
                <a:ea typeface="Segoe UI"/>
              </a:rPr>
              <a:t> لینک </a:t>
            </a:r>
            <a:r>
              <a:rPr lang="fa-IR" sz="1800" b="0" strike="noStrike" spc="-1">
                <a:latin typeface="Comic Sans MS"/>
                <a:ea typeface="Segoe UI"/>
              </a:rPr>
              <a:t>بخصوص </a:t>
            </a:r>
            <a:r>
              <a:rPr lang="en-US" sz="1800" b="0" strike="noStrike" spc="-1">
                <a:latin typeface="Comic Sans MS"/>
                <a:ea typeface="Segoe UI"/>
              </a:rPr>
              <a:t>asking</a:t>
            </a:r>
            <a:r>
              <a:rPr lang="fa-IR" sz="1800" b="0" strike="noStrike" spc="-1">
                <a:latin typeface="Comic Sans MS"/>
                <a:ea typeface="Segoe UI"/>
              </a:rPr>
              <a:t> </a:t>
            </a:r>
            <a:r>
              <a:rPr lang="en-US" sz="1800" b="0" strike="noStrike" spc="-1">
                <a:latin typeface="Comic Sans MS"/>
                <a:ea typeface="Segoe UI"/>
              </a:rPr>
              <a:t>رو</a:t>
            </a:r>
            <a:r>
              <a:rPr lang="fa-IR" sz="1800" b="0" strike="noStrike" spc="-1">
                <a:latin typeface="Comic Sans MS"/>
                <a:ea typeface="Segoe UI"/>
              </a:rPr>
              <a:t> هم مطالعه کنین...</a:t>
            </a:r>
            <a:endParaRPr lang="en-US" sz="1800" b="0" strike="noStrike" spc="-1">
              <a:latin typeface="Arial"/>
            </a:endParaRPr>
          </a:p>
        </p:txBody>
      </p:sp>
      <p:sp>
        <p:nvSpPr>
          <p:cNvPr id="1187" name="PlaceHolder 3"/>
          <p:cNvSpPr>
            <a:spLocks noGrp="1"/>
          </p:cNvSpPr>
          <p:nvPr>
            <p:ph type="sldNum" idx="15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474074EA-5860-4A05-AA09-5BDF09B26314}" type="slidenum">
              <a:rPr lang="en-US" sz="1200" b="0" strike="noStrike" spc="-1">
                <a:latin typeface="Times New Roman"/>
              </a:rPr>
              <a:t>397</a:t>
            </a:fld>
            <a:endParaRPr lang="en-US" sz="1200" b="0" strike="noStrike" spc="-1">
              <a:latin typeface="Times New Roman"/>
            </a:endParaRPr>
          </a:p>
        </p:txBody>
      </p:sp>
    </p:spTree>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laceHolder 1"/>
          <p:cNvSpPr>
            <a:spLocks noGrp="1" noRot="1" noChangeAspect="1"/>
          </p:cNvSpPr>
          <p:nvPr>
            <p:ph type="sldImg"/>
          </p:nvPr>
        </p:nvSpPr>
        <p:spPr>
          <a:xfrm>
            <a:off x="685800" y="1143000"/>
            <a:ext cx="5486400" cy="3086100"/>
          </a:xfrm>
          <a:prstGeom prst="rect">
            <a:avLst/>
          </a:prstGeom>
          <a:ln w="0">
            <a:noFill/>
          </a:ln>
        </p:spPr>
      </p:sp>
      <p:sp>
        <p:nvSpPr>
          <p:cNvPr id="118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یادتون باشه</a:t>
            </a:r>
            <a:endParaRPr lang="en-US" sz="1800" b="0" strike="noStrike" spc="-1">
              <a:latin typeface="Arial"/>
            </a:endParaRPr>
          </a:p>
          <a:p>
            <a:pPr algn="ctr" rtl="1">
              <a:lnSpc>
                <a:spcPct val="107000"/>
              </a:lnSpc>
              <a:spcBef>
                <a:spcPts val="799"/>
              </a:spcBef>
              <a:buNone/>
              <a:tabLst>
                <a:tab pos="0" algn="l"/>
              </a:tabLst>
            </a:pPr>
            <a:r>
              <a:rPr lang="fa-IR" sz="1800" b="1" strike="noStrike" spc="-1">
                <a:latin typeface="Comic Sans MS"/>
                <a:cs typeface="B Kamran"/>
              </a:rPr>
              <a:t>شما برنده نمی­شین چون قانون بازی رو نمیدونین! / به قانون و نقشه بازی که مسلط باشین راحتتر می­برین!</a:t>
            </a:r>
            <a:endParaRPr lang="en-US" sz="1800" b="0" strike="noStrike" spc="-1">
              <a:latin typeface="Arial"/>
            </a:endParaRPr>
          </a:p>
          <a:p>
            <a:pPr algn="just" rtl="1">
              <a:lnSpc>
                <a:spcPct val="107000"/>
              </a:lnSpc>
              <a:spcBef>
                <a:spcPts val="799"/>
              </a:spcBef>
              <a:buNone/>
              <a:tabLst>
                <a:tab pos="0" algn="l"/>
              </a:tabLst>
            </a:pPr>
            <a:r>
              <a:rPr lang="fa-IR" sz="1800" b="0" strike="noStrike" spc="-1">
                <a:latin typeface="Arial"/>
              </a:rPr>
              <a:t>موفق و سلامت باشین و خوشحال میشم که نظرتون رو درمورد دوره </a:t>
            </a:r>
            <a:r>
              <a:rPr lang="en-US" sz="1800" b="0" strike="noStrike" spc="-1">
                <a:latin typeface="Arial"/>
              </a:rPr>
              <a:t>Stackoverflow the rightway</a:t>
            </a:r>
            <a:r>
              <a:rPr lang="fa-IR" sz="1800" b="0" strike="noStrike" spc="-1">
                <a:latin typeface="Arial"/>
              </a:rPr>
              <a:t> باهام به اشتراک بزارین</a:t>
            </a:r>
          </a:p>
          <a:p>
            <a:pPr algn="just" rtl="1">
              <a:lnSpc>
                <a:spcPct val="107000"/>
              </a:lnSpc>
              <a:spcBef>
                <a:spcPts val="799"/>
              </a:spcBef>
              <a:buNone/>
              <a:tabLst>
                <a:tab pos="0" algn="l"/>
              </a:tabLst>
            </a:pPr>
            <a:r>
              <a:rPr lang="fa-IR" sz="1800" b="0" strike="noStrike" spc="-1">
                <a:latin typeface="Arial"/>
              </a:rPr>
              <a:t>امیدوارم موفقیت هاتون از این به بعد چشمگیر تر بشه و کلی امتیاز دریافت کنین و لینک پروفایل </a:t>
            </a:r>
            <a:r>
              <a:rPr lang="en-US" sz="1800" b="0" strike="noStrike" spc="-1">
                <a:latin typeface="Arial"/>
              </a:rPr>
              <a:t>stackoverflow</a:t>
            </a:r>
            <a:r>
              <a:rPr lang="fa-IR" sz="1800" b="0" strike="noStrike" spc="-1">
                <a:latin typeface="Arial"/>
              </a:rPr>
              <a:t>تونو برام بفرستین قبل و بعدش تا من هم از رشد شما لذت ببرم و همینطور این دوره رو به دوستاتون هم معرفی کنین تا اونا هم با تهیه کردنش و مطالعه این محتوا رشد کنن و از من هم حمایت کرده باشین🌹</a:t>
            </a:r>
          </a:p>
          <a:p>
            <a:pPr algn="just" rtl="1">
              <a:lnSpc>
                <a:spcPct val="107000"/>
              </a:lnSpc>
              <a:spcBef>
                <a:spcPts val="799"/>
              </a:spcBef>
              <a:buNone/>
              <a:tabLst>
                <a:tab pos="0" algn="l"/>
              </a:tabLst>
            </a:pPr>
            <a:r>
              <a:rPr lang="fa-IR" sz="1800" b="0" strike="noStrike" spc="-1">
                <a:latin typeface="Arial"/>
              </a:rPr>
              <a:t>در پناه الله باشین، موفق و سلامت باشین، و یادتون باشه که زندگی خوب رو فراموش نکنین و اینکه هدف از کار بهبود زندگی شماست نه برعکس</a:t>
            </a:r>
          </a:p>
          <a:p>
            <a:pPr algn="just" rtl="1">
              <a:lnSpc>
                <a:spcPct val="107000"/>
              </a:lnSpc>
              <a:spcBef>
                <a:spcPts val="799"/>
              </a:spcBef>
              <a:buNone/>
              <a:tabLst>
                <a:tab pos="0" algn="l"/>
              </a:tabLst>
            </a:pPr>
            <a:r>
              <a:rPr lang="fa-IR" sz="1800" b="0" strike="noStrike" spc="-1">
                <a:latin typeface="Arial"/>
              </a:rPr>
              <a:t>یا علی </a:t>
            </a:r>
          </a:p>
          <a:p>
            <a:pPr algn="just" rtl="1">
              <a:lnSpc>
                <a:spcPct val="107000"/>
              </a:lnSpc>
              <a:spcBef>
                <a:spcPts val="799"/>
              </a:spcBef>
              <a:buNone/>
              <a:tabLst>
                <a:tab pos="0" algn="l"/>
              </a:tabLst>
            </a:pPr>
            <a:r>
              <a:rPr lang="fa-IR" sz="1800" b="0" strike="noStrike" spc="-1">
                <a:latin typeface="Arial"/>
              </a:rPr>
              <a:t>خداحافظ</a:t>
            </a:r>
            <a:endParaRPr lang="en-US" sz="1800" b="0" strike="noStrike" spc="-1">
              <a:latin typeface="Arial"/>
            </a:endParaRPr>
          </a:p>
        </p:txBody>
      </p:sp>
      <p:sp>
        <p:nvSpPr>
          <p:cNvPr id="1190" name="PlaceHolder 3"/>
          <p:cNvSpPr>
            <a:spLocks noGrp="1"/>
          </p:cNvSpPr>
          <p:nvPr>
            <p:ph type="sldNum" idx="15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987B33EA-943D-4F42-B606-AFE93786DB72}" type="slidenum">
              <a:rPr lang="en-US" sz="1200" b="0" strike="noStrike" spc="-1">
                <a:latin typeface="Times New Roman"/>
              </a:rPr>
              <a:t>398</a:t>
            </a:fld>
            <a:endParaRPr lang="en-US"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r" rtl="1">
              <a:buNone/>
            </a:pPr>
            <a:r>
              <a:rPr lang="fa-IR" sz="2000"/>
              <a:t>واگر دوره </a:t>
            </a:r>
            <a:r>
              <a:rPr lang="en-US" sz="2000"/>
              <a:t>webpack4 the right way</a:t>
            </a:r>
            <a:r>
              <a:rPr lang="fa-IR" sz="2000"/>
              <a:t> رو دیده باشین، میدونین که رویکردمون همیشه مبتنی بر منبع هست و اینجا هم قدم به قدمش مبتنی بر منبع  و تجربه هست، یعنی نکاتی که مطرح میشه کاملا کاربردی هستن و جوابشونو  پس دادن! و تمام سعیمون رو کردیم تا بهترین رفرنس کاربردی برای </a:t>
            </a:r>
            <a:r>
              <a:rPr lang="en-US" sz="2000"/>
              <a:t>Stackoverflow </a:t>
            </a:r>
            <a:r>
              <a:rPr lang="fa-IR" sz="2000"/>
              <a:t>حرفه ای که میشناسیم بشه و هرچند محتوای دوره رو با منابع مختلف بررسی کردیم و با افراد مختلف که امتیازهای بالایی در </a:t>
            </a:r>
            <a:r>
              <a:rPr lang="en-US" sz="2000"/>
              <a:t>Stackoverflow</a:t>
            </a:r>
            <a:r>
              <a:rPr lang="fa-IR" sz="2000"/>
              <a:t> دارن ارزیابی کردیم، با این حال چون تنها </a:t>
            </a:r>
            <a:r>
              <a:rPr lang="fa-IR" sz="3200"/>
              <a:t>حقیقتِ</a:t>
            </a:r>
            <a:r>
              <a:rPr lang="fa-IR" sz="2000"/>
              <a:t> بی نقص خداست، بنابراین ممنون میشیم اگر نکاتی جهت بهبود مورد نظرتون هست  رو  با ما به اشتراک بگذارید.  </a:t>
            </a:r>
          </a:p>
          <a:p>
            <a:pPr marL="0" indent="0" algn="r" rtl="1">
              <a:buNone/>
            </a:pPr>
            <a:endParaRPr lang="fa-IR" sz="2000"/>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4</a:t>
            </a:fld>
            <a:endParaRPr lang="en-US" sz="1200" b="0" strike="noStrike" spc="-1">
              <a:latin typeface="Times New Roman"/>
            </a:endParaRPr>
          </a:p>
        </p:txBody>
      </p:sp>
    </p:spTree>
    <p:extLst>
      <p:ext uri="{BB962C8B-B14F-4D97-AF65-F5344CB8AC3E}">
        <p14:creationId xmlns:p14="http://schemas.microsoft.com/office/powerpoint/2010/main" val="20223009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marR="0" lvl="0" indent="-216000" algn="r" defTabSz="914400" rtl="1" eaLnBrk="1" fontAlgn="auto" latinLnBrk="0" hangingPunct="1">
              <a:lnSpc>
                <a:spcPct val="100000"/>
              </a:lnSpc>
              <a:spcBef>
                <a:spcPts val="0"/>
              </a:spcBef>
              <a:spcAft>
                <a:spcPts val="0"/>
              </a:spcAft>
              <a:buClrTx/>
              <a:buSzTx/>
              <a:buFontTx/>
              <a:buNone/>
              <a:tabLst/>
              <a:defRPr/>
            </a:pPr>
            <a:r>
              <a:rPr lang="fa-IR" sz="1200" b="0" strike="noStrike" spc="-1">
                <a:latin typeface="Arial"/>
              </a:rPr>
              <a:t>درحالی که تجربه افراد همونطور که توی تصویر میبینین مثلا درمورد اول آقای </a:t>
            </a:r>
            <a:r>
              <a:rPr lang="en-US" sz="1200" b="0" strike="noStrike" spc="-1">
                <a:latin typeface="Arial"/>
              </a:rPr>
              <a:t>Jon Skeet</a:t>
            </a:r>
            <a:r>
              <a:rPr lang="fa-IR" sz="1200" b="0" strike="noStrike" spc="-1">
                <a:latin typeface="Arial"/>
              </a:rPr>
              <a:t> کسی که بیشترین امتیاز رو در </a:t>
            </a:r>
            <a:r>
              <a:rPr lang="en-US" sz="1200" b="0" strike="noStrike" spc="-1">
                <a:latin typeface="Arial"/>
              </a:rPr>
              <a:t>Stackoverflow</a:t>
            </a:r>
            <a:r>
              <a:rPr lang="fa-IR" sz="1200" b="0" strike="noStrike" spc="-1">
                <a:latin typeface="Arial"/>
              </a:rPr>
              <a:t> داره و یا تجربه جناب </a:t>
            </a:r>
            <a:r>
              <a:rPr lang="en-US" sz="1200" b="0" strike="noStrike" spc="-1">
                <a:latin typeface="Arial"/>
              </a:rPr>
              <a:t>Russ</a:t>
            </a:r>
            <a:r>
              <a:rPr lang="fa-IR" sz="1200" b="0" strike="noStrike" spc="-1">
                <a:latin typeface="Arial"/>
              </a:rPr>
              <a:t> که بیش از </a:t>
            </a:r>
            <a:r>
              <a:rPr lang="en-US" sz="1200" b="0" strike="noStrike" spc="-1">
                <a:latin typeface="Arial"/>
              </a:rPr>
              <a:t>100</a:t>
            </a:r>
            <a:r>
              <a:rPr lang="fa-IR" sz="1200" b="0" strike="noStrike" spc="-1">
                <a:latin typeface="Arial"/>
              </a:rPr>
              <a:t>هزار امتیاز داره،</a:t>
            </a:r>
            <a:endParaRPr lang="en-US" sz="1200" b="0" strike="noStrike" spc="-1">
              <a:latin typeface="Arial"/>
            </a:endParaRPr>
          </a:p>
          <a:p>
            <a:pPr marL="216000" indent="-216000" algn="r" rtl="1">
              <a:lnSpc>
                <a:spcPct val="100000"/>
              </a:lnSpc>
              <a:buNone/>
            </a:pPr>
            <a:endParaRPr lang="fa-IR" sz="1200" b="0" strike="noStrike" spc="-1">
              <a:latin typeface="Arial"/>
            </a:endParaRP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40</a:t>
            </a:fld>
            <a:endParaRPr lang="en-US" sz="1200" b="0" strike="noStrike" spc="-1">
              <a:latin typeface="Times New Roman"/>
            </a:endParaRPr>
          </a:p>
        </p:txBody>
      </p:sp>
    </p:spTree>
    <p:extLst>
      <p:ext uri="{BB962C8B-B14F-4D97-AF65-F5344CB8AC3E}">
        <p14:creationId xmlns:p14="http://schemas.microsoft.com/office/powerpoint/2010/main" val="2815127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marR="0" lvl="0" indent="-216000" algn="r" defTabSz="914400" rtl="1" eaLnBrk="1" fontAlgn="auto" latinLnBrk="0" hangingPunct="1">
              <a:lnSpc>
                <a:spcPct val="100000"/>
              </a:lnSpc>
              <a:spcBef>
                <a:spcPts val="0"/>
              </a:spcBef>
              <a:spcAft>
                <a:spcPts val="0"/>
              </a:spcAft>
              <a:buClrTx/>
              <a:buSzTx/>
              <a:buFontTx/>
              <a:buNone/>
              <a:tabLst/>
              <a:defRPr/>
            </a:pPr>
            <a:r>
              <a:rPr lang="fa-IR" sz="1200" b="0" strike="noStrike" spc="-1">
                <a:latin typeface="Arial"/>
              </a:rPr>
              <a:t>و خیلی های دیگه با امتیاز های حتی کمتر، متفاوت از رویکرد افراد دسته اول هست، یعنی اینکه صرفا فقط درمورد تجربه کاری که در شرکت قبلی داشتین صحبت کنین کافی نیست،</a:t>
            </a: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41</a:t>
            </a:fld>
            <a:endParaRPr lang="en-US" sz="1200" b="0" strike="noStrike" spc="-1">
              <a:latin typeface="Times New Roman"/>
            </a:endParaRPr>
          </a:p>
        </p:txBody>
      </p:sp>
    </p:spTree>
    <p:extLst>
      <p:ext uri="{BB962C8B-B14F-4D97-AF65-F5344CB8AC3E}">
        <p14:creationId xmlns:p14="http://schemas.microsoft.com/office/powerpoint/2010/main" val="3571638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marR="0" lvl="0" indent="-216000" algn="r" defTabSz="914400" rtl="1" eaLnBrk="1" fontAlgn="auto" latinLnBrk="0" hangingPunct="1">
              <a:lnSpc>
                <a:spcPct val="100000"/>
              </a:lnSpc>
              <a:spcBef>
                <a:spcPts val="0"/>
              </a:spcBef>
              <a:spcAft>
                <a:spcPts val="0"/>
              </a:spcAft>
              <a:buClrTx/>
              <a:buSzTx/>
              <a:buFontTx/>
              <a:buNone/>
              <a:tabLst/>
              <a:defRPr/>
            </a:pPr>
            <a:r>
              <a:rPr lang="fa-IR" sz="1200" b="0" strike="noStrike" spc="-1">
                <a:latin typeface="Arial"/>
              </a:rPr>
              <a:t>درواقع اشتباهی که افراد دسته اول انجام میدن اینه که این فعالیت ها رو جزو تجربه کاری حساب نمیکنن، در حالی که شما مشغول تماشای فوتبال یا تفریح   که نیستین، به سوال و جواب و مطالعه تخصصی مرتبط مشغولین بنابراین این فعالیت ها، اتفاقا جزو </a:t>
            </a:r>
            <a:r>
              <a:rPr lang="en-US" sz="1200" b="0" strike="noStrike" spc="-1">
                <a:latin typeface="Arial"/>
              </a:rPr>
              <a:t>work experience</a:t>
            </a:r>
            <a:r>
              <a:rPr lang="fa-IR" sz="1200" b="0" strike="noStrike" spc="-1">
                <a:latin typeface="Arial"/>
              </a:rPr>
              <a:t> شما محسوب میشه! </a:t>
            </a: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42</a:t>
            </a:fld>
            <a:endParaRPr lang="en-US" sz="1200" b="0" strike="noStrike" spc="-1">
              <a:latin typeface="Times New Roman"/>
            </a:endParaRPr>
          </a:p>
        </p:txBody>
      </p:sp>
    </p:spTree>
    <p:extLst>
      <p:ext uri="{BB962C8B-B14F-4D97-AF65-F5344CB8AC3E}">
        <p14:creationId xmlns:p14="http://schemas.microsoft.com/office/powerpoint/2010/main" val="1745349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r" rtl="1">
              <a:lnSpc>
                <a:spcPct val="100000"/>
              </a:lnSpc>
              <a:buNone/>
            </a:pPr>
            <a:r>
              <a:rPr lang="fa-IR" sz="1200" b="0" strike="noStrike" spc="-1">
                <a:latin typeface="Arial"/>
              </a:rPr>
              <a:t>2. به همین خاطر، دسته دوم موافق هستن که شما امتیاز استک اورفلوتون یا آدرس پروفایل </a:t>
            </a:r>
            <a:r>
              <a:rPr lang="en-US" sz="1200" b="0" strike="noStrike" spc="-1">
                <a:latin typeface="Arial"/>
              </a:rPr>
              <a:t>stackoverflow</a:t>
            </a:r>
            <a:r>
              <a:rPr lang="fa-IR" sz="1200" b="0" strike="noStrike" spc="-1">
                <a:latin typeface="Arial"/>
              </a:rPr>
              <a:t>، تونو در رزومه درج کنین، البته به شرطی که امتیازتون حداقل 10</a:t>
            </a:r>
            <a:r>
              <a:rPr lang="en-US" sz="1200" b="0" strike="noStrike" spc="-1">
                <a:latin typeface="Arial"/>
              </a:rPr>
              <a:t> </a:t>
            </a:r>
            <a:r>
              <a:rPr lang="fa-IR" sz="1200" b="0" strike="noStrike" spc="-1">
                <a:latin typeface="Arial"/>
              </a:rPr>
              <a:t>، 15</a:t>
            </a:r>
            <a:r>
              <a:rPr lang="en-US" sz="1200" b="0" strike="noStrike" spc="-1">
                <a:latin typeface="Arial"/>
              </a:rPr>
              <a:t>k</a:t>
            </a:r>
            <a:r>
              <a:rPr lang="fa-IR" sz="1200" b="0" strike="noStrike" spc="-1">
                <a:latin typeface="Arial"/>
              </a:rPr>
              <a:t>یی باشه یعنی چشمگیر باشه بخصوص اینکه سوال جواب هاتون توشون تخصصی ها هم باشن نه اینکه صرفا شامل سوال /جواب های ساده باشه!</a:t>
            </a:r>
            <a:r>
              <a:rPr lang="en-US" sz="1200" b="0" strike="noStrike" spc="-1">
                <a:latin typeface="Arial"/>
              </a:rPr>
              <a:t> </a:t>
            </a:r>
            <a:endParaRPr lang="fa-IR" sz="1200" b="0" strike="noStrike" spc="-1">
              <a:latin typeface="Arial"/>
            </a:endParaRPr>
          </a:p>
          <a:p>
            <a:pPr marL="228600" indent="-228600" algn="r" rtl="1">
              <a:lnSpc>
                <a:spcPct val="100000"/>
              </a:lnSpc>
              <a:buAutoNum type="arabicPeriod"/>
            </a:pPr>
            <a:endParaRPr lang="fa-IR" sz="1200" b="0" strike="noStrike" spc="-1">
              <a:latin typeface="Arial"/>
            </a:endParaRPr>
          </a:p>
          <a:p>
            <a:pPr marL="228600" indent="-228600" algn="r" rtl="1">
              <a:lnSpc>
                <a:spcPct val="100000"/>
              </a:lnSpc>
              <a:buAutoNum type="arabicPeriod"/>
            </a:pPr>
            <a:endParaRPr lang="fa-IR" sz="1200" b="0" strike="noStrike" spc="-1">
              <a:latin typeface="Arial"/>
            </a:endParaRP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43</a:t>
            </a:fld>
            <a:endParaRPr lang="en-US" sz="1200" b="0" strike="noStrike" spc="-1">
              <a:latin typeface="Times New Roman"/>
            </a:endParaRPr>
          </a:p>
        </p:txBody>
      </p:sp>
    </p:spTree>
    <p:extLst>
      <p:ext uri="{BB962C8B-B14F-4D97-AF65-F5344CB8AC3E}">
        <p14:creationId xmlns:p14="http://schemas.microsoft.com/office/powerpoint/2010/main" val="20473950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r" rtl="1">
              <a:lnSpc>
                <a:spcPct val="100000"/>
              </a:lnSpc>
              <a:buNone/>
            </a:pPr>
            <a:r>
              <a:rPr lang="fa-IR" sz="1200" b="0" strike="noStrike" spc="-1">
                <a:latin typeface="Arial"/>
              </a:rPr>
              <a:t>دید من به دسته دوم نزدیکتر بخاطر اینکه ما تو دنیای 0و1 زندگی نمیکنیم، دنیای انسان هاست، انسان ها ظاهر بینن! آدم ها رو اغلب بر اساس ظاهر قضاوت میکنن، حالا شما بیا لباستون نامناسب و نامرتب باشه،جایی برین خیلی تحویلتون نمیگیرن!، اما برعکس ظاهر شیک و مرتبی داشته باشین اعتماد بیشتری بهتون میکنن و بیشتر بهتون بها میدن!ماهم دنبال اینیم که به بقیه بخصوص کارفرما بتونیم خودمون رو خوب پرزنت کنیم یعنی بگیم آقا من تلاش کردم، به کامیونیتی کمک کردم، خودم کلی سوال جواب تخصصی رو خوندم بررسی کردم این یعنی من آدم کوشا و اهل تحقیق و فعال و متخصصی هستم و صد البته به واسطه این فعالیت کلی تجربه و دانش کسب کردم، امتیازی که خیلی ها بهش نرسیدن  و به سادگی نمیرسن و شما با فعالیت مثبت تو کامیونیتی بهش رسیدین،</a:t>
            </a:r>
          </a:p>
          <a:p>
            <a:pPr marL="0" indent="0" algn="r" rtl="1">
              <a:lnSpc>
                <a:spcPct val="100000"/>
              </a:lnSpc>
              <a:buNone/>
            </a:pPr>
            <a:endParaRPr lang="fa-IR" sz="1200" b="0" strike="noStrike" spc="-1">
              <a:latin typeface="Arial"/>
            </a:endParaRPr>
          </a:p>
          <a:p>
            <a:pPr marL="0" indent="0" algn="r" rtl="1">
              <a:lnSpc>
                <a:spcPct val="100000"/>
              </a:lnSpc>
              <a:buNone/>
            </a:pPr>
            <a:r>
              <a:rPr lang="fa-IR" sz="1200" b="0" strike="noStrike" spc="-1">
                <a:latin typeface="Arial"/>
              </a:rPr>
              <a:t> خب چرا عنوان نکنین؟ اتفاق خیلی هم خوبه و تاثیر مثبت میزاره!</a:t>
            </a:r>
            <a:endParaRPr lang="en-US" sz="1200" b="0" strike="noStrike" spc="-1">
              <a:latin typeface="Arial"/>
            </a:endParaRP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44</a:t>
            </a:fld>
            <a:endParaRPr lang="en-US" sz="1200" b="0" strike="noStrike" spc="-1">
              <a:latin typeface="Times New Roman"/>
            </a:endParaRPr>
          </a:p>
        </p:txBody>
      </p:sp>
    </p:spTree>
    <p:extLst>
      <p:ext uri="{BB962C8B-B14F-4D97-AF65-F5344CB8AC3E}">
        <p14:creationId xmlns:p14="http://schemas.microsoft.com/office/powerpoint/2010/main" val="40281790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PlaceHolder 1"/>
          <p:cNvSpPr>
            <a:spLocks noGrp="1" noRot="1" noChangeAspect="1"/>
          </p:cNvSpPr>
          <p:nvPr>
            <p:ph type="sldImg"/>
          </p:nvPr>
        </p:nvSpPr>
        <p:spPr>
          <a:xfrm>
            <a:off x="685800" y="1143000"/>
            <a:ext cx="5486400" cy="3086100"/>
          </a:xfrm>
          <a:prstGeom prst="rect">
            <a:avLst/>
          </a:prstGeom>
          <a:ln w="0">
            <a:noFill/>
          </a:ln>
        </p:spPr>
      </p:sp>
      <p:sp>
        <p:nvSpPr>
          <p:cNvPr id="78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r" rtl="1">
              <a:lnSpc>
                <a:spcPct val="100000"/>
              </a:lnSpc>
              <a:buNone/>
            </a:pPr>
            <a:r>
              <a:rPr lang="fa-IR" sz="1200" b="0" strike="noStrike" spc="-1">
                <a:latin typeface="Arial"/>
              </a:rPr>
              <a:t>بخصوص تو روند رشدتون تو سازمان و مدیر تیم شدنتون همه این مدل عوامل امتیاز مثبت محسوب میشه براتون و بیشتر روتون حساب باز میکنن و فرصت های بیشتری براتون پیش میاد... </a:t>
            </a:r>
          </a:p>
          <a:p>
            <a:pPr marL="0" indent="0" algn="r" rtl="1">
              <a:lnSpc>
                <a:spcPct val="100000"/>
              </a:lnSpc>
              <a:buNone/>
            </a:pPr>
            <a:r>
              <a:rPr lang="fa-IR" sz="1200" b="0" strike="noStrike" spc="-1">
                <a:latin typeface="Arial"/>
              </a:rPr>
              <a:t>اصلا این مورد میتونه وجه تمایز شما با کاندید های دیگه موقع بررسی رزومه و حتی ارتقاء شغلی باشه، چون کارفرما وقتی روزمه چندین نفر رو دریافت میکنه میبینه خوب این افراد همشون </a:t>
            </a:r>
            <a:r>
              <a:rPr lang="en-US" sz="1200" b="0" strike="noStrike" spc="-1">
                <a:latin typeface="Arial"/>
              </a:rPr>
              <a:t>Frtonend developer</a:t>
            </a:r>
            <a:r>
              <a:rPr lang="fa-IR" sz="1200" b="0" strike="noStrike" spc="-1">
                <a:latin typeface="Arial"/>
              </a:rPr>
              <a:t> هستن و چندسالی سابقه کار دارن و به نظر حرفه ای میان اما کدوم رو انتخاب کنم؟</a:t>
            </a:r>
          </a:p>
          <a:p>
            <a:pPr marL="0" indent="0" algn="r" rtl="1">
              <a:lnSpc>
                <a:spcPct val="100000"/>
              </a:lnSpc>
              <a:buNone/>
            </a:pPr>
            <a:r>
              <a:rPr lang="fa-IR" sz="1200" b="0" strike="noStrike" spc="-1">
                <a:latin typeface="Arial"/>
              </a:rPr>
              <a:t> طبیعتا اگر این آیتم رو اضافه کنین، به کارفرما یک امتیاز مثبت تر از خودتون رو دارین ارائه میکنین، که موجب افزایش شانس انتخابتون میشه، درواقع دارین نگاهشو با این حرکت به سمت رزومه خودتون جلب میکنین! وکارفرما این برداشت رو میکنه که شما وقتی به چالشی بر بخورید میدونید کجا و چطوری دنبال راه حلش بگردید! چطور با کامیونیتی و افراد دیگه تعامل سازنده برقرار کنین، تجربه چالش و ارائه راه حل و بازخورد مثبت و منفی رو دارید، درواقع آیتمی که تو خیلی از رزومه های دیگه وجود نداره!</a:t>
            </a:r>
          </a:p>
          <a:p>
            <a:pPr marL="0" indent="0" algn="r" rtl="1">
              <a:lnSpc>
                <a:spcPct val="100000"/>
              </a:lnSpc>
              <a:buNone/>
            </a:pPr>
            <a:r>
              <a:rPr lang="fa-IR" sz="1200" b="0" strike="noStrike" spc="-1">
                <a:latin typeface="Arial"/>
              </a:rPr>
              <a:t>پس به عنوان یک اصل همیشه سعی کنین که خودتونو خوب </a:t>
            </a:r>
            <a:r>
              <a:rPr lang="en-US" sz="1200" b="0" strike="noStrike" spc="-1">
                <a:latin typeface="Arial"/>
              </a:rPr>
              <a:t>present</a:t>
            </a:r>
            <a:r>
              <a:rPr lang="fa-IR" sz="1200" b="0" strike="noStrike" spc="-1">
                <a:latin typeface="Arial"/>
              </a:rPr>
              <a:t> کنین!</a:t>
            </a:r>
            <a:endParaRPr lang="en-US" sz="1200" b="0" strike="noStrike" spc="-1">
              <a:latin typeface="Arial"/>
            </a:endParaRPr>
          </a:p>
        </p:txBody>
      </p:sp>
      <p:sp>
        <p:nvSpPr>
          <p:cNvPr id="782"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E8E7BF-7284-46C9-97CA-D814BDAD736A}" type="slidenum">
              <a:rPr lang="en-US" sz="1200" b="0" strike="noStrike" spc="-1">
                <a:latin typeface="Times New Roman"/>
              </a:rPr>
              <a:t>45</a:t>
            </a:fld>
            <a:endParaRPr lang="en-US" sz="1200" b="0" strike="noStrike" spc="-1">
              <a:latin typeface="Times New Roman"/>
            </a:endParaRPr>
          </a:p>
        </p:txBody>
      </p:sp>
    </p:spTree>
    <p:extLst>
      <p:ext uri="{BB962C8B-B14F-4D97-AF65-F5344CB8AC3E}">
        <p14:creationId xmlns:p14="http://schemas.microsoft.com/office/powerpoint/2010/main" val="37109546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مروری بر بخش مقدمه دوره </a:t>
            </a:r>
            <a:r>
              <a:rPr lang="en-US" sz="2000" b="0" strike="noStrike" spc="-1">
                <a:latin typeface="Arial"/>
              </a:rPr>
              <a:t>Stackoverflow therightway</a:t>
            </a:r>
          </a:p>
          <a:p>
            <a:pPr marL="216000" indent="-216000" algn="r" rtl="1">
              <a:lnSpc>
                <a:spcPct val="100000"/>
              </a:lnSpc>
              <a:buNone/>
            </a:pPr>
            <a:r>
              <a:rPr lang="fa-IR" sz="2000" b="0" strike="noStrike" spc="-1">
                <a:latin typeface="Arial"/>
              </a:rPr>
              <a:t>توی این بخش گفتیم که استک اورفلو چقدر کامیونیتی بزرگ و و با قوانین شفافی هست و این که این قوانین رو اگر رعایت نکنین ممکنه نتایج بدی رو در پی داشته باشه و علاوه بر اون چرا باید یادش بگیرین، همینطور گفتیم که قراردادنش در رزومه خوبه منتها شرایط خودشو داره و البته برخی هم نظر متفاوتی دارن، وگفتیم که اصولا هرچی ویترینتون پر زرق و برق تر باش و صد البته با کیفیت، افراد بیشتری به سمتتون جذب میشن!</a:t>
            </a: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46</a:t>
            </a:fld>
            <a:endParaRPr lang="en-US" sz="1200" b="0" strike="noStrike" spc="-1">
              <a:latin typeface="Times New Roman"/>
            </a:endParaRPr>
          </a:p>
        </p:txBody>
      </p:sp>
    </p:spTree>
    <p:extLst>
      <p:ext uri="{BB962C8B-B14F-4D97-AF65-F5344CB8AC3E}">
        <p14:creationId xmlns:p14="http://schemas.microsoft.com/office/powerpoint/2010/main" val="28628514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r" rtl="1">
              <a:lnSpc>
                <a:spcPct val="100000"/>
              </a:lnSpc>
              <a:buNone/>
            </a:pPr>
            <a:r>
              <a:rPr lang="fa-IR" sz="2000" b="0" strike="noStrike" spc="-1">
                <a:latin typeface="Arial"/>
              </a:rPr>
              <a:t>تو این فصل به هدف اصلی این دوره یعنی اینکه که چطور درست سوال بپرسیم تا سریعتر به جوابمون برسیم و درگیر چالش های مختلفی نظیر </a:t>
            </a:r>
            <a:r>
              <a:rPr lang="en-US" sz="2000" b="0" strike="noStrike" spc="-1">
                <a:latin typeface="Arial"/>
              </a:rPr>
              <a:t>down vote / close vote</a:t>
            </a:r>
            <a:r>
              <a:rPr lang="fa-IR" sz="2000" b="0" strike="noStrike" spc="-1">
                <a:latin typeface="Arial"/>
              </a:rPr>
              <a:t> نشیم میپردازیم، سعی کردم به همراه کلی مثال، دقیق تمام جزییاتی که خودم و دیگران درگیرش شدیم رو براتون بیان کنم تا به بهترین شکل یادبگیرین که چی بپرسین و چیکار بکنین!</a:t>
            </a: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47</a:t>
            </a:fld>
            <a:endParaRPr lang="en-US" sz="1200" b="0" strike="noStrike" spc="-1">
              <a:latin typeface="Times New Roman"/>
            </a:endParaRPr>
          </a:p>
        </p:txBody>
      </p:sp>
    </p:spTree>
    <p:extLst>
      <p:ext uri="{BB962C8B-B14F-4D97-AF65-F5344CB8AC3E}">
        <p14:creationId xmlns:p14="http://schemas.microsoft.com/office/powerpoint/2010/main" val="3043797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PlaceHolder 1"/>
          <p:cNvSpPr>
            <a:spLocks noGrp="1" noRot="1" noChangeAspect="1"/>
          </p:cNvSpPr>
          <p:nvPr>
            <p:ph type="sldImg"/>
          </p:nvPr>
        </p:nvSpPr>
        <p:spPr>
          <a:xfrm>
            <a:off x="685800" y="1143000"/>
            <a:ext cx="5486400" cy="3086100"/>
          </a:xfrm>
          <a:prstGeom prst="rect">
            <a:avLst/>
          </a:prstGeom>
          <a:ln w="0">
            <a:noFill/>
          </a:ln>
        </p:spPr>
      </p:sp>
      <p:sp>
        <p:nvSpPr>
          <p:cNvPr id="78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1200" b="0" strike="noStrike" spc="-1">
                <a:latin typeface="Arial"/>
              </a:rPr>
              <a:t>خب بریم سر اصل مطلب، چطوری بتونیم یک سوال خوب بپرسیم که </a:t>
            </a:r>
            <a:r>
              <a:rPr lang="en-US" sz="1200" b="0" strike="noStrike" spc="-1">
                <a:latin typeface="Arial"/>
              </a:rPr>
              <a:t>down vote/close vote نگیره:</a:t>
            </a:r>
          </a:p>
          <a:p>
            <a:pPr marL="216000" indent="-216000" algn="r" rtl="1">
              <a:lnSpc>
                <a:spcPct val="100000"/>
              </a:lnSpc>
              <a:buNone/>
            </a:pPr>
            <a:r>
              <a:rPr lang="fa-IR" sz="1200" b="0" strike="noStrike" spc="-1">
                <a:latin typeface="Arial"/>
              </a:rPr>
              <a:t>بچه ها دقت کنین، هر جامعه ای برای خودش قوانین و مقررات خاص خودشو داره تا اون محیط رو تمیز/سالم/پروداکتیو نگه دارن، </a:t>
            </a:r>
            <a:r>
              <a:rPr lang="en-US" sz="1200" b="0" strike="noStrike" spc="-1">
                <a:latin typeface="Arial"/>
              </a:rPr>
              <a:t>stackoverflow</a:t>
            </a:r>
            <a:r>
              <a:rPr lang="fa-IR" sz="1200" b="0" strike="noStrike" spc="-1">
                <a:latin typeface="Arial"/>
              </a:rPr>
              <a:t>هم از این قائده مسثنی نیست و اتفاقا خیلی قوانین تمیز و شفافی داره که تاحالا اینقدر خوب وکارامد مونده، و این قوانین رو خود افراد جامعه بایدرعایت کنن و کسی جز من و شما کنترل نمیکنه، البته درسته مدیرو الگوریتم هایی داره اما تقریبا کل بازبینی ها توسط کاربران انجام میشه، </a:t>
            </a:r>
            <a:r>
              <a:rPr lang="fa-IR" sz="2000" b="0" strike="noStrike" spc="-1">
                <a:latin typeface="Arial"/>
              </a:rPr>
              <a:t>و کسایی هم که رعایت نمیکنن توسط خود جامعه مورد امربه معروف نهی از منکر قرار میگیرن</a:t>
            </a:r>
            <a:endParaRPr lang="en-US" sz="2000" b="0" strike="noStrike" spc="-1">
              <a:latin typeface="Arial"/>
            </a:endParaRPr>
          </a:p>
        </p:txBody>
      </p:sp>
      <p:sp>
        <p:nvSpPr>
          <p:cNvPr id="785"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7232723-228B-40C8-BF83-F4238F7CE30C}" type="slidenum">
              <a:rPr lang="en-US" sz="1200" b="0" strike="noStrike" spc="-1">
                <a:latin typeface="Times New Roman"/>
              </a:rPr>
              <a:t>48</a:t>
            </a:fld>
            <a:endParaRPr lang="en-US" sz="1200" b="0" strike="noStrike" spc="-1">
              <a:latin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PlaceHolder 1"/>
          <p:cNvSpPr>
            <a:spLocks noGrp="1" noRot="1" noChangeAspect="1"/>
          </p:cNvSpPr>
          <p:nvPr>
            <p:ph type="sldImg"/>
          </p:nvPr>
        </p:nvSpPr>
        <p:spPr>
          <a:xfrm>
            <a:off x="685800" y="1143000"/>
            <a:ext cx="5486400" cy="3086100"/>
          </a:xfrm>
          <a:prstGeom prst="rect">
            <a:avLst/>
          </a:prstGeom>
          <a:ln w="0">
            <a:noFill/>
          </a:ln>
        </p:spPr>
      </p:sp>
      <p:sp>
        <p:nvSpPr>
          <p:cNvPr id="78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1200" b="0" strike="noStrike" spc="-1">
                <a:latin typeface="Arial"/>
              </a:rPr>
              <a:t>، آره درست شنیدین، اینجا هرکسی میتونه نقش همیار پلیس رو بازی کنه و بهتون اخطار بده، پس باید 4چشمی مراقب همه چیز باشین و البته شما هم برای دیگران هم همین نقش رو دارین!</a:t>
            </a:r>
            <a:endParaRPr lang="en-US" sz="1200" b="0" strike="noStrike" spc="-1">
              <a:latin typeface="Arial"/>
            </a:endParaRPr>
          </a:p>
          <a:p>
            <a:pPr marL="216000" indent="-216000" algn="r" rtl="1">
              <a:lnSpc>
                <a:spcPct val="100000"/>
              </a:lnSpc>
              <a:buNone/>
            </a:pPr>
            <a:r>
              <a:rPr lang="fa-IR" sz="2000" b="0" strike="noStrike" spc="-1">
                <a:latin typeface="Arial"/>
              </a:rPr>
              <a:t>بنابراین اولین گام اینه که قواعد و قوانین بازی/یعنی جامعه استک اورفلو رو بدونیم و مسلط باشیم</a:t>
            </a:r>
            <a:endParaRPr lang="en-US" sz="2000" b="0" strike="noStrike" spc="-1">
              <a:latin typeface="Arial"/>
            </a:endParaRPr>
          </a:p>
        </p:txBody>
      </p:sp>
      <p:sp>
        <p:nvSpPr>
          <p:cNvPr id="785"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7232723-228B-40C8-BF83-F4238F7CE30C}" type="slidenum">
              <a:rPr lang="en-US" sz="1200" b="0" strike="noStrike" spc="-1">
                <a:latin typeface="Times New Roman"/>
              </a:rPr>
              <a:t>49</a:t>
            </a:fld>
            <a:endParaRPr lang="en-US" sz="1200" b="0" strike="noStrike" spc="-1">
              <a:latin typeface="Times New Roman"/>
            </a:endParaRPr>
          </a:p>
        </p:txBody>
      </p:sp>
    </p:spTree>
    <p:extLst>
      <p:ext uri="{BB962C8B-B14F-4D97-AF65-F5344CB8AC3E}">
        <p14:creationId xmlns:p14="http://schemas.microsoft.com/office/powerpoint/2010/main" val="3716287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r" rtl="1">
              <a:buNone/>
            </a:pPr>
            <a:r>
              <a:rPr lang="fa-IR" sz="2000"/>
              <a:t>لطفا توجه کنین که ، بهترین روشِ مطالعه، رفرنسی مثل </a:t>
            </a:r>
            <a:r>
              <a:rPr lang="en-US" sz="2000"/>
              <a:t>stackoverflow the rightway</a:t>
            </a:r>
            <a:r>
              <a:rPr lang="fa-IR" sz="2000"/>
              <a:t>، آهسته و بادقت خوندن به همراه یادداشت برداری هست، این دوره رو نباید یک بار ببینین و بعد برای همیشه بزارین کنار، چون این دوره با هدفِ یک رفرنس کاربردی برای </a:t>
            </a:r>
            <a:r>
              <a:rPr lang="en-US" sz="2000"/>
              <a:t>Stackoverflow</a:t>
            </a:r>
            <a:r>
              <a:rPr lang="fa-IR" sz="2000"/>
              <a:t>، ایجاد شده</a:t>
            </a:r>
            <a:endParaRPr lang="en-US" sz="2000" b="0" strike="noStrike" spc="-1">
              <a:latin typeface="Arial"/>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5</a:t>
            </a:fld>
            <a:endParaRPr lang="en-US" sz="1200" b="0" strike="noStrike" spc="-1">
              <a:latin typeface="Times New Roman"/>
            </a:endParaRPr>
          </a:p>
        </p:txBody>
      </p:sp>
    </p:spTree>
    <p:extLst>
      <p:ext uri="{BB962C8B-B14F-4D97-AF65-F5344CB8AC3E}">
        <p14:creationId xmlns:p14="http://schemas.microsoft.com/office/powerpoint/2010/main" val="3541470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PlaceHolder 1"/>
          <p:cNvSpPr>
            <a:spLocks noGrp="1" noRot="1" noChangeAspect="1"/>
          </p:cNvSpPr>
          <p:nvPr>
            <p:ph type="sldImg"/>
          </p:nvPr>
        </p:nvSpPr>
        <p:spPr>
          <a:xfrm>
            <a:off x="685800" y="1143000"/>
            <a:ext cx="5486400" cy="3086100"/>
          </a:xfrm>
          <a:prstGeom prst="rect">
            <a:avLst/>
          </a:prstGeom>
          <a:ln w="0">
            <a:noFill/>
          </a:ln>
        </p:spPr>
      </p:sp>
      <p:sp>
        <p:nvSpPr>
          <p:cNvPr id="78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1200" b="0" strike="noStrike" spc="-1">
                <a:latin typeface="Arial"/>
              </a:rPr>
              <a:t>برای اینکار اولین و سادهترین راهش اینه که وقتی دارین سوال میپرسین از قسمت راست پایین صفحه اون بخش </a:t>
            </a:r>
            <a:r>
              <a:rPr lang="en-US" sz="1200" b="0" strike="noStrike" spc="-1">
                <a:latin typeface="Arial"/>
              </a:rPr>
              <a:t>how to ask a good question رو بزنین تا کامل بهتون بگه که چیا رو باید رعایت کنین که البته من اینجا کامل به همراه نکات خاصی که دارن براتون توضیح میدم و تجربه ها</a:t>
            </a:r>
            <a:r>
              <a:rPr lang="fa-IR" sz="1200" b="0" strike="noStrike" spc="-1">
                <a:latin typeface="Arial"/>
              </a:rPr>
              <a:t>ی خودم افراد دیگه</a:t>
            </a:r>
            <a:r>
              <a:rPr lang="en-US" sz="1200" b="0" strike="noStrike" spc="-1">
                <a:latin typeface="Arial"/>
              </a:rPr>
              <a:t> رو بهتون میگم که چطور بهترین استفاده رو از هر قانون </a:t>
            </a:r>
            <a:r>
              <a:rPr lang="fa-IR" sz="1200" b="0" strike="noStrike" spc="-1">
                <a:latin typeface="Arial"/>
              </a:rPr>
              <a:t>ببرین!</a:t>
            </a:r>
          </a:p>
          <a:p>
            <a:pPr marL="216000" indent="-216000" algn="r" rtl="1">
              <a:lnSpc>
                <a:spcPct val="100000"/>
              </a:lnSpc>
              <a:buNone/>
            </a:pPr>
            <a:r>
              <a:rPr lang="fa-IR" sz="1200" b="0" strike="noStrike" spc="-1">
                <a:latin typeface="Arial"/>
              </a:rPr>
              <a:t>بریم حالا قوانین رو ببینیم</a:t>
            </a:r>
            <a:endParaRPr lang="en-US" sz="1200" b="0" strike="noStrike" spc="-1">
              <a:latin typeface="Arial"/>
            </a:endParaRPr>
          </a:p>
        </p:txBody>
      </p:sp>
      <p:sp>
        <p:nvSpPr>
          <p:cNvPr id="788" name="PlaceHolder 3"/>
          <p:cNvSpPr>
            <a:spLocks noGrp="1"/>
          </p:cNvSpPr>
          <p:nvPr>
            <p:ph type="sldNum" idx="2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5667ED57-8A54-4B59-BDCC-BD04A7A33792}" type="slidenum">
              <a:rPr lang="en-US" sz="1200" b="0" strike="noStrike" spc="-1">
                <a:latin typeface="Times New Roman"/>
              </a:rPr>
              <a:t>50</a:t>
            </a:fld>
            <a:endParaRPr lang="en-US" sz="1200" b="0" strike="noStrike" spc="-1">
              <a:latin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PlaceHolder 1"/>
          <p:cNvSpPr>
            <a:spLocks noGrp="1" noRot="1" noChangeAspect="1"/>
          </p:cNvSpPr>
          <p:nvPr>
            <p:ph type="sldImg"/>
          </p:nvPr>
        </p:nvSpPr>
        <p:spPr>
          <a:xfrm>
            <a:off x="685800" y="1143000"/>
            <a:ext cx="5486400" cy="3086100"/>
          </a:xfrm>
          <a:prstGeom prst="rect">
            <a:avLst/>
          </a:prstGeom>
          <a:ln w="0">
            <a:noFill/>
          </a:ln>
        </p:spPr>
      </p:sp>
      <p:sp>
        <p:nvSpPr>
          <p:cNvPr id="79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3080" indent="-343080" algn="just" rtl="1">
              <a:lnSpc>
                <a:spcPct val="107000"/>
              </a:lnSpc>
              <a:spcBef>
                <a:spcPts val="799"/>
              </a:spcBef>
              <a:buClr>
                <a:srgbClr val="000000"/>
              </a:buClr>
              <a:buFont typeface="+mj-lt"/>
              <a:buAutoNum type="arabicPeriod"/>
            </a:pPr>
            <a:r>
              <a:rPr lang="fa-IR" sz="1800" b="0" strike="noStrike" spc="-1">
                <a:latin typeface="Comic Sans MS"/>
                <a:cs typeface="B Kamran"/>
              </a:rPr>
              <a:t>قانون شماره یک </a:t>
            </a:r>
          </a:p>
          <a:p>
            <a:pPr marL="0" indent="0" algn="just" rtl="1">
              <a:lnSpc>
                <a:spcPct val="107000"/>
              </a:lnSpc>
              <a:spcBef>
                <a:spcPts val="799"/>
              </a:spcBef>
              <a:buClr>
                <a:srgbClr val="000000"/>
              </a:buClr>
              <a:buFont typeface="+mj-lt"/>
              <a:buNone/>
            </a:pPr>
            <a:r>
              <a:rPr lang="en-US" sz="1800" b="0" strike="noStrike" spc="-1">
                <a:latin typeface="Comic Sans MS"/>
                <a:cs typeface="B Kamran"/>
              </a:rPr>
              <a:t>Search and research</a:t>
            </a:r>
          </a:p>
          <a:p>
            <a:pPr marL="0" indent="0" algn="just" rtl="1">
              <a:lnSpc>
                <a:spcPct val="107000"/>
              </a:lnSpc>
              <a:spcBef>
                <a:spcPts val="799"/>
              </a:spcBef>
              <a:buClr>
                <a:srgbClr val="000000"/>
              </a:buClr>
              <a:buFont typeface="+mj-lt"/>
              <a:buNone/>
            </a:pPr>
            <a:r>
              <a:rPr lang="fa-IR" sz="1800" b="0" strike="noStrike" spc="-1">
                <a:latin typeface="Comic Sans MS"/>
                <a:cs typeface="B Kamran"/>
              </a:rPr>
              <a:t>یعنی اینه که قبل از اینکه سوال بپرسین، توی </a:t>
            </a:r>
            <a:r>
              <a:rPr lang="en-US" sz="1800" b="0" strike="noStrike" spc="-1">
                <a:latin typeface="Comic Sans MS"/>
                <a:ea typeface="Segoe UI"/>
              </a:rPr>
              <a:t>Stackoverflow جستجو کنین، شاید کسی قبل از شما همین سوال رو پرسیده باشه، تا سوال تکراری نپرسین و خوب</a:t>
            </a:r>
            <a:r>
              <a:rPr lang="fa-IR" sz="1800" b="0" strike="noStrike" spc="-1">
                <a:latin typeface="Comic Sans MS"/>
                <a:ea typeface="Segoe UI"/>
              </a:rPr>
              <a:t>ه</a:t>
            </a:r>
            <a:r>
              <a:rPr lang="en-US" sz="1800" b="0" strike="noStrike" spc="-1">
                <a:latin typeface="Comic Sans MS"/>
                <a:ea typeface="Segoe UI"/>
              </a:rPr>
              <a:t> که این لینک های مرتبط رو هم نگه دارین تا در صورت نیاز تو م</a:t>
            </a:r>
            <a:r>
              <a:rPr lang="fa-IR" sz="1800" b="0" strike="noStrike" spc="-1">
                <a:latin typeface="Comic Sans MS"/>
                <a:ea typeface="Segoe UI"/>
              </a:rPr>
              <a:t>ت</a:t>
            </a:r>
            <a:r>
              <a:rPr lang="en-US" sz="1800" b="0" strike="noStrike" spc="-1">
                <a:latin typeface="Comic Sans MS"/>
                <a:ea typeface="Segoe UI"/>
              </a:rPr>
              <a:t>ن سوال یا جوابتون به اون ها هم ارجاع بدین و بگین یه بخشی از جواب رو ازاینجا گرفتم یا اصلا سوال مشابهی اینجا پرسیده شده اما جواب به سوال من توش نیست</a:t>
            </a:r>
            <a:r>
              <a:rPr lang="fa-IR" sz="1800" b="0" strike="noStrike" spc="-1">
                <a:latin typeface="Comic Sans MS"/>
                <a:ea typeface="Segoe UI"/>
              </a:rPr>
              <a:t> یا سوال من این تفاوت هارو داره باهاش</a:t>
            </a:r>
            <a:r>
              <a:rPr lang="en-US" sz="1800" b="0" strike="noStrike" spc="-1">
                <a:latin typeface="Comic Sans MS"/>
                <a:ea typeface="Segoe UI"/>
              </a:rPr>
              <a:t>...</a:t>
            </a:r>
            <a:endParaRPr lang="en-US" sz="1800" b="0" strike="noStrike" spc="-1">
              <a:latin typeface="Arial"/>
            </a:endParaRPr>
          </a:p>
          <a:p>
            <a:pPr algn="r" rtl="1">
              <a:lnSpc>
                <a:spcPct val="100000"/>
              </a:lnSpc>
              <a:buNone/>
            </a:pPr>
            <a:endParaRPr lang="en-US" sz="1200" b="0" strike="noStrike" spc="-1">
              <a:latin typeface="Arial"/>
            </a:endParaRPr>
          </a:p>
        </p:txBody>
      </p:sp>
      <p:sp>
        <p:nvSpPr>
          <p:cNvPr id="791" name="PlaceHolder 3"/>
          <p:cNvSpPr>
            <a:spLocks noGrp="1"/>
          </p:cNvSpPr>
          <p:nvPr>
            <p:ph type="sldNum" idx="23"/>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DA9F5E-3690-427A-814E-AD66620E7397}" type="slidenum">
              <a:rPr lang="en-US" sz="1200" b="0" strike="noStrike" spc="-1">
                <a:latin typeface="Times New Roman"/>
              </a:rPr>
              <a:t>51</a:t>
            </a:fld>
            <a:endParaRPr lang="en-US" sz="1200" b="0" strike="noStrike" spc="-1">
              <a:latin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PlaceHolder 1"/>
          <p:cNvSpPr>
            <a:spLocks noGrp="1" noRot="1" noChangeAspect="1"/>
          </p:cNvSpPr>
          <p:nvPr>
            <p:ph type="sldImg"/>
          </p:nvPr>
        </p:nvSpPr>
        <p:spPr>
          <a:xfrm>
            <a:off x="685800" y="1143000"/>
            <a:ext cx="5486400" cy="3086100"/>
          </a:xfrm>
          <a:prstGeom prst="rect">
            <a:avLst/>
          </a:prstGeom>
          <a:ln w="0">
            <a:noFill/>
          </a:ln>
        </p:spPr>
      </p:sp>
      <p:sp>
        <p:nvSpPr>
          <p:cNvPr id="79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3080" indent="-343080" algn="just" rtl="1">
              <a:lnSpc>
                <a:spcPct val="107000"/>
              </a:lnSpc>
              <a:buClr>
                <a:srgbClr val="000000"/>
              </a:buClr>
              <a:buFont typeface="+mj-lt"/>
              <a:buAutoNum type="arabicPeriod"/>
            </a:pPr>
            <a:r>
              <a:rPr lang="fa-IR" sz="1800" b="0" strike="noStrike" spc="-1">
                <a:latin typeface="Comic Sans MS"/>
                <a:cs typeface="B Kamran"/>
              </a:rPr>
              <a:t>قانون شماره 2</a:t>
            </a:r>
          </a:p>
          <a:p>
            <a:pPr marL="0" indent="0" algn="just" rtl="1">
              <a:lnSpc>
                <a:spcPct val="107000"/>
              </a:lnSpc>
              <a:buClr>
                <a:srgbClr val="000000"/>
              </a:buClr>
              <a:buFont typeface="+mj-lt"/>
              <a:buNone/>
            </a:pPr>
            <a:r>
              <a:rPr lang="en-US" sz="1800" b="0" strike="noStrike" spc="-1">
                <a:latin typeface="Comic Sans MS"/>
                <a:cs typeface="B Kamran"/>
              </a:rPr>
              <a:t>Pretend you are talking to a busy colleague</a:t>
            </a:r>
            <a:endParaRPr lang="fa-IR" sz="1800" b="0" strike="noStrike" spc="-1">
              <a:latin typeface="Comic Sans MS"/>
              <a:cs typeface="B Kamran"/>
            </a:endParaRPr>
          </a:p>
          <a:p>
            <a:pPr marL="0" indent="0" algn="just" rtl="1">
              <a:lnSpc>
                <a:spcPct val="107000"/>
              </a:lnSpc>
              <a:buClr>
                <a:srgbClr val="000000"/>
              </a:buClr>
              <a:buFont typeface="+mj-lt"/>
              <a:buNone/>
            </a:pPr>
            <a:endParaRPr lang="en-US" sz="1800" b="0" strike="noStrike" spc="-1">
              <a:latin typeface="Comic Sans MS"/>
              <a:cs typeface="B Kamran"/>
            </a:endParaRPr>
          </a:p>
          <a:p>
            <a:pPr marL="0" indent="0" algn="just" rtl="1">
              <a:lnSpc>
                <a:spcPct val="107000"/>
              </a:lnSpc>
              <a:buClr>
                <a:srgbClr val="000000"/>
              </a:buClr>
              <a:buFont typeface="+mj-lt"/>
              <a:buNone/>
            </a:pPr>
            <a:r>
              <a:rPr lang="fa-IR" sz="1800" b="0" strike="noStrike" spc="-1">
                <a:latin typeface="Comic Sans MS"/>
                <a:cs typeface="B Kamran"/>
              </a:rPr>
              <a:t>بچه ها خواهشا همیشه سعی کنین اینطوری فکر کنین که انگار دارین با یک شخصی/همکاری که سرش شلوغه صحبت می­کنین، درواقع می­خواهین که ازش وقت بگیرین تا درصورت امکان بیاد و بهتون کمک کنه، پس باید طوری سوالمونو بپرسیم که با کمترین میزان زمان و انرژی بتونه بفهمه مشکلمون چیه و کمکمون کنه و یادتون باشه این لطف و محبت اون فرد هست! بچه ها این قانونی که درموردش صحبت کردیم، خیلی مهمه، نه فقط برای </a:t>
            </a:r>
            <a:r>
              <a:rPr lang="en-US" sz="1800" b="0" strike="noStrike" spc="-1">
                <a:latin typeface="Comic Sans MS"/>
                <a:ea typeface="Segoe UI"/>
              </a:rPr>
              <a:t>Stackoverflow</a:t>
            </a:r>
            <a:r>
              <a:rPr lang="fa-IR" sz="1800" b="0" strike="noStrike" spc="-1">
                <a:latin typeface="Comic Sans MS"/>
                <a:cs typeface="B Kamran"/>
              </a:rPr>
              <a:t>، بلکه برای کل زندگیتون یعنی تمام جوامع کاربرد داره، بنابراین فکرنکنین و انتظار نداشته باشین که افراد بیکارن تا به شما جواب بدن، همیشه هیمنطوری به موضوع نگاه کنین، اصطلاحا پیش خد حساب باشین!</a:t>
            </a:r>
            <a:endParaRPr lang="en-US" sz="1800" b="0" strike="noStrike" spc="-1">
              <a:latin typeface="Arial"/>
            </a:endParaRPr>
          </a:p>
          <a:p>
            <a:pPr algn="just" rtl="1">
              <a:lnSpc>
                <a:spcPct val="107000"/>
              </a:lnSpc>
              <a:buNone/>
              <a:tabLst>
                <a:tab pos="0" algn="l"/>
              </a:tabLst>
            </a:pPr>
            <a:r>
              <a:rPr lang="fa-IR" sz="1800" b="0" strike="noStrike" spc="-1">
                <a:latin typeface="Comic Sans MS"/>
                <a:cs typeface="B Kamran"/>
              </a:rPr>
              <a:t>درواقع سعی کنین همونطور که قبلا هم گفتم، خودتونو بزارین جای اون افراد و از ننگاه اونا ببینین، مثلا الان سرکار هستین، چند دقیقه ای وقت استراحتتون هست و دوس دارید به یکی کمک کنین، یا اصلا الان رفتین خونه خسته این کمی استراحت کردین و میخواهین توی نیم ساعت </a:t>
            </a:r>
            <a:r>
              <a:rPr lang="en-US" sz="1800" b="0" strike="noStrike" spc="-1">
                <a:latin typeface="Comic Sans MS"/>
                <a:ea typeface="Segoe UI"/>
              </a:rPr>
              <a:t>1 ساعت</a:t>
            </a:r>
            <a:r>
              <a:rPr lang="fa-IR" sz="1800" b="0" strike="noStrike" spc="-1">
                <a:latin typeface="Comic Sans MS"/>
                <a:ea typeface="Segoe UI"/>
              </a:rPr>
              <a:t> تایم ازادی</a:t>
            </a:r>
            <a:r>
              <a:rPr lang="en-US" sz="1800" b="0" strike="noStrike" spc="-1">
                <a:latin typeface="Comic Sans MS"/>
                <a:ea typeface="Segoe UI"/>
              </a:rPr>
              <a:t> که دارین به چندین نفر کمک کنین و بلکم امتیاز خوبی هم دریافت کنین، ببینین چه مدل سوال هایی رو خودتون مشتاق هستین که تو این زمان کوتاه جواب بدین!</a:t>
            </a:r>
            <a:endParaRPr lang="en-US" sz="1800" b="0" strike="noStrike" spc="-1">
              <a:latin typeface="Arial"/>
            </a:endParaRPr>
          </a:p>
        </p:txBody>
      </p:sp>
      <p:sp>
        <p:nvSpPr>
          <p:cNvPr id="794" name="PlaceHolder 3"/>
          <p:cNvSpPr>
            <a:spLocks noGrp="1"/>
          </p:cNvSpPr>
          <p:nvPr>
            <p:ph type="sldNum" idx="2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FE839FD-1DBF-4E5C-8201-9DCAFDBF2D08}" type="slidenum">
              <a:rPr lang="en-US" sz="1200" b="0" strike="noStrike" spc="-1">
                <a:latin typeface="Times New Roman"/>
              </a:rPr>
              <a:t>52</a:t>
            </a:fld>
            <a:endParaRPr lang="en-US" sz="1200" b="0" strike="noStrike" spc="-1">
              <a:latin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7400" indent="-347400" algn="just" rtl="1">
              <a:lnSpc>
                <a:spcPct val="107000"/>
              </a:lnSpc>
              <a:buClr>
                <a:srgbClr val="000000"/>
              </a:buClr>
              <a:buFont typeface="+mj-lt"/>
              <a:buAutoNum type="arabicPeriod"/>
            </a:pPr>
            <a:r>
              <a:rPr lang="fa-IR" sz="1800" b="0" strike="noStrike" spc="-1">
                <a:solidFill>
                  <a:srgbClr val="000000"/>
                </a:solidFill>
                <a:latin typeface="Comic Sans MS"/>
                <a:cs typeface="B Kamran"/>
              </a:rPr>
              <a:t>قانون شماره </a:t>
            </a:r>
            <a:r>
              <a:rPr lang="en-US" sz="1800" b="0" strike="noStrike" spc="-1">
                <a:solidFill>
                  <a:srgbClr val="000000"/>
                </a:solidFill>
                <a:latin typeface="Comic Sans MS"/>
                <a:ea typeface="Segoe UI"/>
              </a:rPr>
              <a:t>3 اینه که املا، دستور زبان و نشانه­گذاری­های</a:t>
            </a:r>
            <a:r>
              <a:rPr lang="fa-IR" sz="1800" b="0" strike="noStrike" spc="-1">
                <a:solidFill>
                  <a:srgbClr val="000000"/>
                </a:solidFill>
                <a:latin typeface="Comic Sans MS"/>
                <a:ea typeface="Segoe UI"/>
              </a:rPr>
              <a:t> و به طور کلی ظاهر سوال</a:t>
            </a:r>
            <a:r>
              <a:rPr lang="en-US" sz="1800" b="0" strike="noStrike" spc="-1">
                <a:solidFill>
                  <a:srgbClr val="000000"/>
                </a:solidFill>
                <a:latin typeface="Comic Sans MS"/>
                <a:ea typeface="Segoe UI"/>
              </a:rPr>
              <a:t> خیلی مهم هستند، دقت کنین که اولین بخش از سوالتون که بقیه میبینین همین ظاهر سوال و رعایت همین موارد هست که تاثیر مثبت اولیه رو بر روی مخاطب میزاره، همینطور باعث میشه سوالتون رو خیلی ساده تر و با کمترین زمان </a:t>
            </a:r>
            <a:r>
              <a:rPr lang="fa-IR" sz="1800" b="0" strike="noStrike" spc="-1">
                <a:solidFill>
                  <a:srgbClr val="000000"/>
                </a:solidFill>
                <a:latin typeface="Comic Sans MS"/>
                <a:ea typeface="Segoe UI"/>
              </a:rPr>
              <a:t>بخونن </a:t>
            </a:r>
            <a:r>
              <a:rPr lang="en-US" sz="1800" b="0" strike="noStrike" spc="-1">
                <a:solidFill>
                  <a:srgbClr val="000000"/>
                </a:solidFill>
                <a:latin typeface="Comic Sans MS"/>
                <a:ea typeface="Segoe UI"/>
              </a:rPr>
              <a:t>بفهم</a:t>
            </a:r>
            <a:r>
              <a:rPr lang="fa-IR" sz="1800" b="0" strike="noStrike" spc="-1">
                <a:solidFill>
                  <a:srgbClr val="000000"/>
                </a:solidFill>
                <a:latin typeface="Comic Sans MS"/>
                <a:ea typeface="Segoe UI"/>
              </a:rPr>
              <a:t>ن</a:t>
            </a:r>
            <a:r>
              <a:rPr lang="en-US" sz="1800" b="0" strike="noStrike" spc="-1">
                <a:solidFill>
                  <a:srgbClr val="000000"/>
                </a:solidFill>
                <a:latin typeface="Comic Sans MS"/>
                <a:ea typeface="Segoe UI"/>
              </a:rPr>
              <a:t> و بررسی </a:t>
            </a:r>
            <a:r>
              <a:rPr lang="fa-IR" sz="1800" b="0" strike="noStrike" spc="-1">
                <a:solidFill>
                  <a:srgbClr val="000000"/>
                </a:solidFill>
                <a:latin typeface="Comic Sans MS"/>
                <a:ea typeface="Segoe UI"/>
              </a:rPr>
              <a:t>کنن </a:t>
            </a:r>
            <a:r>
              <a:rPr lang="en-US" sz="1800" b="0" strike="noStrike" spc="-1">
                <a:solidFill>
                  <a:srgbClr val="000000"/>
                </a:solidFill>
                <a:latin typeface="Comic Sans MS"/>
                <a:ea typeface="Segoe UI"/>
              </a:rPr>
              <a:t>و </a:t>
            </a:r>
            <a:r>
              <a:rPr lang="fa-IR" sz="1800" b="0" strike="noStrike" spc="-1">
                <a:solidFill>
                  <a:srgbClr val="000000"/>
                </a:solidFill>
                <a:latin typeface="Comic Sans MS"/>
                <a:ea typeface="Segoe UI"/>
              </a:rPr>
              <a:t>بتونن </a:t>
            </a:r>
            <a:r>
              <a:rPr lang="en-US" sz="1800" b="0" strike="noStrike" spc="-1">
                <a:solidFill>
                  <a:srgbClr val="000000"/>
                </a:solidFill>
                <a:latin typeface="Comic Sans MS"/>
                <a:ea typeface="Segoe UI"/>
              </a:rPr>
              <a:t>جواب بد</a:t>
            </a:r>
            <a:r>
              <a:rPr lang="fa-IR" sz="1800" b="0" strike="noStrike" spc="-1">
                <a:solidFill>
                  <a:srgbClr val="000000"/>
                </a:solidFill>
                <a:latin typeface="Comic Sans MS"/>
                <a:ea typeface="Segoe UI"/>
              </a:rPr>
              <a:t>ن</a:t>
            </a:r>
            <a:r>
              <a:rPr lang="en-US" sz="1800" b="0" strike="noStrike" spc="-1">
                <a:solidFill>
                  <a:srgbClr val="000000"/>
                </a:solidFill>
                <a:latin typeface="Comic Sans MS"/>
                <a:ea typeface="Segoe UI"/>
              </a:rPr>
              <a:t>، </a:t>
            </a:r>
            <a:r>
              <a:rPr lang="fa-IR" sz="1800" b="0" strike="noStrike" spc="-1">
                <a:solidFill>
                  <a:srgbClr val="000000"/>
                </a:solidFill>
                <a:latin typeface="Comic Sans MS"/>
                <a:ea typeface="Segoe UI"/>
              </a:rPr>
              <a:t>اگر زبان انگلیسی تون قوی نیست، اصلا نگران نباشین، چون با این دوتا افزونه رایگان و فوقالعاده</a:t>
            </a:r>
            <a:r>
              <a:rPr lang="en-US" sz="1800" b="1" strike="noStrike" spc="-1">
                <a:solidFill>
                  <a:srgbClr val="000000"/>
                </a:solidFill>
                <a:highlight>
                  <a:srgbClr val="FFFF00"/>
                </a:highlight>
                <a:latin typeface="Comic Sans MS"/>
                <a:ea typeface="Segoe UI"/>
              </a:rPr>
              <a:t>grammarly</a:t>
            </a:r>
            <a:r>
              <a:rPr lang="en-US" sz="1800" b="0" strike="noStrike" spc="-1">
                <a:solidFill>
                  <a:srgbClr val="000000"/>
                </a:solidFill>
                <a:latin typeface="Comic Sans MS"/>
                <a:ea typeface="Segoe UI"/>
              </a:rPr>
              <a:t> و </a:t>
            </a:r>
            <a:r>
              <a:rPr lang="en-US" sz="1800" b="1" strike="noStrike" spc="-1">
                <a:solidFill>
                  <a:srgbClr val="000000"/>
                </a:solidFill>
                <a:highlight>
                  <a:srgbClr val="FFFF00"/>
                </a:highlight>
                <a:latin typeface="Comic Sans MS"/>
                <a:ea typeface="Segoe UI"/>
              </a:rPr>
              <a:t>wordtune</a:t>
            </a:r>
            <a:r>
              <a:rPr lang="en-US" sz="1800" b="0" strike="noStrike" spc="-1">
                <a:solidFill>
                  <a:srgbClr val="000000"/>
                </a:solidFill>
                <a:latin typeface="Comic Sans MS"/>
                <a:ea typeface="Segoe UI"/>
              </a:rPr>
              <a:t> </a:t>
            </a:r>
            <a:r>
              <a:rPr lang="fa-IR" sz="1800" b="0" strike="noStrike" spc="-1">
                <a:solidFill>
                  <a:srgbClr val="000000"/>
                </a:solidFill>
                <a:latin typeface="Comic Sans MS"/>
                <a:ea typeface="Segoe UI"/>
              </a:rPr>
              <a:t>  در مرورگرها کاملا مشکلتون برطرف میشه</a:t>
            </a:r>
            <a:endParaRPr lang="en-US" sz="1800" b="0" strike="noStrike" spc="-1">
              <a:latin typeface="Arial"/>
            </a:endParaRP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53</a:t>
            </a:fld>
            <a:endParaRPr lang="en-US" sz="1200" b="0" strike="noStrike" spc="-1">
              <a:latin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buClr>
                <a:srgbClr val="000000"/>
              </a:buClr>
              <a:buFont typeface="+mj-lt"/>
              <a:buNone/>
            </a:pPr>
            <a:r>
              <a:rPr lang="fa-IR" sz="1800" b="0" strike="noStrike" spc="-1">
                <a:solidFill>
                  <a:srgbClr val="000000"/>
                </a:solidFill>
                <a:latin typeface="Comic Sans MS"/>
                <a:ea typeface="Segoe UI"/>
              </a:rPr>
              <a:t>که با </a:t>
            </a:r>
            <a:r>
              <a:rPr lang="en-US" sz="1800" b="0" strike="noStrike" spc="-1">
                <a:solidFill>
                  <a:srgbClr val="000000"/>
                </a:solidFill>
                <a:latin typeface="Comic Sans MS"/>
                <a:ea typeface="Segoe UI"/>
              </a:rPr>
              <a:t>Grammarly </a:t>
            </a:r>
            <a:r>
              <a:rPr lang="fa-IR" sz="1800" b="0" strike="noStrike" spc="-1">
                <a:solidFill>
                  <a:srgbClr val="000000"/>
                </a:solidFill>
                <a:latin typeface="Comic Sans MS"/>
                <a:ea typeface="Segoe UI"/>
              </a:rPr>
              <a:t>مشکلات گرامری و لغتی رو برطرف میکنین، فقط وقتی که نصب کردین با کلیک روی افزونه، تنظیمات مورد نظرتون رو فعال کنین</a:t>
            </a:r>
            <a:endParaRPr lang="en-US" sz="1800" b="0" strike="noStrike" spc="-1">
              <a:latin typeface="Arial"/>
            </a:endParaRP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54</a:t>
            </a:fld>
            <a:endParaRPr lang="en-US" sz="1200" b="0" strike="noStrike" spc="-1">
              <a:latin typeface="Times New Roman"/>
            </a:endParaRPr>
          </a:p>
        </p:txBody>
      </p:sp>
    </p:spTree>
    <p:extLst>
      <p:ext uri="{BB962C8B-B14F-4D97-AF65-F5344CB8AC3E}">
        <p14:creationId xmlns:p14="http://schemas.microsoft.com/office/powerpoint/2010/main" val="23474573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buClr>
                <a:srgbClr val="000000"/>
              </a:buClr>
              <a:buFont typeface="+mj-lt"/>
              <a:buNone/>
            </a:pPr>
            <a:r>
              <a:rPr lang="fa-IR" sz="1800" b="0" kern="1200" spc="-1">
                <a:solidFill>
                  <a:srgbClr val="000000"/>
                </a:solidFill>
                <a:effectLst/>
                <a:latin typeface="Comic Sans MS" panose="030F0702030302020204" pitchFamily="66" charset="0"/>
                <a:ea typeface="Segoe UI" panose="020B0502040204020203" pitchFamily="34" charset="0"/>
                <a:cs typeface="DejaVu Sans"/>
              </a:rPr>
              <a:t>و </a:t>
            </a:r>
            <a:r>
              <a:rPr lang="en-US" sz="1800" b="0" kern="1200" spc="-1">
                <a:solidFill>
                  <a:srgbClr val="000000"/>
                </a:solidFill>
                <a:effectLst/>
                <a:latin typeface="Comic Sans MS" panose="030F0702030302020204" pitchFamily="66" charset="0"/>
                <a:ea typeface="Segoe UI" panose="020B0502040204020203" pitchFamily="34" charset="0"/>
                <a:cs typeface="DejaVu Sans"/>
              </a:rPr>
              <a:t>wordtune</a:t>
            </a:r>
            <a:r>
              <a:rPr lang="fa-IR" sz="1800" b="0" kern="1200" spc="-1">
                <a:solidFill>
                  <a:srgbClr val="000000"/>
                </a:solidFill>
                <a:effectLst/>
                <a:latin typeface="Comic Sans MS" panose="030F0702030302020204" pitchFamily="66" charset="0"/>
                <a:ea typeface="Segoe UI" panose="020B0502040204020203" pitchFamily="34" charset="0"/>
                <a:cs typeface="Comic Sans MS" panose="030F0702030302020204" pitchFamily="66" charset="0"/>
              </a:rPr>
              <a:t> هم کلی جمله جایگزین خیلی خوب پیشنهاد میده بهتون تا بتونین سوالتون رو بهترو عالی تر بپرسین،</a:t>
            </a:r>
          </a:p>
          <a:p>
            <a:pPr marL="0" indent="0" algn="just" rtl="1">
              <a:lnSpc>
                <a:spcPct val="107000"/>
              </a:lnSpc>
              <a:buClr>
                <a:srgbClr val="000000"/>
              </a:buClr>
              <a:buFont typeface="+mj-lt"/>
              <a:buNone/>
            </a:pPr>
            <a:r>
              <a:rPr lang="fa-IR" sz="1800" b="0" kern="1200" spc="-1">
                <a:solidFill>
                  <a:srgbClr val="000000"/>
                </a:solidFill>
                <a:effectLst/>
                <a:latin typeface="Comic Sans MS" panose="030F0702030302020204" pitchFamily="66" charset="0"/>
                <a:ea typeface="Segoe UI" panose="020B0502040204020203" pitchFamily="34" charset="0"/>
                <a:cs typeface="Comic Sans MS" panose="030F0702030302020204" pitchFamily="66" charset="0"/>
              </a:rPr>
              <a:t> بریم یه مثالی رو باهمدیگه ببینیم</a:t>
            </a:r>
            <a:endParaRPr lang="en-US" sz="1800" b="0" strike="noStrike" spc="-1">
              <a:latin typeface="Arial"/>
            </a:endParaRP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55</a:t>
            </a:fld>
            <a:endParaRPr lang="en-US" sz="1200" b="0" strike="noStrike" spc="-1">
              <a:latin typeface="Times New Roman"/>
            </a:endParaRPr>
          </a:p>
        </p:txBody>
      </p:sp>
    </p:spTree>
    <p:extLst>
      <p:ext uri="{BB962C8B-B14F-4D97-AF65-F5344CB8AC3E}">
        <p14:creationId xmlns:p14="http://schemas.microsoft.com/office/powerpoint/2010/main" val="41477871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buClr>
                <a:srgbClr val="000000"/>
              </a:buClr>
              <a:buFont typeface="+mj-lt"/>
              <a:buNone/>
            </a:pPr>
            <a:r>
              <a:rPr lang="fa-IR" sz="1800" b="0" strike="noStrike" spc="-1">
                <a:solidFill>
                  <a:srgbClr val="000000"/>
                </a:solidFill>
                <a:latin typeface="Comic Sans MS"/>
                <a:cs typeface="B Kamran"/>
              </a:rPr>
              <a:t>میخواهیم این سوال رو با کمک این دوتا ابزار بهبود بدیم،</a:t>
            </a:r>
          </a:p>
          <a:p>
            <a:pPr marL="0" indent="0" algn="just" rtl="1">
              <a:lnSpc>
                <a:spcPct val="107000"/>
              </a:lnSpc>
              <a:buClr>
                <a:srgbClr val="000000"/>
              </a:buClr>
              <a:buFont typeface="+mj-lt"/>
              <a:buNone/>
            </a:pPr>
            <a:r>
              <a:rPr lang="fa-IR" sz="1800" b="0" strike="noStrike" spc="-1">
                <a:solidFill>
                  <a:srgbClr val="000000"/>
                </a:solidFill>
                <a:latin typeface="Comic Sans MS"/>
                <a:cs typeface="B Kamran"/>
              </a:rPr>
              <a:t> ابتدا روی پاراگراف اول تمرکز میکنیم، که میگه </a:t>
            </a:r>
          </a:p>
          <a:p>
            <a:pPr marL="0" indent="0" algn="just" rtl="0">
              <a:lnSpc>
                <a:spcPct val="107000"/>
              </a:lnSpc>
              <a:buClr>
                <a:srgbClr val="000000"/>
              </a:buClr>
              <a:buFont typeface="+mj-lt"/>
              <a:buNone/>
            </a:pPr>
            <a:r>
              <a:rPr lang="en-US" sz="1800" b="0" strike="noStrike" spc="-1">
                <a:solidFill>
                  <a:srgbClr val="000000"/>
                </a:solidFill>
                <a:latin typeface="Comic Sans MS"/>
                <a:cs typeface="B Kamran"/>
              </a:rPr>
              <a:t>Yesterday when I was trying to add a new product using my `wordPress` dashboard, I faced an issue that didn't allow me</a:t>
            </a:r>
            <a:r>
              <a:rPr lang="fa-IR" sz="1800" b="0" strike="noStrike" spc="-1">
                <a:solidFill>
                  <a:srgbClr val="000000"/>
                </a:solidFill>
                <a:latin typeface="Comic Sans MS"/>
                <a:cs typeface="B Kamran"/>
              </a:rPr>
              <a:t> </a:t>
            </a:r>
            <a:r>
              <a:rPr lang="en-US" sz="1800" b="0" strike="noStrike" spc="-1">
                <a:solidFill>
                  <a:srgbClr val="000000"/>
                </a:solidFill>
                <a:latin typeface="Comic Sans MS"/>
                <a:cs typeface="B Kamran"/>
              </a:rPr>
              <a:t>to add the new product or edit existing products,</a:t>
            </a:r>
            <a:endParaRPr lang="fa-IR" sz="1800" b="0" strike="noStrike" spc="-1">
              <a:solidFill>
                <a:srgbClr val="000000"/>
              </a:solidFill>
              <a:latin typeface="Comic Sans MS"/>
              <a:cs typeface="B Kamran"/>
            </a:endParaRPr>
          </a:p>
          <a:p>
            <a:pPr marL="0" indent="0" algn="just" rtl="1">
              <a:lnSpc>
                <a:spcPct val="107000"/>
              </a:lnSpc>
              <a:buClr>
                <a:srgbClr val="000000"/>
              </a:buClr>
              <a:buFont typeface="+mj-lt"/>
              <a:buNone/>
            </a:pPr>
            <a:r>
              <a:rPr lang="fa-IR" sz="1800" b="0" strike="noStrike" spc="-1">
                <a:solidFill>
                  <a:srgbClr val="000000"/>
                </a:solidFill>
                <a:latin typeface="Comic Sans MS"/>
                <a:cs typeface="B Kamran"/>
              </a:rPr>
              <a:t>میبینین یک و نیم خط رو خوندیم تازه بفهمیم که یک مشکل در اضافه کردن یا ویرایش کردن محصول وجود داره... حالا ادامه رو بخونیم </a:t>
            </a:r>
          </a:p>
          <a:p>
            <a:pPr marL="0" indent="0" algn="just" rtl="0">
              <a:lnSpc>
                <a:spcPct val="107000"/>
              </a:lnSpc>
              <a:buClr>
                <a:srgbClr val="000000"/>
              </a:buClr>
              <a:buFont typeface="+mj-lt"/>
              <a:buNone/>
            </a:pPr>
            <a:r>
              <a:rPr lang="en-US" sz="1800" b="0" strike="noStrike" spc="-1">
                <a:solidFill>
                  <a:srgbClr val="000000"/>
                </a:solidFill>
                <a:latin typeface="Comic Sans MS"/>
                <a:cs typeface="B Kamran"/>
              </a:rPr>
              <a:t>and as you can see in the below picture, it just made a red border on time stamp only and there was no error on the `console` or anywhere and playing with the time didn't make it right!</a:t>
            </a:r>
            <a:endParaRPr lang="fa-IR" sz="1800" b="0" strike="noStrike" spc="-1">
              <a:solidFill>
                <a:srgbClr val="000000"/>
              </a:solidFill>
              <a:latin typeface="Comic Sans MS"/>
              <a:cs typeface="B Kamran"/>
            </a:endParaRPr>
          </a:p>
          <a:p>
            <a:pPr marL="0" indent="0" algn="just" rtl="1">
              <a:lnSpc>
                <a:spcPct val="107000"/>
              </a:lnSpc>
              <a:buClr>
                <a:srgbClr val="000000"/>
              </a:buClr>
              <a:buFont typeface="+mj-lt"/>
              <a:buNone/>
            </a:pPr>
            <a:r>
              <a:rPr lang="fa-IR" sz="1800" b="0" strike="noStrike" spc="-1">
                <a:solidFill>
                  <a:srgbClr val="000000"/>
                </a:solidFill>
                <a:latin typeface="Comic Sans MS"/>
                <a:cs typeface="B Kamran"/>
              </a:rPr>
              <a:t>نه تنها متن طولانیه بلکه خیلی جذاب و گیرا هم نیست، حالا بریم یک مرحله اصلاحی که به کمک </a:t>
            </a:r>
            <a:r>
              <a:rPr lang="en-US" sz="1800" b="0" strike="noStrike" spc="-1">
                <a:solidFill>
                  <a:srgbClr val="000000"/>
                </a:solidFill>
                <a:latin typeface="Comic Sans MS"/>
                <a:cs typeface="B Kamran"/>
              </a:rPr>
              <a:t>wordtune</a:t>
            </a:r>
            <a:r>
              <a:rPr lang="fa-IR" sz="1800" b="0" strike="noStrike" spc="-1">
                <a:solidFill>
                  <a:srgbClr val="000000"/>
                </a:solidFill>
                <a:latin typeface="Comic Sans MS"/>
                <a:cs typeface="B Kamran"/>
              </a:rPr>
              <a:t> و گرامرلی انجام دادیم رو ببینیم</a:t>
            </a:r>
          </a:p>
          <a:p>
            <a:pPr marL="0" indent="0" algn="just" rtl="1">
              <a:lnSpc>
                <a:spcPct val="107000"/>
              </a:lnSpc>
              <a:buClr>
                <a:srgbClr val="000000"/>
              </a:buClr>
              <a:buFont typeface="+mj-lt"/>
              <a:buNone/>
            </a:pPr>
            <a:endParaRPr lang="en-US" sz="1800" b="0" strike="noStrike" spc="-1">
              <a:latin typeface="Arial"/>
            </a:endParaRP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56</a:t>
            </a:fld>
            <a:endParaRPr lang="en-US" sz="1200" b="0" strike="noStrike" spc="-1">
              <a:latin typeface="Times New Roman"/>
            </a:endParaRPr>
          </a:p>
        </p:txBody>
      </p:sp>
    </p:spTree>
    <p:extLst>
      <p:ext uri="{BB962C8B-B14F-4D97-AF65-F5344CB8AC3E}">
        <p14:creationId xmlns:p14="http://schemas.microsoft.com/office/powerpoint/2010/main" val="10091532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buClr>
                <a:srgbClr val="000000"/>
              </a:buClr>
              <a:buFont typeface="+mj-lt"/>
              <a:buNone/>
            </a:pPr>
            <a:r>
              <a:rPr lang="fa-IR" sz="1800" b="0" strike="noStrike" spc="-1">
                <a:latin typeface="Arial"/>
              </a:rPr>
              <a:t>اولین چیزی که نظر آدم جلب میکنه اینه که 1 خط کمتر شده! حالا بخونیمش ببینم چطور شده</a:t>
            </a:r>
          </a:p>
          <a:p>
            <a:pPr marL="0" indent="0" algn="just" rtl="0">
              <a:lnSpc>
                <a:spcPct val="107000"/>
              </a:lnSpc>
              <a:buClr>
                <a:srgbClr val="000000"/>
              </a:buClr>
              <a:buFont typeface="+mj-lt"/>
              <a:buNone/>
            </a:pPr>
            <a:r>
              <a:rPr lang="en-US" sz="1800" b="0" strike="noStrike" spc="-1">
                <a:latin typeface="Arial"/>
              </a:rPr>
              <a:t>The problem was that I couldn't add a new product or edit existing products,</a:t>
            </a:r>
            <a:endParaRPr lang="fa-IR" sz="1800" b="0" strike="noStrike" spc="-1">
              <a:latin typeface="Arial"/>
            </a:endParaRPr>
          </a:p>
          <a:p>
            <a:pPr marL="0" indent="0" algn="just" rtl="1">
              <a:lnSpc>
                <a:spcPct val="107000"/>
              </a:lnSpc>
              <a:buClr>
                <a:srgbClr val="000000"/>
              </a:buClr>
              <a:buFont typeface="+mj-lt"/>
              <a:buNone/>
            </a:pPr>
            <a:r>
              <a:rPr lang="fa-IR" sz="1800" b="0" strike="noStrike" spc="-1">
                <a:latin typeface="Arial"/>
              </a:rPr>
              <a:t>با نصف خط قشنگ همون مطلب 1.5 خطی قبلی رو رسوند، </a:t>
            </a:r>
          </a:p>
          <a:p>
            <a:pPr marL="0" indent="0" algn="just" rtl="0">
              <a:lnSpc>
                <a:spcPct val="107000"/>
              </a:lnSpc>
              <a:buClr>
                <a:srgbClr val="000000"/>
              </a:buClr>
              <a:buFont typeface="+mj-lt"/>
              <a:buNone/>
            </a:pPr>
            <a:r>
              <a:rPr lang="en-US" sz="1800" b="0" strike="noStrike" spc="-1">
                <a:latin typeface="Arial"/>
              </a:rPr>
              <a:t> and as you can see in the screenshot below, it just made a red border on `timestamp` only and there were no errors `console` or anywhere and playing with the time didn't fix it!</a:t>
            </a:r>
            <a:endParaRPr lang="fa-IR" sz="1800" b="0" strike="noStrike" spc="-1">
              <a:latin typeface="Arial"/>
            </a:endParaRPr>
          </a:p>
          <a:p>
            <a:pPr marL="0" indent="0" algn="just" rtl="0">
              <a:lnSpc>
                <a:spcPct val="107000"/>
              </a:lnSpc>
              <a:buClr>
                <a:srgbClr val="000000"/>
              </a:buClr>
              <a:buFont typeface="+mj-lt"/>
              <a:buNone/>
            </a:pPr>
            <a:endParaRPr lang="fa-IR" sz="1800" b="0" strike="noStrike" spc="-1">
              <a:latin typeface="Arial"/>
            </a:endParaRPr>
          </a:p>
          <a:p>
            <a:pPr marL="0" indent="0" algn="just" rtl="1">
              <a:lnSpc>
                <a:spcPct val="107000"/>
              </a:lnSpc>
              <a:buClr>
                <a:srgbClr val="000000"/>
              </a:buClr>
              <a:buFont typeface="+mj-lt"/>
              <a:buNone/>
            </a:pPr>
            <a:r>
              <a:rPr lang="fa-IR" sz="1800" b="0" strike="noStrike" spc="-1">
                <a:latin typeface="Arial"/>
              </a:rPr>
              <a:t>و ادامه اش هم خیلی روونتر و خلاصه تر از قبلی بود، </a:t>
            </a:r>
          </a:p>
          <a:p>
            <a:pPr marL="0" indent="0" algn="just" rtl="1">
              <a:lnSpc>
                <a:spcPct val="107000"/>
              </a:lnSpc>
              <a:buClr>
                <a:srgbClr val="000000"/>
              </a:buClr>
              <a:buFont typeface="+mj-lt"/>
              <a:buNone/>
            </a:pPr>
            <a:r>
              <a:rPr lang="fa-IR" sz="1800" b="0" strike="noStrike" spc="-1">
                <a:latin typeface="Arial"/>
              </a:rPr>
              <a:t>حالا بریم یک مرحله دیگه بهترش کنیم و خواناتر:</a:t>
            </a:r>
            <a:endParaRPr lang="en-US" sz="1800" b="0" strike="noStrike" spc="-1">
              <a:latin typeface="Arial"/>
            </a:endParaRP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57</a:t>
            </a:fld>
            <a:endParaRPr lang="en-US" sz="1200" b="0" strike="noStrike" spc="-1">
              <a:latin typeface="Times New Roman"/>
            </a:endParaRPr>
          </a:p>
        </p:txBody>
      </p:sp>
    </p:spTree>
    <p:extLst>
      <p:ext uri="{BB962C8B-B14F-4D97-AF65-F5344CB8AC3E}">
        <p14:creationId xmlns:p14="http://schemas.microsoft.com/office/powerpoint/2010/main" val="2684670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buClr>
                <a:srgbClr val="000000"/>
              </a:buClr>
              <a:buFont typeface="+mj-lt"/>
              <a:buNone/>
            </a:pPr>
            <a:r>
              <a:rPr lang="fa-IR" sz="1800" b="0" strike="noStrike" spc="-1">
                <a:latin typeface="Arial"/>
              </a:rPr>
              <a:t>اوه، کلا شد 1.5 خط! حالا بخونیمش</a:t>
            </a:r>
          </a:p>
          <a:p>
            <a:pPr marL="0" indent="0" algn="just" rtl="0">
              <a:lnSpc>
                <a:spcPct val="107000"/>
              </a:lnSpc>
              <a:buClr>
                <a:srgbClr val="000000"/>
              </a:buClr>
              <a:buFont typeface="+mj-lt"/>
              <a:buNone/>
            </a:pPr>
            <a:br>
              <a:rPr lang="en-US" sz="2800"/>
            </a:br>
            <a:r>
              <a:rPr lang="en-US" sz="2800" b="0" i="0">
                <a:solidFill>
                  <a:srgbClr val="282829"/>
                </a:solidFill>
                <a:effectLst/>
                <a:latin typeface="Arial" panose="020B0604020202020204" pitchFamily="34" charset="0"/>
              </a:rPr>
              <a:t>It doesn't let me add or edit products, it just makes a red border around the `time stamp`. There's no error in the `browser console`, and playing with the time doesn't help.</a:t>
            </a:r>
            <a:endParaRPr lang="fa-IR" sz="2800" b="0" i="0">
              <a:solidFill>
                <a:srgbClr val="282829"/>
              </a:solidFill>
              <a:effectLst/>
              <a:latin typeface="Arial" panose="020B0604020202020204" pitchFamily="34" charset="0"/>
            </a:endParaRPr>
          </a:p>
          <a:p>
            <a:pPr marL="0" indent="0" algn="just" rtl="1">
              <a:lnSpc>
                <a:spcPct val="107000"/>
              </a:lnSpc>
              <a:buClr>
                <a:srgbClr val="000000"/>
              </a:buClr>
              <a:buFont typeface="+mj-lt"/>
              <a:buNone/>
            </a:pPr>
            <a:r>
              <a:rPr lang="fa-IR" sz="2800" b="0" i="0" strike="noStrike" spc="-1">
                <a:solidFill>
                  <a:srgbClr val="282829"/>
                </a:solidFill>
                <a:effectLst/>
                <a:latin typeface="Arial" panose="020B0604020202020204" pitchFamily="34" charset="0"/>
              </a:rPr>
              <a:t>میبینی چقدر خوانایی متن افزایش پیدا کرده؟ خیلی سریعتر اینطوری مخاطب متوجه میشه که سوالت چیه و ما هم به وقت و زمان اون ها اینطوری ارزش قائل میشیم.</a:t>
            </a:r>
          </a:p>
          <a:p>
            <a:pPr marL="0" indent="0" algn="just" rtl="1">
              <a:lnSpc>
                <a:spcPct val="107000"/>
              </a:lnSpc>
              <a:buClr>
                <a:srgbClr val="000000"/>
              </a:buClr>
              <a:buFont typeface="+mj-lt"/>
              <a:buNone/>
            </a:pPr>
            <a:r>
              <a:rPr lang="fa-IR" sz="2800" b="0" i="0" strike="noStrike" spc="-1">
                <a:solidFill>
                  <a:srgbClr val="282829"/>
                </a:solidFill>
                <a:effectLst/>
                <a:latin typeface="Arial" panose="020B0604020202020204" pitchFamily="34" charset="0"/>
              </a:rPr>
              <a:t>حالا بریم بخش دوم:</a:t>
            </a:r>
          </a:p>
          <a:p>
            <a:pPr marL="0" indent="0" algn="just" rtl="1">
              <a:lnSpc>
                <a:spcPct val="107000"/>
              </a:lnSpc>
              <a:buClr>
                <a:srgbClr val="000000"/>
              </a:buClr>
              <a:buFont typeface="+mj-lt"/>
              <a:buNone/>
            </a:pPr>
            <a:endParaRPr lang="en-US" sz="1800" b="0" strike="noStrike" spc="-1">
              <a:latin typeface="Arial"/>
            </a:endParaRP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58</a:t>
            </a:fld>
            <a:endParaRPr lang="en-US" sz="1200" b="0" strike="noStrike" spc="-1">
              <a:latin typeface="Times New Roman"/>
            </a:endParaRPr>
          </a:p>
        </p:txBody>
      </p:sp>
    </p:spTree>
    <p:extLst>
      <p:ext uri="{BB962C8B-B14F-4D97-AF65-F5344CB8AC3E}">
        <p14:creationId xmlns:p14="http://schemas.microsoft.com/office/powerpoint/2010/main" val="2597816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buClr>
                <a:srgbClr val="000000"/>
              </a:buClr>
              <a:buFont typeface="+mj-lt"/>
              <a:buNone/>
            </a:pPr>
            <a:r>
              <a:rPr lang="fa-IR" sz="1800" b="0" strike="noStrike" spc="-1">
                <a:solidFill>
                  <a:srgbClr val="000000"/>
                </a:solidFill>
                <a:latin typeface="Comic Sans MS"/>
                <a:cs typeface="B Kamran"/>
              </a:rPr>
              <a:t>بخش دوم هم به سادگی از اون حجم متن و شلوغی خیلی ساده تر و خلاصه تر شد و مخاطب راحت با خوندن سوال سریع متوجه میشه که اها </a:t>
            </a:r>
            <a:r>
              <a:rPr lang="en-US" sz="1800" b="0" strike="noStrike" spc="-1">
                <a:solidFill>
                  <a:srgbClr val="000000"/>
                </a:solidFill>
                <a:latin typeface="Comic Sans MS"/>
                <a:cs typeface="B Kamran"/>
              </a:rPr>
              <a:t>timezone</a:t>
            </a:r>
            <a:r>
              <a:rPr lang="fa-IR" sz="1800" b="0" strike="noStrike" spc="-1">
                <a:solidFill>
                  <a:srgbClr val="000000"/>
                </a:solidFill>
                <a:latin typeface="Comic Sans MS"/>
                <a:cs typeface="B Kamran"/>
              </a:rPr>
              <a:t>ت که اوکیه، مشکل هم از پلاگین ها نیست، و تم هم مشکلی نداره، اینطوری راه حل های دیگه ای اگر بلد باشه رو سریع میتونه بیاد و بهتون ارائه بده!</a:t>
            </a:r>
            <a:endParaRPr lang="en-US" sz="1800" b="0" strike="noStrike" spc="-1">
              <a:latin typeface="Arial"/>
            </a:endParaRP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59</a:t>
            </a:fld>
            <a:endParaRPr lang="en-US" sz="1200" b="0" strike="noStrike" spc="-1">
              <a:latin typeface="Times New Roman"/>
            </a:endParaRPr>
          </a:p>
        </p:txBody>
      </p:sp>
    </p:spTree>
    <p:extLst>
      <p:ext uri="{BB962C8B-B14F-4D97-AF65-F5344CB8AC3E}">
        <p14:creationId xmlns:p14="http://schemas.microsoft.com/office/powerpoint/2010/main" val="3046328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000"/>
              <a:t>بنابراین باید بعد از مطالعه هر فصل، نکات بیان شده رو، درون سایت </a:t>
            </a:r>
            <a:r>
              <a:rPr lang="en-US" sz="2000"/>
              <a:t>Stackoverflow</a:t>
            </a:r>
            <a:r>
              <a:rPr lang="fa-IR" sz="2000"/>
              <a:t> با بررسی سوال جواب های افراد مختلف بخصوص افراد با امتیاز بالا یا مدیرها که کنار اسمشون یک علامت لوزی هست، مثل تصویر که میبینید، تمرین کنین.</a:t>
            </a:r>
          </a:p>
          <a:p>
            <a:pPr marL="0" indent="0" algn="r" rtl="1">
              <a:lnSpc>
                <a:spcPct val="100000"/>
              </a:lnSpc>
              <a:buNone/>
            </a:pPr>
            <a:endParaRPr lang="en-US" sz="2000" b="0" strike="noStrike" spc="-1">
              <a:latin typeface="Arial"/>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6</a:t>
            </a:fld>
            <a:endParaRPr lang="en-US" sz="1200" b="0" strike="noStrike" spc="-1">
              <a:latin typeface="Times New Roman"/>
            </a:endParaRPr>
          </a:p>
        </p:txBody>
      </p:sp>
    </p:spTree>
    <p:extLst>
      <p:ext uri="{BB962C8B-B14F-4D97-AF65-F5344CB8AC3E}">
        <p14:creationId xmlns:p14="http://schemas.microsoft.com/office/powerpoint/2010/main" val="2594676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buClr>
                <a:srgbClr val="000000"/>
              </a:buClr>
              <a:buFont typeface="+mj-lt"/>
              <a:buNone/>
            </a:pPr>
            <a:r>
              <a:rPr lang="fa-IR" sz="1800" b="0" strike="noStrike" spc="-1">
                <a:solidFill>
                  <a:srgbClr val="000000"/>
                </a:solidFill>
                <a:latin typeface="Comic Sans MS"/>
                <a:cs typeface="B Kamran"/>
              </a:rPr>
              <a:t>البته دقت کنین که </a:t>
            </a:r>
            <a:r>
              <a:rPr lang="en-US" sz="1800" b="0" strike="noStrike" spc="-1">
                <a:solidFill>
                  <a:srgbClr val="000000"/>
                </a:solidFill>
                <a:latin typeface="Comic Sans MS"/>
                <a:cs typeface="B Kamran"/>
              </a:rPr>
              <a:t>wordtune</a:t>
            </a:r>
            <a:r>
              <a:rPr lang="fa-IR" sz="1800" b="0" strike="noStrike" spc="-1">
                <a:solidFill>
                  <a:srgbClr val="000000"/>
                </a:solidFill>
                <a:latin typeface="Comic Sans MS"/>
                <a:cs typeface="B Kamran"/>
              </a:rPr>
              <a:t> جملات خوبی رو بهتون پیشنهاد میده، اما شما سعی کنین از لیست جملات پیشنهادی اونی که به نظرتون بهتره رو انتخاب کنین و بعد، خودتون سعی کنین کمی ویرایشش کنین، یعنی خودتون روبزارین جای خواننده سوال، متنتون رو بخونینو سعی کنین چند کلمه حذف یا اضافه کنین، تا مثل این مثالی که باهمدیگه دیدیم تمیز دربیاد، درواقع من هم اینجا همینکارو کردم، هرچی که به نظرم خوب بود، رو انتخاب کردم، بعد سعی میکردم یک کلمه کم یا زیاد کنم و دوباره بگم جمله جدید بهم پیشنهاد بده، اینطوری نهایتا بعد از 5 دقیقه کمتر بیشتر، جمله های خلاصه تر و خواناتری رو بدست میارین</a:t>
            </a:r>
            <a:endParaRPr lang="en-US" sz="1800" b="0" strike="noStrike" spc="-1">
              <a:latin typeface="Arial"/>
            </a:endParaRP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60</a:t>
            </a:fld>
            <a:endParaRPr lang="en-US" sz="1200" b="0" strike="noStrike" spc="-1">
              <a:latin typeface="Times New Roman"/>
            </a:endParaRPr>
          </a:p>
        </p:txBody>
      </p:sp>
    </p:spTree>
    <p:extLst>
      <p:ext uri="{BB962C8B-B14F-4D97-AF65-F5344CB8AC3E}">
        <p14:creationId xmlns:p14="http://schemas.microsoft.com/office/powerpoint/2010/main" val="12566358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buClr>
                <a:srgbClr val="000000"/>
              </a:buClr>
              <a:buFont typeface="+mj-lt"/>
              <a:buNone/>
            </a:pPr>
            <a:r>
              <a:rPr lang="fa-IR" sz="1800" b="0" strike="noStrike" spc="-1">
                <a:solidFill>
                  <a:srgbClr val="000000"/>
                </a:solidFill>
                <a:latin typeface="Comic Sans MS"/>
                <a:cs typeface="B Kamran"/>
              </a:rPr>
              <a:t>البته، ممکنه برای برخی افراد نوشتن نسخه اولیه متن سوالشون به انگلیسی هم مشکل باشه، </a:t>
            </a:r>
          </a:p>
          <a:p>
            <a:pPr marL="0" marR="0" lvl="0" indent="0" algn="just" defTabSz="914400" rtl="1" eaLnBrk="1" fontAlgn="auto" latinLnBrk="0" hangingPunct="1">
              <a:lnSpc>
                <a:spcPct val="107000"/>
              </a:lnSpc>
              <a:spcBef>
                <a:spcPts val="0"/>
              </a:spcBef>
              <a:spcAft>
                <a:spcPts val="0"/>
              </a:spcAft>
              <a:buClr>
                <a:srgbClr val="000000"/>
              </a:buClr>
              <a:buSzTx/>
              <a:buFont typeface="+mj-lt"/>
              <a:buNone/>
              <a:tabLst/>
              <a:defRPr/>
            </a:pPr>
            <a:r>
              <a:rPr lang="fa-IR" sz="1800" b="0" strike="noStrike" spc="-1">
                <a:solidFill>
                  <a:srgbClr val="000000"/>
                </a:solidFill>
                <a:latin typeface="Comic Sans MS"/>
                <a:cs typeface="B Kamran"/>
              </a:rPr>
              <a:t>باید بگم که اصلا جای نگرانی نیست، </a:t>
            </a: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61</a:t>
            </a:fld>
            <a:endParaRPr lang="en-US" sz="1200" b="0" strike="noStrike" spc="-1">
              <a:latin typeface="Times New Roman"/>
            </a:endParaRPr>
          </a:p>
        </p:txBody>
      </p:sp>
    </p:spTree>
    <p:extLst>
      <p:ext uri="{BB962C8B-B14F-4D97-AF65-F5344CB8AC3E}">
        <p14:creationId xmlns:p14="http://schemas.microsoft.com/office/powerpoint/2010/main" val="24027889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buClr>
                <a:srgbClr val="000000"/>
              </a:buClr>
              <a:buFont typeface="+mj-lt"/>
              <a:buNone/>
            </a:pPr>
            <a:r>
              <a:rPr lang="fa-IR" sz="1800" b="0" strike="noStrike" spc="-1">
                <a:solidFill>
                  <a:srgbClr val="000000"/>
                </a:solidFill>
                <a:latin typeface="Comic Sans MS"/>
                <a:cs typeface="B Kamran"/>
              </a:rPr>
              <a:t>میتونین همون متن سوال یا جواب مورد نظرتون رو به زبون خودتون بنویسین و با کمک </a:t>
            </a:r>
            <a:r>
              <a:rPr lang="en-US" sz="1800" b="0" strike="noStrike" spc="-1">
                <a:solidFill>
                  <a:srgbClr val="000000"/>
                </a:solidFill>
                <a:latin typeface="Comic Sans MS"/>
                <a:cs typeface="B Kamran"/>
              </a:rPr>
              <a:t>Google translate</a:t>
            </a:r>
            <a:r>
              <a:rPr lang="fa-IR" sz="1800" b="0" strike="noStrike" spc="-1">
                <a:solidFill>
                  <a:srgbClr val="000000"/>
                </a:solidFill>
                <a:latin typeface="Comic Sans MS"/>
                <a:cs typeface="B Kamran"/>
              </a:rPr>
              <a:t> به نسخه</a:t>
            </a:r>
            <a:r>
              <a:rPr lang="en-US" sz="1800" b="0" strike="noStrike" spc="-1">
                <a:solidFill>
                  <a:srgbClr val="000000"/>
                </a:solidFill>
                <a:latin typeface="Comic Sans MS"/>
                <a:cs typeface="B Kamran"/>
              </a:rPr>
              <a:t> </a:t>
            </a:r>
            <a:r>
              <a:rPr lang="fa-IR" sz="1800" b="0" strike="noStrike" spc="-1">
                <a:solidFill>
                  <a:srgbClr val="000000"/>
                </a:solidFill>
                <a:latin typeface="Comic Sans MS"/>
                <a:cs typeface="B Kamran"/>
              </a:rPr>
              <a:t>انگلیسی  ترجمه اش کنید و بعدش همون روند بهبود سوالی که توضیح دادیم رو بکار بگیرید!</a:t>
            </a:r>
            <a:endParaRPr lang="en-US" sz="1800" b="0" strike="noStrike" spc="-1">
              <a:latin typeface="Arial"/>
            </a:endParaRPr>
          </a:p>
          <a:p>
            <a:pPr marL="0" indent="0" algn="just" rtl="1">
              <a:lnSpc>
                <a:spcPct val="107000"/>
              </a:lnSpc>
              <a:buClr>
                <a:srgbClr val="000000"/>
              </a:buClr>
              <a:buFont typeface="+mj-lt"/>
              <a:buNone/>
            </a:pPr>
            <a:endParaRPr lang="fa-IR" sz="1800" b="0" strike="noStrike" spc="-1">
              <a:solidFill>
                <a:srgbClr val="000000"/>
              </a:solidFill>
              <a:latin typeface="Comic Sans MS"/>
              <a:cs typeface="B Kamran"/>
            </a:endParaRPr>
          </a:p>
          <a:p>
            <a:pPr marL="0" indent="0" algn="just" rtl="1">
              <a:lnSpc>
                <a:spcPct val="107000"/>
              </a:lnSpc>
              <a:buClr>
                <a:srgbClr val="000000"/>
              </a:buClr>
              <a:buFont typeface="+mj-lt"/>
              <a:buNone/>
            </a:pPr>
            <a:r>
              <a:rPr lang="fa-IR" sz="1800" b="0" strike="noStrike" spc="-1">
                <a:solidFill>
                  <a:srgbClr val="000000"/>
                </a:solidFill>
                <a:latin typeface="Comic Sans MS"/>
                <a:cs typeface="B Kamran"/>
              </a:rPr>
              <a:t>مثل اینجا که من با زبون ساده همون سوال رو به زبون فارسی نوشتم و میبینیم که یه نسخه تقریبا مشابه با همون سوال انگلیسی اولیه مون رو بهمون ارائه داد، </a:t>
            </a: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62</a:t>
            </a:fld>
            <a:endParaRPr lang="en-US" sz="1200" b="0" strike="noStrike" spc="-1">
              <a:latin typeface="Times New Roman"/>
            </a:endParaRPr>
          </a:p>
        </p:txBody>
      </p:sp>
    </p:spTree>
    <p:extLst>
      <p:ext uri="{BB962C8B-B14F-4D97-AF65-F5344CB8AC3E}">
        <p14:creationId xmlns:p14="http://schemas.microsoft.com/office/powerpoint/2010/main" val="24335202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noRot="1" noChangeAspect="1"/>
          </p:cNvSpPr>
          <p:nvPr>
            <p:ph type="sldImg"/>
          </p:nvPr>
        </p:nvSpPr>
        <p:spPr>
          <a:xfrm>
            <a:off x="685800" y="1143000"/>
            <a:ext cx="5486400" cy="3086100"/>
          </a:xfrm>
          <a:prstGeom prst="rect">
            <a:avLst/>
          </a:prstGeom>
          <a:ln w="0">
            <a:noFill/>
          </a:ln>
        </p:spPr>
      </p:sp>
      <p:sp>
        <p:nvSpPr>
          <p:cNvPr id="79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buClr>
                <a:srgbClr val="000000"/>
              </a:buClr>
              <a:buFont typeface="+mj-lt"/>
              <a:buNone/>
            </a:pPr>
            <a:r>
              <a:rPr lang="fa-IR" sz="1800" b="0" strike="noStrike" spc="-1">
                <a:solidFill>
                  <a:srgbClr val="000000"/>
                </a:solidFill>
                <a:latin typeface="Comic Sans MS"/>
                <a:cs typeface="B Kamran"/>
              </a:rPr>
              <a:t>و من هم فقط با کمک </a:t>
            </a:r>
            <a:r>
              <a:rPr lang="en-US" sz="1800" b="0" strike="noStrike" spc="-1">
                <a:solidFill>
                  <a:srgbClr val="000000"/>
                </a:solidFill>
                <a:latin typeface="Comic Sans MS"/>
                <a:cs typeface="B Kamran"/>
              </a:rPr>
              <a:t>wordtune</a:t>
            </a:r>
            <a:r>
              <a:rPr lang="fa-IR" sz="1800" b="0" strike="noStrike" spc="-1">
                <a:solidFill>
                  <a:srgbClr val="000000"/>
                </a:solidFill>
                <a:latin typeface="Comic Sans MS"/>
                <a:cs typeface="B Kamran"/>
              </a:rPr>
              <a:t> این متن تقریبا 3خطی رو به 1.5 خط با حفظ خوانایی رسوندم!</a:t>
            </a:r>
          </a:p>
          <a:p>
            <a:pPr marL="0" indent="0" algn="just" rtl="1">
              <a:lnSpc>
                <a:spcPct val="107000"/>
              </a:lnSpc>
              <a:buClr>
                <a:srgbClr val="000000"/>
              </a:buClr>
              <a:buFont typeface="+mj-lt"/>
              <a:buNone/>
            </a:pPr>
            <a:endParaRPr lang="fa-IR" sz="1800" b="0" strike="noStrike" spc="-1">
              <a:solidFill>
                <a:srgbClr val="000000"/>
              </a:solidFill>
              <a:latin typeface="Comic Sans MS"/>
              <a:cs typeface="B Kamran"/>
            </a:endParaRPr>
          </a:p>
          <a:p>
            <a:pPr marL="0" marR="0" lvl="0" indent="0" algn="just" defTabSz="914400" rtl="1" eaLnBrk="1" fontAlgn="auto" latinLnBrk="0" hangingPunct="1">
              <a:lnSpc>
                <a:spcPct val="107000"/>
              </a:lnSpc>
              <a:spcBef>
                <a:spcPts val="0"/>
              </a:spcBef>
              <a:spcAft>
                <a:spcPts val="0"/>
              </a:spcAft>
              <a:buClr>
                <a:srgbClr val="000000"/>
              </a:buClr>
              <a:buSzTx/>
              <a:buFont typeface="+mj-lt"/>
              <a:buNone/>
              <a:tabLst/>
              <a:defRPr/>
            </a:pPr>
            <a:r>
              <a:rPr lang="fa-IR" sz="1800" b="0" strike="noStrike" spc="-1">
                <a:solidFill>
                  <a:srgbClr val="000000"/>
                </a:solidFill>
                <a:latin typeface="Comic Sans MS"/>
                <a:cs typeface="B Kamran"/>
              </a:rPr>
              <a:t>بنابراین بابت این مساله اصلا دغدغه نداشته باشید و با خیال راحت سوال جوابتون رو ارائه بدین!</a:t>
            </a:r>
          </a:p>
          <a:p>
            <a:pPr marL="0" indent="0" algn="just" rtl="1">
              <a:lnSpc>
                <a:spcPct val="107000"/>
              </a:lnSpc>
              <a:buClr>
                <a:srgbClr val="000000"/>
              </a:buClr>
              <a:buFont typeface="+mj-lt"/>
              <a:buNone/>
            </a:pPr>
            <a:endParaRPr lang="fa-IR" sz="1800" b="0" strike="noStrike" spc="-1">
              <a:solidFill>
                <a:srgbClr val="000000"/>
              </a:solidFill>
              <a:latin typeface="Comic Sans MS"/>
              <a:cs typeface="B Kamran"/>
            </a:endParaRPr>
          </a:p>
        </p:txBody>
      </p:sp>
      <p:sp>
        <p:nvSpPr>
          <p:cNvPr id="797"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B82B5F0-06C4-44FC-9323-A7450595A495}" type="slidenum">
              <a:rPr lang="en-US" sz="1200" b="0" strike="noStrike" spc="-1">
                <a:latin typeface="Times New Roman"/>
              </a:rPr>
              <a:t>63</a:t>
            </a:fld>
            <a:endParaRPr lang="en-US" sz="1200" b="0" strike="noStrike" spc="-1">
              <a:latin typeface="Times New Roman"/>
            </a:endParaRPr>
          </a:p>
        </p:txBody>
      </p:sp>
    </p:spTree>
    <p:extLst>
      <p:ext uri="{BB962C8B-B14F-4D97-AF65-F5344CB8AC3E}">
        <p14:creationId xmlns:p14="http://schemas.microsoft.com/office/powerpoint/2010/main" val="35982371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PlaceHolder 1"/>
          <p:cNvSpPr>
            <a:spLocks noGrp="1" noRot="1" noChangeAspect="1"/>
          </p:cNvSpPr>
          <p:nvPr>
            <p:ph type="sldImg"/>
          </p:nvPr>
        </p:nvSpPr>
        <p:spPr>
          <a:xfrm>
            <a:off x="685800" y="1143000"/>
            <a:ext cx="5486400" cy="3086100"/>
          </a:xfrm>
          <a:prstGeom prst="rect">
            <a:avLst/>
          </a:prstGeom>
          <a:ln w="0">
            <a:noFill/>
          </a:ln>
        </p:spPr>
      </p:sp>
      <p:sp>
        <p:nvSpPr>
          <p:cNvPr id="79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cs typeface="Comic Sans MS"/>
              </a:rPr>
              <a:t>همینطور سعی کنین از </a:t>
            </a:r>
            <a:r>
              <a:rPr lang="en-US" sz="1800" b="1" strike="noStrike" spc="-1">
                <a:solidFill>
                  <a:srgbClr val="000000"/>
                </a:solidFill>
                <a:highlight>
                  <a:srgbClr val="FFFF00"/>
                </a:highlight>
                <a:latin typeface="Comic Sans MS"/>
                <a:ea typeface="Segoe UI"/>
              </a:rPr>
              <a:t>Markdown</a:t>
            </a:r>
            <a:r>
              <a:rPr lang="en-US" sz="1800" b="0" strike="noStrike" spc="-1">
                <a:solidFill>
                  <a:srgbClr val="000000"/>
                </a:solidFill>
                <a:latin typeface="Comic Sans MS"/>
                <a:ea typeface="Segoe UI"/>
              </a:rPr>
              <a:t> بیشترین بهره رو ببرین چون اساسا اغلب سایت ها از github, stackoverflow , gitlab  و... مستند سازیشون براساس markdown هست، </a:t>
            </a:r>
            <a:endParaRPr lang="en-US" sz="1800" b="0" strike="noStrike" spc="-1">
              <a:latin typeface="Arial"/>
            </a:endParaRPr>
          </a:p>
        </p:txBody>
      </p:sp>
      <p:sp>
        <p:nvSpPr>
          <p:cNvPr id="800" name="PlaceHolder 3"/>
          <p:cNvSpPr>
            <a:spLocks noGrp="1"/>
          </p:cNvSpPr>
          <p:nvPr>
            <p:ph type="sldNum" idx="26"/>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D858C081-0385-400C-AAAC-E04585739D99}" type="slidenum">
              <a:rPr lang="en-US" sz="1200" b="0" strike="noStrike" spc="-1">
                <a:latin typeface="Times New Roman"/>
              </a:rPr>
              <a:t>64</a:t>
            </a:fld>
            <a:endParaRPr lang="en-US" sz="1200" b="0" strike="noStrike" spc="-1">
              <a:latin typeface="Times New Roman"/>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cs typeface="Comic Sans MS"/>
              </a:rPr>
              <a:t>که آموزش حرفه­ای شو توی پیج </a:t>
            </a:r>
            <a:r>
              <a:rPr lang="en-US" sz="1800" b="0" strike="noStrike" spc="-1">
                <a:solidFill>
                  <a:srgbClr val="000000"/>
                </a:solidFill>
                <a:latin typeface="Comic Sans MS"/>
                <a:ea typeface="Segoe UI"/>
              </a:rPr>
              <a:t>cafedx_com</a:t>
            </a:r>
            <a:r>
              <a:rPr lang="fa-IR" sz="1800" b="0" strike="noStrike" spc="-1">
                <a:solidFill>
                  <a:srgbClr val="000000"/>
                </a:solidFill>
                <a:latin typeface="Comic Sans MS"/>
                <a:ea typeface="Segoe UI"/>
              </a:rPr>
              <a:t> </a:t>
            </a:r>
          </a:p>
          <a:p>
            <a:pPr algn="just" rtl="1">
              <a:lnSpc>
                <a:spcPct val="107000"/>
              </a:lnSpc>
              <a:buNone/>
              <a:tabLst>
                <a:tab pos="0" algn="l"/>
              </a:tabLst>
            </a:pPr>
            <a:r>
              <a:rPr lang="fa-IR" sz="1800" b="0" strike="noStrike" spc="-1">
                <a:solidFill>
                  <a:srgbClr val="000000"/>
                </a:solidFill>
                <a:latin typeface="Comic Sans MS"/>
                <a:cs typeface="Comic Sans MS"/>
              </a:rPr>
              <a:t>کامل ورایگان</a:t>
            </a:r>
            <a:r>
              <a:rPr lang="en-US" sz="1800" b="0" strike="noStrike" spc="-1">
                <a:solidFill>
                  <a:srgbClr val="000000"/>
                </a:solidFill>
                <a:latin typeface="Comic Sans MS"/>
                <a:cs typeface="Comic Sans MS"/>
              </a:rPr>
              <a:t> </a:t>
            </a:r>
            <a:r>
              <a:rPr lang="fa-IR" sz="1800" b="0" strike="noStrike" spc="-1">
                <a:solidFill>
                  <a:srgbClr val="000000"/>
                </a:solidFill>
                <a:latin typeface="Comic Sans MS"/>
                <a:ea typeface="Segoe UI"/>
              </a:rPr>
              <a:t>و بسیار روون و ساده براتون گفتم، </a:t>
            </a:r>
          </a:p>
          <a:p>
            <a:pPr marL="0" marR="0" lvl="0" indent="0" algn="just" defTabSz="914400" rtl="1" eaLnBrk="1" fontAlgn="auto" latinLnBrk="0" hangingPunct="1">
              <a:lnSpc>
                <a:spcPct val="107000"/>
              </a:lnSpc>
              <a:spcBef>
                <a:spcPts val="0"/>
              </a:spcBef>
              <a:spcAft>
                <a:spcPts val="0"/>
              </a:spcAft>
              <a:buClrTx/>
              <a:buSzTx/>
              <a:buFontTx/>
              <a:buNone/>
              <a:tabLst>
                <a:tab pos="0" algn="l"/>
              </a:tabLst>
              <a:defRPr/>
            </a:pPr>
            <a:r>
              <a:rPr lang="fa-IR" sz="1800" b="0" strike="noStrike" spc="-1">
                <a:solidFill>
                  <a:srgbClr val="000000"/>
                </a:solidFill>
                <a:latin typeface="Comic Sans MS"/>
                <a:ea typeface="Segoe UI"/>
              </a:rPr>
              <a:t>خیلی ساده اما بشدت کاربردی هست که به سادگی توی تقریبا نیم ساعت میتونین به طور کامل یاد بگیرینش! </a:t>
            </a:r>
            <a:r>
              <a:rPr lang="fa-IR" sz="1800" b="0" strike="noStrike" spc="-1">
                <a:solidFill>
                  <a:srgbClr val="000000"/>
                </a:solidFill>
                <a:latin typeface="Comic Sans MS"/>
                <a:cs typeface="Comic Sans MS"/>
              </a:rPr>
              <a:t>همچنین میتونین از سایت </a:t>
            </a:r>
            <a:r>
              <a:rPr lang="en-US" sz="1800" b="0" strike="noStrike" spc="-1">
                <a:solidFill>
                  <a:srgbClr val="000000"/>
                </a:solidFill>
                <a:latin typeface="Comic Sans MS"/>
                <a:ea typeface="Segoe UI"/>
              </a:rPr>
              <a:t>markdownguide هم مطالعه کنین</a:t>
            </a:r>
            <a:r>
              <a:rPr lang="fa-IR" sz="1800" b="0" strike="noStrike" spc="-1">
                <a:solidFill>
                  <a:srgbClr val="000000"/>
                </a:solidFill>
                <a:latin typeface="Comic Sans MS"/>
                <a:ea typeface="Segoe UI"/>
              </a:rPr>
              <a:t> که خیلی روون و تمیز توضیح داده!</a:t>
            </a:r>
          </a:p>
          <a:p>
            <a:pPr algn="just" rtl="1">
              <a:lnSpc>
                <a:spcPct val="107000"/>
              </a:lnSpc>
              <a:buNone/>
              <a:tabLst>
                <a:tab pos="0" algn="l"/>
              </a:tabLst>
            </a:pPr>
            <a:endParaRPr lang="en-US" sz="1800" b="0" strike="noStrike" spc="-1">
              <a:latin typeface="Arial"/>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65</a:t>
            </a:fld>
            <a:endParaRPr lang="en-US" sz="1200" b="0" strike="noStrike" spc="-1">
              <a:latin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به عنوان مثال میبینین که با کمک یک علامت </a:t>
            </a:r>
            <a:r>
              <a:rPr lang="en-US" sz="1800" b="0" strike="noStrike" spc="-1">
                <a:solidFill>
                  <a:srgbClr val="000000"/>
                </a:solidFill>
                <a:latin typeface="Comic Sans MS"/>
                <a:ea typeface="Segoe UI"/>
              </a:rPr>
              <a:t>hash</a:t>
            </a:r>
            <a:r>
              <a:rPr lang="fa-IR" sz="1800" b="0" strike="noStrike" spc="-1">
                <a:solidFill>
                  <a:srgbClr val="000000"/>
                </a:solidFill>
                <a:latin typeface="Comic Sans MS"/>
                <a:ea typeface="Segoe UI"/>
              </a:rPr>
              <a:t> و یک </a:t>
            </a:r>
            <a:r>
              <a:rPr lang="en-US" sz="1800" b="0" strike="noStrike" spc="-1">
                <a:solidFill>
                  <a:srgbClr val="000000"/>
                </a:solidFill>
                <a:latin typeface="Comic Sans MS"/>
                <a:ea typeface="Segoe UI"/>
              </a:rPr>
              <a:t>space</a:t>
            </a:r>
            <a:r>
              <a:rPr lang="fa-IR" sz="1800" b="0" strike="noStrike" spc="-1">
                <a:solidFill>
                  <a:srgbClr val="000000"/>
                </a:solidFill>
                <a:latin typeface="Comic Sans MS"/>
                <a:ea typeface="Segoe UI"/>
              </a:rPr>
              <a:t> یا فاصله بعد از اون،  میتونین یک عنوان ایجاد کنین که با تغییر تعداد این </a:t>
            </a:r>
            <a:r>
              <a:rPr lang="en-US" sz="1800" b="0" strike="noStrike" spc="-1">
                <a:solidFill>
                  <a:srgbClr val="000000"/>
                </a:solidFill>
                <a:latin typeface="Comic Sans MS"/>
                <a:ea typeface="Segoe UI"/>
              </a:rPr>
              <a:t>hash sign</a:t>
            </a:r>
            <a:r>
              <a:rPr lang="fa-IR" sz="1800" b="0" strike="noStrike" spc="-1">
                <a:solidFill>
                  <a:srgbClr val="000000"/>
                </a:solidFill>
                <a:latin typeface="Comic Sans MS"/>
                <a:ea typeface="Segoe UI"/>
              </a:rPr>
              <a:t>ها میتونین عنوان های مختلفی از نوع </a:t>
            </a:r>
            <a:r>
              <a:rPr lang="en-US" sz="1800" b="0" strike="noStrike" spc="-1">
                <a:solidFill>
                  <a:srgbClr val="000000"/>
                </a:solidFill>
                <a:latin typeface="Comic Sans MS"/>
                <a:ea typeface="Segoe UI"/>
              </a:rPr>
              <a:t>h1 </a:t>
            </a:r>
            <a:r>
              <a:rPr lang="fa-IR" sz="1800" b="0" strike="noStrike" spc="-1">
                <a:solidFill>
                  <a:srgbClr val="000000"/>
                </a:solidFill>
                <a:latin typeface="Comic Sans MS"/>
                <a:ea typeface="Segoe UI"/>
              </a:rPr>
              <a:t> تا </a:t>
            </a:r>
            <a:r>
              <a:rPr lang="en-US" sz="1800" b="0" strike="noStrike" spc="-1">
                <a:solidFill>
                  <a:srgbClr val="000000"/>
                </a:solidFill>
                <a:latin typeface="Comic Sans MS"/>
                <a:ea typeface="Segoe UI"/>
              </a:rPr>
              <a:t>h6</a:t>
            </a:r>
            <a:r>
              <a:rPr lang="fa-IR" sz="1800" b="0" strike="noStrike" spc="-1">
                <a:solidFill>
                  <a:srgbClr val="000000"/>
                </a:solidFill>
                <a:latin typeface="Comic Sans MS"/>
                <a:ea typeface="Segoe UI"/>
              </a:rPr>
              <a:t> بسازین</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66</a:t>
            </a:fld>
            <a:endParaRPr lang="en-US" sz="1200" b="0" strike="noStrike" spc="-1">
              <a:latin typeface="Times New Roman"/>
            </a:endParaRPr>
          </a:p>
        </p:txBody>
      </p:sp>
    </p:spTree>
    <p:extLst>
      <p:ext uri="{BB962C8B-B14F-4D97-AF65-F5344CB8AC3E}">
        <p14:creationId xmlns:p14="http://schemas.microsoft.com/office/powerpoint/2010/main" val="41733111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و تقریبا هرجایی که </a:t>
            </a:r>
            <a:r>
              <a:rPr lang="en-US" sz="1800" b="0" strike="noStrike" spc="-1">
                <a:solidFill>
                  <a:srgbClr val="000000"/>
                </a:solidFill>
                <a:latin typeface="Comic Sans MS"/>
                <a:ea typeface="Segoe UI"/>
              </a:rPr>
              <a:t>Markdown</a:t>
            </a:r>
            <a:r>
              <a:rPr lang="fa-IR" sz="1800" b="0" strike="noStrike" spc="-1">
                <a:solidFill>
                  <a:srgbClr val="000000"/>
                </a:solidFill>
                <a:latin typeface="Comic Sans MS"/>
                <a:ea typeface="Segoe UI"/>
              </a:rPr>
              <a:t> پشتیبانی میشه، میتونین معادلشو با </a:t>
            </a:r>
            <a:r>
              <a:rPr lang="en-US" sz="1800" b="0" strike="noStrike" spc="-1">
                <a:solidFill>
                  <a:srgbClr val="000000"/>
                </a:solidFill>
                <a:latin typeface="Comic Sans MS"/>
                <a:ea typeface="Segoe UI"/>
              </a:rPr>
              <a:t>tag</a:t>
            </a:r>
            <a:r>
              <a:rPr lang="fa-IR" sz="1800" b="0" strike="noStrike" spc="-1">
                <a:solidFill>
                  <a:srgbClr val="000000"/>
                </a:solidFill>
                <a:latin typeface="Comic Sans MS"/>
                <a:ea typeface="Segoe UI"/>
              </a:rPr>
              <a:t>های </a:t>
            </a:r>
            <a:r>
              <a:rPr lang="en-US" sz="1800" b="0" strike="noStrike" spc="-1">
                <a:solidFill>
                  <a:srgbClr val="000000"/>
                </a:solidFill>
                <a:latin typeface="Comic Sans MS"/>
                <a:ea typeface="Segoe UI"/>
              </a:rPr>
              <a:t> html</a:t>
            </a:r>
            <a:r>
              <a:rPr lang="fa-IR" sz="1800" b="0" strike="noStrike" spc="-1">
                <a:solidFill>
                  <a:srgbClr val="000000"/>
                </a:solidFill>
                <a:latin typeface="Comic Sans MS"/>
                <a:ea typeface="Segoe UI"/>
              </a:rPr>
              <a:t> هم بنویسین، دچون رواقع تقریبا خروجی تولید شده توسط مفسرهای </a:t>
            </a:r>
            <a:r>
              <a:rPr lang="en-US" sz="1800" b="0" strike="noStrike" spc="-1">
                <a:solidFill>
                  <a:srgbClr val="000000"/>
                </a:solidFill>
                <a:latin typeface="Comic Sans MS"/>
                <a:ea typeface="Segoe UI"/>
              </a:rPr>
              <a:t>markdown</a:t>
            </a:r>
            <a:r>
              <a:rPr lang="fa-IR" sz="1800" b="0" strike="noStrike" spc="-1">
                <a:solidFill>
                  <a:srgbClr val="000000"/>
                </a:solidFill>
                <a:latin typeface="Comic Sans MS"/>
                <a:ea typeface="Segoe UI"/>
              </a:rPr>
              <a:t> همین کد معادل </a:t>
            </a:r>
            <a:r>
              <a:rPr lang="en-US" sz="1800" b="0" strike="noStrike" spc="-1">
                <a:solidFill>
                  <a:srgbClr val="000000"/>
                </a:solidFill>
                <a:latin typeface="Comic Sans MS"/>
                <a:ea typeface="Segoe UI"/>
              </a:rPr>
              <a:t>html</a:t>
            </a:r>
            <a:r>
              <a:rPr lang="fa-IR" sz="1800" b="0" strike="noStrike" spc="-1">
                <a:solidFill>
                  <a:srgbClr val="000000"/>
                </a:solidFill>
                <a:latin typeface="Comic Sans MS"/>
                <a:ea typeface="Segoe UI"/>
              </a:rPr>
              <a:t> هست، </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67</a:t>
            </a:fld>
            <a:endParaRPr lang="en-US" sz="1200" b="0" strike="noStrike" spc="-1">
              <a:latin typeface="Times New Roman"/>
            </a:endParaRPr>
          </a:p>
        </p:txBody>
      </p:sp>
    </p:spTree>
    <p:extLst>
      <p:ext uri="{BB962C8B-B14F-4D97-AF65-F5344CB8AC3E}">
        <p14:creationId xmlns:p14="http://schemas.microsoft.com/office/powerpoint/2010/main" val="1543067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 اما دقت کنین که </a:t>
            </a:r>
            <a:r>
              <a:rPr lang="en-US" sz="1800" b="0" strike="noStrike" spc="-1">
                <a:solidFill>
                  <a:srgbClr val="000000"/>
                </a:solidFill>
                <a:latin typeface="Comic Sans MS"/>
                <a:ea typeface="Segoe UI"/>
              </a:rPr>
              <a:t>markdown</a:t>
            </a:r>
            <a:r>
              <a:rPr lang="fa-IR" sz="1800" b="0" strike="noStrike" spc="-1">
                <a:solidFill>
                  <a:srgbClr val="000000"/>
                </a:solidFill>
                <a:latin typeface="Comic Sans MS"/>
                <a:ea typeface="Segoe UI"/>
              </a:rPr>
              <a:t> ارائه شده تا در حالت خام هم خوانایی مناسب رو داشته باشه تا هم خومون و هم افرادی که میخوان پست مارو ویرایش کنن به چالش برنخورن، درواقع طبق نظر جناب </a:t>
            </a:r>
            <a:r>
              <a:rPr lang="en-US" sz="1800" b="0" strike="noStrike" spc="-1">
                <a:solidFill>
                  <a:srgbClr val="000000"/>
                </a:solidFill>
                <a:latin typeface="Comic Sans MS"/>
                <a:ea typeface="Segoe UI"/>
              </a:rPr>
              <a:t>john gruber</a:t>
            </a:r>
            <a:r>
              <a:rPr lang="fa-IR" sz="1800" b="0" strike="noStrike" spc="-1">
                <a:solidFill>
                  <a:srgbClr val="000000"/>
                </a:solidFill>
                <a:latin typeface="Comic Sans MS"/>
                <a:ea typeface="Segoe UI"/>
              </a:rPr>
              <a:t> خالق </a:t>
            </a:r>
            <a:r>
              <a:rPr lang="en-US" sz="1800" b="0" strike="noStrike" spc="-1">
                <a:solidFill>
                  <a:srgbClr val="000000"/>
                </a:solidFill>
                <a:latin typeface="Comic Sans MS"/>
                <a:ea typeface="Segoe UI"/>
              </a:rPr>
              <a:t>markdown</a:t>
            </a:r>
            <a:r>
              <a:rPr lang="fa-IR" sz="1800" b="0" strike="noStrike" spc="-1">
                <a:solidFill>
                  <a:srgbClr val="000000"/>
                </a:solidFill>
                <a:latin typeface="Comic Sans MS"/>
                <a:ea typeface="Segoe UI"/>
              </a:rPr>
              <a:t>، فلسفه </a:t>
            </a:r>
            <a:r>
              <a:rPr lang="en-US" sz="1800" b="0" strike="noStrike" spc="-1">
                <a:solidFill>
                  <a:srgbClr val="000000"/>
                </a:solidFill>
                <a:latin typeface="Comic Sans MS"/>
                <a:ea typeface="Segoe UI"/>
              </a:rPr>
              <a:t>markdown</a:t>
            </a:r>
            <a:r>
              <a:rPr lang="fa-IR" sz="1800" b="0" strike="noStrike" spc="-1">
                <a:solidFill>
                  <a:srgbClr val="000000"/>
                </a:solidFill>
                <a:latin typeface="Comic Sans MS"/>
                <a:ea typeface="Segoe UI"/>
              </a:rPr>
              <a:t>، </a:t>
            </a:r>
            <a:endParaRPr lang="en-US" sz="1800" b="0" strike="noStrike" spc="-1">
              <a:solidFill>
                <a:srgbClr val="000000"/>
              </a:solidFill>
              <a:latin typeface="Comic Sans MS"/>
              <a:ea typeface="Segoe UI"/>
            </a:endParaRPr>
          </a:p>
          <a:p>
            <a:pPr algn="just" rtl="1">
              <a:lnSpc>
                <a:spcPct val="107000"/>
              </a:lnSpc>
              <a:buNone/>
              <a:tabLst>
                <a:tab pos="0" algn="l"/>
              </a:tabLst>
            </a:pPr>
            <a:r>
              <a:rPr lang="en-US" sz="1800" b="0" strike="noStrike" spc="-1">
                <a:solidFill>
                  <a:srgbClr val="000000"/>
                </a:solidFill>
                <a:latin typeface="Comic Sans MS"/>
                <a:ea typeface="Segoe UI"/>
              </a:rPr>
              <a:t>easy to read &amp; easy to write</a:t>
            </a:r>
            <a:r>
              <a:rPr lang="fa-IR" sz="1800" b="0" strike="noStrike" spc="-1">
                <a:solidFill>
                  <a:srgbClr val="000000"/>
                </a:solidFill>
                <a:latin typeface="Comic Sans MS"/>
                <a:ea typeface="Segoe UI"/>
              </a:rPr>
              <a:t> هست و تاکید بر خوانایی بیشتر داره، </a:t>
            </a:r>
          </a:p>
          <a:p>
            <a:pPr marL="0" marR="0" lvl="0" indent="0" algn="just" defTabSz="914400" rtl="1" eaLnBrk="1" fontAlgn="auto" latinLnBrk="0" hangingPunct="1">
              <a:lnSpc>
                <a:spcPct val="107000"/>
              </a:lnSpc>
              <a:spcBef>
                <a:spcPts val="0"/>
              </a:spcBef>
              <a:spcAft>
                <a:spcPts val="0"/>
              </a:spcAft>
              <a:buClrTx/>
              <a:buSzTx/>
              <a:buFontTx/>
              <a:buNone/>
              <a:tabLst>
                <a:tab pos="0" algn="l"/>
              </a:tabLst>
              <a:defRPr/>
            </a:pPr>
            <a:r>
              <a:rPr lang="fa-IR" sz="1800" b="0" strike="noStrike" spc="-1">
                <a:solidFill>
                  <a:srgbClr val="000000"/>
                </a:solidFill>
                <a:latin typeface="Comic Sans MS"/>
                <a:ea typeface="Segoe UI"/>
              </a:rPr>
              <a:t>بنابراین جز درمواقع ضروری سعی کنین از </a:t>
            </a:r>
            <a:r>
              <a:rPr lang="en-US" sz="1800" b="0" strike="noStrike" spc="-1">
                <a:solidFill>
                  <a:srgbClr val="000000"/>
                </a:solidFill>
                <a:latin typeface="Comic Sans MS"/>
                <a:ea typeface="Segoe UI"/>
              </a:rPr>
              <a:t>html</a:t>
            </a:r>
            <a:r>
              <a:rPr lang="fa-IR" sz="1800" b="0" strike="noStrike" spc="-1">
                <a:solidFill>
                  <a:srgbClr val="000000"/>
                </a:solidFill>
                <a:latin typeface="Comic Sans MS"/>
                <a:ea typeface="Segoe UI"/>
              </a:rPr>
              <a:t> استفاده نکنین</a:t>
            </a:r>
          </a:p>
          <a:p>
            <a:pPr algn="just" rtl="1">
              <a:lnSpc>
                <a:spcPct val="107000"/>
              </a:lnSpc>
              <a:buNone/>
              <a:tabLst>
                <a:tab pos="0" algn="l"/>
              </a:tabLst>
            </a:pPr>
            <a:endParaRPr lang="fa-IR" sz="1800" b="0" strike="noStrike" spc="-1">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68</a:t>
            </a:fld>
            <a:endParaRPr lang="en-US" sz="1200" b="0" strike="noStrike" spc="-1">
              <a:latin typeface="Times New Roman"/>
            </a:endParaRPr>
          </a:p>
        </p:txBody>
      </p:sp>
    </p:spTree>
    <p:extLst>
      <p:ext uri="{BB962C8B-B14F-4D97-AF65-F5344CB8AC3E}">
        <p14:creationId xmlns:p14="http://schemas.microsoft.com/office/powerpoint/2010/main" val="39823314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به عنوان مثال این مورد رو نگاه کنین یک جواب ساده شامل یک عنوان و چند تکه کد و یک کلمه </a:t>
            </a:r>
            <a:r>
              <a:rPr lang="en-US" sz="1800" b="0" strike="noStrike" spc="-1">
                <a:solidFill>
                  <a:srgbClr val="000000"/>
                </a:solidFill>
                <a:latin typeface="Comic Sans MS"/>
                <a:ea typeface="Segoe UI"/>
              </a:rPr>
              <a:t>bold</a:t>
            </a:r>
            <a:r>
              <a:rPr lang="fa-IR" sz="1800" b="0" strike="noStrike" spc="-1">
                <a:solidFill>
                  <a:srgbClr val="000000"/>
                </a:solidFill>
                <a:latin typeface="Comic Sans MS"/>
                <a:ea typeface="Segoe UI"/>
              </a:rPr>
              <a:t> هست</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69</a:t>
            </a:fld>
            <a:endParaRPr lang="en-US" sz="1200" b="0" strike="noStrike" spc="-1">
              <a:latin typeface="Times New Roman"/>
            </a:endParaRPr>
          </a:p>
        </p:txBody>
      </p:sp>
    </p:spTree>
    <p:extLst>
      <p:ext uri="{BB962C8B-B14F-4D97-AF65-F5344CB8AC3E}">
        <p14:creationId xmlns:p14="http://schemas.microsoft.com/office/powerpoint/2010/main" val="2765840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r" rtl="1">
              <a:buNone/>
            </a:pPr>
            <a:r>
              <a:rPr lang="fa-IR" sz="2000" b="0" strike="noStrike" spc="-1">
                <a:latin typeface="Arial"/>
              </a:rPr>
              <a:t>و همینطور هرجایی از دوره که این نماد در اسلاید وجود داشت به معنی این هست که داریم به صورت عمیق تری به موضوع مطرح شده میپردازیم.</a:t>
            </a:r>
            <a:endParaRPr lang="en-US" sz="2000" b="0" strike="noStrike" spc="-1">
              <a:latin typeface="Arial"/>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7</a:t>
            </a:fld>
            <a:endParaRPr lang="en-US" sz="1200" b="0" strike="noStrike" spc="-1">
              <a:latin typeface="Times New Roman"/>
            </a:endParaRPr>
          </a:p>
        </p:txBody>
      </p:sp>
    </p:spTree>
    <p:extLst>
      <p:ext uri="{BB962C8B-B14F-4D97-AF65-F5344CB8AC3E}">
        <p14:creationId xmlns:p14="http://schemas.microsoft.com/office/powerpoint/2010/main" val="14493325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میبینین که نسخه </a:t>
            </a:r>
            <a:r>
              <a:rPr lang="en-US" sz="1800" b="0" strike="noStrike" spc="-1">
                <a:solidFill>
                  <a:srgbClr val="000000"/>
                </a:solidFill>
                <a:latin typeface="Comic Sans MS"/>
                <a:ea typeface="Segoe UI"/>
              </a:rPr>
              <a:t>markdown</a:t>
            </a:r>
            <a:r>
              <a:rPr lang="fa-IR" sz="1800" b="0" strike="noStrike" spc="-1">
                <a:solidFill>
                  <a:srgbClr val="000000"/>
                </a:solidFill>
                <a:latin typeface="Comic Sans MS"/>
                <a:ea typeface="Segoe UI"/>
              </a:rPr>
              <a:t> نه تنها خلاصه تر هست بلکه تولید و ویرایشش هم ساده تر هست و علاوه بر این ها خوانایی بیشتری نسبت به نسخه </a:t>
            </a:r>
            <a:r>
              <a:rPr lang="en-US" sz="1800" b="0" strike="noStrike" spc="-1">
                <a:solidFill>
                  <a:srgbClr val="000000"/>
                </a:solidFill>
                <a:latin typeface="Comic Sans MS"/>
                <a:ea typeface="Segoe UI"/>
              </a:rPr>
              <a:t>html</a:t>
            </a:r>
            <a:r>
              <a:rPr lang="fa-IR" sz="1800" b="0" strike="noStrike" spc="-1">
                <a:solidFill>
                  <a:srgbClr val="000000"/>
                </a:solidFill>
                <a:latin typeface="Comic Sans MS"/>
                <a:ea typeface="Segoe UI"/>
              </a:rPr>
              <a:t>ی داره</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70</a:t>
            </a:fld>
            <a:endParaRPr lang="en-US" sz="1200" b="0" strike="noStrike" spc="-1">
              <a:latin typeface="Times New Roman"/>
            </a:endParaRPr>
          </a:p>
        </p:txBody>
      </p:sp>
    </p:spTree>
    <p:extLst>
      <p:ext uri="{BB962C8B-B14F-4D97-AF65-F5344CB8AC3E}">
        <p14:creationId xmlns:p14="http://schemas.microsoft.com/office/powerpoint/2010/main" val="1190001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که البته همین محتوا رو میشه به شیوه های مختلفی با </a:t>
            </a:r>
            <a:r>
              <a:rPr lang="en-US" sz="1800" b="0" strike="noStrike" spc="-1">
                <a:solidFill>
                  <a:srgbClr val="000000"/>
                </a:solidFill>
                <a:latin typeface="Comic Sans MS"/>
                <a:ea typeface="Segoe UI"/>
              </a:rPr>
              <a:t>markdown</a:t>
            </a:r>
            <a:r>
              <a:rPr lang="fa-IR" sz="1800" b="0" strike="noStrike" spc="-1">
                <a:solidFill>
                  <a:srgbClr val="000000"/>
                </a:solidFill>
                <a:latin typeface="Comic Sans MS"/>
                <a:ea typeface="Segoe UI"/>
              </a:rPr>
              <a:t> ارائه کرد مثلا بجای 2علامت</a:t>
            </a:r>
            <a:r>
              <a:rPr lang="en-US" sz="1800" b="0" strike="noStrike" spc="-1">
                <a:solidFill>
                  <a:srgbClr val="000000"/>
                </a:solidFill>
                <a:latin typeface="Comic Sans MS"/>
                <a:ea typeface="Segoe UI"/>
              </a:rPr>
              <a:t>sharp </a:t>
            </a:r>
            <a:r>
              <a:rPr lang="fa-IR" sz="1800" b="0" strike="noStrike" spc="-1">
                <a:solidFill>
                  <a:srgbClr val="000000"/>
                </a:solidFill>
                <a:latin typeface="Comic Sans MS"/>
                <a:ea typeface="Segoe UI"/>
              </a:rPr>
              <a:t> و یک </a:t>
            </a:r>
            <a:r>
              <a:rPr lang="en-US" sz="1800" b="0" strike="noStrike" spc="-1">
                <a:solidFill>
                  <a:srgbClr val="000000"/>
                </a:solidFill>
                <a:latin typeface="Comic Sans MS"/>
                <a:ea typeface="Segoe UI"/>
              </a:rPr>
              <a:t>space</a:t>
            </a:r>
            <a:r>
              <a:rPr lang="fa-IR" sz="1800" b="0" strike="noStrike" spc="-1">
                <a:solidFill>
                  <a:srgbClr val="000000"/>
                </a:solidFill>
                <a:latin typeface="Comic Sans MS"/>
                <a:ea typeface="Segoe UI"/>
              </a:rPr>
              <a:t> میشه از </a:t>
            </a:r>
            <a:r>
              <a:rPr lang="en-US" sz="1800" b="0" strike="noStrike" spc="-1">
                <a:solidFill>
                  <a:srgbClr val="000000"/>
                </a:solidFill>
                <a:latin typeface="Comic Sans MS"/>
                <a:ea typeface="Segoe UI"/>
              </a:rPr>
              <a:t>hyphen</a:t>
            </a:r>
            <a:r>
              <a:rPr lang="fa-IR" sz="1800" b="0" strike="noStrike" spc="-1">
                <a:solidFill>
                  <a:srgbClr val="000000"/>
                </a:solidFill>
                <a:latin typeface="Comic Sans MS"/>
                <a:ea typeface="Segoe UI"/>
              </a:rPr>
              <a:t> زیر متن استفاده کرد تا یک عنوان از نوع </a:t>
            </a:r>
            <a:r>
              <a:rPr lang="en-US" sz="1800" b="0" strike="noStrike" spc="-1">
                <a:solidFill>
                  <a:srgbClr val="000000"/>
                </a:solidFill>
                <a:latin typeface="Comic Sans MS"/>
                <a:ea typeface="Segoe UI"/>
              </a:rPr>
              <a:t>h2</a:t>
            </a:r>
            <a:r>
              <a:rPr lang="fa-IR" sz="1800" b="0" strike="noStrike" spc="-1">
                <a:solidFill>
                  <a:srgbClr val="000000"/>
                </a:solidFill>
                <a:latin typeface="Comic Sans MS"/>
                <a:ea typeface="Segoe UI"/>
              </a:rPr>
              <a:t> ایجاد کنیم، </a:t>
            </a:r>
          </a:p>
          <a:p>
            <a:pPr algn="just" rtl="1">
              <a:lnSpc>
                <a:spcPct val="107000"/>
              </a:lnSpc>
              <a:buNone/>
              <a:tabLst>
                <a:tab pos="0" algn="l"/>
              </a:tabLst>
            </a:pPr>
            <a:endParaRPr lang="fa-IR" sz="1800" b="0" strike="noStrike" spc="-1">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71</a:t>
            </a:fld>
            <a:endParaRPr lang="en-US" sz="1200" b="0" strike="noStrike" spc="-1">
              <a:latin typeface="Times New Roman"/>
            </a:endParaRPr>
          </a:p>
        </p:txBody>
      </p:sp>
    </p:spTree>
    <p:extLst>
      <p:ext uri="{BB962C8B-B14F-4D97-AF65-F5344CB8AC3E}">
        <p14:creationId xmlns:p14="http://schemas.microsoft.com/office/powerpoint/2010/main" val="37038793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0"/>
              </a:spcBef>
              <a:spcAft>
                <a:spcPts val="0"/>
              </a:spcAft>
              <a:buClrTx/>
              <a:buSzTx/>
              <a:buFontTx/>
              <a:buNone/>
              <a:tabLst>
                <a:tab pos="0" algn="l"/>
              </a:tabLst>
              <a:defRPr/>
            </a:pPr>
            <a:r>
              <a:rPr lang="fa-IR" sz="1800" b="0" strike="noStrike" spc="-1">
                <a:solidFill>
                  <a:srgbClr val="000000"/>
                </a:solidFill>
                <a:latin typeface="Comic Sans MS"/>
                <a:ea typeface="Segoe UI"/>
              </a:rPr>
              <a:t>یا بجای 4تا </a:t>
            </a:r>
            <a:r>
              <a:rPr lang="en-US" sz="1800" b="0" strike="noStrike" spc="-1">
                <a:solidFill>
                  <a:srgbClr val="000000"/>
                </a:solidFill>
                <a:latin typeface="Comic Sans MS"/>
                <a:ea typeface="Segoe UI"/>
              </a:rPr>
              <a:t>space</a:t>
            </a:r>
            <a:r>
              <a:rPr lang="fa-IR" sz="1800" b="0" strike="noStrike" spc="-1">
                <a:solidFill>
                  <a:srgbClr val="000000"/>
                </a:solidFill>
                <a:latin typeface="Comic Sans MS"/>
                <a:ea typeface="Segoe UI"/>
              </a:rPr>
              <a:t> قبل از کد ها و خطاها میشه از 3تا </a:t>
            </a:r>
            <a:r>
              <a:rPr lang="en-US" sz="1800" b="0" strike="noStrike" spc="-1">
                <a:solidFill>
                  <a:srgbClr val="000000"/>
                </a:solidFill>
                <a:latin typeface="Comic Sans MS"/>
                <a:ea typeface="Segoe UI"/>
              </a:rPr>
              <a:t>backtick</a:t>
            </a:r>
            <a:r>
              <a:rPr lang="fa-IR" sz="1800" b="0" strike="noStrike" spc="-1">
                <a:solidFill>
                  <a:srgbClr val="000000"/>
                </a:solidFill>
                <a:latin typeface="Comic Sans MS"/>
                <a:ea typeface="Segoe UI"/>
              </a:rPr>
              <a:t> در ابتدا و انتهای اون تکه کد یا خطا استفاده کرد</a:t>
            </a:r>
          </a:p>
          <a:p>
            <a:pPr algn="just" rtl="1">
              <a:lnSpc>
                <a:spcPct val="107000"/>
              </a:lnSpc>
              <a:buNone/>
              <a:tabLst>
                <a:tab pos="0" algn="l"/>
              </a:tabLst>
            </a:pPr>
            <a:endParaRPr lang="fa-IR" sz="1800" b="0" strike="noStrike" spc="-1">
              <a:solidFill>
                <a:srgbClr val="000000"/>
              </a:solidFill>
              <a:latin typeface="Comic Sans MS"/>
              <a:ea typeface="Segoe UI"/>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72</a:t>
            </a:fld>
            <a:endParaRPr lang="en-US" sz="1200" b="0" strike="noStrike" spc="-1">
              <a:latin typeface="Times New Roman"/>
            </a:endParaRPr>
          </a:p>
        </p:txBody>
      </p:sp>
    </p:spTree>
    <p:extLst>
      <p:ext uri="{BB962C8B-B14F-4D97-AF65-F5344CB8AC3E}">
        <p14:creationId xmlns:p14="http://schemas.microsoft.com/office/powerpoint/2010/main" val="38836563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0"/>
              </a:spcBef>
              <a:spcAft>
                <a:spcPts val="0"/>
              </a:spcAft>
              <a:buClrTx/>
              <a:buSzTx/>
              <a:buFontTx/>
              <a:buNone/>
              <a:tabLst>
                <a:tab pos="0" algn="l"/>
              </a:tabLst>
              <a:defRPr/>
            </a:pPr>
            <a:r>
              <a:rPr lang="fa-IR" sz="1800" b="0" strike="noStrike" spc="-1">
                <a:solidFill>
                  <a:srgbClr val="000000"/>
                </a:solidFill>
                <a:latin typeface="Comic Sans MS"/>
                <a:ea typeface="Segoe UI"/>
              </a:rPr>
              <a:t>و از اونجایی که </a:t>
            </a:r>
            <a:r>
              <a:rPr lang="en-US" sz="1800" b="0" strike="noStrike" spc="-1">
                <a:solidFill>
                  <a:srgbClr val="000000"/>
                </a:solidFill>
                <a:latin typeface="Comic Sans MS"/>
                <a:ea typeface="Segoe UI"/>
              </a:rPr>
              <a:t>stackoverflow</a:t>
            </a:r>
            <a:r>
              <a:rPr lang="fa-IR" sz="1800" b="0" strike="noStrike" spc="-1">
                <a:solidFill>
                  <a:srgbClr val="000000"/>
                </a:solidFill>
                <a:latin typeface="Comic Sans MS"/>
                <a:ea typeface="Segoe UI"/>
              </a:rPr>
              <a:t> از </a:t>
            </a:r>
            <a:r>
              <a:rPr lang="en-US" sz="1800" b="0" strike="noStrike" spc="-1">
                <a:solidFill>
                  <a:srgbClr val="000000"/>
                </a:solidFill>
                <a:latin typeface="Comic Sans MS"/>
                <a:ea typeface="Segoe UI"/>
              </a:rPr>
              <a:t>highlightjs</a:t>
            </a:r>
            <a:r>
              <a:rPr lang="fa-IR" sz="1800" b="0" strike="noStrike" spc="-1">
                <a:solidFill>
                  <a:srgbClr val="000000"/>
                </a:solidFill>
                <a:latin typeface="Comic Sans MS"/>
                <a:ea typeface="Segoe UI"/>
              </a:rPr>
              <a:t> برای </a:t>
            </a:r>
            <a:r>
              <a:rPr lang="en-US" sz="1800" b="0" strike="noStrike" spc="-1">
                <a:solidFill>
                  <a:srgbClr val="000000"/>
                </a:solidFill>
                <a:latin typeface="Comic Sans MS"/>
                <a:ea typeface="Segoe UI"/>
              </a:rPr>
              <a:t>syntax highlighting</a:t>
            </a:r>
            <a:r>
              <a:rPr lang="fa-IR" sz="1800" b="0" strike="noStrike" spc="-1">
                <a:solidFill>
                  <a:srgbClr val="000000"/>
                </a:solidFill>
                <a:latin typeface="Comic Sans MS"/>
                <a:ea typeface="Segoe UI"/>
              </a:rPr>
              <a:t> کد ها استفاده میکنه، میتونیم از اینجا ببینیم که از چه زبان هایی پشتیبانی میکنه، البته ممکنه از آخرین نسخه این کتابخونه استفاده نکنه، ولی تقریبا تمام زبان هایی که ما باهاشون سروکار داریم رو پشتیبانی میکنه بنابراین نگران این موضوع که زبان شما رو پشتیبانی میکنه یا نه نباشین</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73</a:t>
            </a:fld>
            <a:endParaRPr lang="en-US" sz="1200" b="0" strike="noStrike" spc="-1">
              <a:latin typeface="Times New Roman"/>
            </a:endParaRPr>
          </a:p>
        </p:txBody>
      </p:sp>
    </p:spTree>
    <p:extLst>
      <p:ext uri="{BB962C8B-B14F-4D97-AF65-F5344CB8AC3E}">
        <p14:creationId xmlns:p14="http://schemas.microsoft.com/office/powerpoint/2010/main" val="42226939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0"/>
              </a:spcBef>
              <a:spcAft>
                <a:spcPts val="0"/>
              </a:spcAft>
              <a:buClrTx/>
              <a:buSzTx/>
              <a:buFontTx/>
              <a:buNone/>
              <a:tabLst>
                <a:tab pos="0" algn="l"/>
              </a:tabLst>
              <a:defRPr/>
            </a:pPr>
            <a:r>
              <a:rPr lang="fa-IR" sz="1800" b="0" strike="noStrike" spc="-1">
                <a:solidFill>
                  <a:srgbClr val="000000"/>
                </a:solidFill>
                <a:latin typeface="Comic Sans MS"/>
                <a:ea typeface="Segoe UI"/>
              </a:rPr>
              <a:t>ویژگی خوبی که </a:t>
            </a:r>
            <a:r>
              <a:rPr lang="en-US" sz="1800" b="0" strike="noStrike" spc="-1">
                <a:solidFill>
                  <a:srgbClr val="000000"/>
                </a:solidFill>
                <a:latin typeface="Comic Sans MS"/>
                <a:ea typeface="Segoe UI"/>
              </a:rPr>
              <a:t>Stackoverflow</a:t>
            </a:r>
            <a:r>
              <a:rPr lang="fa-IR" sz="1800" b="0" strike="noStrike" spc="-1">
                <a:solidFill>
                  <a:srgbClr val="000000"/>
                </a:solidFill>
                <a:latin typeface="Comic Sans MS"/>
                <a:ea typeface="Segoe UI"/>
              </a:rPr>
              <a:t> داره اینه که وقتی از تگ مناسب استفاده می کنین، به طور خودکار </a:t>
            </a:r>
            <a:r>
              <a:rPr lang="en-US" sz="1800" b="0" strike="noStrike" spc="-1">
                <a:solidFill>
                  <a:srgbClr val="000000"/>
                </a:solidFill>
                <a:latin typeface="Comic Sans MS"/>
                <a:ea typeface="Segoe UI"/>
              </a:rPr>
              <a:t>Stackoverflow</a:t>
            </a:r>
            <a:r>
              <a:rPr lang="fa-IR" sz="1800" b="0" strike="noStrike" spc="-1">
                <a:solidFill>
                  <a:srgbClr val="000000"/>
                </a:solidFill>
                <a:latin typeface="Comic Sans MS"/>
                <a:ea typeface="Segoe UI"/>
              </a:rPr>
              <a:t> تشخیص میده که از چه </a:t>
            </a:r>
            <a:r>
              <a:rPr lang="en-US" sz="1800" b="0" strike="noStrike" spc="-1">
                <a:solidFill>
                  <a:srgbClr val="000000"/>
                </a:solidFill>
                <a:latin typeface="Comic Sans MS"/>
                <a:ea typeface="Segoe UI"/>
              </a:rPr>
              <a:t>syntax highlight</a:t>
            </a:r>
            <a:r>
              <a:rPr lang="fa-IR" sz="1800" b="0" strike="noStrike" spc="-1">
                <a:solidFill>
                  <a:srgbClr val="000000"/>
                </a:solidFill>
                <a:latin typeface="Comic Sans MS"/>
                <a:ea typeface="Segoe UI"/>
              </a:rPr>
              <a:t>ی برای کد های شما استفاده کنه</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74</a:t>
            </a:fld>
            <a:endParaRPr lang="en-US" sz="1200" b="0" strike="noStrike" spc="-1">
              <a:latin typeface="Times New Roman"/>
            </a:endParaRPr>
          </a:p>
        </p:txBody>
      </p:sp>
    </p:spTree>
    <p:extLst>
      <p:ext uri="{BB962C8B-B14F-4D97-AF65-F5344CB8AC3E}">
        <p14:creationId xmlns:p14="http://schemas.microsoft.com/office/powerpoint/2010/main" val="28934412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0"/>
              </a:spcBef>
              <a:spcAft>
                <a:spcPts val="0"/>
              </a:spcAft>
              <a:buClrTx/>
              <a:buSzTx/>
              <a:buFontTx/>
              <a:buNone/>
              <a:tabLst>
                <a:tab pos="0" algn="l"/>
              </a:tabLst>
              <a:defRPr/>
            </a:pPr>
            <a:r>
              <a:rPr lang="fa-IR" sz="1800" b="0" strike="noStrike" spc="-1">
                <a:solidFill>
                  <a:srgbClr val="000000"/>
                </a:solidFill>
                <a:latin typeface="Comic Sans MS"/>
                <a:ea typeface="Segoe UI"/>
              </a:rPr>
              <a:t>اما گاهی اوقات شما ممکنه بیش از یک زبان رو در سوال یا جوابتون استفاده کرده باشین</a:t>
            </a:r>
            <a:r>
              <a:rPr lang="en-US" sz="1800" b="0" strike="noStrike" spc="-1">
                <a:solidFill>
                  <a:srgbClr val="000000"/>
                </a:solidFill>
                <a:latin typeface="Comic Sans MS"/>
                <a:ea typeface="Segoe UI"/>
              </a:rPr>
              <a:t> </a:t>
            </a:r>
            <a:r>
              <a:rPr lang="fa-IR" sz="1800" b="0" strike="noStrike" spc="-1">
                <a:solidFill>
                  <a:srgbClr val="000000"/>
                </a:solidFill>
                <a:latin typeface="Comic Sans MS"/>
                <a:ea typeface="Segoe UI"/>
              </a:rPr>
              <a:t> و از حداکثر تعداد تگ ها هم استفاده کرده باشین و دیگه جایی برای اضافه کردن تگ مورد نظر نباشه، یا اصلا </a:t>
            </a:r>
            <a:r>
              <a:rPr lang="en-US" sz="1800" b="0" strike="noStrike" spc="-1">
                <a:solidFill>
                  <a:srgbClr val="000000"/>
                </a:solidFill>
                <a:latin typeface="Comic Sans MS"/>
                <a:ea typeface="Segoe UI"/>
              </a:rPr>
              <a:t>Stackoverflow</a:t>
            </a:r>
            <a:r>
              <a:rPr lang="fa-IR" sz="1800" b="0" strike="noStrike" spc="-1">
                <a:solidFill>
                  <a:srgbClr val="000000"/>
                </a:solidFill>
                <a:latin typeface="Comic Sans MS"/>
                <a:ea typeface="Segoe UI"/>
              </a:rPr>
              <a:t> نتونه درست تشخیص بده در چنین شرایطی میتونین </a:t>
            </a:r>
            <a:r>
              <a:rPr lang="en-US" sz="1800" b="0" strike="noStrike" spc="-1">
                <a:solidFill>
                  <a:srgbClr val="000000"/>
                </a:solidFill>
                <a:latin typeface="Comic Sans MS"/>
                <a:ea typeface="Segoe UI"/>
              </a:rPr>
              <a:t>tag</a:t>
            </a:r>
            <a:r>
              <a:rPr lang="fa-IR" sz="1800" b="0" strike="noStrike" spc="-1">
                <a:solidFill>
                  <a:srgbClr val="000000"/>
                </a:solidFill>
                <a:latin typeface="Comic Sans MS"/>
                <a:ea typeface="Segoe UI"/>
              </a:rPr>
              <a:t> مورد نظر رو جلو </a:t>
            </a:r>
            <a:r>
              <a:rPr lang="en-US" sz="1800" b="0" strike="noStrike" spc="-1">
                <a:solidFill>
                  <a:srgbClr val="000000"/>
                </a:solidFill>
                <a:latin typeface="Comic Sans MS"/>
                <a:ea typeface="Segoe UI"/>
              </a:rPr>
              <a:t>3</a:t>
            </a:r>
            <a:r>
              <a:rPr lang="fa-IR" sz="1800" b="0" strike="noStrike" spc="-1">
                <a:solidFill>
                  <a:srgbClr val="000000"/>
                </a:solidFill>
                <a:latin typeface="Comic Sans MS"/>
                <a:ea typeface="Segoe UI"/>
              </a:rPr>
              <a:t>تا </a:t>
            </a:r>
            <a:r>
              <a:rPr lang="en-US" sz="1800" b="0" strike="noStrike" spc="-1">
                <a:solidFill>
                  <a:srgbClr val="000000"/>
                </a:solidFill>
                <a:latin typeface="Comic Sans MS"/>
                <a:ea typeface="Segoe UI"/>
              </a:rPr>
              <a:t>backtick</a:t>
            </a:r>
            <a:r>
              <a:rPr lang="fa-IR" sz="1800" b="0" strike="noStrike" spc="-1">
                <a:solidFill>
                  <a:srgbClr val="000000"/>
                </a:solidFill>
                <a:latin typeface="Comic Sans MS"/>
                <a:ea typeface="Segoe UI"/>
              </a:rPr>
              <a:t> اول برای اون </a:t>
            </a:r>
            <a:r>
              <a:rPr lang="en-US" sz="1800" b="0" strike="noStrike" spc="-1">
                <a:solidFill>
                  <a:srgbClr val="000000"/>
                </a:solidFill>
                <a:latin typeface="Comic Sans MS"/>
                <a:ea typeface="Segoe UI"/>
              </a:rPr>
              <a:t>code block</a:t>
            </a:r>
            <a:r>
              <a:rPr lang="fa-IR" sz="1800" b="0" strike="noStrike" spc="-1">
                <a:solidFill>
                  <a:srgbClr val="000000"/>
                </a:solidFill>
                <a:latin typeface="Comic Sans MS"/>
                <a:ea typeface="Segoe UI"/>
              </a:rPr>
              <a:t> مورد نظر قرار بدین تا به </a:t>
            </a:r>
            <a:r>
              <a:rPr lang="en-US" sz="1800" b="0" strike="noStrike" spc="-1">
                <a:solidFill>
                  <a:srgbClr val="000000"/>
                </a:solidFill>
                <a:latin typeface="Comic Sans MS"/>
                <a:ea typeface="Segoe UI"/>
              </a:rPr>
              <a:t>syntax highlight</a:t>
            </a:r>
            <a:r>
              <a:rPr lang="fa-IR" sz="1800" b="0" strike="noStrike" spc="-1">
                <a:solidFill>
                  <a:srgbClr val="000000"/>
                </a:solidFill>
                <a:latin typeface="Comic Sans MS"/>
                <a:ea typeface="Segoe UI"/>
              </a:rPr>
              <a:t> رو به صورت دستی براش اعمال کنین، که البته اینکار بیشتر مطابق با فلسفه </a:t>
            </a:r>
            <a:r>
              <a:rPr lang="en-US" sz="1800" b="0" strike="noStrike" spc="-1">
                <a:solidFill>
                  <a:srgbClr val="000000"/>
                </a:solidFill>
                <a:latin typeface="Comic Sans MS"/>
                <a:ea typeface="Segoe UI"/>
              </a:rPr>
              <a:t>markdown</a:t>
            </a:r>
            <a:r>
              <a:rPr lang="fa-IR" sz="1800" b="0" strike="noStrike" spc="-1">
                <a:solidFill>
                  <a:srgbClr val="000000"/>
                </a:solidFill>
                <a:latin typeface="Comic Sans MS"/>
                <a:ea typeface="Segoe UI"/>
              </a:rPr>
              <a:t> هست، وهرکسی متن خام رو هم مطالعه کنه، متوجه میشه که این </a:t>
            </a:r>
            <a:r>
              <a:rPr lang="en-US" sz="1800" b="0" strike="noStrike" spc="-1">
                <a:solidFill>
                  <a:srgbClr val="000000"/>
                </a:solidFill>
                <a:latin typeface="Comic Sans MS"/>
                <a:ea typeface="Segoe UI"/>
              </a:rPr>
              <a:t>codeblock</a:t>
            </a:r>
            <a:r>
              <a:rPr lang="fa-IR" sz="1800" b="0" strike="noStrike" spc="-1">
                <a:solidFill>
                  <a:srgbClr val="000000"/>
                </a:solidFill>
                <a:latin typeface="Comic Sans MS"/>
                <a:ea typeface="Segoe UI"/>
              </a:rPr>
              <a:t> برای چه زبانی هست بنابراین توصیه میشه اینکارو انجام بدین</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75</a:t>
            </a:fld>
            <a:endParaRPr lang="en-US" sz="1200" b="0" strike="noStrike" spc="-1">
              <a:latin typeface="Times New Roman"/>
            </a:endParaRPr>
          </a:p>
        </p:txBody>
      </p:sp>
    </p:spTree>
    <p:extLst>
      <p:ext uri="{BB962C8B-B14F-4D97-AF65-F5344CB8AC3E}">
        <p14:creationId xmlns:p14="http://schemas.microsoft.com/office/powerpoint/2010/main" val="10582167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فقط دقت کنین که از هرکدوم در جای مناسبش استفاده کنین و همچنین </a:t>
            </a:r>
            <a:r>
              <a:rPr lang="en-US" sz="1800" b="0" strike="noStrike" spc="-1">
                <a:solidFill>
                  <a:srgbClr val="000000"/>
                </a:solidFill>
                <a:latin typeface="Comic Sans MS"/>
                <a:ea typeface="Segoe UI"/>
              </a:rPr>
              <a:t>overuse</a:t>
            </a:r>
            <a:r>
              <a:rPr lang="fa-IR" sz="1800" b="0" strike="noStrike" spc="-1">
                <a:solidFill>
                  <a:srgbClr val="000000"/>
                </a:solidFill>
                <a:latin typeface="Comic Sans MS"/>
                <a:ea typeface="Segoe UI"/>
              </a:rPr>
              <a:t> نکنین مثلا از </a:t>
            </a:r>
            <a:r>
              <a:rPr lang="en-US" sz="1800" b="0" strike="noStrike" spc="-1">
                <a:solidFill>
                  <a:srgbClr val="000000"/>
                </a:solidFill>
                <a:latin typeface="Comic Sans MS"/>
                <a:ea typeface="Segoe UI"/>
              </a:rPr>
              <a:t>heading</a:t>
            </a:r>
            <a:r>
              <a:rPr lang="fa-IR" sz="1800" b="0" strike="noStrike" spc="-1">
                <a:solidFill>
                  <a:srgbClr val="000000"/>
                </a:solidFill>
                <a:latin typeface="Comic Sans MS"/>
                <a:ea typeface="Segoe UI"/>
              </a:rPr>
              <a:t> طبیعتا جاهایی استفاده کنین که واقعا نیاز به دسته بندی یا همون به نوعی فهرست بندی سوال یا جوابتون هست</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76</a:t>
            </a:fld>
            <a:endParaRPr lang="en-US" sz="1200" b="0" strike="noStrike" spc="-1">
              <a:latin typeface="Times New Roman"/>
            </a:endParaRPr>
          </a:p>
        </p:txBody>
      </p:sp>
    </p:spTree>
    <p:extLst>
      <p:ext uri="{BB962C8B-B14F-4D97-AF65-F5344CB8AC3E}">
        <p14:creationId xmlns:p14="http://schemas.microsoft.com/office/powerpoint/2010/main" val="38523278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یا از </a:t>
            </a:r>
            <a:r>
              <a:rPr lang="en-US" sz="1800" b="0" strike="noStrike" spc="-1">
                <a:solidFill>
                  <a:srgbClr val="000000"/>
                </a:solidFill>
                <a:latin typeface="Comic Sans MS"/>
                <a:ea typeface="Segoe UI"/>
              </a:rPr>
              <a:t>code block </a:t>
            </a:r>
            <a:r>
              <a:rPr lang="fa-IR" sz="1800" b="0" strike="noStrike" spc="-1">
                <a:solidFill>
                  <a:srgbClr val="000000"/>
                </a:solidFill>
                <a:latin typeface="Comic Sans MS"/>
                <a:ea typeface="Segoe UI"/>
              </a:rPr>
              <a:t>سعی کنین جز برای نمایش کدها و خطاها و در مواردی از </a:t>
            </a:r>
            <a:r>
              <a:rPr lang="en-US" sz="1800" b="0" strike="noStrike" spc="-1">
                <a:solidFill>
                  <a:srgbClr val="000000"/>
                </a:solidFill>
                <a:latin typeface="Comic Sans MS"/>
                <a:ea typeface="Segoe UI"/>
              </a:rPr>
              <a:t>inline code</a:t>
            </a:r>
            <a:r>
              <a:rPr lang="fa-IR" sz="1800" b="0" strike="noStrike" spc="-1">
                <a:solidFill>
                  <a:srgbClr val="000000"/>
                </a:solidFill>
                <a:latin typeface="Comic Sans MS"/>
                <a:ea typeface="Segoe UI"/>
              </a:rPr>
              <a:t>  که با کمک یک </a:t>
            </a:r>
            <a:r>
              <a:rPr lang="en-US" sz="1800" b="0" strike="noStrike" spc="-1">
                <a:solidFill>
                  <a:srgbClr val="000000"/>
                </a:solidFill>
                <a:latin typeface="Comic Sans MS"/>
                <a:ea typeface="Segoe UI"/>
              </a:rPr>
              <a:t>backtick</a:t>
            </a:r>
            <a:r>
              <a:rPr lang="fa-IR" sz="1800" b="0" strike="noStrike" spc="-1">
                <a:solidFill>
                  <a:srgbClr val="000000"/>
                </a:solidFill>
                <a:latin typeface="Comic Sans MS"/>
                <a:ea typeface="Segoe UI"/>
              </a:rPr>
              <a:t> قبل و بعد از کلمه یا عبارت ایجاد میشه، فقط زمانی که کلمات و عبارتی که مشخصا مرتبط با کد و یا دستورات یا حاوی </a:t>
            </a:r>
            <a:r>
              <a:rPr lang="en-US" sz="1800" b="0" strike="noStrike" spc="-1">
                <a:solidFill>
                  <a:srgbClr val="000000"/>
                </a:solidFill>
                <a:latin typeface="Comic Sans MS"/>
                <a:ea typeface="Segoe UI"/>
              </a:rPr>
              <a:t>url </a:t>
            </a:r>
            <a:r>
              <a:rPr lang="fa-IR" sz="1800" b="0" strike="noStrike" spc="-1">
                <a:solidFill>
                  <a:srgbClr val="000000"/>
                </a:solidFill>
                <a:latin typeface="Comic Sans MS"/>
                <a:ea typeface="Segoe UI"/>
              </a:rPr>
              <a:t> و </a:t>
            </a:r>
            <a:r>
              <a:rPr lang="en-US" sz="1800" b="0" strike="noStrike" spc="-1">
                <a:solidFill>
                  <a:srgbClr val="000000"/>
                </a:solidFill>
                <a:latin typeface="Comic Sans MS"/>
                <a:ea typeface="Segoe UI"/>
              </a:rPr>
              <a:t>file name</a:t>
            </a:r>
            <a:r>
              <a:rPr lang="fa-IR" sz="1800" b="0" strike="noStrike" spc="-1">
                <a:solidFill>
                  <a:srgbClr val="000000"/>
                </a:solidFill>
                <a:latin typeface="Comic Sans MS"/>
                <a:ea typeface="Segoe UI"/>
              </a:rPr>
              <a:t> و... هستن بهره ببرین</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77</a:t>
            </a:fld>
            <a:endParaRPr lang="en-US" sz="1200" b="0" strike="noStrike" spc="-1">
              <a:latin typeface="Times New Roman"/>
            </a:endParaRPr>
          </a:p>
        </p:txBody>
      </p:sp>
    </p:spTree>
    <p:extLst>
      <p:ext uri="{BB962C8B-B14F-4D97-AF65-F5344CB8AC3E}">
        <p14:creationId xmlns:p14="http://schemas.microsoft.com/office/powerpoint/2010/main" val="3208805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درواقع اینها موارد رایج استفاده از </a:t>
            </a:r>
            <a:r>
              <a:rPr lang="en-US" sz="1800" b="0" strike="noStrike" spc="-1">
                <a:solidFill>
                  <a:srgbClr val="000000"/>
                </a:solidFill>
                <a:latin typeface="Comic Sans MS"/>
                <a:ea typeface="Segoe UI"/>
              </a:rPr>
              <a:t>backtick</a:t>
            </a:r>
            <a:r>
              <a:rPr lang="fa-IR" sz="1800" b="0" strike="noStrike" spc="-1">
                <a:solidFill>
                  <a:srgbClr val="000000"/>
                </a:solidFill>
                <a:latin typeface="Comic Sans MS"/>
                <a:ea typeface="Segoe UI"/>
              </a:rPr>
              <a:t>ها یا همون </a:t>
            </a:r>
            <a:r>
              <a:rPr lang="en-US" sz="1800" b="0" strike="noStrike" spc="-1">
                <a:solidFill>
                  <a:srgbClr val="000000"/>
                </a:solidFill>
                <a:latin typeface="Comic Sans MS"/>
                <a:ea typeface="Segoe UI"/>
              </a:rPr>
              <a:t>code style</a:t>
            </a:r>
            <a:r>
              <a:rPr lang="fa-IR" sz="1800" b="0" strike="noStrike" spc="-1">
                <a:solidFill>
                  <a:srgbClr val="000000"/>
                </a:solidFill>
                <a:latin typeface="Comic Sans MS"/>
                <a:ea typeface="Segoe UI"/>
              </a:rPr>
              <a:t>ها هستن و جامعه </a:t>
            </a:r>
            <a:r>
              <a:rPr lang="en-US" sz="1800" b="0" strike="noStrike" spc="-1">
                <a:solidFill>
                  <a:srgbClr val="000000"/>
                </a:solidFill>
                <a:latin typeface="Comic Sans MS"/>
                <a:ea typeface="Segoe UI"/>
              </a:rPr>
              <a:t>Stackoerflow</a:t>
            </a:r>
            <a:r>
              <a:rPr lang="fa-IR" sz="1800" b="0" strike="noStrike" spc="-1">
                <a:solidFill>
                  <a:srgbClr val="000000"/>
                </a:solidFill>
                <a:latin typeface="Comic Sans MS"/>
                <a:ea typeface="Segoe UI"/>
              </a:rPr>
              <a:t> هم سعی میکنن مطابق با این الگو سوال/جواب ها رو ارائه بدن</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78</a:t>
            </a:fld>
            <a:endParaRPr lang="en-US" sz="1200" b="0" strike="noStrike" spc="-1">
              <a:latin typeface="Times New Roman"/>
            </a:endParaRPr>
          </a:p>
        </p:txBody>
      </p:sp>
    </p:spTree>
    <p:extLst>
      <p:ext uri="{BB962C8B-B14F-4D97-AF65-F5344CB8AC3E}">
        <p14:creationId xmlns:p14="http://schemas.microsoft.com/office/powerpoint/2010/main" val="10253193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مواردی از کاربرد </a:t>
            </a:r>
            <a:r>
              <a:rPr lang="en-US" sz="1800" b="0" strike="noStrike" spc="-1">
                <a:solidFill>
                  <a:srgbClr val="000000"/>
                </a:solidFill>
                <a:latin typeface="Comic Sans MS"/>
                <a:ea typeface="Segoe UI"/>
              </a:rPr>
              <a:t>inline code</a:t>
            </a:r>
            <a:r>
              <a:rPr lang="fa-IR" sz="1800" b="0" strike="noStrike" spc="-1">
                <a:solidFill>
                  <a:srgbClr val="000000"/>
                </a:solidFill>
                <a:latin typeface="Comic Sans MS"/>
                <a:ea typeface="Segoe UI"/>
              </a:rPr>
              <a:t> رو اینجا میبینین که غالبا برای دستوری/تابعی/ کدی مورد استفاده قرار گرفتن، و توجه کنین که از </a:t>
            </a:r>
            <a:r>
              <a:rPr lang="en-US" sz="1800" b="0" strike="noStrike" spc="-1">
                <a:solidFill>
                  <a:srgbClr val="000000"/>
                </a:solidFill>
                <a:latin typeface="Comic Sans MS"/>
                <a:ea typeface="Segoe UI"/>
              </a:rPr>
              <a:t>inline code</a:t>
            </a:r>
            <a:r>
              <a:rPr lang="fa-IR" sz="1800" b="0" strike="noStrike" spc="-1">
                <a:solidFill>
                  <a:srgbClr val="000000"/>
                </a:solidFill>
                <a:latin typeface="Comic Sans MS"/>
                <a:ea typeface="Segoe UI"/>
              </a:rPr>
              <a:t>  برای تاکید روی کردن کلمات استفاده نکنین، برای اینکار</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79</a:t>
            </a:fld>
            <a:endParaRPr lang="en-US" sz="1200" b="0" strike="noStrike" spc="-1">
              <a:latin typeface="Times New Roman"/>
            </a:endParaRPr>
          </a:p>
        </p:txBody>
      </p:sp>
    </p:spTree>
    <p:extLst>
      <p:ext uri="{BB962C8B-B14F-4D97-AF65-F5344CB8AC3E}">
        <p14:creationId xmlns:p14="http://schemas.microsoft.com/office/powerpoint/2010/main" val="4241380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r" rtl="1">
              <a:buNone/>
            </a:pPr>
            <a:r>
              <a:rPr lang="fa-IR" sz="2000"/>
              <a:t>در انتها، باید اشاره کنم که این دوره قرار نیست معجزه کنه، و شما رو یک شبه به لژیونر </a:t>
            </a:r>
            <a:r>
              <a:rPr lang="en-US" sz="2000"/>
              <a:t>Stackoverflow</a:t>
            </a:r>
            <a:r>
              <a:rPr lang="fa-IR" sz="2000"/>
              <a:t> تبدیل کنه، بلکه میخواد کار شمارو راحتتر کنه و بجای اینکه شما مجبور باشید چندماه وقت صرف کنید تا مطالعه و تحقیق و آزمون و خطا کنید تا ببینید که چکار باید بکنید و چطور نتیجه بهتری میگیرید، اینکار رو ما در </a:t>
            </a:r>
            <a:r>
              <a:rPr lang="en-US" sz="2000"/>
              <a:t>CafeDX</a:t>
            </a:r>
            <a:r>
              <a:rPr lang="fa-IR" sz="2000"/>
              <a:t> برای شما انجام دادیم تا نتیجه تلاش چندماهه و تجربه چندساله در چندساعت به شما منتقل بشه تا بهترین نتیجه رو بگیرید و از زمانتون بیشترین بهره رو ببرید و همینطور نیاز به هیچ دوره و چیز دیگه ای هم نداشته باشید جز رجوع به رفرنس هایی که تو همین دوره بهشون اشاره میکنیم.</a:t>
            </a:r>
          </a:p>
          <a:p>
            <a:pPr marL="0" indent="0" algn="r" rtl="1">
              <a:buNone/>
            </a:pPr>
            <a:endParaRPr lang="fa-IR" sz="2000"/>
          </a:p>
          <a:p>
            <a:pPr marL="0" indent="0" algn="r" rtl="1">
              <a:buNone/>
            </a:pPr>
            <a:r>
              <a:rPr lang="fa-IR" sz="2000"/>
              <a:t>در ادامه با من همراه باشید.</a:t>
            </a:r>
          </a:p>
          <a:p>
            <a:pPr marL="0" indent="0" algn="r" rtl="1">
              <a:lnSpc>
                <a:spcPct val="100000"/>
              </a:lnSpc>
              <a:buNone/>
            </a:pPr>
            <a:endParaRPr lang="en-US" sz="2000" b="0" strike="noStrike" spc="-1">
              <a:latin typeface="Arial"/>
            </a:endParaRPr>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8</a:t>
            </a:fld>
            <a:endParaRPr lang="en-US" sz="1200" b="0" strike="noStrike" spc="-1">
              <a:latin typeface="Times New Roman"/>
            </a:endParaRPr>
          </a:p>
        </p:txBody>
      </p:sp>
    </p:spTree>
    <p:extLst>
      <p:ext uri="{BB962C8B-B14F-4D97-AF65-F5344CB8AC3E}">
        <p14:creationId xmlns:p14="http://schemas.microsoft.com/office/powerpoint/2010/main" val="9657055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به طور مستقیم با استفاده از 2تا ستاره بدون </a:t>
            </a:r>
            <a:r>
              <a:rPr lang="en-US" sz="1800" b="0" strike="noStrike" spc="-1">
                <a:solidFill>
                  <a:srgbClr val="000000"/>
                </a:solidFill>
                <a:latin typeface="Comic Sans MS"/>
                <a:ea typeface="Segoe UI"/>
              </a:rPr>
              <a:t>space</a:t>
            </a:r>
            <a:r>
              <a:rPr lang="fa-IR" sz="1800" b="0" strike="noStrike" spc="-1">
                <a:solidFill>
                  <a:srgbClr val="000000"/>
                </a:solidFill>
                <a:latin typeface="Comic Sans MS"/>
                <a:ea typeface="Segoe UI"/>
              </a:rPr>
              <a:t> قبل و بعد از کلمه یا عبارت مورد نظرتون میتونین اون عبارت یا کلمه رو </a:t>
            </a:r>
            <a:r>
              <a:rPr lang="en-US" sz="1800" b="0" strike="noStrike" spc="-1">
                <a:solidFill>
                  <a:srgbClr val="000000"/>
                </a:solidFill>
                <a:latin typeface="Comic Sans MS"/>
                <a:ea typeface="Segoe UI"/>
              </a:rPr>
              <a:t>bold</a:t>
            </a:r>
            <a:r>
              <a:rPr lang="fa-IR" sz="1800" b="0" strike="noStrike" spc="-1">
                <a:solidFill>
                  <a:srgbClr val="000000"/>
                </a:solidFill>
                <a:latin typeface="Comic Sans MS"/>
                <a:ea typeface="Segoe UI"/>
              </a:rPr>
              <a:t> کنین!</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80</a:t>
            </a:fld>
            <a:endParaRPr lang="en-US" sz="1200" b="0" strike="noStrike" spc="-1">
              <a:latin typeface="Times New Roman"/>
            </a:endParaRPr>
          </a:p>
        </p:txBody>
      </p:sp>
    </p:spTree>
    <p:extLst>
      <p:ext uri="{BB962C8B-B14F-4D97-AF65-F5344CB8AC3E}">
        <p14:creationId xmlns:p14="http://schemas.microsoft.com/office/powerpoint/2010/main" val="18615767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و البته نیازی نیست که الان همه این موارد رو حفظ کنین چون هروقت که نیازتون شد و اگر زمانی فراموش کردین که به چه صورت میتونین </a:t>
            </a:r>
            <a:r>
              <a:rPr lang="en-US" sz="1800" b="0" strike="noStrike" spc="-1">
                <a:solidFill>
                  <a:srgbClr val="000000"/>
                </a:solidFill>
                <a:latin typeface="Comic Sans MS"/>
                <a:ea typeface="Segoe UI"/>
              </a:rPr>
              <a:t>post</a:t>
            </a:r>
            <a:r>
              <a:rPr lang="fa-IR" sz="1800" b="0" strike="noStrike" spc="-1">
                <a:solidFill>
                  <a:srgbClr val="000000"/>
                </a:solidFill>
                <a:latin typeface="Comic Sans MS"/>
                <a:ea typeface="Segoe UI"/>
              </a:rPr>
              <a:t>تون رو فرمت کنین، کافیه که روی این دکمه </a:t>
            </a:r>
            <a:r>
              <a:rPr lang="en-US" sz="1800" b="0" strike="noStrike" spc="-1">
                <a:solidFill>
                  <a:srgbClr val="000000"/>
                </a:solidFill>
                <a:latin typeface="Comic Sans MS"/>
                <a:ea typeface="Segoe UI"/>
              </a:rPr>
              <a:t>show formatting tips</a:t>
            </a:r>
            <a:r>
              <a:rPr lang="fa-IR" sz="1800" b="0" strike="noStrike" spc="-1">
                <a:solidFill>
                  <a:srgbClr val="000000"/>
                </a:solidFill>
                <a:latin typeface="Comic Sans MS"/>
                <a:ea typeface="Segoe UI"/>
              </a:rPr>
              <a:t> کلیک کنین </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81</a:t>
            </a:fld>
            <a:endParaRPr lang="en-US" sz="1200" b="0" strike="noStrike" spc="-1">
              <a:latin typeface="Times New Roman"/>
            </a:endParaRPr>
          </a:p>
        </p:txBody>
      </p:sp>
    </p:spTree>
    <p:extLst>
      <p:ext uri="{BB962C8B-B14F-4D97-AF65-F5344CB8AC3E}">
        <p14:creationId xmlns:p14="http://schemas.microsoft.com/office/powerpoint/2010/main" val="9797391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تا این منو باز بشه، از این طریق شما میتونین یه راهنمای مختصر رو ببینین، که برای همه مواردی که در </a:t>
            </a:r>
            <a:r>
              <a:rPr lang="en-US" sz="1800" b="0" strike="noStrike" spc="-1">
                <a:solidFill>
                  <a:srgbClr val="000000"/>
                </a:solidFill>
                <a:latin typeface="Comic Sans MS"/>
                <a:ea typeface="Segoe UI"/>
              </a:rPr>
              <a:t>Stackoverflow</a:t>
            </a:r>
            <a:r>
              <a:rPr lang="fa-IR" sz="1800" b="0" strike="noStrike" spc="-1">
                <a:solidFill>
                  <a:srgbClr val="000000"/>
                </a:solidFill>
                <a:latin typeface="Comic Sans MS"/>
                <a:ea typeface="Segoe UI"/>
              </a:rPr>
              <a:t> کاربرد داره توضیحات مختصری رو ارائه کرده، از </a:t>
            </a:r>
            <a:r>
              <a:rPr lang="en-US" sz="1800" b="0" strike="noStrike" spc="-1">
                <a:solidFill>
                  <a:srgbClr val="000000"/>
                </a:solidFill>
                <a:latin typeface="Comic Sans MS"/>
                <a:ea typeface="Segoe UI"/>
              </a:rPr>
              <a:t>breakline</a:t>
            </a:r>
            <a:r>
              <a:rPr lang="fa-IR" sz="1800" b="0" strike="noStrike" spc="-1">
                <a:solidFill>
                  <a:srgbClr val="000000"/>
                </a:solidFill>
                <a:latin typeface="Comic Sans MS"/>
                <a:ea typeface="Segoe UI"/>
              </a:rPr>
              <a:t> و </a:t>
            </a:r>
            <a:r>
              <a:rPr lang="en-US" sz="1800" b="0" strike="noStrike" spc="-1">
                <a:solidFill>
                  <a:srgbClr val="000000"/>
                </a:solidFill>
                <a:latin typeface="Comic Sans MS"/>
                <a:ea typeface="Segoe UI"/>
              </a:rPr>
              <a:t>bold , italic</a:t>
            </a:r>
            <a:r>
              <a:rPr lang="fa-IR" sz="1800" b="0" strike="noStrike" spc="-1">
                <a:solidFill>
                  <a:srgbClr val="000000"/>
                </a:solidFill>
                <a:latin typeface="Comic Sans MS"/>
                <a:ea typeface="Segoe UI"/>
              </a:rPr>
              <a:t> تا </a:t>
            </a:r>
            <a:r>
              <a:rPr lang="en-US" sz="1800" b="0" strike="noStrike" spc="-1">
                <a:solidFill>
                  <a:srgbClr val="000000"/>
                </a:solidFill>
                <a:latin typeface="Comic Sans MS"/>
                <a:ea typeface="Segoe UI"/>
              </a:rPr>
              <a:t>heading</a:t>
            </a:r>
            <a:r>
              <a:rPr lang="fa-IR" sz="1800" b="0" strike="noStrike" spc="-1">
                <a:solidFill>
                  <a:srgbClr val="000000"/>
                </a:solidFill>
                <a:latin typeface="Comic Sans MS"/>
                <a:ea typeface="Segoe UI"/>
              </a:rPr>
              <a:t> و </a:t>
            </a:r>
            <a:r>
              <a:rPr lang="en-US" sz="1800" b="0" strike="noStrike" spc="-1">
                <a:solidFill>
                  <a:srgbClr val="000000"/>
                </a:solidFill>
                <a:latin typeface="Comic Sans MS"/>
                <a:ea typeface="Segoe UI"/>
              </a:rPr>
              <a:t> list</a:t>
            </a:r>
            <a:r>
              <a:rPr lang="fa-IR" sz="1800" b="0" strike="noStrike" spc="-1">
                <a:solidFill>
                  <a:srgbClr val="000000"/>
                </a:solidFill>
                <a:latin typeface="Comic Sans MS"/>
                <a:ea typeface="Segoe UI"/>
              </a:rPr>
              <a:t> و </a:t>
            </a:r>
            <a:r>
              <a:rPr lang="en-US" sz="1800" b="0" strike="noStrike" spc="-1">
                <a:solidFill>
                  <a:srgbClr val="000000"/>
                </a:solidFill>
                <a:latin typeface="Comic Sans MS"/>
                <a:ea typeface="Segoe UI"/>
              </a:rPr>
              <a:t>table</a:t>
            </a:r>
            <a:r>
              <a:rPr lang="fa-IR" sz="1800" b="0" strike="noStrike" spc="-1">
                <a:solidFill>
                  <a:srgbClr val="000000"/>
                </a:solidFill>
                <a:latin typeface="Comic Sans MS"/>
                <a:ea typeface="Segoe UI"/>
              </a:rPr>
              <a:t> و موارد دیگه رو شامل میشه</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82</a:t>
            </a:fld>
            <a:endParaRPr lang="en-US" sz="1200" b="0" strike="noStrike" spc="-1">
              <a:latin typeface="Times New Roman"/>
            </a:endParaRPr>
          </a:p>
        </p:txBody>
      </p:sp>
    </p:spTree>
    <p:extLst>
      <p:ext uri="{BB962C8B-B14F-4D97-AF65-F5344CB8AC3E}">
        <p14:creationId xmlns:p14="http://schemas.microsoft.com/office/powerpoint/2010/main" val="39863910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به عنوان مثال اگر بخواهیم که یک جدول ایجاد کنیم، به سادگی اون تمپلیتش رو کپی و درون متن پستمون </a:t>
            </a:r>
            <a:r>
              <a:rPr lang="en-US" sz="1800" b="0" strike="noStrike" spc="-1">
                <a:solidFill>
                  <a:srgbClr val="000000"/>
                </a:solidFill>
                <a:latin typeface="Comic Sans MS"/>
                <a:ea typeface="Segoe UI"/>
              </a:rPr>
              <a:t>paste</a:t>
            </a:r>
            <a:r>
              <a:rPr lang="fa-IR" sz="1800" b="0" strike="noStrike" spc="-1">
                <a:solidFill>
                  <a:srgbClr val="000000"/>
                </a:solidFill>
                <a:latin typeface="Comic Sans MS"/>
                <a:ea typeface="Segoe UI"/>
              </a:rPr>
              <a:t> میکنیم و حالا مطابق با نیازمون ویرایشش میکنیم، مثلا با توجه به توضیحی که داده اگر بخواهیم وسط چین شن، کافیه از دونقطه قبل و بعد </a:t>
            </a:r>
            <a:r>
              <a:rPr lang="en-US" sz="1800" b="0" strike="noStrike" spc="-1">
                <a:solidFill>
                  <a:srgbClr val="000000"/>
                </a:solidFill>
                <a:latin typeface="Comic Sans MS"/>
                <a:ea typeface="Segoe UI"/>
              </a:rPr>
              <a:t>sperator</a:t>
            </a:r>
            <a:r>
              <a:rPr lang="fa-IR" sz="1800" b="0" strike="noStrike" spc="-1">
                <a:solidFill>
                  <a:srgbClr val="000000"/>
                </a:solidFill>
                <a:latin typeface="Comic Sans MS"/>
                <a:ea typeface="Segoe UI"/>
              </a:rPr>
              <a:t> ها استفاده کنیم</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83</a:t>
            </a:fld>
            <a:endParaRPr lang="en-US" sz="1200" b="0" strike="noStrike" spc="-1">
              <a:latin typeface="Times New Roman"/>
            </a:endParaRPr>
          </a:p>
        </p:txBody>
      </p:sp>
    </p:spTree>
    <p:extLst>
      <p:ext uri="{BB962C8B-B14F-4D97-AF65-F5344CB8AC3E}">
        <p14:creationId xmlns:p14="http://schemas.microsoft.com/office/powerpoint/2010/main" val="37098013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همینطور برای ایجاد یک </a:t>
            </a:r>
            <a:r>
              <a:rPr lang="en-US" sz="1800" b="0" strike="noStrike" spc="-1">
                <a:solidFill>
                  <a:srgbClr val="000000"/>
                </a:solidFill>
                <a:latin typeface="Comic Sans MS"/>
                <a:ea typeface="Segoe UI"/>
              </a:rPr>
              <a:t>unordered list</a:t>
            </a:r>
            <a:r>
              <a:rPr lang="fa-IR" sz="1800" b="0" strike="noStrike" spc="-1">
                <a:solidFill>
                  <a:srgbClr val="000000"/>
                </a:solidFill>
                <a:latin typeface="Comic Sans MS"/>
                <a:ea typeface="Segoe UI"/>
              </a:rPr>
              <a:t> میتونیم از علامت های منفی/مثبت/ستاره استفاده کنیم یا برای نمایش </a:t>
            </a:r>
            <a:r>
              <a:rPr lang="en-US" sz="1800" b="0" strike="noStrike" spc="-1">
                <a:solidFill>
                  <a:srgbClr val="000000"/>
                </a:solidFill>
                <a:latin typeface="Comic Sans MS"/>
                <a:ea typeface="Segoe UI"/>
              </a:rPr>
              <a:t>ordered list</a:t>
            </a:r>
            <a:r>
              <a:rPr lang="fa-IR" sz="1800" b="0" strike="noStrike" spc="-1">
                <a:solidFill>
                  <a:srgbClr val="000000"/>
                </a:solidFill>
                <a:latin typeface="Comic Sans MS"/>
                <a:ea typeface="Segoe UI"/>
              </a:rPr>
              <a:t> میتونیم از اعداد استفاده کنیم و همینطور برای چندسطحی شدنش کافیه   از 4تا </a:t>
            </a:r>
            <a:r>
              <a:rPr lang="en-US" sz="1800" b="0" strike="noStrike" spc="-1">
                <a:solidFill>
                  <a:srgbClr val="000000"/>
                </a:solidFill>
                <a:latin typeface="Comic Sans MS"/>
                <a:ea typeface="Segoe UI"/>
              </a:rPr>
              <a:t>space</a:t>
            </a:r>
            <a:r>
              <a:rPr lang="fa-IR" sz="1800" b="0" strike="noStrike" spc="-1">
                <a:solidFill>
                  <a:srgbClr val="000000"/>
                </a:solidFill>
                <a:latin typeface="Comic Sans MS"/>
                <a:ea typeface="Segoe UI"/>
              </a:rPr>
              <a:t> قبل از آیتم مورد نظر استفاده کنیم</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84</a:t>
            </a:fld>
            <a:endParaRPr lang="en-US" sz="1200" b="0" strike="noStrike" spc="-1">
              <a:latin typeface="Times New Roman"/>
            </a:endParaRPr>
          </a:p>
        </p:txBody>
      </p:sp>
    </p:spTree>
    <p:extLst>
      <p:ext uri="{BB962C8B-B14F-4D97-AF65-F5344CB8AC3E}">
        <p14:creationId xmlns:p14="http://schemas.microsoft.com/office/powerpoint/2010/main" val="42348466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solidFill>
                  <a:srgbClr val="000000"/>
                </a:solidFill>
                <a:latin typeface="Comic Sans MS"/>
                <a:ea typeface="Segoe UI"/>
              </a:rPr>
              <a:t>برای ایجاد یک لینک هم کافیه که متن لینک رو درون براکت قرار بدیم و لینکش رو هم درون پرانتز</a:t>
            </a: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85</a:t>
            </a:fld>
            <a:endParaRPr lang="en-US" sz="1200" b="0" strike="noStrike" spc="-1">
              <a:latin typeface="Times New Roman"/>
            </a:endParaRPr>
          </a:p>
        </p:txBody>
      </p:sp>
    </p:spTree>
    <p:extLst>
      <p:ext uri="{BB962C8B-B14F-4D97-AF65-F5344CB8AC3E}">
        <p14:creationId xmlns:p14="http://schemas.microsoft.com/office/powerpoint/2010/main" val="26785462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685800" y="1143000"/>
            <a:ext cx="5486400" cy="3086100"/>
          </a:xfrm>
          <a:prstGeom prst="rect">
            <a:avLst/>
          </a:prstGeom>
          <a:ln w="0">
            <a:noFill/>
          </a:ln>
        </p:spPr>
      </p:sp>
      <p:sp>
        <p:nvSpPr>
          <p:cNvPr id="80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0"/>
              </a:spcBef>
              <a:spcAft>
                <a:spcPts val="0"/>
              </a:spcAft>
              <a:buClrTx/>
              <a:buSzTx/>
              <a:buFontTx/>
              <a:buNone/>
              <a:tabLst>
                <a:tab pos="0" algn="l"/>
              </a:tabLst>
              <a:defRPr/>
            </a:pPr>
            <a:r>
              <a:rPr lang="fa-IR" sz="1800" b="0" strike="noStrike" spc="-1">
                <a:solidFill>
                  <a:srgbClr val="000000"/>
                </a:solidFill>
                <a:latin typeface="Comic Sans MS"/>
              </a:rPr>
              <a:t>این ها، موارد پرکاربرد هستن که خدمتتون گفتم، و دیدیم که درصورت نیاز میتونیم از </a:t>
            </a:r>
            <a:r>
              <a:rPr lang="en-US" sz="1800" b="0" strike="noStrike" spc="-1">
                <a:solidFill>
                  <a:srgbClr val="000000"/>
                </a:solidFill>
                <a:latin typeface="Comic Sans MS"/>
              </a:rPr>
              <a:t>markdown tips</a:t>
            </a:r>
            <a:r>
              <a:rPr lang="fa-IR" sz="1800" b="0" strike="noStrike" spc="-1">
                <a:solidFill>
                  <a:srgbClr val="000000"/>
                </a:solidFill>
                <a:latin typeface="Comic Sans MS"/>
              </a:rPr>
              <a:t>استفاده کنیم، با این حال توصیه میکنم قبل از پرداختن به ادامه دوره، ابتدا برین مطالعه کنین/ یاد بگیرین و بعد برگردین به ادامه این دوره بپردازین که شاید نهایتا از شما نیم ساعت زمان ببره!</a:t>
            </a:r>
            <a:endParaRPr lang="en-US" sz="1800" b="0" strike="noStrike" spc="-1">
              <a:latin typeface="Arial"/>
            </a:endParaRPr>
          </a:p>
        </p:txBody>
      </p:sp>
      <p:sp>
        <p:nvSpPr>
          <p:cNvPr id="803"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55F6424-FC99-4E6D-BF75-F8FA5D70221C}" type="slidenum">
              <a:rPr lang="en-US" sz="1200" b="0" strike="noStrike" spc="-1">
                <a:latin typeface="Times New Roman"/>
              </a:rPr>
              <a:t>86</a:t>
            </a:fld>
            <a:endParaRPr lang="en-US" sz="1200" b="0" strike="noStrike" spc="-1">
              <a:latin typeface="Times New Roman"/>
            </a:endParaRPr>
          </a:p>
        </p:txBody>
      </p:sp>
    </p:spTree>
    <p:extLst>
      <p:ext uri="{BB962C8B-B14F-4D97-AF65-F5344CB8AC3E}">
        <p14:creationId xmlns:p14="http://schemas.microsoft.com/office/powerpoint/2010/main" val="1049801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PlaceHolder 1"/>
          <p:cNvSpPr>
            <a:spLocks noGrp="1" noRot="1" noChangeAspect="1"/>
          </p:cNvSpPr>
          <p:nvPr>
            <p:ph type="sldImg"/>
          </p:nvPr>
        </p:nvSpPr>
        <p:spPr>
          <a:xfrm>
            <a:off x="685800" y="1143000"/>
            <a:ext cx="5486400" cy="3086100"/>
          </a:xfrm>
          <a:prstGeom prst="rect">
            <a:avLst/>
          </a:prstGeom>
          <a:ln w="0">
            <a:noFill/>
          </a:ln>
        </p:spPr>
      </p:sp>
      <p:sp>
        <p:nvSpPr>
          <p:cNvPr id="80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343080" indent="-343080" algn="just" rtl="1">
              <a:lnSpc>
                <a:spcPct val="107000"/>
              </a:lnSpc>
              <a:buClr>
                <a:srgbClr val="000000"/>
              </a:buClr>
              <a:buFont typeface="+mj-lt"/>
              <a:buAutoNum type="arabicPeriod"/>
            </a:pPr>
            <a:r>
              <a:rPr lang="fa-IR" sz="1800" b="0" strike="noStrike" spc="-1">
                <a:latin typeface="Comic Sans MS"/>
                <a:cs typeface="B Kamran"/>
              </a:rPr>
              <a:t>قانون چهارم</a:t>
            </a:r>
          </a:p>
          <a:p>
            <a:pPr marL="0" marR="0" lvl="0" indent="0" algn="just" defTabSz="914400" rtl="1" eaLnBrk="1" fontAlgn="auto" latinLnBrk="0" hangingPunct="1">
              <a:lnSpc>
                <a:spcPct val="107000"/>
              </a:lnSpc>
              <a:spcBef>
                <a:spcPts val="0"/>
              </a:spcBef>
              <a:spcAft>
                <a:spcPts val="0"/>
              </a:spcAft>
              <a:buClr>
                <a:srgbClr val="000000"/>
              </a:buClr>
              <a:buSzTx/>
              <a:buFont typeface="+mj-lt"/>
              <a:buNone/>
              <a:tabLst/>
              <a:defRPr/>
            </a:pPr>
            <a:r>
              <a:rPr lang="en-US" sz="1800" b="0" strike="noStrike" spc="-1">
                <a:solidFill>
                  <a:srgbClr val="000000"/>
                </a:solidFill>
                <a:latin typeface="-apple-system"/>
              </a:rPr>
              <a:t>Crystal clear titles</a:t>
            </a:r>
            <a:endParaRPr lang="en-US" sz="1800" b="0" strike="noStrike" spc="-1">
              <a:latin typeface="-apple-system"/>
            </a:endParaRPr>
          </a:p>
          <a:p>
            <a:pPr marL="0" indent="0" algn="just" rtl="1">
              <a:lnSpc>
                <a:spcPct val="107000"/>
              </a:lnSpc>
              <a:buClr>
                <a:srgbClr val="000000"/>
              </a:buClr>
              <a:buFont typeface="+mj-lt"/>
              <a:buNone/>
            </a:pPr>
            <a:endParaRPr lang="fa-IR" sz="1800" b="0" strike="noStrike" spc="-1">
              <a:latin typeface="Comic Sans MS"/>
              <a:cs typeface="B Kamran"/>
            </a:endParaRPr>
          </a:p>
          <a:p>
            <a:pPr marL="0" indent="0" algn="just" rtl="1">
              <a:lnSpc>
                <a:spcPct val="107000"/>
              </a:lnSpc>
              <a:buClr>
                <a:srgbClr val="000000"/>
              </a:buClr>
              <a:buFont typeface="+mj-lt"/>
              <a:buNone/>
            </a:pPr>
            <a:r>
              <a:rPr lang="fa-IR" sz="1800" b="0" strike="noStrike" spc="-1">
                <a:latin typeface="Comic Sans MS"/>
                <a:cs typeface="B Kamran"/>
              </a:rPr>
              <a:t>این قانون تاکید بر این داره که عنوان سوال باید واضح  و شفاف باشه، یعنی با خوندنش مشخص باشه که شما مشکلتون چیه! دقت کنین که در هر دقیقه کلی سوال پرسیده میشه، بنابراین افراد حوصله خوندن متن سوال رو ندارن، و با دیدن عنوان سوال و درنهایت اون پاراگراف اول هست که متوجه میشن سوالتون درمورد چی هست و تصمیم میگیرن که باید بهش جواب بدن یا نه، بنابراین باید تا حد ممکن ساده و کامل باشه</a:t>
            </a:r>
            <a:endParaRPr lang="en-US" sz="1800" b="0" strike="noStrike" spc="-1">
              <a:latin typeface="Arial"/>
            </a:endParaRPr>
          </a:p>
        </p:txBody>
      </p:sp>
      <p:sp>
        <p:nvSpPr>
          <p:cNvPr id="806" name="PlaceHolder 3"/>
          <p:cNvSpPr>
            <a:spLocks noGrp="1"/>
          </p:cNvSpPr>
          <p:nvPr>
            <p:ph type="sldNum" idx="28"/>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5D2DA67-34CA-4AB1-83DB-B33E12C9A726}" type="slidenum">
              <a:rPr lang="en-US" sz="1200" b="0" strike="noStrike" spc="-1">
                <a:latin typeface="Times New Roman"/>
              </a:rPr>
              <a:t>87</a:t>
            </a:fld>
            <a:endParaRPr lang="en-US" sz="1200" b="0" strike="noStrike" spc="-1">
              <a:latin typeface="Times New Roman"/>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PlaceHolder 1"/>
          <p:cNvSpPr>
            <a:spLocks noGrp="1" noRot="1" noChangeAspect="1"/>
          </p:cNvSpPr>
          <p:nvPr>
            <p:ph type="sldImg"/>
          </p:nvPr>
        </p:nvSpPr>
        <p:spPr>
          <a:xfrm>
            <a:off x="685800" y="1143000"/>
            <a:ext cx="5486400" cy="3086100"/>
          </a:xfrm>
          <a:prstGeom prst="rect">
            <a:avLst/>
          </a:prstGeom>
          <a:ln w="0">
            <a:noFill/>
          </a:ln>
        </p:spPr>
      </p:sp>
      <p:sp>
        <p:nvSpPr>
          <p:cNvPr id="79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0" indent="0" algn="just" rtl="1">
              <a:lnSpc>
                <a:spcPct val="107000"/>
              </a:lnSpc>
              <a:buClr>
                <a:srgbClr val="000000"/>
              </a:buClr>
              <a:buFont typeface="+mj-lt"/>
              <a:buNone/>
            </a:pPr>
            <a:r>
              <a:rPr lang="fa-IR" sz="1800" b="0" strike="noStrike" spc="-1">
                <a:latin typeface="Comic Sans MS"/>
                <a:cs typeface="B Kamran"/>
              </a:rPr>
              <a:t>علاوه بر اون دقت کنین که هر </a:t>
            </a:r>
            <a:r>
              <a:rPr lang="en-US" sz="1800" b="0" strike="noStrike" spc="-1">
                <a:latin typeface="Comic Sans MS"/>
                <a:cs typeface="B Kamran"/>
              </a:rPr>
              <a:t>post</a:t>
            </a:r>
            <a:r>
              <a:rPr lang="fa-IR" sz="1800" b="0" strike="noStrike" spc="-1">
                <a:latin typeface="Comic Sans MS"/>
                <a:cs typeface="B Kamran"/>
              </a:rPr>
              <a:t>، فقط باید شامل 1 سوال واضح و مشخص باشه، نه بیشتر! </a:t>
            </a:r>
          </a:p>
          <a:p>
            <a:pPr marL="0" indent="0" algn="just" rtl="1">
              <a:lnSpc>
                <a:spcPct val="107000"/>
              </a:lnSpc>
              <a:buClr>
                <a:srgbClr val="000000"/>
              </a:buClr>
              <a:buFont typeface="+mj-lt"/>
              <a:buNone/>
            </a:pPr>
            <a:r>
              <a:rPr lang="fa-IR" sz="1800" b="0" strike="noStrike" spc="-1">
                <a:latin typeface="Comic Sans MS"/>
                <a:cs typeface="B Kamran"/>
              </a:rPr>
              <a:t>چونکه ممکنه برخی از افراد، فقط جواب یک سوال شما روبدونن، اینطوری دیگه مشخص نیست چکار باید کنن، باید پاسخ بدن و فقط یک جواب رو ارائه بدن؟ اونوقت جوابشون </a:t>
            </a:r>
            <a:r>
              <a:rPr lang="en-US" sz="1800" b="0" strike="noStrike" spc="-1">
                <a:latin typeface="Comic Sans MS"/>
                <a:cs typeface="B Kamran"/>
              </a:rPr>
              <a:t>Accepted answer</a:t>
            </a:r>
            <a:r>
              <a:rPr lang="fa-IR" sz="1800" b="0" strike="noStrike" spc="-1">
                <a:latin typeface="Comic Sans MS"/>
                <a:cs typeface="B Kamran"/>
              </a:rPr>
              <a:t> میشه یا نه؟ یا اصلا کلا بیخیال بشن و جواب ندن؟ و اگر یکی از سوال ها </a:t>
            </a:r>
            <a:r>
              <a:rPr lang="en-US" sz="1800" b="0" strike="noStrike" spc="-1">
                <a:latin typeface="Comic Sans MS"/>
                <a:cs typeface="B Kamran"/>
              </a:rPr>
              <a:t>duplicate</a:t>
            </a:r>
            <a:r>
              <a:rPr lang="fa-IR" sz="1800" b="0" strike="noStrike" spc="-1">
                <a:latin typeface="Comic Sans MS"/>
                <a:cs typeface="B Kamran"/>
              </a:rPr>
              <a:t> یا باید </a:t>
            </a:r>
            <a:r>
              <a:rPr lang="en-US" sz="1800" b="0" strike="noStrike" spc="-1">
                <a:latin typeface="Comic Sans MS"/>
                <a:cs typeface="B Kamran"/>
              </a:rPr>
              <a:t>close</a:t>
            </a:r>
            <a:r>
              <a:rPr lang="fa-IR" sz="1800" b="0" strike="noStrike" spc="-1">
                <a:latin typeface="Comic Sans MS"/>
                <a:cs typeface="B Kamran"/>
              </a:rPr>
              <a:t> بشه یا </a:t>
            </a:r>
            <a:r>
              <a:rPr lang="en-US" sz="1800" b="0" strike="noStrike" spc="-1">
                <a:latin typeface="Comic Sans MS"/>
                <a:cs typeface="B Kamran"/>
              </a:rPr>
              <a:t>downvote</a:t>
            </a:r>
            <a:r>
              <a:rPr lang="fa-IR" sz="1800" b="0" strike="noStrike" spc="-1">
                <a:latin typeface="Comic Sans MS"/>
                <a:cs typeface="B Kamran"/>
              </a:rPr>
              <a:t> خواست بده چطور؟؟ یعنی سوال رو ببندن بخاطر یکی از تکراری ها؟ واگر هر دوتا تکراری بودن چطوری سوال رو ببندن که هردوتا علت تکراری رو بتونن رفرنس بدن؟ یا حتی اگر یکی سوال شما رو از طریق گوگل پیدا کرد و فکر کرد که جوابش اینجاست درحالی که فقط جواب به یکی از سوال ها رو داشت چی؟</a:t>
            </a:r>
          </a:p>
          <a:p>
            <a:pPr marL="0" indent="0" algn="just" rtl="1">
              <a:lnSpc>
                <a:spcPct val="107000"/>
              </a:lnSpc>
              <a:buClr>
                <a:srgbClr val="000000"/>
              </a:buClr>
              <a:buFont typeface="+mj-lt"/>
              <a:buNone/>
            </a:pPr>
            <a:r>
              <a:rPr lang="fa-IR" sz="1800" b="0" strike="noStrike" spc="-1">
                <a:latin typeface="Comic Sans MS"/>
                <a:cs typeface="B Kamran"/>
              </a:rPr>
              <a:t>میبینین خیلی شرایط نامشخص و عجیبی میشه، بنابراین هر </a:t>
            </a:r>
            <a:r>
              <a:rPr lang="en-US" sz="1800" b="0" strike="noStrike" spc="-1">
                <a:latin typeface="Comic Sans MS"/>
                <a:cs typeface="B Kamran"/>
              </a:rPr>
              <a:t>post</a:t>
            </a:r>
            <a:r>
              <a:rPr lang="fa-IR" sz="1800" b="0" strike="noStrike" spc="-1">
                <a:latin typeface="Comic Sans MS"/>
                <a:cs typeface="B Kamran"/>
              </a:rPr>
              <a:t> فقط باید شامل یک سوال مشخص و واضح باشه، البته گاها میتونین یکی دوتا سوال جزیی اما کاملا مرتبط که درادامه همون سوال  هست بپرسین اما توصیه میشه که به همون یک سوال در یک پست تمرکز کنین نه بیشتر! </a:t>
            </a:r>
          </a:p>
          <a:p>
            <a:pPr marL="0" indent="0" algn="just" rtl="1">
              <a:lnSpc>
                <a:spcPct val="107000"/>
              </a:lnSpc>
              <a:buClr>
                <a:srgbClr val="000000"/>
              </a:buClr>
              <a:buFont typeface="+mj-lt"/>
              <a:buNone/>
            </a:pPr>
            <a:endParaRPr lang="fa-IR" sz="1800" b="0" strike="noStrike" spc="-1">
              <a:latin typeface="Comic Sans MS"/>
              <a:cs typeface="B Kamran"/>
            </a:endParaRPr>
          </a:p>
          <a:p>
            <a:pPr marL="0" marR="0" lvl="0" indent="0" algn="just" defTabSz="914400" rtl="1" eaLnBrk="1" fontAlgn="auto" latinLnBrk="0" hangingPunct="1">
              <a:lnSpc>
                <a:spcPct val="107000"/>
              </a:lnSpc>
              <a:spcBef>
                <a:spcPts val="0"/>
              </a:spcBef>
              <a:spcAft>
                <a:spcPts val="0"/>
              </a:spcAft>
              <a:buClr>
                <a:srgbClr val="000000"/>
              </a:buClr>
              <a:buSzTx/>
              <a:buFont typeface="+mj-lt"/>
              <a:buNone/>
              <a:tabLst/>
              <a:defRPr/>
            </a:pPr>
            <a:r>
              <a:rPr lang="fa-IR" sz="1800" b="0" strike="noStrike" spc="-1">
                <a:latin typeface="Comic Sans MS"/>
                <a:cs typeface="B Kamran"/>
              </a:rPr>
              <a:t>بریم چندتا مثال ببینم، فقط دقت کنین که، اینجا خودتونو بزارین جای شخصی ک میخواد بیاد به سوال ها، جواب بده و با این دید سعی کنین این سوال هارو بخونین، یعنی الان تصور کنین که شما سایت </a:t>
            </a:r>
            <a:r>
              <a:rPr lang="en-US" sz="1800" b="0" strike="noStrike" spc="-1">
                <a:latin typeface="Comic Sans MS"/>
                <a:cs typeface="B Kamran"/>
              </a:rPr>
              <a:t>stackoverflow</a:t>
            </a:r>
            <a:r>
              <a:rPr lang="fa-IR" sz="1800" b="0" strike="noStrike" spc="-1">
                <a:latin typeface="Comic Sans MS"/>
                <a:cs typeface="B Kamran"/>
              </a:rPr>
              <a:t> رو باز کردین و تو نیم ساعت زمان استراحتی که دارین میخواهین چندتا سوال رو بخونین و به افراد کمک کنین:</a:t>
            </a:r>
            <a:endParaRPr lang="en-US" sz="1800" b="0" strike="noStrike" spc="-1">
              <a:latin typeface="Arial"/>
            </a:endParaRPr>
          </a:p>
        </p:txBody>
      </p:sp>
      <p:sp>
        <p:nvSpPr>
          <p:cNvPr id="794" name="PlaceHolder 3"/>
          <p:cNvSpPr>
            <a:spLocks noGrp="1"/>
          </p:cNvSpPr>
          <p:nvPr>
            <p:ph type="sldNum" idx="24"/>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3FE839FD-1DBF-4E5C-8201-9DCAFDBF2D08}" type="slidenum">
              <a:rPr lang="en-US" sz="1200" b="0" strike="noStrike" spc="-1">
                <a:latin typeface="Times New Roman"/>
              </a:rPr>
              <a:t>88</a:t>
            </a:fld>
            <a:endParaRPr lang="en-US" sz="1200" b="0" strike="noStrike" spc="-1">
              <a:latin typeface="Times New Roman"/>
            </a:endParaRPr>
          </a:p>
        </p:txBody>
      </p:sp>
    </p:spTree>
    <p:extLst>
      <p:ext uri="{BB962C8B-B14F-4D97-AF65-F5344CB8AC3E}">
        <p14:creationId xmlns:p14="http://schemas.microsoft.com/office/powerpoint/2010/main" val="35387968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PlaceHolder 1"/>
          <p:cNvSpPr>
            <a:spLocks noGrp="1" noRot="1" noChangeAspect="1"/>
          </p:cNvSpPr>
          <p:nvPr>
            <p:ph type="sldImg"/>
          </p:nvPr>
        </p:nvSpPr>
        <p:spPr>
          <a:xfrm>
            <a:off x="685800" y="1143000"/>
            <a:ext cx="5486400" cy="3086100"/>
          </a:xfrm>
          <a:prstGeom prst="rect">
            <a:avLst/>
          </a:prstGeom>
          <a:ln w="0">
            <a:noFill/>
          </a:ln>
        </p:spPr>
      </p:sp>
      <p:sp>
        <p:nvSpPr>
          <p:cNvPr id="80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latin typeface="Comic Sans MS"/>
                <a:cs typeface="B Kamran"/>
              </a:rPr>
              <a:t>اولی: </a:t>
            </a:r>
            <a:r>
              <a:rPr lang="en-US" sz="1800" b="0" strike="noStrike" spc="-1">
                <a:latin typeface="Comic Sans MS"/>
                <a:ea typeface="Segoe UI"/>
              </a:rPr>
              <a:t>C# MATH CONFUSION</a:t>
            </a:r>
            <a:r>
              <a:rPr lang="fa-IR" sz="1800" b="0" strike="noStrike" spc="-1">
                <a:latin typeface="Comic Sans MS"/>
                <a:cs typeface="B Kamran"/>
              </a:rPr>
              <a:t>؟ خب من الان متوجه شدم که این مرتبط با زبان برنامه نویسی </a:t>
            </a:r>
            <a:r>
              <a:rPr lang="en-US" sz="1800" b="0" strike="noStrike" spc="-1">
                <a:latin typeface="Comic Sans MS"/>
                <a:cs typeface="B Kamran"/>
              </a:rPr>
              <a:t>c#</a:t>
            </a:r>
            <a:r>
              <a:rPr lang="fa-IR" sz="1800" b="0" strike="noStrike" spc="-1">
                <a:latin typeface="Comic Sans MS"/>
                <a:cs typeface="B Kamran"/>
              </a:rPr>
              <a:t> هست و درباره ریاضیه اما متوجه نشدم که مشکل چیه واقعا! یا سوال های بعدی  </a:t>
            </a:r>
          </a:p>
          <a:p>
            <a:pPr algn="just" rtl="0">
              <a:lnSpc>
                <a:spcPct val="107000"/>
              </a:lnSpc>
              <a:buNone/>
              <a:tabLst>
                <a:tab pos="0" algn="l"/>
              </a:tabLst>
            </a:pPr>
            <a:r>
              <a:rPr lang="en-US" sz="1800" b="0" strike="noStrike" spc="-1">
                <a:latin typeface="Comic Sans MS"/>
                <a:cs typeface="B Kamran"/>
              </a:rPr>
              <a:t>Php session </a:t>
            </a:r>
          </a:p>
          <a:p>
            <a:pPr algn="just" rtl="0">
              <a:lnSpc>
                <a:spcPct val="107000"/>
              </a:lnSpc>
              <a:buNone/>
              <a:tabLst>
                <a:tab pos="0" algn="l"/>
              </a:tabLst>
            </a:pPr>
            <a:r>
              <a:rPr lang="fa-IR" sz="1800" b="0" strike="noStrike" spc="-1">
                <a:latin typeface="Comic Sans MS"/>
                <a:cs typeface="B Kamran"/>
              </a:rPr>
              <a:t>یا بعدیش</a:t>
            </a:r>
          </a:p>
          <a:p>
            <a:pPr algn="just" rtl="0">
              <a:lnSpc>
                <a:spcPct val="107000"/>
              </a:lnSpc>
              <a:buNone/>
              <a:tabLst>
                <a:tab pos="0" algn="l"/>
              </a:tabLst>
            </a:pPr>
            <a:r>
              <a:rPr lang="en-US" sz="1800" b="0" strike="noStrike" spc="-1">
                <a:latin typeface="Comic Sans MS"/>
                <a:cs typeface="B Kamran"/>
              </a:rPr>
              <a:t>Android if else</a:t>
            </a:r>
            <a:endParaRPr lang="fa-IR" sz="1800" b="0" strike="noStrike" spc="-1">
              <a:latin typeface="Comic Sans MS"/>
              <a:cs typeface="B Kamran"/>
            </a:endParaRPr>
          </a:p>
          <a:p>
            <a:pPr algn="just" rtl="1">
              <a:lnSpc>
                <a:spcPct val="107000"/>
              </a:lnSpc>
              <a:buNone/>
              <a:tabLst>
                <a:tab pos="0" algn="l"/>
              </a:tabLst>
            </a:pPr>
            <a:r>
              <a:rPr lang="fa-IR" sz="1800" b="0" strike="noStrike" spc="-1">
                <a:latin typeface="Comic Sans MS"/>
                <a:cs typeface="B Kamran"/>
              </a:rPr>
              <a:t>مثل این میمونه که بری پیش دکتر، و فقط بگی که درد دارم! خب بگو چه دردی داری، کجات درد میکنه، درواقع سوال اینقدر عمومی هست که مجبورتون میکنه که حتما بدنه سوال رو بخونین، خب طبیعتا اگه کلی سوال اینطوری باشه، اصلا حوصله آدم نمیگیره بخواد هی کلیک کنه روی سوال تا </a:t>
            </a:r>
            <a:r>
              <a:rPr lang="en-US" sz="1800" b="0" strike="noStrike" spc="-1">
                <a:latin typeface="Comic Sans MS"/>
                <a:cs typeface="B Kamran"/>
              </a:rPr>
              <a:t>load</a:t>
            </a:r>
            <a:r>
              <a:rPr lang="fa-IR" sz="1800" b="0" strike="noStrike" spc="-1">
                <a:latin typeface="Comic Sans MS"/>
                <a:cs typeface="B Kamran"/>
              </a:rPr>
              <a:t>بشه، تا بدنه سوال رو بخونه و اونم آیا درست حسابی و مرتبط باشه یا نه!</a:t>
            </a:r>
          </a:p>
        </p:txBody>
      </p:sp>
      <p:sp>
        <p:nvSpPr>
          <p:cNvPr id="809" name="PlaceHolder 3"/>
          <p:cNvSpPr>
            <a:spLocks noGrp="1"/>
          </p:cNvSpPr>
          <p:nvPr>
            <p:ph type="sldNum" idx="2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A8813CC-40D4-4B99-8A10-79EF24C32462}" type="slidenum">
              <a:rPr lang="en-US" sz="1200" b="0" strike="noStrike" spc="-1">
                <a:latin typeface="Times New Roman"/>
              </a:rPr>
              <a:t>89</a:t>
            </a:fld>
            <a:endParaRPr lang="en-US" sz="1200" b="0" strike="noStrike" spc="-1">
              <a:latin typeface="Times New Roman"/>
            </a:endParaRPr>
          </a:p>
        </p:txBody>
      </p:sp>
    </p:spTree>
    <p:extLst>
      <p:ext uri="{BB962C8B-B14F-4D97-AF65-F5344CB8AC3E}">
        <p14:creationId xmlns:p14="http://schemas.microsoft.com/office/powerpoint/2010/main" val="2023756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PlaceHolder 1"/>
          <p:cNvSpPr>
            <a:spLocks noGrp="1" noRot="1" noChangeAspect="1"/>
          </p:cNvSpPr>
          <p:nvPr>
            <p:ph type="sldImg"/>
          </p:nvPr>
        </p:nvSpPr>
        <p:spPr>
          <a:xfrm>
            <a:off x="685800" y="1143000"/>
            <a:ext cx="5486400" cy="3086100"/>
          </a:xfrm>
          <a:prstGeom prst="rect">
            <a:avLst/>
          </a:prstGeom>
          <a:ln w="0">
            <a:noFill/>
          </a:ln>
        </p:spPr>
      </p:sp>
      <p:sp>
        <p:nvSpPr>
          <p:cNvPr id="7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gn="r" rtl="1">
              <a:lnSpc>
                <a:spcPct val="100000"/>
              </a:lnSpc>
              <a:buNone/>
            </a:pPr>
            <a:r>
              <a:rPr lang="fa-IR" sz="2000" b="0" strike="noStrike" spc="-1">
                <a:latin typeface="Arial"/>
              </a:rPr>
              <a:t>تو این جلسه با بخش مقدمه </a:t>
            </a:r>
            <a:r>
              <a:rPr lang="en-US" sz="2000" b="0" strike="noStrike" spc="-1">
                <a:latin typeface="Arial"/>
              </a:rPr>
              <a:t>Stackoverflow the rightway</a:t>
            </a:r>
            <a:r>
              <a:rPr lang="fa-IR" sz="2000" b="0" strike="noStrike" spc="-1">
                <a:latin typeface="Arial"/>
              </a:rPr>
              <a:t> درخدمتتون هستم،</a:t>
            </a:r>
          </a:p>
          <a:p>
            <a:pPr marL="216000" marR="0" lvl="0" indent="-216000" algn="r" defTabSz="914400" rtl="1" eaLnBrk="1" fontAlgn="auto" latinLnBrk="0" hangingPunct="1">
              <a:lnSpc>
                <a:spcPct val="100000"/>
              </a:lnSpc>
              <a:spcBef>
                <a:spcPts val="0"/>
              </a:spcBef>
              <a:spcAft>
                <a:spcPts val="0"/>
              </a:spcAft>
              <a:buClrTx/>
              <a:buSzTx/>
              <a:buFontTx/>
              <a:buNone/>
              <a:tabLst/>
              <a:defRPr/>
            </a:pPr>
            <a:r>
              <a:rPr lang="fa-IR" sz="2000"/>
              <a:t>اولین  سوالاتی که باید بهشون پاسخ بدیم  این هست که، </a:t>
            </a:r>
            <a:r>
              <a:rPr lang="en-US" sz="2000"/>
              <a:t>stackoverflow</a:t>
            </a:r>
            <a:r>
              <a:rPr lang="fa-IR" sz="2000"/>
              <a:t> چی هست و چه نیازی به اون داریم؟</a:t>
            </a:r>
            <a:endParaRPr lang="en-US" sz="2000"/>
          </a:p>
        </p:txBody>
      </p:sp>
      <p:sp>
        <p:nvSpPr>
          <p:cNvPr id="755"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11DA8FFD-91CB-45E3-942B-A01F15A939EE}" type="slidenum">
              <a:rPr lang="en-US" sz="1200" b="0" strike="noStrike" spc="-1">
                <a:latin typeface="Times New Roman"/>
              </a:rPr>
              <a:t>9</a:t>
            </a:fld>
            <a:endParaRPr lang="en-US" sz="1200" b="0" strike="noStrike" spc="-1">
              <a:latin typeface="Times New Roman"/>
            </a:endParaRPr>
          </a:p>
        </p:txBody>
      </p:sp>
    </p:spTree>
    <p:extLst>
      <p:ext uri="{BB962C8B-B14F-4D97-AF65-F5344CB8AC3E}">
        <p14:creationId xmlns:p14="http://schemas.microsoft.com/office/powerpoint/2010/main" val="42884436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PlaceHolder 1"/>
          <p:cNvSpPr>
            <a:spLocks noGrp="1" noRot="1" noChangeAspect="1"/>
          </p:cNvSpPr>
          <p:nvPr>
            <p:ph type="sldImg"/>
          </p:nvPr>
        </p:nvSpPr>
        <p:spPr>
          <a:xfrm>
            <a:off x="685800" y="1143000"/>
            <a:ext cx="5486400" cy="3086100"/>
          </a:xfrm>
          <a:prstGeom prst="rect">
            <a:avLst/>
          </a:prstGeom>
          <a:ln w="0">
            <a:noFill/>
          </a:ln>
        </p:spPr>
      </p:sp>
      <p:sp>
        <p:nvSpPr>
          <p:cNvPr id="80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buNone/>
              <a:tabLst>
                <a:tab pos="0" algn="l"/>
              </a:tabLst>
            </a:pPr>
            <a:r>
              <a:rPr lang="fa-IR" sz="1800" b="0" strike="noStrike" spc="-1">
                <a:latin typeface="Comic Sans MS"/>
                <a:cs typeface="B Kamran"/>
              </a:rPr>
              <a:t>حالا به نسخه خوبشون نگاه کن</a:t>
            </a:r>
          </a:p>
          <a:p>
            <a:pPr algn="just" rtl="0">
              <a:lnSpc>
                <a:spcPct val="107000"/>
              </a:lnSpc>
              <a:buNone/>
              <a:tabLst>
                <a:tab pos="0" algn="l"/>
              </a:tabLst>
            </a:pPr>
            <a:r>
              <a:rPr lang="en-US" sz="2800" b="1" strike="noStrike" spc="-1">
                <a:solidFill>
                  <a:srgbClr val="000000"/>
                </a:solidFill>
                <a:latin typeface="Comic Sans MS"/>
                <a:ea typeface="Segoe UI"/>
              </a:rPr>
              <a:t> </a:t>
            </a:r>
            <a:r>
              <a:rPr lang="en-US" sz="1800" b="0" strike="noStrike" spc="-1">
                <a:solidFill>
                  <a:srgbClr val="000000"/>
                </a:solidFill>
                <a:latin typeface="Comic Sans MS"/>
                <a:ea typeface="Segoe UI"/>
              </a:rPr>
              <a:t>Why does using float instead of int give me different results when all of my inputs are integers</a:t>
            </a:r>
            <a:r>
              <a:rPr lang="en-US" sz="2800" b="0" strike="noStrike" spc="-1">
                <a:solidFill>
                  <a:srgbClr val="000000"/>
                </a:solidFill>
                <a:latin typeface="Comic Sans MS"/>
                <a:ea typeface="Segoe UI"/>
              </a:rPr>
              <a:t>?</a:t>
            </a:r>
            <a:endParaRPr lang="fa-IR" sz="2800" b="0" strike="noStrike" spc="-1">
              <a:solidFill>
                <a:srgbClr val="000000"/>
              </a:solidFill>
              <a:latin typeface="Comic Sans MS"/>
              <a:ea typeface="Segoe UI"/>
            </a:endParaRPr>
          </a:p>
          <a:p>
            <a:pPr algn="just" rtl="1">
              <a:lnSpc>
                <a:spcPct val="107000"/>
              </a:lnSpc>
              <a:buNone/>
              <a:tabLst>
                <a:tab pos="0" algn="l"/>
              </a:tabLst>
            </a:pPr>
            <a:r>
              <a:rPr lang="fa-IR" sz="2800" b="0" strike="noStrike" spc="-1">
                <a:solidFill>
                  <a:srgbClr val="000000"/>
                </a:solidFill>
                <a:latin typeface="Comic Sans MS"/>
                <a:cs typeface="B Kamran"/>
              </a:rPr>
              <a:t>میبینی خیلی راحت با خوندن سوال متوجه میشی که درباره </a:t>
            </a:r>
            <a:r>
              <a:rPr lang="en-US" sz="2800" b="0" strike="noStrike" spc="-1">
                <a:solidFill>
                  <a:srgbClr val="000000"/>
                </a:solidFill>
                <a:latin typeface="Comic Sans MS"/>
                <a:cs typeface="B Kamran"/>
              </a:rPr>
              <a:t>float</a:t>
            </a:r>
            <a:r>
              <a:rPr lang="fa-IR" sz="2800" b="0" strike="noStrike" spc="-1">
                <a:solidFill>
                  <a:srgbClr val="000000"/>
                </a:solidFill>
                <a:latin typeface="Comic Sans MS"/>
                <a:cs typeface="B Kamran"/>
              </a:rPr>
              <a:t> و </a:t>
            </a:r>
            <a:r>
              <a:rPr lang="en-US" sz="2800" b="0" strike="noStrike" spc="-1">
                <a:solidFill>
                  <a:srgbClr val="000000"/>
                </a:solidFill>
                <a:latin typeface="Comic Sans MS"/>
                <a:cs typeface="B Kamran"/>
              </a:rPr>
              <a:t>int</a:t>
            </a:r>
            <a:r>
              <a:rPr lang="fa-IR" sz="2800" b="0" strike="noStrike" spc="-1">
                <a:solidFill>
                  <a:srgbClr val="000000"/>
                </a:solidFill>
                <a:latin typeface="Comic Sans MS"/>
                <a:cs typeface="B Kamran"/>
              </a:rPr>
              <a:t> این چیزاست! یا بعدی </a:t>
            </a:r>
          </a:p>
          <a:p>
            <a:pPr algn="just" rtl="0">
              <a:lnSpc>
                <a:spcPct val="107000"/>
              </a:lnSpc>
              <a:buNone/>
              <a:tabLst>
                <a:tab pos="0" algn="l"/>
              </a:tabLst>
            </a:pPr>
            <a:r>
              <a:rPr lang="en-US" sz="2800" b="0" strike="noStrike" spc="-1">
                <a:solidFill>
                  <a:srgbClr val="000000"/>
                </a:solidFill>
                <a:latin typeface="Comic Sans MS"/>
                <a:ea typeface="Segoe UI"/>
              </a:rPr>
              <a:t>How can I redirect users to different pages based on session data in PHP</a:t>
            </a:r>
          </a:p>
          <a:p>
            <a:pPr algn="just" rtl="1">
              <a:lnSpc>
                <a:spcPct val="107000"/>
              </a:lnSpc>
              <a:buNone/>
              <a:tabLst>
                <a:tab pos="0" algn="l"/>
              </a:tabLst>
            </a:pPr>
            <a:r>
              <a:rPr lang="fa-IR" sz="2800" b="0" strike="noStrike" spc="-1">
                <a:solidFill>
                  <a:srgbClr val="000000"/>
                </a:solidFill>
                <a:latin typeface="Comic Sans MS"/>
                <a:cs typeface="B Kamran"/>
              </a:rPr>
              <a:t>خیلی راحت متوجه میشیم که سوال درمورد چی هست! اگر تجربه داشته باشی یا بلد باشی با خوندن همین عنوان سوال میتونی بری و جواب بدی!</a:t>
            </a:r>
          </a:p>
          <a:p>
            <a:pPr algn="just" rtl="1">
              <a:lnSpc>
                <a:spcPct val="107000"/>
              </a:lnSpc>
              <a:buNone/>
              <a:tabLst>
                <a:tab pos="0" algn="l"/>
              </a:tabLst>
            </a:pPr>
            <a:endParaRPr lang="fa-IR" sz="2800" b="0" strike="noStrike" spc="-1">
              <a:solidFill>
                <a:srgbClr val="000000"/>
              </a:solidFill>
              <a:latin typeface="Comic Sans MS"/>
              <a:cs typeface="B Kamran"/>
            </a:endParaRPr>
          </a:p>
          <a:p>
            <a:pPr algn="just" rtl="1">
              <a:lnSpc>
                <a:spcPct val="107000"/>
              </a:lnSpc>
              <a:buNone/>
              <a:tabLst>
                <a:tab pos="0" algn="l"/>
              </a:tabLst>
            </a:pPr>
            <a:r>
              <a:rPr lang="fa-IR" sz="2800" b="0" strike="noStrike" spc="-1">
                <a:solidFill>
                  <a:srgbClr val="000000"/>
                </a:solidFill>
                <a:latin typeface="Comic Sans MS"/>
                <a:cs typeface="B Kamran"/>
              </a:rPr>
              <a:t>حالا ممکنه اینجا بگین که خوب من تو سوال اول یا سوال آخر از کجا بفهمم که مال </a:t>
            </a:r>
            <a:r>
              <a:rPr lang="en-US" sz="2800" b="0" strike="noStrike" spc="-1">
                <a:solidFill>
                  <a:srgbClr val="000000"/>
                </a:solidFill>
                <a:latin typeface="Comic Sans MS"/>
                <a:cs typeface="B Kamran"/>
              </a:rPr>
              <a:t>c#</a:t>
            </a:r>
            <a:r>
              <a:rPr lang="fa-IR" sz="2800" b="0" strike="noStrike" spc="-1">
                <a:solidFill>
                  <a:srgbClr val="000000"/>
                </a:solidFill>
                <a:latin typeface="Comic Sans MS"/>
                <a:cs typeface="B Kamran"/>
              </a:rPr>
              <a:t> و اندروید هستن؟ خب اینجا به </a:t>
            </a:r>
            <a:r>
              <a:rPr lang="en-US" sz="2800" b="0" strike="noStrike" spc="-1">
                <a:solidFill>
                  <a:srgbClr val="000000"/>
                </a:solidFill>
                <a:latin typeface="Comic Sans MS"/>
                <a:cs typeface="B Kamran"/>
              </a:rPr>
              <a:t>tag</a:t>
            </a:r>
            <a:r>
              <a:rPr lang="fa-IR" sz="2800" b="0" strike="noStrike" spc="-1">
                <a:solidFill>
                  <a:srgbClr val="000000"/>
                </a:solidFill>
                <a:latin typeface="Comic Sans MS"/>
                <a:cs typeface="B Kamran"/>
              </a:rPr>
              <a:t> های سوال نگاه میکنیم!</a:t>
            </a:r>
            <a:endParaRPr lang="en-US" sz="1800" b="0" strike="noStrike" spc="-1">
              <a:latin typeface="Arial"/>
            </a:endParaRPr>
          </a:p>
        </p:txBody>
      </p:sp>
      <p:sp>
        <p:nvSpPr>
          <p:cNvPr id="809" name="PlaceHolder 3"/>
          <p:cNvSpPr>
            <a:spLocks noGrp="1"/>
          </p:cNvSpPr>
          <p:nvPr>
            <p:ph type="sldNum" idx="29"/>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CA8813CC-40D4-4B99-8A10-79EF24C32462}" type="slidenum">
              <a:rPr lang="en-US" sz="1200" b="0" strike="noStrike" spc="-1">
                <a:latin typeface="Times New Roman"/>
              </a:rPr>
              <a:t>90</a:t>
            </a:fld>
            <a:endParaRPr lang="en-US" sz="1200" b="0" strike="noStrike" spc="-1">
              <a:latin typeface="Times New Roman"/>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PlaceHolder 1"/>
          <p:cNvSpPr>
            <a:spLocks noGrp="1" noRot="1" noChangeAspect="1"/>
          </p:cNvSpPr>
          <p:nvPr>
            <p:ph type="sldImg"/>
          </p:nvPr>
        </p:nvSpPr>
        <p:spPr>
          <a:xfrm>
            <a:off x="685800" y="1143000"/>
            <a:ext cx="5486400" cy="3086100"/>
          </a:xfrm>
          <a:prstGeom prst="rect">
            <a:avLst/>
          </a:prstGeom>
          <a:ln w="0">
            <a:noFill/>
          </a:ln>
        </p:spPr>
      </p:sp>
      <p:sp>
        <p:nvSpPr>
          <p:cNvPr id="844" name="PlaceHolder 2"/>
          <p:cNvSpPr>
            <a:spLocks noGrp="1"/>
          </p:cNvSpPr>
          <p:nvPr>
            <p:ph type="body"/>
          </p:nvPr>
        </p:nvSpPr>
        <p:spPr>
          <a:xfrm>
            <a:off x="685800" y="4400640"/>
            <a:ext cx="5486040" cy="4514760"/>
          </a:xfrm>
          <a:prstGeom prst="rect">
            <a:avLst/>
          </a:prstGeom>
          <a:noFill/>
          <a:ln w="0">
            <a:noFill/>
          </a:ln>
        </p:spPr>
        <p:txBody>
          <a:bodyPr anchor="t">
            <a:noAutofit/>
          </a:bodyPr>
          <a:lstStyle/>
          <a:p>
            <a:pPr marL="343080" indent="-343080" algn="just" rtl="1">
              <a:lnSpc>
                <a:spcPct val="107000"/>
              </a:lnSpc>
              <a:spcBef>
                <a:spcPts val="799"/>
              </a:spcBef>
              <a:buClr>
                <a:srgbClr val="000000"/>
              </a:buClr>
              <a:buFont typeface="+mj-lt"/>
              <a:buAutoNum type="arabicPeriod"/>
            </a:pPr>
            <a:r>
              <a:rPr lang="fa-IR" sz="1800" b="0" strike="noStrike" spc="-1">
                <a:latin typeface="Comic Sans MS"/>
                <a:cs typeface="B Kamran"/>
              </a:rPr>
              <a:t>قانون شماره</a:t>
            </a:r>
            <a:r>
              <a:rPr lang="en-US" sz="1800" b="0" strike="noStrike" spc="-1">
                <a:latin typeface="Comic Sans MS"/>
                <a:ea typeface="Segoe UI"/>
              </a:rPr>
              <a:t>5</a:t>
            </a:r>
            <a:r>
              <a:rPr lang="fa-IR" sz="1800" b="0" strike="noStrike" spc="-1">
                <a:latin typeface="Comic Sans MS"/>
                <a:cs typeface="B Kamran"/>
              </a:rPr>
              <a:t>، </a:t>
            </a:r>
          </a:p>
          <a:p>
            <a:pPr marL="0" indent="0" algn="just" rtl="1">
              <a:lnSpc>
                <a:spcPct val="107000"/>
              </a:lnSpc>
              <a:spcBef>
                <a:spcPts val="799"/>
              </a:spcBef>
              <a:buClr>
                <a:srgbClr val="000000"/>
              </a:buClr>
              <a:buFont typeface="+mj-lt"/>
              <a:buNone/>
            </a:pPr>
            <a:r>
              <a:rPr lang="en-US" sz="1800" b="0" strike="noStrike" spc="-1">
                <a:latin typeface="Comic Sans MS"/>
                <a:cs typeface="B Kamran"/>
              </a:rPr>
              <a:t>Tags</a:t>
            </a:r>
          </a:p>
          <a:p>
            <a:pPr marL="0" indent="0" algn="just" rtl="1">
              <a:lnSpc>
                <a:spcPct val="107000"/>
              </a:lnSpc>
              <a:spcBef>
                <a:spcPts val="799"/>
              </a:spcBef>
              <a:buClr>
                <a:srgbClr val="000000"/>
              </a:buClr>
              <a:buFont typeface="+mj-lt"/>
              <a:buNone/>
            </a:pPr>
            <a:r>
              <a:rPr lang="fa-IR" sz="1800" b="0" strike="noStrike" spc="-1">
                <a:latin typeface="Comic Sans MS"/>
                <a:cs typeface="B Kamran"/>
              </a:rPr>
              <a:t>این قانون میگه، باید از </a:t>
            </a:r>
            <a:r>
              <a:rPr lang="en-US" sz="1800" b="0" strike="noStrike" spc="-1">
                <a:latin typeface="Comic Sans MS"/>
                <a:ea typeface="Segoe UI"/>
              </a:rPr>
              <a:t>tag های مناسب استفاده کنید</a:t>
            </a:r>
            <a:endParaRPr lang="fa-IR" sz="1800" b="0" strike="noStrike" spc="-1">
              <a:latin typeface="Comic Sans MS"/>
              <a:ea typeface="Segoe UI"/>
            </a:endParaRPr>
          </a:p>
          <a:p>
            <a:pPr marL="0" indent="0" algn="just" rtl="1">
              <a:lnSpc>
                <a:spcPct val="107000"/>
              </a:lnSpc>
              <a:spcBef>
                <a:spcPts val="799"/>
              </a:spcBef>
              <a:buClr>
                <a:srgbClr val="000000"/>
              </a:buClr>
              <a:buFont typeface="+mj-lt"/>
              <a:buNone/>
            </a:pPr>
            <a:r>
              <a:rPr lang="fa-IR" sz="1800" b="0" strike="noStrike" spc="-1">
                <a:latin typeface="Comic Sans MS"/>
              </a:rPr>
              <a:t>تو اسلاید قبل دیدین که خیلی از سوال ها به کمک </a:t>
            </a:r>
            <a:r>
              <a:rPr lang="en-US" sz="1800" b="0" strike="noStrike" spc="-1">
                <a:latin typeface="Comic Sans MS"/>
              </a:rPr>
              <a:t>tag</a:t>
            </a:r>
            <a:r>
              <a:rPr lang="fa-IR" sz="1800" b="0" strike="noStrike" spc="-1">
                <a:latin typeface="Comic Sans MS"/>
              </a:rPr>
              <a:t>هاشون اطلاعات مفید و اضافه تر رو به خواننده ارائه میدن، </a:t>
            </a:r>
            <a:endParaRPr lang="en-US" sz="1800" b="0" strike="noStrike" spc="-1">
              <a:latin typeface="Arial"/>
            </a:endParaRPr>
          </a:p>
          <a:p>
            <a:pPr marL="411480" indent="45720" algn="just" rtl="1">
              <a:lnSpc>
                <a:spcPct val="107000"/>
              </a:lnSpc>
              <a:spcBef>
                <a:spcPts val="799"/>
              </a:spcBef>
              <a:buNone/>
              <a:tabLst>
                <a:tab pos="0" algn="l"/>
              </a:tabLst>
            </a:pPr>
            <a:r>
              <a:rPr lang="fa-IR" sz="1800" b="0" strike="noStrike" spc="-1">
                <a:latin typeface="Comic Sans MS"/>
                <a:cs typeface="B Kamran"/>
              </a:rPr>
              <a:t>توجه کنین که تو هر سوال نهایتا میتونین </a:t>
            </a:r>
            <a:r>
              <a:rPr lang="en-US" sz="1800" b="0" strike="noStrike" spc="-1">
                <a:latin typeface="Comic Sans MS"/>
                <a:ea typeface="Segoe UI"/>
              </a:rPr>
              <a:t>5</a:t>
            </a:r>
            <a:r>
              <a:rPr lang="fa-IR" sz="1800" b="0" strike="noStrike" spc="-1">
                <a:latin typeface="Comic Sans MS"/>
                <a:cs typeface="B Kamran"/>
              </a:rPr>
              <a:t>تا </a:t>
            </a:r>
            <a:r>
              <a:rPr lang="en-US" sz="1800" b="0" strike="noStrike" spc="-1">
                <a:latin typeface="Comic Sans MS"/>
                <a:ea typeface="Segoe UI"/>
              </a:rPr>
              <a:t>Tag استفاده کنین، با دقت انتخاب کنین، متا تگ هایی مثل [beginner] و... رو استفاده نکنین چون هیچ اطلاعات خاصی رو به سوال اضافه نمی­کن</a:t>
            </a:r>
            <a:r>
              <a:rPr lang="fa-IR" sz="1800" b="0" strike="noStrike" spc="-1">
                <a:latin typeface="Comic Sans MS"/>
                <a:ea typeface="Segoe UI"/>
              </a:rPr>
              <a:t>ن </a:t>
            </a:r>
            <a:r>
              <a:rPr lang="en-US" sz="1800" b="0" strike="noStrike" spc="-1">
                <a:latin typeface="Comic Sans MS"/>
                <a:ea typeface="Segoe UI"/>
              </a:rPr>
              <a:t>،</a:t>
            </a:r>
            <a:r>
              <a:rPr lang="fa-IR" sz="1800" b="0" strike="noStrike" spc="-1">
                <a:latin typeface="Comic Sans MS"/>
                <a:ea typeface="Segoe UI"/>
              </a:rPr>
              <a:t> مثلا به  همین سوال دقت کنین </a:t>
            </a:r>
          </a:p>
          <a:p>
            <a:pPr marL="411480" indent="45720" algn="just" rtl="0">
              <a:lnSpc>
                <a:spcPct val="107000"/>
              </a:lnSpc>
              <a:spcBef>
                <a:spcPts val="799"/>
              </a:spcBef>
              <a:buNone/>
              <a:tabLst>
                <a:tab pos="0" algn="l"/>
              </a:tabLst>
            </a:pPr>
            <a:r>
              <a:rPr lang="en-US" sz="1800" b="0" strike="noStrike" spc="-1">
                <a:latin typeface="Comic Sans MS"/>
                <a:ea typeface="Segoe UI"/>
              </a:rPr>
              <a:t>How can I remove a specific item from an array</a:t>
            </a:r>
            <a:endParaRPr lang="fa-IR" sz="1800" b="0" strike="noStrike" spc="-1">
              <a:latin typeface="Comic Sans MS"/>
              <a:ea typeface="Segoe UI"/>
            </a:endParaRPr>
          </a:p>
          <a:p>
            <a:pPr marL="411480" indent="45720" algn="just" rtl="1">
              <a:lnSpc>
                <a:spcPct val="107000"/>
              </a:lnSpc>
              <a:spcBef>
                <a:spcPts val="799"/>
              </a:spcBef>
              <a:buNone/>
              <a:tabLst>
                <a:tab pos="0" algn="l"/>
              </a:tabLst>
            </a:pPr>
            <a:r>
              <a:rPr lang="fa-IR" sz="1800" b="0" strike="noStrike" spc="-1">
                <a:latin typeface="Comic Sans MS"/>
                <a:ea typeface="Segoe UI"/>
              </a:rPr>
              <a:t>این سوال میتونه برای زبان های برنامه نویسی مختلفی مطرح بشه، بنابراین این تگ </a:t>
            </a:r>
            <a:r>
              <a:rPr lang="en-US" sz="1800" b="0" strike="noStrike" spc="-1">
                <a:latin typeface="Comic Sans MS"/>
                <a:ea typeface="Segoe UI"/>
              </a:rPr>
              <a:t>javascript</a:t>
            </a:r>
            <a:r>
              <a:rPr lang="fa-IR" sz="1800" b="0" strike="noStrike" spc="-1">
                <a:latin typeface="Comic Sans MS"/>
                <a:ea typeface="Segoe UI"/>
              </a:rPr>
              <a:t>هست که شمایی به زبون </a:t>
            </a:r>
            <a:r>
              <a:rPr lang="en-US" sz="1800" b="0" strike="noStrike" spc="-1">
                <a:latin typeface="Comic Sans MS"/>
                <a:ea typeface="Segoe UI"/>
              </a:rPr>
              <a:t>javascript</a:t>
            </a:r>
            <a:r>
              <a:rPr lang="fa-IR" sz="1800" b="0" strike="noStrike" spc="-1">
                <a:latin typeface="Comic Sans MS"/>
                <a:ea typeface="Segoe UI"/>
              </a:rPr>
              <a:t> تسلط داری رو مطلع و مشتاق میکنه که بازش کنی و جواب بدین بنابراین دقت کنین که از تگ های مفید استفاده کنین، </a:t>
            </a:r>
            <a:r>
              <a:rPr lang="en-US" sz="1800" b="0" strike="noStrike" spc="-1">
                <a:latin typeface="Comic Sans MS"/>
                <a:ea typeface="Segoe UI"/>
              </a:rPr>
              <a:t> چون خواننده می­خواد از این تگ­ها بفهمه که این سوال مثلا مرتبط با Javascript, typescript, jquery, event</a:t>
            </a:r>
            <a:r>
              <a:rPr lang="fa-IR" sz="1800" b="0" strike="noStrike" spc="-1">
                <a:latin typeface="Comic Sans MS"/>
                <a:cs typeface="B Kamran"/>
              </a:rPr>
              <a:t>ش هست، ولی با </a:t>
            </a:r>
            <a:r>
              <a:rPr lang="en-US" sz="1800" b="0" strike="noStrike" spc="-1">
                <a:latin typeface="Comic Sans MS"/>
                <a:ea typeface="Segoe UI"/>
              </a:rPr>
              <a:t>beginner هیچ چیزی از این سوال رو نمی­تونه متوجه بشه! </a:t>
            </a:r>
          </a:p>
          <a:p>
            <a:pPr marL="411480" indent="45720" algn="just" rtl="1">
              <a:lnSpc>
                <a:spcPct val="107000"/>
              </a:lnSpc>
              <a:spcBef>
                <a:spcPts val="799"/>
              </a:spcBef>
              <a:buNone/>
              <a:tabLst>
                <a:tab pos="0" algn="l"/>
              </a:tabLst>
            </a:pPr>
            <a:r>
              <a:rPr lang="fa-IR" sz="1800" b="0" strike="noStrike" spc="-1">
                <a:latin typeface="Comic Sans MS"/>
                <a:ea typeface="Segoe UI"/>
              </a:rPr>
              <a:t>همینطور دقت کنین که حتما و فقط تگ های مرتبط استفاده کنین مثلا اگر سوالتون مثل اینجا به فقط دوتا تگ </a:t>
            </a:r>
            <a:r>
              <a:rPr lang="en-US" sz="1800" b="0" strike="noStrike" spc="-1">
                <a:latin typeface="Comic Sans MS"/>
                <a:ea typeface="Segoe UI"/>
              </a:rPr>
              <a:t>javascript , array</a:t>
            </a:r>
            <a:r>
              <a:rPr lang="fa-IR" sz="1800" b="0" strike="noStrike" spc="-1">
                <a:latin typeface="Comic Sans MS"/>
                <a:ea typeface="Segoe UI"/>
              </a:rPr>
              <a:t> نیاز داره، دیگه بهش تگ های </a:t>
            </a:r>
            <a:r>
              <a:rPr lang="en-US" sz="1800" b="0" strike="noStrike" spc="-1">
                <a:latin typeface="Comic Sans MS"/>
                <a:ea typeface="Segoe UI"/>
              </a:rPr>
              <a:t>typescript</a:t>
            </a:r>
            <a:r>
              <a:rPr lang="fa-IR" sz="1800" b="0" strike="noStrike" spc="-1">
                <a:latin typeface="Comic Sans MS"/>
                <a:ea typeface="Segoe UI"/>
              </a:rPr>
              <a:t> و </a:t>
            </a:r>
            <a:r>
              <a:rPr lang="en-US" sz="1800" b="0" strike="noStrike" spc="-1">
                <a:latin typeface="Comic Sans MS"/>
                <a:ea typeface="Segoe UI"/>
              </a:rPr>
              <a:t>jquery</a:t>
            </a:r>
            <a:r>
              <a:rPr lang="fa-IR" sz="1800" b="0" strike="noStrike" spc="-1">
                <a:latin typeface="Comic Sans MS"/>
                <a:ea typeface="Segoe UI"/>
              </a:rPr>
              <a:t> </a:t>
            </a:r>
            <a:r>
              <a:rPr lang="en-US" sz="1800" b="0" strike="noStrike" spc="-1">
                <a:latin typeface="Comic Sans MS"/>
                <a:ea typeface="Segoe UI"/>
              </a:rPr>
              <a:t> react</a:t>
            </a:r>
            <a:r>
              <a:rPr lang="fa-IR" sz="1800" b="0" strike="noStrike" spc="-1">
                <a:latin typeface="Comic Sans MS"/>
                <a:ea typeface="Segoe UI"/>
              </a:rPr>
              <a:t> و... رو اضافه نکنین</a:t>
            </a:r>
            <a:endParaRPr lang="en-US" sz="1800" b="0" strike="noStrike" spc="-1">
              <a:latin typeface="Arial"/>
            </a:endParaRPr>
          </a:p>
        </p:txBody>
      </p:sp>
      <p:sp>
        <p:nvSpPr>
          <p:cNvPr id="845" name="PlaceHolder 3"/>
          <p:cNvSpPr>
            <a:spLocks noGrp="1"/>
          </p:cNvSpPr>
          <p:nvPr>
            <p:ph type="sldNum" idx="4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659830C-FB00-4ADD-86C9-19B39DCCFA72}" type="slidenum">
              <a:rPr lang="en-US" sz="1200" b="0" strike="noStrike" spc="-1">
                <a:latin typeface="Times New Roman"/>
              </a:rPr>
              <a:t>91</a:t>
            </a:fld>
            <a:endParaRPr lang="en-US" sz="1200" b="0" strike="noStrike" spc="-1">
              <a:latin typeface="Times New Roman"/>
            </a:endParaRPr>
          </a:p>
        </p:txBody>
      </p:sp>
    </p:spTree>
    <p:extLst>
      <p:ext uri="{BB962C8B-B14F-4D97-AF65-F5344CB8AC3E}">
        <p14:creationId xmlns:p14="http://schemas.microsoft.com/office/powerpoint/2010/main" val="32244789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PlaceHolder 1"/>
          <p:cNvSpPr>
            <a:spLocks noGrp="1" noRot="1" noChangeAspect="1"/>
          </p:cNvSpPr>
          <p:nvPr>
            <p:ph type="sldImg"/>
          </p:nvPr>
        </p:nvSpPr>
        <p:spPr>
          <a:xfrm>
            <a:off x="685800" y="1143000"/>
            <a:ext cx="5486400" cy="3086100"/>
          </a:xfrm>
          <a:prstGeom prst="rect">
            <a:avLst/>
          </a:prstGeom>
          <a:ln w="0">
            <a:noFill/>
          </a:ln>
        </p:spPr>
      </p:sp>
      <p:sp>
        <p:nvSpPr>
          <p:cNvPr id="844" name="PlaceHolder 2"/>
          <p:cNvSpPr>
            <a:spLocks noGrp="1"/>
          </p:cNvSpPr>
          <p:nvPr>
            <p:ph type="body"/>
          </p:nvPr>
        </p:nvSpPr>
        <p:spPr>
          <a:xfrm>
            <a:off x="685800" y="4400640"/>
            <a:ext cx="5486040" cy="4514760"/>
          </a:xfrm>
          <a:prstGeom prst="rect">
            <a:avLst/>
          </a:prstGeom>
          <a:noFill/>
          <a:ln w="0">
            <a:noFill/>
          </a:ln>
        </p:spPr>
        <p:txBody>
          <a:bodyPr anchor="t">
            <a:noAutofit/>
          </a:bodyPr>
          <a:lstStyle/>
          <a:p>
            <a:pPr marL="0" marR="0" lvl="0" indent="0" algn="just" defTabSz="914400" rtl="1" eaLnBrk="1" fontAlgn="auto" latinLnBrk="0" hangingPunct="1">
              <a:lnSpc>
                <a:spcPct val="107000"/>
              </a:lnSpc>
              <a:spcBef>
                <a:spcPts val="799"/>
              </a:spcBef>
              <a:spcAft>
                <a:spcPts val="0"/>
              </a:spcAft>
              <a:buClr>
                <a:srgbClr val="000000"/>
              </a:buClr>
              <a:buSzTx/>
              <a:buFont typeface="+mj-lt"/>
              <a:buNone/>
              <a:tabLst/>
              <a:defRPr/>
            </a:pPr>
            <a:r>
              <a:rPr lang="fa-IR" sz="1800" b="0" strike="noStrike" spc="-1">
                <a:latin typeface="Comic Sans MS"/>
                <a:cs typeface="B Kamran"/>
              </a:rPr>
              <a:t>و از اونجایی که سایت های زیرمجموعه </a:t>
            </a:r>
            <a:r>
              <a:rPr lang="en-US" sz="1800" b="0" strike="noStrike" spc="-1">
                <a:latin typeface="Comic Sans MS"/>
                <a:cs typeface="B Kamran"/>
              </a:rPr>
              <a:t>Stackexchange</a:t>
            </a:r>
            <a:r>
              <a:rPr lang="fa-IR" sz="1800" b="0" strike="noStrike" spc="-1">
                <a:latin typeface="Comic Sans MS"/>
                <a:cs typeface="B Kamran"/>
              </a:rPr>
              <a:t> برای </a:t>
            </a:r>
            <a:r>
              <a:rPr lang="en-US" sz="1800" b="0" strike="noStrike" spc="-1">
                <a:latin typeface="Comic Sans MS"/>
                <a:cs typeface="B Kamran"/>
              </a:rPr>
              <a:t>Seo</a:t>
            </a:r>
            <a:r>
              <a:rPr lang="fa-IR" sz="1800" b="0" strike="noStrike" spc="-1">
                <a:latin typeface="Comic Sans MS"/>
                <a:cs typeface="B Kamran"/>
              </a:rPr>
              <a:t> یا موتورهای جستجو، بهینه سازی شدن، تگ ها هم به همراه محتوا و عنوانشون توسط موتورهای جستجو </a:t>
            </a:r>
            <a:r>
              <a:rPr lang="en-US" sz="1800" b="0" strike="noStrike" spc="-1">
                <a:latin typeface="Comic Sans MS"/>
                <a:cs typeface="B Kamran"/>
              </a:rPr>
              <a:t>index</a:t>
            </a:r>
            <a:r>
              <a:rPr lang="fa-IR" sz="1800" b="0" strike="noStrike" spc="-1">
                <a:latin typeface="Comic Sans MS"/>
                <a:cs typeface="B Kamran"/>
              </a:rPr>
              <a:t> میشن، یعنی درواقع وقتی که کاربری </a:t>
            </a:r>
            <a:r>
              <a:rPr lang="en-US" sz="1800" b="0" strike="noStrike" spc="-1">
                <a:latin typeface="Comic Sans MS"/>
                <a:cs typeface="B Kamran"/>
              </a:rPr>
              <a:t>search</a:t>
            </a:r>
            <a:r>
              <a:rPr lang="fa-IR" sz="1800" b="0" strike="noStrike" spc="-1">
                <a:latin typeface="Comic Sans MS"/>
                <a:cs typeface="B Kamran"/>
              </a:rPr>
              <a:t>ی رو در موتورهای جستجو انجام میده،  به عنوان مثال همون سوال اسلاید قبل رو که جستجو کنیم، میبینیم که توی نتایجی که برای ما آورده تگ </a:t>
            </a:r>
            <a:r>
              <a:rPr lang="en-US" sz="1800" b="0" strike="noStrike" spc="-1">
                <a:latin typeface="Comic Sans MS"/>
                <a:cs typeface="B Kamran"/>
              </a:rPr>
              <a:t>javascript</a:t>
            </a:r>
            <a:r>
              <a:rPr lang="fa-IR" sz="1800" b="0" strike="noStrike" spc="-1">
                <a:latin typeface="Comic Sans MS"/>
                <a:cs typeface="B Kamran"/>
              </a:rPr>
              <a:t> هم در ابتداش اضافه شده، یعنی تگ ها هم در جستجو و نمایش نتایج دخالت داده میشن، </a:t>
            </a:r>
            <a:endParaRPr lang="en-US" sz="1800" b="0" strike="noStrike" spc="-1">
              <a:latin typeface="Arial"/>
            </a:endParaRPr>
          </a:p>
        </p:txBody>
      </p:sp>
      <p:sp>
        <p:nvSpPr>
          <p:cNvPr id="845" name="PlaceHolder 3"/>
          <p:cNvSpPr>
            <a:spLocks noGrp="1"/>
          </p:cNvSpPr>
          <p:nvPr>
            <p:ph type="sldNum" idx="41"/>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F659830C-FB00-4ADD-86C9-19B39DCCFA72}" type="slidenum">
              <a:rPr lang="en-US" sz="1200" b="0" strike="noStrike" spc="-1">
                <a:latin typeface="Times New Roman"/>
              </a:rPr>
              <a:t>92</a:t>
            </a:fld>
            <a:endParaRPr lang="en-US" sz="1200" b="0" strike="noStrike" spc="-1">
              <a:latin typeface="Times New Roman"/>
            </a:endParaRPr>
          </a:p>
        </p:txBody>
      </p:sp>
    </p:spTree>
    <p:extLst>
      <p:ext uri="{BB962C8B-B14F-4D97-AF65-F5344CB8AC3E}">
        <p14:creationId xmlns:p14="http://schemas.microsoft.com/office/powerpoint/2010/main" val="36464959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بخاطر همین، توصیه اکید میشه که به هیچ وجه تگ رو در عنوان سوال قرار ندین، یعنی بشدت از این فرمت های سوال </a:t>
            </a:r>
          </a:p>
          <a:p>
            <a:pPr algn="just" rtl="1">
              <a:lnSpc>
                <a:spcPct val="107000"/>
              </a:lnSpc>
              <a:spcBef>
                <a:spcPts val="799"/>
              </a:spcBef>
              <a:buNone/>
              <a:tabLst>
                <a:tab pos="0" algn="l"/>
              </a:tabLst>
            </a:pPr>
            <a:endParaRPr lang="fa-IR" sz="1800" b="0" strike="noStrike" spc="-1">
              <a:latin typeface="Comic Sans MS"/>
              <a:cs typeface="B Kamran"/>
            </a:endParaRPr>
          </a:p>
          <a:p>
            <a:pPr lvl="1" fontAlgn="base">
              <a:lnSpc>
                <a:spcPct val="150000"/>
              </a:lnSpc>
              <a:buFont typeface="Arial" panose="020B0604020202020204" pitchFamily="34" charset="0"/>
              <a:buChar char="•"/>
            </a:pPr>
            <a:r>
              <a:rPr lang="sv-SE" sz="1800" i="0">
                <a:solidFill>
                  <a:srgbClr val="232629"/>
                </a:solidFill>
                <a:effectLst/>
                <a:latin typeface="Candara Light" panose="020E0502030303020204" pitchFamily="34" charset="0"/>
                <a:cs typeface="Far.Casablanca Heavy" panose="00000400000000000000" pitchFamily="2" charset="-78"/>
              </a:rPr>
              <a:t>[tag]: [question title]</a:t>
            </a:r>
          </a:p>
          <a:p>
            <a:pPr lvl="1" fontAlgn="base">
              <a:lnSpc>
                <a:spcPct val="150000"/>
              </a:lnSpc>
              <a:buFont typeface="Arial" panose="020B0604020202020204" pitchFamily="34" charset="0"/>
              <a:buChar char="•"/>
            </a:pPr>
            <a:r>
              <a:rPr lang="sv-SE" sz="1800" i="0">
                <a:solidFill>
                  <a:srgbClr val="232629"/>
                </a:solidFill>
                <a:effectLst/>
                <a:latin typeface="Candara Light" panose="020E0502030303020204" pitchFamily="34" charset="0"/>
                <a:cs typeface="Far.Casablanca Heavy" panose="00000400000000000000" pitchFamily="2" charset="-78"/>
              </a:rPr>
              <a:t> 	[question title] -- [tag] [tag] [tag]</a:t>
            </a:r>
          </a:p>
          <a:p>
            <a:pPr algn="just" rtl="1">
              <a:lnSpc>
                <a:spcPct val="107000"/>
              </a:lnSpc>
              <a:spcBef>
                <a:spcPts val="799"/>
              </a:spcBef>
              <a:buNone/>
              <a:tabLst>
                <a:tab pos="0" algn="l"/>
              </a:tabLst>
            </a:pPr>
            <a:r>
              <a:rPr lang="fa-IR" sz="1800" b="0" strike="noStrike" spc="-1">
                <a:latin typeface="Comic Sans MS"/>
                <a:cs typeface="B Kamran"/>
              </a:rPr>
              <a:t>و انواع دیگه پرهیز کنین، </a:t>
            </a:r>
            <a:endParaRPr lang="en-US" sz="1800" b="0" strike="noStrike" spc="-1">
              <a:latin typeface="Arial"/>
            </a:endParaRP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93</a:t>
            </a:fld>
            <a:endParaRPr lang="en-US" sz="1200" b="0" strike="noStrike" spc="-1">
              <a:latin typeface="Times New Roman"/>
            </a:endParaRPr>
          </a:p>
        </p:txBody>
      </p:sp>
    </p:spTree>
    <p:extLst>
      <p:ext uri="{BB962C8B-B14F-4D97-AF65-F5344CB8AC3E}">
        <p14:creationId xmlns:p14="http://schemas.microsoft.com/office/powerpoint/2010/main" val="19693300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یعنی اگر سوالتون مثلا درمورد </a:t>
            </a:r>
            <a:r>
              <a:rPr lang="en-US" sz="1800" b="0" strike="noStrike" spc="-1">
                <a:latin typeface="Comic Sans MS"/>
                <a:ea typeface="Segoe UI"/>
              </a:rPr>
              <a:t>javascript,array هست طوری بیان کنین که به صورت طبیعی/راگانیک جزیی از سوال خونده بشه نه به صورت مجزا، به این مثال دقت کنین،</a:t>
            </a:r>
            <a:endParaRPr lang="fa-IR" sz="1800" b="0" strike="noStrike" spc="-1">
              <a:latin typeface="Comic Sans MS"/>
              <a:ea typeface="Segoe UI"/>
            </a:endParaRP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0" strike="noStrike" spc="-1">
                <a:solidFill>
                  <a:srgbClr val="000000"/>
                </a:solidFill>
                <a:latin typeface="Comic Sans MS"/>
                <a:ea typeface="Segoe UI"/>
              </a:rPr>
              <a:t>JavaScript, arrays: How can I remove a specific item from an array?</a:t>
            </a:r>
            <a:endParaRPr lang="en-US" sz="1800" b="0" strike="noStrike" spc="-1">
              <a:latin typeface="Arial"/>
            </a:endParaRPr>
          </a:p>
          <a:p>
            <a:pPr algn="just" rtl="0">
              <a:lnSpc>
                <a:spcPct val="107000"/>
              </a:lnSpc>
              <a:spcBef>
                <a:spcPts val="799"/>
              </a:spcBef>
              <a:buNone/>
              <a:tabLst>
                <a:tab pos="0" algn="l"/>
              </a:tabLst>
            </a:pPr>
            <a:endParaRPr lang="fa-IR" sz="1800" b="0" strike="noStrike" spc="-1">
              <a:latin typeface="Comic Sans MS"/>
              <a:ea typeface="Segoe UI"/>
            </a:endParaRPr>
          </a:p>
          <a:p>
            <a:pPr algn="just" rtl="1">
              <a:lnSpc>
                <a:spcPct val="107000"/>
              </a:lnSpc>
              <a:spcBef>
                <a:spcPts val="799"/>
              </a:spcBef>
              <a:buNone/>
              <a:tabLst>
                <a:tab pos="0" algn="l"/>
              </a:tabLst>
            </a:pPr>
            <a:r>
              <a:rPr lang="en-US" sz="1800" b="0" strike="noStrike" spc="-1">
                <a:latin typeface="Comic Sans MS"/>
                <a:ea typeface="Segoe UI"/>
              </a:rPr>
              <a:t>کاملا م</a:t>
            </a:r>
            <a:r>
              <a:rPr lang="fa-IR" sz="1800" b="0" strike="noStrike" spc="-1">
                <a:latin typeface="Comic Sans MS"/>
                <a:ea typeface="Segoe UI"/>
              </a:rPr>
              <a:t>ج</a:t>
            </a:r>
            <a:r>
              <a:rPr lang="en-US" sz="1800" b="0" strike="noStrike" spc="-1">
                <a:latin typeface="Comic Sans MS"/>
                <a:ea typeface="Segoe UI"/>
              </a:rPr>
              <a:t>زا بودنش حس میشه، </a:t>
            </a:r>
            <a:r>
              <a:rPr lang="fa-IR" sz="1800" b="0" strike="noStrike" spc="-1">
                <a:latin typeface="Comic Sans MS"/>
                <a:ea typeface="Segoe UI"/>
              </a:rPr>
              <a:t>و خوندنش هم عجیب غریب به نظر میرسه</a:t>
            </a:r>
            <a:endParaRPr lang="en-US" sz="1800" b="0" strike="noStrike" spc="-1">
              <a:latin typeface="Arial"/>
            </a:endParaRP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94</a:t>
            </a:fld>
            <a:endParaRPr lang="en-US" sz="1200" b="0" strike="noStrike" spc="-1">
              <a:latin typeface="Times New Roman"/>
            </a:endParaRPr>
          </a:p>
        </p:txBody>
      </p:sp>
    </p:spTree>
    <p:extLst>
      <p:ext uri="{BB962C8B-B14F-4D97-AF65-F5344CB8AC3E}">
        <p14:creationId xmlns:p14="http://schemas.microsoft.com/office/powerpoint/2010/main" val="3789157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en-US" sz="1800" b="0" strike="noStrike" spc="-1">
                <a:latin typeface="Comic Sans MS"/>
                <a:ea typeface="Segoe UI"/>
              </a:rPr>
              <a:t>اما توی مورد دوم، </a:t>
            </a:r>
            <a:endParaRPr lang="fa-IR" sz="1800" b="0" strike="noStrike" spc="-1">
              <a:latin typeface="Comic Sans MS"/>
              <a:ea typeface="Segoe UI"/>
            </a:endParaRP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lang="en-US" sz="1800" b="0" strike="noStrike" spc="-1">
                <a:solidFill>
                  <a:srgbClr val="000000"/>
                </a:solidFill>
                <a:latin typeface="Comic Sans MS"/>
                <a:ea typeface="Segoe UI"/>
              </a:rPr>
              <a:t>How can I remove a specific item from an array in JavaScript?</a:t>
            </a:r>
            <a:endParaRPr lang="en-US" sz="1800" b="0" strike="noStrike" spc="-1">
              <a:latin typeface="Arial"/>
            </a:endParaRPr>
          </a:p>
          <a:p>
            <a:pPr algn="just" rtl="0">
              <a:lnSpc>
                <a:spcPct val="107000"/>
              </a:lnSpc>
              <a:spcBef>
                <a:spcPts val="799"/>
              </a:spcBef>
              <a:buNone/>
              <a:tabLst>
                <a:tab pos="0" algn="l"/>
              </a:tabLst>
            </a:pPr>
            <a:endParaRPr lang="fa-IR" sz="1800" b="0" strike="noStrike" spc="-1">
              <a:latin typeface="Comic Sans MS"/>
              <a:ea typeface="Segoe UI"/>
            </a:endParaRPr>
          </a:p>
          <a:p>
            <a:pPr algn="just" rtl="1">
              <a:lnSpc>
                <a:spcPct val="107000"/>
              </a:lnSpc>
              <a:spcBef>
                <a:spcPts val="799"/>
              </a:spcBef>
              <a:buNone/>
              <a:tabLst>
                <a:tab pos="0" algn="l"/>
              </a:tabLst>
            </a:pPr>
            <a:r>
              <a:rPr lang="fa-IR" sz="1800" b="0" strike="noStrike" spc="-1">
                <a:latin typeface="Comic Sans MS"/>
                <a:ea typeface="Segoe UI"/>
              </a:rPr>
              <a:t>میبینین که </a:t>
            </a:r>
            <a:r>
              <a:rPr lang="en-US" sz="1800" b="0" strike="noStrike" spc="-1">
                <a:latin typeface="Comic Sans MS"/>
                <a:ea typeface="Segoe UI"/>
              </a:rPr>
              <a:t>خیلی روون جزیی از سوال محسوب میشه</a:t>
            </a:r>
            <a:r>
              <a:rPr lang="fa-IR" sz="1800" b="0" strike="noStrike" spc="-1">
                <a:latin typeface="Comic Sans MS"/>
                <a:ea typeface="Segoe UI"/>
              </a:rPr>
              <a:t> و هیچ حس عجیب و غریبی به آدم دست نمیده</a:t>
            </a:r>
            <a:r>
              <a:rPr lang="en-US" sz="1800" b="0" strike="noStrike" spc="-1">
                <a:latin typeface="Comic Sans MS"/>
                <a:ea typeface="Segoe UI"/>
              </a:rPr>
              <a:t>،</a:t>
            </a:r>
            <a:endParaRPr lang="fa-IR" sz="1800" b="0" strike="noStrike" spc="-1">
              <a:latin typeface="Comic Sans MS"/>
              <a:ea typeface="Segoe UI"/>
            </a:endParaRPr>
          </a:p>
          <a:p>
            <a:pPr algn="just" rtl="1">
              <a:lnSpc>
                <a:spcPct val="107000"/>
              </a:lnSpc>
              <a:spcBef>
                <a:spcPts val="799"/>
              </a:spcBef>
              <a:buNone/>
              <a:tabLst>
                <a:tab pos="0" algn="l"/>
              </a:tabLst>
            </a:pPr>
            <a:r>
              <a:rPr lang="fa-IR" sz="1800" b="0" strike="noStrike" spc="-1">
                <a:latin typeface="Comic Sans MS"/>
                <a:ea typeface="Segoe UI"/>
              </a:rPr>
              <a:t>بنابراین دقت کینن که یا ارگانیگ باشه یا اینکه</a:t>
            </a:r>
            <a:r>
              <a:rPr lang="en-US" sz="1800" b="0" strike="noStrike" spc="-1">
                <a:latin typeface="Comic Sans MS"/>
                <a:ea typeface="Segoe UI"/>
              </a:rPr>
              <a:t> اینکه </a:t>
            </a:r>
            <a:r>
              <a:rPr lang="fa-IR" sz="1800" b="0" strike="noStrike" spc="-1">
                <a:latin typeface="Comic Sans MS"/>
                <a:ea typeface="Segoe UI"/>
              </a:rPr>
              <a:t>تگ ها رو در عنوان سوال مطرح نکنین و به همون بخش </a:t>
            </a:r>
            <a:r>
              <a:rPr lang="en-US" sz="1800" b="0" strike="noStrike" spc="-1">
                <a:latin typeface="Comic Sans MS"/>
                <a:ea typeface="Segoe UI"/>
              </a:rPr>
              <a:t>tags</a:t>
            </a:r>
            <a:r>
              <a:rPr lang="fa-IR" sz="1800" b="0" strike="noStrike" spc="-1">
                <a:latin typeface="Comic Sans MS"/>
                <a:ea typeface="Segoe UI"/>
              </a:rPr>
              <a:t> که تو اسلایدهای قبل گفتیم اکتفا کنین</a:t>
            </a:r>
            <a:endParaRPr lang="en-US" sz="1800" b="0" strike="noStrike" spc="-1">
              <a:latin typeface="Arial"/>
            </a:endParaRP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95</a:t>
            </a:fld>
            <a:endParaRPr lang="en-US" sz="1200" b="0" strike="noStrike" spc="-1">
              <a:latin typeface="Times New Roman"/>
            </a:endParaRPr>
          </a:p>
        </p:txBody>
      </p:sp>
    </p:spTree>
    <p:extLst>
      <p:ext uri="{BB962C8B-B14F-4D97-AF65-F5344CB8AC3E}">
        <p14:creationId xmlns:p14="http://schemas.microsoft.com/office/powerpoint/2010/main" val="15484676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حالا اینجا ممکنه براتون سوال بشه، که کدوم یکی بهتره، اینکه آیا ارگانیک باشه یا اینکه فقط از </a:t>
            </a:r>
            <a:r>
              <a:rPr lang="en-US" sz="1800" b="0" strike="noStrike" spc="-1">
                <a:latin typeface="Comic Sans MS"/>
                <a:ea typeface="Segoe UI"/>
              </a:rPr>
              <a:t>tag</a:t>
            </a:r>
            <a:r>
              <a:rPr lang="fa-IR" sz="1800" b="0" strike="noStrike" spc="-1">
                <a:latin typeface="Comic Sans MS"/>
                <a:ea typeface="Segoe UI"/>
              </a:rPr>
              <a:t> استفاده کنم؟</a:t>
            </a:r>
          </a:p>
          <a:p>
            <a:pPr algn="just" rtl="1">
              <a:lnSpc>
                <a:spcPct val="107000"/>
              </a:lnSpc>
              <a:spcBef>
                <a:spcPts val="799"/>
              </a:spcBef>
              <a:buNone/>
              <a:tabLst>
                <a:tab pos="0" algn="l"/>
              </a:tabLst>
            </a:pPr>
            <a:endParaRPr lang="fa-IR" sz="1800" b="0" strike="noStrike" spc="-1">
              <a:latin typeface="Comic Sans MS"/>
            </a:endParaRPr>
          </a:p>
          <a:p>
            <a:pPr algn="just" rtl="1">
              <a:lnSpc>
                <a:spcPct val="107000"/>
              </a:lnSpc>
              <a:spcBef>
                <a:spcPts val="799"/>
              </a:spcBef>
              <a:buNone/>
              <a:tabLst>
                <a:tab pos="0" algn="l"/>
              </a:tabLst>
            </a:pPr>
            <a:r>
              <a:rPr lang="fa-IR" sz="1800" b="0" strike="noStrike" spc="-1">
                <a:latin typeface="Comic Sans MS"/>
              </a:rPr>
              <a:t>به نظر، دومی گزینه مناسب تری هست یعنی هم ارگانیک باشه و هم تگ ها رو هم به بهترین شکل استفاده کنین،</a:t>
            </a:r>
            <a:endParaRPr lang="en-US" sz="1800" b="0" strike="noStrike" spc="-1">
              <a:latin typeface="Arial"/>
            </a:endParaRP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96</a:t>
            </a:fld>
            <a:endParaRPr lang="en-US" sz="1200" b="0" strike="noStrike" spc="-1">
              <a:latin typeface="Times New Roman"/>
            </a:endParaRPr>
          </a:p>
        </p:txBody>
      </p:sp>
    </p:spTree>
    <p:extLst>
      <p:ext uri="{BB962C8B-B14F-4D97-AF65-F5344CB8AC3E}">
        <p14:creationId xmlns:p14="http://schemas.microsoft.com/office/powerpoint/2010/main" val="15708523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اما  اگر دقت کرده باشین الگوی </a:t>
            </a:r>
          </a:p>
          <a:p>
            <a:pPr algn="just" rtl="1">
              <a:lnSpc>
                <a:spcPct val="107000"/>
              </a:lnSpc>
              <a:spcBef>
                <a:spcPts val="799"/>
              </a:spcBef>
              <a:buNone/>
              <a:tabLst>
                <a:tab pos="0" algn="l"/>
              </a:tabLst>
            </a:pPr>
            <a:r>
              <a:rPr lang="sv-SE" sz="1800" b="1" i="0">
                <a:solidFill>
                  <a:srgbClr val="232629"/>
                </a:solidFill>
                <a:effectLst/>
                <a:latin typeface="Candara Light" panose="020E0502030303020204" pitchFamily="34" charset="0"/>
                <a:cs typeface="Far.Casablanca Heavy" panose="00000400000000000000" pitchFamily="2" charset="-78"/>
              </a:rPr>
              <a:t> [question title] in [tag]</a:t>
            </a:r>
          </a:p>
          <a:p>
            <a:pPr algn="just" rtl="1">
              <a:lnSpc>
                <a:spcPct val="107000"/>
              </a:lnSpc>
              <a:spcBef>
                <a:spcPts val="799"/>
              </a:spcBef>
              <a:buNone/>
              <a:tabLst>
                <a:tab pos="0" algn="l"/>
              </a:tabLst>
            </a:pPr>
            <a:r>
              <a:rPr lang="fa-IR" sz="1800" b="0" i="0" strike="noStrike" spc="-1">
                <a:solidFill>
                  <a:srgbClr val="232629"/>
                </a:solidFill>
                <a:effectLst/>
                <a:latin typeface="Candara Light" panose="020E0502030303020204" pitchFamily="34" charset="0"/>
                <a:cs typeface="Far.Casablanca Heavy" panose="00000400000000000000" pitchFamily="2" charset="-78"/>
              </a:rPr>
              <a:t>رو هم توی لیست الگوهایی که بهتره ازشون پرهیز کنیم داشتیم!، درواقع </a:t>
            </a:r>
            <a:r>
              <a:rPr lang="en-US" sz="1800" b="0" i="0" strike="noStrike" spc="-1">
                <a:solidFill>
                  <a:srgbClr val="232629"/>
                </a:solidFill>
                <a:effectLst/>
                <a:latin typeface="Candara Light" panose="020E0502030303020204" pitchFamily="34" charset="0"/>
                <a:cs typeface="Far.Casablanca Heavy" panose="00000400000000000000" pitchFamily="2" charset="-78"/>
              </a:rPr>
              <a:t>stackoverflow</a:t>
            </a:r>
            <a:r>
              <a:rPr lang="fa-IR" sz="1800" b="0" i="0" strike="noStrike" spc="-1">
                <a:solidFill>
                  <a:srgbClr val="232629"/>
                </a:solidFill>
                <a:effectLst/>
                <a:latin typeface="Candara Light" panose="020E0502030303020204" pitchFamily="34" charset="0"/>
                <a:cs typeface="Far.Casablanca Heavy" panose="00000400000000000000" pitchFamily="2" charset="-78"/>
              </a:rPr>
              <a:t> میگه که باید ارگانیک تر باشه، </a:t>
            </a:r>
            <a:endParaRPr lang="en-US" sz="1800" b="0" strike="noStrike" spc="-1">
              <a:latin typeface="Arial"/>
            </a:endParaRP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97</a:t>
            </a:fld>
            <a:endParaRPr lang="en-US" sz="1200" b="0" strike="noStrike" spc="-1">
              <a:latin typeface="Times New Roman"/>
            </a:endParaRPr>
          </a:p>
        </p:txBody>
      </p:sp>
    </p:spTree>
    <p:extLst>
      <p:ext uri="{BB962C8B-B14F-4D97-AF65-F5344CB8AC3E}">
        <p14:creationId xmlns:p14="http://schemas.microsoft.com/office/powerpoint/2010/main" val="27127034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cs typeface="B Kamran"/>
              </a:rPr>
              <a:t>که مثلا همچین مثالی رو زده،  بجای </a:t>
            </a: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kumimoji="0" lang="en-US" altLang="en-US" sz="2800" b="0" i="0" u="none" strike="noStrike" cap="none" normalizeH="0" baseline="0">
                <a:ln>
                  <a:noFill/>
                </a:ln>
                <a:solidFill>
                  <a:schemeClr val="tx1"/>
                </a:solidFill>
                <a:effectLst/>
                <a:latin typeface="-apple-system"/>
              </a:rPr>
              <a:t>JavaScript, jQuery: When should I use one or the other?</a:t>
            </a:r>
            <a:endParaRPr kumimoji="0" lang="fa-IR" altLang="en-US" sz="2800" b="0" i="0" u="none" strike="noStrike" cap="none" normalizeH="0" baseline="0">
              <a:ln>
                <a:noFill/>
              </a:ln>
              <a:solidFill>
                <a:schemeClr val="tx1"/>
              </a:solidFill>
              <a:effectLst/>
              <a:latin typeface="-apple-system"/>
            </a:endParaRP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endParaRPr kumimoji="0" lang="fa-IR" altLang="en-US" sz="2800" b="0" i="0" u="none" strike="noStrike" cap="none" normalizeH="0" baseline="0">
              <a:ln>
                <a:noFill/>
              </a:ln>
              <a:solidFill>
                <a:schemeClr val="tx1"/>
              </a:solidFill>
              <a:effectLst/>
              <a:latin typeface="-apple-system"/>
            </a:endParaRPr>
          </a:p>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kumimoji="0" lang="fa-IR" altLang="en-US" sz="2800" b="0" i="0" u="none" strike="noStrike" cap="none" normalizeH="0" baseline="0">
                <a:ln>
                  <a:noFill/>
                </a:ln>
                <a:solidFill>
                  <a:schemeClr val="tx1"/>
                </a:solidFill>
                <a:effectLst/>
                <a:latin typeface="-apple-system"/>
              </a:rPr>
              <a:t>ارگانیکش میشه:</a:t>
            </a: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r>
              <a:rPr kumimoji="0" lang="en-US" altLang="en-US" sz="1100" b="0" i="0" u="none" strike="noStrike" cap="none" normalizeH="0" baseline="0">
                <a:ln>
                  <a:noFill/>
                </a:ln>
                <a:solidFill>
                  <a:schemeClr val="tx1"/>
                </a:solidFill>
                <a:effectLst/>
                <a:latin typeface="-apple-system"/>
              </a:rPr>
              <a:t>Can I use plain JavaScript to foo the bar on the baz, or is my only choice to use jQuery?</a:t>
            </a:r>
            <a:endParaRPr kumimoji="0" lang="fa-IR" altLang="en-US" sz="1100" b="0" i="0" u="none" strike="noStrike" cap="none" normalizeH="0" baseline="0">
              <a:ln>
                <a:noFill/>
              </a:ln>
              <a:solidFill>
                <a:schemeClr val="tx1"/>
              </a:solidFill>
              <a:effectLst/>
              <a:latin typeface="-apple-system"/>
            </a:endParaRPr>
          </a:p>
          <a:p>
            <a:pPr marL="0" marR="0" lvl="0" indent="0" algn="just" defTabSz="914400" rtl="0" eaLnBrk="1" fontAlgn="auto" latinLnBrk="0" hangingPunct="1">
              <a:lnSpc>
                <a:spcPct val="107000"/>
              </a:lnSpc>
              <a:spcBef>
                <a:spcPts val="799"/>
              </a:spcBef>
              <a:spcAft>
                <a:spcPts val="0"/>
              </a:spcAft>
              <a:buClrTx/>
              <a:buSzTx/>
              <a:buFontTx/>
              <a:buNone/>
              <a:tabLst>
                <a:tab pos="0" algn="l"/>
              </a:tabLst>
              <a:defRPr/>
            </a:pPr>
            <a:endParaRPr kumimoji="0" lang="fa-IR" altLang="en-US" sz="1100" b="0" i="0" u="none" strike="noStrike" cap="none" normalizeH="0" baseline="0">
              <a:ln>
                <a:noFill/>
              </a:ln>
              <a:solidFill>
                <a:schemeClr val="tx1"/>
              </a:solidFill>
              <a:effectLst/>
              <a:latin typeface="-apple-system"/>
            </a:endParaRPr>
          </a:p>
          <a:p>
            <a:pPr marL="0" marR="0" lvl="0" indent="0" algn="just" defTabSz="914400" rtl="1" eaLnBrk="1" fontAlgn="auto" latinLnBrk="0" hangingPunct="1">
              <a:lnSpc>
                <a:spcPct val="107000"/>
              </a:lnSpc>
              <a:spcBef>
                <a:spcPts val="799"/>
              </a:spcBef>
              <a:spcAft>
                <a:spcPts val="0"/>
              </a:spcAft>
              <a:buClrTx/>
              <a:buSzTx/>
              <a:buFontTx/>
              <a:buNone/>
              <a:tabLst>
                <a:tab pos="0" algn="l"/>
              </a:tabLst>
              <a:defRPr/>
            </a:pPr>
            <a:r>
              <a:rPr kumimoji="0" lang="fa-IR" altLang="en-US" sz="1100" b="0" i="0" u="none" strike="noStrike" cap="none" normalizeH="0" baseline="0">
                <a:ln>
                  <a:noFill/>
                </a:ln>
                <a:solidFill>
                  <a:schemeClr val="tx1"/>
                </a:solidFill>
                <a:effectLst/>
                <a:latin typeface="-apple-system"/>
              </a:rPr>
              <a:t>یعنی واقعا جزیی از سوال باشه نه اینکه صرفا تگ رو  تهش بچسبونین</a:t>
            </a:r>
            <a:endParaRPr lang="en-US" sz="1800" b="0" strike="noStrike" spc="-1">
              <a:latin typeface="Arial"/>
            </a:endParaRP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98</a:t>
            </a:fld>
            <a:endParaRPr lang="en-US" sz="1200" b="0" strike="noStrike" spc="-1">
              <a:latin typeface="Times New Roman"/>
            </a:endParaRPr>
          </a:p>
        </p:txBody>
      </p:sp>
    </p:spTree>
    <p:extLst>
      <p:ext uri="{BB962C8B-B14F-4D97-AF65-F5344CB8AC3E}">
        <p14:creationId xmlns:p14="http://schemas.microsoft.com/office/powerpoint/2010/main" val="21377257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685800" y="1143000"/>
            <a:ext cx="5486400" cy="3086100"/>
          </a:xfrm>
          <a:prstGeom prst="rect">
            <a:avLst/>
          </a:prstGeom>
          <a:ln w="0">
            <a:noFill/>
          </a:ln>
        </p:spPr>
      </p:sp>
      <p:sp>
        <p:nvSpPr>
          <p:cNvPr id="8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algn="just" rtl="1">
              <a:lnSpc>
                <a:spcPct val="107000"/>
              </a:lnSpc>
              <a:spcBef>
                <a:spcPts val="799"/>
              </a:spcBef>
              <a:buNone/>
              <a:tabLst>
                <a:tab pos="0" algn="l"/>
              </a:tabLst>
            </a:pPr>
            <a:r>
              <a:rPr lang="fa-IR" sz="1800" b="0" strike="noStrike" spc="-1">
                <a:latin typeface="Comic Sans MS"/>
                <a:ea typeface="Segoe UI"/>
              </a:rPr>
              <a:t>اما، اون الگو برخلاف چیزی که توی قوانین بیان شده، طرفدارهای زیادی داره، و از اون جایی که گفتیم اغلب کاربران هستن که مدیریت و هدایت سایت رو به عهده دارن، بنابراین استفاده از این الگو بد محسوب نمیشه وعلاوه براون نکته ای که این دسته از کاربران روش تاکید دارن اینه که </a:t>
            </a:r>
            <a:endParaRPr lang="en-US" sz="1800" b="0" strike="noStrike" spc="-1">
              <a:latin typeface="Arial"/>
            </a:endParaRPr>
          </a:p>
        </p:txBody>
      </p:sp>
      <p:sp>
        <p:nvSpPr>
          <p:cNvPr id="848"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en-US" sz="1200" b="0" strike="noStrike" spc="-1">
                <a:latin typeface="Times New Roman"/>
              </a:defRPr>
            </a:lvl1pPr>
          </a:lstStyle>
          <a:p>
            <a:pPr algn="r">
              <a:lnSpc>
                <a:spcPct val="100000"/>
              </a:lnSpc>
              <a:buNone/>
            </a:pPr>
            <a:fld id="{E77B39C3-52CC-4289-8F26-CD8B0CDFF31A}" type="slidenum">
              <a:rPr lang="en-US" sz="1200" b="0" strike="noStrike" spc="-1">
                <a:latin typeface="Times New Roman"/>
              </a:rPr>
              <a:t>99</a:t>
            </a:fld>
            <a:endParaRPr lang="en-US" sz="1200" b="0" strike="noStrike" spc="-1">
              <a:latin typeface="Times New Roman"/>
            </a:endParaRPr>
          </a:p>
        </p:txBody>
      </p:sp>
    </p:spTree>
    <p:extLst>
      <p:ext uri="{BB962C8B-B14F-4D97-AF65-F5344CB8AC3E}">
        <p14:creationId xmlns:p14="http://schemas.microsoft.com/office/powerpoint/2010/main" val="2515011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D64178DF-174F-4640-927B-9918FCB0445C}" type="slidenum">
              <a:rPr/>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1"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32"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A5158A57-79AA-4CA1-B2AE-256B13386106}" type="slidenum">
              <a:rPr/>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4"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35"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36"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37"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EDEB5B30-BE37-4950-9A6B-F9A38E360861}" type="slidenum">
              <a:rPr/>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9"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40"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41"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42"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43"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44"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7A12CC4B-1EA0-4719-95C1-FC2264E02382}" type="slidenum">
              <a:rPr/>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17522FB1-08E4-4A3A-8547-BFB8266F9308}" type="slidenum">
              <a:rPr/>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54"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D113E2AC-BB54-4E07-BB11-2D5EAD1BA9D6}" type="slidenum">
              <a:rPr/>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56"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B2C330B6-9B32-46F2-87A6-1B6E2E45CC16}" type="slidenum">
              <a:rPr/>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58"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59"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39A5E813-44B2-43C9-A792-19B11FAA1EE8}" type="slidenum">
              <a:rPr/>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A821F95A-62E1-4D43-8D2A-7E6367260592}" type="slidenum">
              <a:rPr/>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1"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4F3074AF-986F-4CCD-9502-9874B0BA52A3}" type="slidenum">
              <a:rPr/>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3"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4"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5"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589C23D0-F6F8-4546-81EF-2CE60F811A71}" type="slidenum">
              <a:rPr/>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ABE96C04-5A9D-4919-B7D1-6E1D4C2E53DB}" type="slidenum">
              <a:rPr/>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7"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8"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9"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48EC3BFC-6841-4928-9408-D50DDA66B4B0}" type="slidenum">
              <a:rPr/>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71"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72"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73"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4F53E2EF-4377-4B2E-976F-4112BB2AE0CB}" type="slidenum">
              <a:rPr/>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75"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76"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05E4533C-D9AB-47EE-9425-C8FCC4296B0C}" type="slidenum">
              <a:rPr/>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78"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79"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80"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81"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00C6FDB3-DF10-4FF6-97AE-C4C4DA5493F9}" type="slidenum">
              <a:rPr/>
              <a:t>‹#›</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3"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84"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85"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86"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87"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88"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D4E36C48-335E-4978-B2C0-8C5D1B39F00A}" type="slidenum">
              <a:rPr/>
              <a:t>‹#›</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2"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F271876-AACE-4FF6-87C4-14C7F6DDEBBE}" type="slidenum">
              <a:rPr/>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4"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15"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A55EEC08-80F5-4E3A-9F09-B10737C3ACDE}" type="slidenum">
              <a:rPr/>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4DB8EA4A-6D74-44A2-9845-59A01590596E}" type="slidenum">
              <a:rPr/>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40B0EC30-F7EE-4DD8-8966-F21169C9C44E}" type="slidenum">
              <a:rPr/>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20"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21"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F36B9EA-3FE8-44FC-8336-B8F777CB927E}" type="slidenum">
              <a:rPr/>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24"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25"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08B4DDCE-2E88-4872-B030-F141A2ED2163}" type="slidenum">
              <a:rPr/>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28"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29"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FE3FF02D-86F3-406B-B507-0FE3503FD152}" type="slidenum">
              <a:rPr/>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6"/>
          <p:cNvSpPr/>
          <p:nvPr/>
        </p:nvSpPr>
        <p:spPr>
          <a:xfrm>
            <a:off x="255960" y="265320"/>
            <a:ext cx="11682720" cy="633204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p:style>
      </p:sp>
      <p:sp>
        <p:nvSpPr>
          <p:cNvPr id="10" name="Straight Connector 7"/>
          <p:cNvSpPr/>
          <p:nvPr/>
        </p:nvSpPr>
        <p:spPr>
          <a:xfrm>
            <a:off x="604080" y="1196280"/>
            <a:ext cx="10983240" cy="360"/>
          </a:xfrm>
          <a:prstGeom prst="line">
            <a:avLst/>
          </a:prstGeom>
          <a:ln w="25400">
            <a:solidFill>
              <a:srgbClr val="D24726"/>
            </a:solidFill>
          </a:ln>
        </p:spPr>
        <p:style>
          <a:lnRef idx="1">
            <a:schemeClr val="accent1"/>
          </a:lnRef>
          <a:fillRef idx="0">
            <a:schemeClr val="accent1"/>
          </a:fillRef>
          <a:effectRef idx="0">
            <a:schemeClr val="accent1"/>
          </a:effectRef>
          <a:fontRef idx="minor"/>
        </p:style>
      </p:sp>
      <p:sp>
        <p:nvSpPr>
          <p:cNvPr id="2" name="PlaceHolder 1"/>
          <p:cNvSpPr>
            <a:spLocks noGrp="1"/>
          </p:cNvSpPr>
          <p:nvPr>
            <p:ph type="title"/>
          </p:nvPr>
        </p:nvSpPr>
        <p:spPr>
          <a:xfrm>
            <a:off x="1523880" y="1122480"/>
            <a:ext cx="9143640" cy="2387160"/>
          </a:xfrm>
          <a:prstGeom prst="rect">
            <a:avLst/>
          </a:prstGeom>
          <a:noFill/>
          <a:ln w="0">
            <a:noFill/>
          </a:ln>
        </p:spPr>
        <p:txBody>
          <a:bodyPr anchor="b">
            <a:noAutofit/>
          </a:bodyPr>
          <a:lstStyle/>
          <a:p>
            <a:pPr algn="ctr">
              <a:lnSpc>
                <a:spcPct val="90000"/>
              </a:lnSpc>
              <a:buNone/>
            </a:pPr>
            <a:r>
              <a:rPr lang="en-US"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3"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a:lnSpc>
                <a:spcPct val="100000"/>
              </a:lnSpc>
              <a:buNone/>
              <a:defRPr lang="en-US" sz="1200" b="0" strike="noStrike" spc="-1">
                <a:solidFill>
                  <a:srgbClr val="8B8B8B"/>
                </a:solidFill>
                <a:latin typeface="Calibri"/>
              </a:defRPr>
            </a:lvl1pPr>
          </a:lstStyle>
          <a:p>
            <a:pPr>
              <a:lnSpc>
                <a:spcPct val="100000"/>
              </a:lnSpc>
              <a:buNone/>
            </a:pPr>
            <a:r>
              <a:rPr lang="en-US" sz="1200" b="0" strike="noStrike" spc="-1">
                <a:solidFill>
                  <a:srgbClr val="8B8B8B"/>
                </a:solidFill>
                <a:latin typeface="Calibri"/>
              </a:rPr>
              <a:t>&lt;date/time&gt;</a:t>
            </a:r>
            <a:endParaRPr lang="en-US" sz="1200" b="0" strike="noStrike" spc="-1">
              <a:latin typeface="Times New Roman"/>
            </a:endParaRPr>
          </a:p>
        </p:txBody>
      </p:sp>
      <p:sp>
        <p:nvSpPr>
          <p:cNvPr id="4"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algn="ctr">
              <a:buNone/>
              <a:defRPr lang="en-US" sz="1400" b="0" strike="noStrike" spc="-1">
                <a:latin typeface="Times New Roman"/>
              </a:defRPr>
            </a:lvl1pPr>
          </a:lstStyle>
          <a:p>
            <a:pPr algn="ctr">
              <a:buNone/>
            </a:pPr>
            <a:r>
              <a:rPr lang="en-US" sz="1400" b="0" strike="noStrike" spc="-1">
                <a:latin typeface="Times New Roman"/>
              </a:rPr>
              <a:t>&lt;footer&gt;</a:t>
            </a:r>
          </a:p>
        </p:txBody>
      </p:sp>
      <p:sp>
        <p:nvSpPr>
          <p:cNvPr id="5" name="PlaceHolder 4"/>
          <p:cNvSpPr>
            <a:spLocks noGrp="1"/>
          </p:cNvSpPr>
          <p:nvPr>
            <p:ph type="sldNum" idx="3"/>
          </p:nvPr>
        </p:nvSpPr>
        <p:spPr>
          <a:xfrm>
            <a:off x="8610480" y="6356520"/>
            <a:ext cx="2742840" cy="364680"/>
          </a:xfrm>
          <a:prstGeom prst="rect">
            <a:avLst/>
          </a:prstGeom>
          <a:noFill/>
          <a:ln w="0">
            <a:noFill/>
          </a:ln>
        </p:spPr>
        <p:txBody>
          <a:bodyPr anchor="ctr">
            <a:noAutofit/>
          </a:bodyPr>
          <a:lstStyle>
            <a:lvl1pPr algn="r">
              <a:lnSpc>
                <a:spcPct val="100000"/>
              </a:lnSpc>
              <a:buNone/>
              <a:defRPr lang="en-US" sz="1200" b="0" strike="noStrike" spc="-1">
                <a:solidFill>
                  <a:srgbClr val="8B8B8B"/>
                </a:solidFill>
                <a:latin typeface="Calibri"/>
              </a:defRPr>
            </a:lvl1pPr>
          </a:lstStyle>
          <a:p>
            <a:pPr algn="r">
              <a:lnSpc>
                <a:spcPct val="100000"/>
              </a:lnSpc>
              <a:buNone/>
            </a:pPr>
            <a:fld id="{F1EF40BB-AB1D-44A0-A663-7F8BEF346BFC}" type="slidenum">
              <a:rPr lang="en-US" sz="1200" b="0" strike="noStrike" spc="-1">
                <a:solidFill>
                  <a:srgbClr val="8B8B8B"/>
                </a:solidFill>
                <a:latin typeface="Calibri"/>
              </a:rPr>
              <a:t>‹#›</a:t>
            </a:fld>
            <a:endParaRPr lang="en-US" sz="1200" b="0" strike="noStrike" spc="-1">
              <a:latin typeface="Times New Roman"/>
            </a:endParaRPr>
          </a:p>
        </p:txBody>
      </p:sp>
      <p:sp>
        <p:nvSpPr>
          <p:cNvPr id="6" name="Rectangle 6"/>
          <p:cNvSpPr/>
          <p:nvPr/>
        </p:nvSpPr>
        <p:spPr>
          <a:xfrm>
            <a:off x="254880" y="262800"/>
            <a:ext cx="11681640" cy="633204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p:style>
      </p:sp>
      <p:pic>
        <p:nvPicPr>
          <p:cNvPr id="7" name="Picture 7"/>
          <p:cNvPicPr/>
          <p:nvPr/>
        </p:nvPicPr>
        <p:blipFill>
          <a:blip r:embed="rId14"/>
          <a:srcRect l="1648" r="13927" b="71476"/>
          <a:stretch/>
        </p:blipFill>
        <p:spPr>
          <a:xfrm>
            <a:off x="342720" y="4546440"/>
            <a:ext cx="11715480" cy="2025360"/>
          </a:xfrm>
          <a:prstGeom prst="rect">
            <a:avLst/>
          </a:prstGeom>
          <a:ln w="0">
            <a:noFill/>
          </a:ln>
        </p:spPr>
      </p:pic>
      <p:sp>
        <p:nvSpPr>
          <p:cNvPr id="8"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 name="Rectangle 6"/>
          <p:cNvSpPr/>
          <p:nvPr/>
        </p:nvSpPr>
        <p:spPr>
          <a:xfrm>
            <a:off x="255960" y="265320"/>
            <a:ext cx="11682720" cy="633204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p:style>
      </p:sp>
      <p:sp>
        <p:nvSpPr>
          <p:cNvPr id="46" name="Straight Connector 7"/>
          <p:cNvSpPr/>
          <p:nvPr/>
        </p:nvSpPr>
        <p:spPr>
          <a:xfrm>
            <a:off x="604080" y="1196280"/>
            <a:ext cx="10983240" cy="360"/>
          </a:xfrm>
          <a:prstGeom prst="line">
            <a:avLst/>
          </a:prstGeom>
          <a:ln w="25400">
            <a:solidFill>
              <a:srgbClr val="D24726"/>
            </a:solidFill>
          </a:ln>
        </p:spPr>
        <p:style>
          <a:lnRef idx="1">
            <a:schemeClr val="accent1"/>
          </a:lnRef>
          <a:fillRef idx="0">
            <a:schemeClr val="accent1"/>
          </a:fillRef>
          <a:effectRef idx="0">
            <a:schemeClr val="accent1"/>
          </a:effectRef>
          <a:fontRef idx="minor"/>
        </p:style>
      </p:sp>
      <p:sp>
        <p:nvSpPr>
          <p:cNvPr id="47"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48"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Click to edit Master text styles</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Second level</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Calibri"/>
              </a:rPr>
              <a:t>Third level</a:t>
            </a:r>
          </a:p>
          <a:p>
            <a:pPr marL="1600200" lvl="3" indent="-228600">
              <a:lnSpc>
                <a:spcPct val="90000"/>
              </a:lnSpc>
              <a:spcBef>
                <a:spcPts val="499"/>
              </a:spcBef>
              <a:buClr>
                <a:srgbClr val="000000"/>
              </a:buClr>
              <a:buFont typeface="Arial"/>
              <a:buChar char="•"/>
            </a:pPr>
            <a:r>
              <a:rPr lang="en-US" sz="1800" b="0" strike="noStrike" spc="-1">
                <a:solidFill>
                  <a:srgbClr val="000000"/>
                </a:solidFill>
                <a:latin typeface="Calibri"/>
              </a:rPr>
              <a:t>Fourth level</a:t>
            </a:r>
          </a:p>
          <a:p>
            <a:pPr marL="2057400" lvl="4" indent="-228600">
              <a:lnSpc>
                <a:spcPct val="90000"/>
              </a:lnSpc>
              <a:spcBef>
                <a:spcPts val="499"/>
              </a:spcBef>
              <a:buClr>
                <a:srgbClr val="000000"/>
              </a:buClr>
              <a:buFont typeface="Arial"/>
              <a:buChar char="•"/>
            </a:pPr>
            <a:r>
              <a:rPr lang="en-US" sz="1800" b="0" strike="noStrike" spc="-1">
                <a:solidFill>
                  <a:srgbClr val="000000"/>
                </a:solidFill>
                <a:latin typeface="Calibri"/>
              </a:rPr>
              <a:t>Fifth level</a:t>
            </a:r>
          </a:p>
        </p:txBody>
      </p:sp>
      <p:sp>
        <p:nvSpPr>
          <p:cNvPr id="49" name="PlaceHolder 3"/>
          <p:cNvSpPr>
            <a:spLocks noGrp="1"/>
          </p:cNvSpPr>
          <p:nvPr>
            <p:ph type="dt" idx="4"/>
          </p:nvPr>
        </p:nvSpPr>
        <p:spPr>
          <a:xfrm>
            <a:off x="838080" y="6356520"/>
            <a:ext cx="2742840" cy="364680"/>
          </a:xfrm>
          <a:prstGeom prst="rect">
            <a:avLst/>
          </a:prstGeom>
          <a:noFill/>
          <a:ln w="0">
            <a:noFill/>
          </a:ln>
        </p:spPr>
        <p:txBody>
          <a:bodyPr anchor="ctr">
            <a:noAutofit/>
          </a:bodyPr>
          <a:lstStyle>
            <a:lvl1pPr>
              <a:lnSpc>
                <a:spcPct val="100000"/>
              </a:lnSpc>
              <a:buNone/>
              <a:defRPr lang="en-US" sz="1200" b="0" strike="noStrike" spc="-1">
                <a:solidFill>
                  <a:srgbClr val="8B8B8B"/>
                </a:solidFill>
                <a:latin typeface="Calibri"/>
              </a:defRPr>
            </a:lvl1pPr>
          </a:lstStyle>
          <a:p>
            <a:pPr>
              <a:lnSpc>
                <a:spcPct val="100000"/>
              </a:lnSpc>
              <a:buNone/>
            </a:pPr>
            <a:r>
              <a:rPr lang="en-US" sz="1200" b="0" strike="noStrike" spc="-1">
                <a:solidFill>
                  <a:srgbClr val="8B8B8B"/>
                </a:solidFill>
                <a:latin typeface="Calibri"/>
              </a:rPr>
              <a:t>&lt;date/time&gt;</a:t>
            </a:r>
            <a:endParaRPr lang="en-US" sz="1200" b="0" strike="noStrike" spc="-1">
              <a:latin typeface="Times New Roman"/>
            </a:endParaRPr>
          </a:p>
        </p:txBody>
      </p:sp>
      <p:sp>
        <p:nvSpPr>
          <p:cNvPr id="50" name="PlaceHolder 4"/>
          <p:cNvSpPr>
            <a:spLocks noGrp="1"/>
          </p:cNvSpPr>
          <p:nvPr>
            <p:ph type="ftr" idx="5"/>
          </p:nvPr>
        </p:nvSpPr>
        <p:spPr>
          <a:xfrm>
            <a:off x="4038480" y="6356520"/>
            <a:ext cx="4114440" cy="364680"/>
          </a:xfrm>
          <a:prstGeom prst="rect">
            <a:avLst/>
          </a:prstGeom>
          <a:noFill/>
          <a:ln w="0">
            <a:noFill/>
          </a:ln>
        </p:spPr>
        <p:txBody>
          <a:bodyPr anchor="ctr">
            <a:noAutofit/>
          </a:bodyPr>
          <a:lstStyle>
            <a:lvl1pPr algn="ctr">
              <a:buNone/>
              <a:defRPr lang="en-US" sz="1400" b="0" strike="noStrike" spc="-1">
                <a:latin typeface="Times New Roman"/>
              </a:defRPr>
            </a:lvl1pPr>
          </a:lstStyle>
          <a:p>
            <a:pPr algn="ctr">
              <a:buNone/>
            </a:pPr>
            <a:r>
              <a:rPr lang="en-US" sz="1400" b="0" strike="noStrike" spc="-1">
                <a:latin typeface="Times New Roman"/>
              </a:rPr>
              <a:t>&lt;footer&gt;</a:t>
            </a:r>
          </a:p>
        </p:txBody>
      </p:sp>
      <p:sp>
        <p:nvSpPr>
          <p:cNvPr id="51" name="PlaceHolder 5"/>
          <p:cNvSpPr>
            <a:spLocks noGrp="1"/>
          </p:cNvSpPr>
          <p:nvPr>
            <p:ph type="sldNum" idx="6"/>
          </p:nvPr>
        </p:nvSpPr>
        <p:spPr>
          <a:xfrm>
            <a:off x="8610480" y="6356520"/>
            <a:ext cx="2742840" cy="364680"/>
          </a:xfrm>
          <a:prstGeom prst="rect">
            <a:avLst/>
          </a:prstGeom>
          <a:noFill/>
          <a:ln w="0">
            <a:noFill/>
          </a:ln>
        </p:spPr>
        <p:txBody>
          <a:bodyPr anchor="ctr">
            <a:noAutofit/>
          </a:bodyPr>
          <a:lstStyle>
            <a:lvl1pPr algn="r">
              <a:lnSpc>
                <a:spcPct val="100000"/>
              </a:lnSpc>
              <a:buNone/>
              <a:defRPr lang="en-US" sz="1200" b="0" strike="noStrike" spc="-1">
                <a:solidFill>
                  <a:srgbClr val="8B8B8B"/>
                </a:solidFill>
                <a:latin typeface="Calibri"/>
              </a:defRPr>
            </a:lvl1pPr>
          </a:lstStyle>
          <a:p>
            <a:pPr algn="r">
              <a:lnSpc>
                <a:spcPct val="100000"/>
              </a:lnSpc>
              <a:buNone/>
            </a:pPr>
            <a:fld id="{81EFFBCF-1DAE-4D2F-8E49-0DE30849E762}" type="slidenum">
              <a:rPr lang="en-US" sz="1200" b="0" strike="noStrike" spc="-1">
                <a:solidFill>
                  <a:srgbClr val="8B8B8B"/>
                </a:solidFill>
                <a:latin typeface="Calibri"/>
              </a:rPr>
              <a:t>‹#›</a:t>
            </a:fld>
            <a:endParaRPr lang="en-US" sz="1200" b="0" strike="noStrike" spc="-1">
              <a:latin typeface="Times New Roman"/>
            </a:endParaRPr>
          </a:p>
        </p:txBody>
      </p:sp>
      <p:pic>
        <p:nvPicPr>
          <p:cNvPr id="52" name="Picture 6"/>
          <p:cNvPicPr/>
          <p:nvPr/>
        </p:nvPicPr>
        <p:blipFill>
          <a:blip r:embed="rId14"/>
          <a:stretch/>
        </p:blipFill>
        <p:spPr>
          <a:xfrm>
            <a:off x="268920" y="4801320"/>
            <a:ext cx="11653560" cy="178596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00.xml"/><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hyperlink" Target="https://meta.stackexchange.com/questions/19190/should-questions-include-tags-in-their-titles"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19190/should-questions-include-tags-in-their-titles" TargetMode="External"/><Relationship Id="rId4" Type="http://schemas.openxmlformats.org/officeDocument/2006/relationships/image" Target="../media/image114.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02.xml"/><Relationship Id="rId1" Type="http://schemas.openxmlformats.org/officeDocument/2006/relationships/slideLayout" Target="../slideLayouts/slideLayout13.xml"/><Relationship Id="rId6" Type="http://schemas.openxmlformats.org/officeDocument/2006/relationships/hyperlink" Target="https://meta.stackexchange.com/questions/19190/should-questions-include-tags-in-their-titles" TargetMode="External"/><Relationship Id="rId5" Type="http://schemas.openxmlformats.org/officeDocument/2006/relationships/image" Target="../media/image106.png"/><Relationship Id="rId4" Type="http://schemas.openxmlformats.org/officeDocument/2006/relationships/image" Target="../media/image115.png"/></Relationships>
</file>

<file path=ppt/slides/_rels/slide1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19190/should-questions-include-tags-in-their-titles" TargetMode="External"/><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13.xml"/><Relationship Id="rId4" Type="http://schemas.openxmlformats.org/officeDocument/2006/relationships/hyperlink" Target="https://stackoverflow.com/help/on-topic"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meta.stackoverflow.com/questions/419824/is-it-wrong-to-add-error-in-the-title-of-the-question"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meta.stackoverflow.com/questions/419824/is-it-wrong-to-add-error-in-the-title-of-the-ques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search?q=title%3A%22error%3A+%22" TargetMode="External"/><Relationship Id="rId4" Type="http://schemas.openxmlformats.org/officeDocument/2006/relationships/hyperlink" Target="https://meta.stackoverflow.com/questions/419824/is-it-wrong-to-add-error-in-the-title-of-the-question"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16.png"/><Relationship Id="rId4" Type="http://schemas.openxmlformats.org/officeDocument/2006/relationships/hyperlink" Target="https://meta.stackoverflow.com/questions/419824/is-it-wrong-to-add-error-in-the-title-of-the-question"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overflow.com/questions/419824/is-it-wrong-to-add-error-in-the-title-of-the-question" TargetMode="External"/><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18.png"/><Relationship Id="rId4" Type="http://schemas.openxmlformats.org/officeDocument/2006/relationships/hyperlink" Target="https://meta.stackoverflow.com/questions/419824/is-it-wrong-to-add-error-in-the-title-of-the-question"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5.png"/><Relationship Id="rId2" Type="http://schemas.openxmlformats.org/officeDocument/2006/relationships/notesSlide" Target="../notesSlides/notesSlide114.xml"/><Relationship Id="rId1" Type="http://schemas.openxmlformats.org/officeDocument/2006/relationships/slideLayout" Target="../slideLayouts/slideLayout13.xml"/><Relationship Id="rId6" Type="http://schemas.openxmlformats.org/officeDocument/2006/relationships/image" Target="../media/image120.png"/><Relationship Id="rId5" Type="http://schemas.openxmlformats.org/officeDocument/2006/relationships/hyperlink" Target="https://meta.stackoverflow.com/questions/419824/is-it-wrong-to-add-error-in-the-title-of-the-question" TargetMode="External"/><Relationship Id="rId4" Type="http://schemas.openxmlformats.org/officeDocument/2006/relationships/image" Target="../media/image4.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15.xml"/><Relationship Id="rId1" Type="http://schemas.openxmlformats.org/officeDocument/2006/relationships/slideLayout" Target="../slideLayouts/slideLayout13.xml"/><Relationship Id="rId6" Type="http://schemas.openxmlformats.org/officeDocument/2006/relationships/hyperlink" Target="https://developer.mozilla.org/en-US/docs/Web/JavaScript/Reference/Errors/Invalid_const_assignment" TargetMode="External"/><Relationship Id="rId5" Type="http://schemas.openxmlformats.org/officeDocument/2006/relationships/image" Target="../media/image121.png"/><Relationship Id="rId4" Type="http://schemas.openxmlformats.org/officeDocument/2006/relationships/image" Target="../media/image116.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meta.stackoverflow.com/questions/419824/is-it-wrong-to-add-error-in-the-title-of-the-question"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22.png"/><Relationship Id="rId4" Type="http://schemas.openxmlformats.org/officeDocument/2006/relationships/hyperlink" Target="https://meta.stackoverflow.com/questions/419824/is-it-wrong-to-add-error-in-the-title-of-the-question"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meta.stackoverflow.com/questions/419824/is-it-wrong-to-add-error-in-the-title-of-the-question"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23.png"/><Relationship Id="rId4" Type="http://schemas.openxmlformats.org/officeDocument/2006/relationships/hyperlink" Target="https://meta.stackoverflow.com/questions/419824/is-it-wrong-to-add-error-in-the-title-of-the-quest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6.jpe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meta.stackoverflow.com/questions/419824/is-it-wrong-to-add-error-in-the-title-of-the-question"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2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hyperlink" Target="https://stackoverflow.com/help/on-topic" TargetMode="External"/><Relationship Id="rId4" Type="http://schemas.openxmlformats.org/officeDocument/2006/relationships/hyperlink" Target="https://stackexchange.com/sites"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13.xml"/><Relationship Id="rId6" Type="http://schemas.openxmlformats.org/officeDocument/2006/relationships/hyperlink" Target="https://stackoverflow.com/help/how-to-ask" TargetMode="External"/><Relationship Id="rId5" Type="http://schemas.openxmlformats.org/officeDocument/2006/relationships/image" Target="../media/image15.png"/><Relationship Id="rId4" Type="http://schemas.openxmlformats.org/officeDocument/2006/relationships/image" Target="../media/image124.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13.xml"/><Relationship Id="rId4" Type="http://schemas.openxmlformats.org/officeDocument/2006/relationships/hyperlink" Target="https://stackoverflow.com/help/how-to-ask"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stackoverflow.com/help/behavior"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6.xml"/><Relationship Id="rId1" Type="http://schemas.openxmlformats.org/officeDocument/2006/relationships/slideLayout" Target="../slideLayouts/slideLayout13.xml"/><Relationship Id="rId6" Type="http://schemas.openxmlformats.org/officeDocument/2006/relationships/image" Target="../media/image125.png"/><Relationship Id="rId5" Type="http://schemas.openxmlformats.org/officeDocument/2006/relationships/image" Target="../media/image15.png"/><Relationship Id="rId4" Type="http://schemas.openxmlformats.org/officeDocument/2006/relationships/hyperlink" Target="https://stackoverflow.com/help/behavior"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7.png"/><Relationship Id="rId2" Type="http://schemas.openxmlformats.org/officeDocument/2006/relationships/notesSlide" Target="../notesSlides/notesSlide12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5029/are-taglines-signatures-disallowed" TargetMode="External"/><Relationship Id="rId4" Type="http://schemas.openxmlformats.org/officeDocument/2006/relationships/image" Target="../media/image126.png"/></Relationships>
</file>

<file path=ppt/slides/_rels/slide128.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5.png"/><Relationship Id="rId2" Type="http://schemas.openxmlformats.org/officeDocument/2006/relationships/notesSlide" Target="../notesSlides/notesSlide128.xml"/><Relationship Id="rId1" Type="http://schemas.openxmlformats.org/officeDocument/2006/relationships/slideLayout" Target="../slideLayouts/slideLayout1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4.png"/></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3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questions/ask" TargetMode="External"/><Relationship Id="rId4" Type="http://schemas.openxmlformats.org/officeDocument/2006/relationships/image" Target="../media/image132.png"/></Relationships>
</file>

<file path=ppt/slides/_rels/slide131.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5.png"/><Relationship Id="rId2" Type="http://schemas.openxmlformats.org/officeDocument/2006/relationships/notesSlide" Target="../notesSlides/notesSlide131.xml"/><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4.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36.png"/></Relationships>
</file>

<file path=ppt/slides/_rels/slide1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0.png"/><Relationship Id="rId2" Type="http://schemas.openxmlformats.org/officeDocument/2006/relationships/notesSlide" Target="../notesSlides/notesSlide133.xml"/><Relationship Id="rId1" Type="http://schemas.openxmlformats.org/officeDocument/2006/relationships/slideLayout" Target="../slideLayouts/slideLayout1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1.png"/></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1.png"/><Relationship Id="rId4" Type="http://schemas.openxmlformats.org/officeDocument/2006/relationships/image" Target="../media/image142.png"/></Relationships>
</file>

<file path=ppt/slides/_rels/slide13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13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13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codeblog.jonskeet.uk/2010/08/29/writing-the-perfect-question" TargetMode="External"/><Relationship Id="rId4" Type="http://schemas.openxmlformats.org/officeDocument/2006/relationships/image" Target="../media/image4.png"/></Relationships>
</file>

<file path=ppt/slides/_rels/slide13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github.com/facebook/react/issues"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8.jpg"/></Relationships>
</file>

<file path=ppt/slides/_rels/slide14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github.com/facebook/react/issues" TargetMode="External"/><Relationship Id="rId4" Type="http://schemas.openxmlformats.org/officeDocument/2006/relationships/image" Target="../media/image4.png"/></Relationships>
</file>

<file path=ppt/slides/_rels/slide14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49.png"/></Relationships>
</file>

<file path=ppt/slides/_rels/slide14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53.png"/><Relationship Id="rId2" Type="http://schemas.openxmlformats.org/officeDocument/2006/relationships/notesSlide" Target="../notesSlides/notesSlide142.xml"/><Relationship Id="rId1" Type="http://schemas.openxmlformats.org/officeDocument/2006/relationships/slideLayout" Target="../slideLayouts/slideLayout1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54.png"/><Relationship Id="rId4" Type="http://schemas.openxmlformats.org/officeDocument/2006/relationships/hyperlink" Target="https://stackoverflow.com/search?q=score:100..+%5bjavascript%5d+hasaccepted:yes+is:question"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55.png"/></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7.png"/><Relationship Id="rId2" Type="http://schemas.openxmlformats.org/officeDocument/2006/relationships/notesSlide" Target="../notesSlides/notesSlide146.xml"/><Relationship Id="rId1" Type="http://schemas.openxmlformats.org/officeDocument/2006/relationships/slideLayout" Target="../slideLayouts/slideLayout13.xml"/><Relationship Id="rId6" Type="http://schemas.openxmlformats.org/officeDocument/2006/relationships/image" Target="../media/image156.png"/><Relationship Id="rId5" Type="http://schemas.openxmlformats.org/officeDocument/2006/relationships/hyperlink" Target="https://stackoverflow.com/help/privileges/close-questions" TargetMode="External"/><Relationship Id="rId4" Type="http://schemas.openxmlformats.org/officeDocument/2006/relationships/hyperlink" Target="https://stackoverflow.com/help/closed-questions"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7.xml"/><Relationship Id="rId1" Type="http://schemas.openxmlformats.org/officeDocument/2006/relationships/slideLayout" Target="../slideLayouts/slideLayout13.xml"/><Relationship Id="rId5" Type="http://schemas.openxmlformats.org/officeDocument/2006/relationships/hyperlink" Target="https://stackoverflow.com/help/privileges/vote-down" TargetMode="External"/><Relationship Id="rId4" Type="http://schemas.openxmlformats.org/officeDocument/2006/relationships/image" Target="../media/image4.png"/></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48.xml"/><Relationship Id="rId1" Type="http://schemas.openxmlformats.org/officeDocument/2006/relationships/slideLayout" Target="../slideLayouts/slideLayout13.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hyperlink" Target="https://stackoverflow.com/help/privileges/vote-down"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vote-down" TargetMode="External"/><Relationship Id="rId4" Type="http://schemas.openxmlformats.org/officeDocument/2006/relationships/hyperlink" Target="https://meta.stackexchange.com/questions/121350/ive-just-been-downvoted-how-should-i-reac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jpg"/></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1.png"/><Relationship Id="rId2" Type="http://schemas.openxmlformats.org/officeDocument/2006/relationships/notesSlide" Target="../notesSlides/notesSlide15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vote-down" TargetMode="External"/><Relationship Id="rId4" Type="http://schemas.openxmlformats.org/officeDocument/2006/relationships/hyperlink" Target="https://meta.stackexchange.com/questions/121350/ive-just-been-downvoted-how-should-i-react"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vote-down" TargetMode="External"/><Relationship Id="rId4" Type="http://schemas.openxmlformats.org/officeDocument/2006/relationships/hyperlink" Target="https://meta.stackexchange.com/questions/121350/ive-just-been-downvoted-how-should-i-react"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52.xml"/><Relationship Id="rId1" Type="http://schemas.openxmlformats.org/officeDocument/2006/relationships/slideLayout" Target="../slideLayouts/slideLayout13.xml"/><Relationship Id="rId6" Type="http://schemas.openxmlformats.org/officeDocument/2006/relationships/hyperlink" Target="https://stackoverflow.com/help/privileges/vote-down" TargetMode="External"/><Relationship Id="rId5" Type="http://schemas.openxmlformats.org/officeDocument/2006/relationships/hyperlink" Target="https://meta.stackexchange.com/questions/121350/ive-just-been-downvoted-how-should-i-react" TargetMode="External"/><Relationship Id="rId4" Type="http://schemas.openxmlformats.org/officeDocument/2006/relationships/image" Target="../media/image162.png"/></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53.xml"/><Relationship Id="rId1" Type="http://schemas.openxmlformats.org/officeDocument/2006/relationships/slideLayout" Target="../slideLayouts/slideLayout13.xml"/><Relationship Id="rId6" Type="http://schemas.openxmlformats.org/officeDocument/2006/relationships/hyperlink" Target="https://stackoverflow.com/help/privileges/vote-down" TargetMode="External"/><Relationship Id="rId5" Type="http://schemas.openxmlformats.org/officeDocument/2006/relationships/image" Target="../media/image164.png"/><Relationship Id="rId4" Type="http://schemas.openxmlformats.org/officeDocument/2006/relationships/image" Target="../media/image163.png"/></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54.xml"/><Relationship Id="rId1" Type="http://schemas.openxmlformats.org/officeDocument/2006/relationships/slideLayout" Target="../slideLayouts/slideLayout13.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hyperlink" Target="https://stackoverflow.com/help/privileges/vote-down"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8.png"/><Relationship Id="rId2" Type="http://schemas.openxmlformats.org/officeDocument/2006/relationships/notesSlide" Target="../notesSlides/notesSlide15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vote-up" TargetMode="External"/><Relationship Id="rId4" Type="http://schemas.openxmlformats.org/officeDocument/2006/relationships/hyperlink" Target="https://stackoverflow.com/help/privileges/vote-down"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8.png"/><Relationship Id="rId2" Type="http://schemas.openxmlformats.org/officeDocument/2006/relationships/notesSlide" Target="../notesSlides/notesSlide15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vote-up" TargetMode="External"/><Relationship Id="rId4" Type="http://schemas.openxmlformats.org/officeDocument/2006/relationships/hyperlink" Target="https://stackoverflow.com/help/privileges/vote-down"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8.png"/><Relationship Id="rId2" Type="http://schemas.openxmlformats.org/officeDocument/2006/relationships/notesSlide" Target="../notesSlides/notesSlide15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vote-up" TargetMode="External"/><Relationship Id="rId4" Type="http://schemas.openxmlformats.org/officeDocument/2006/relationships/hyperlink" Target="https://stackoverflow.com/help/privileges/vote-down"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8.png"/><Relationship Id="rId2" Type="http://schemas.openxmlformats.org/officeDocument/2006/relationships/notesSlide" Target="../notesSlides/notesSlide15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vote-up" TargetMode="External"/><Relationship Id="rId4" Type="http://schemas.openxmlformats.org/officeDocument/2006/relationships/hyperlink" Target="https://stackoverflow.com/help/privileges/vote-down" TargetMode="External"/></Relationships>
</file>

<file path=ppt/slides/_rels/slide15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7.png"/><Relationship Id="rId7" Type="http://schemas.openxmlformats.org/officeDocument/2006/relationships/hyperlink" Target="https://meta.stackexchange.com/questions/325416/why-isnt-providing-feedback-mandatory-on-downvotes-and-why-are-ideas-suggestin" TargetMode="External"/><Relationship Id="rId2" Type="http://schemas.openxmlformats.org/officeDocument/2006/relationships/notesSlide" Target="../notesSlides/notesSlide159.xml"/><Relationship Id="rId1" Type="http://schemas.openxmlformats.org/officeDocument/2006/relationships/slideLayout" Target="../slideLayouts/slideLayout13.xml"/><Relationship Id="rId6" Type="http://schemas.openxmlformats.org/officeDocument/2006/relationships/image" Target="../media/image168.png"/><Relationship Id="rId5" Type="http://schemas.openxmlformats.org/officeDocument/2006/relationships/hyperlink" Target="https://blog.stackoverflow.com/2011/06/optimizing-for-pearls-not-sand/"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5.png"/></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0.xml"/><Relationship Id="rId1" Type="http://schemas.openxmlformats.org/officeDocument/2006/relationships/slideLayout" Target="../slideLayouts/slideLayout13.xml"/><Relationship Id="rId6" Type="http://schemas.openxmlformats.org/officeDocument/2006/relationships/image" Target="../media/image158.png"/><Relationship Id="rId5" Type="http://schemas.openxmlformats.org/officeDocument/2006/relationships/image" Target="../media/image15.png"/><Relationship Id="rId4" Type="http://schemas.openxmlformats.org/officeDocument/2006/relationships/hyperlink" Target="https://meta.stackoverflow.com/questions/365805/what-is-the-time-limit-to-undo-upvotes-downvotes-on-posts"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61.xml"/><Relationship Id="rId1" Type="http://schemas.openxmlformats.org/officeDocument/2006/relationships/slideLayout" Target="../slideLayouts/slideLayout13.xml"/><Relationship Id="rId6" Type="http://schemas.openxmlformats.org/officeDocument/2006/relationships/hyperlink" Target="https://stackoverflow.com/help/privileges/flag-posts" TargetMode="External"/><Relationship Id="rId5" Type="http://schemas.openxmlformats.org/officeDocument/2006/relationships/image" Target="../media/image169.png"/><Relationship Id="rId4" Type="http://schemas.openxmlformats.org/officeDocument/2006/relationships/hyperlink" Target="https://stackoverflow.com/help/privileges/vote-down" TargetMode="External"/></Relationships>
</file>

<file path=ppt/slides/_rels/slide16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hyperlink" Target="https://stackoverflow.com/help/privileges/flag-posts" TargetMode="External"/><Relationship Id="rId2" Type="http://schemas.openxmlformats.org/officeDocument/2006/relationships/notesSlide" Target="../notesSlides/notesSlide162.xml"/><Relationship Id="rId1" Type="http://schemas.openxmlformats.org/officeDocument/2006/relationships/slideLayout" Target="../slideLayouts/slideLayout13.xml"/><Relationship Id="rId6" Type="http://schemas.openxmlformats.org/officeDocument/2006/relationships/hyperlink" Target="https://stackoverflow.com/help/privileges/vote-down" TargetMode="External"/><Relationship Id="rId5" Type="http://schemas.openxmlformats.org/officeDocument/2006/relationships/image" Target="../media/image171.png"/><Relationship Id="rId4" Type="http://schemas.openxmlformats.org/officeDocument/2006/relationships/image" Target="../media/image170.png"/></Relationships>
</file>

<file path=ppt/slides/_rels/slide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flag-posts" TargetMode="External"/><Relationship Id="rId4" Type="http://schemas.openxmlformats.org/officeDocument/2006/relationships/image" Target="../media/image169.png"/></Relationships>
</file>

<file path=ppt/slides/_rels/slide16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64.xml"/><Relationship Id="rId1" Type="http://schemas.openxmlformats.org/officeDocument/2006/relationships/slideLayout" Target="../slideLayouts/slideLayout13.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hyperlink" Target="https://stackoverflow.com/help/privileges/comment"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74.png"/><Relationship Id="rId4" Type="http://schemas.openxmlformats.org/officeDocument/2006/relationships/hyperlink" Target="https://stackoverflow.com/help/privileges/comment"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66.xml"/><Relationship Id="rId1" Type="http://schemas.openxmlformats.org/officeDocument/2006/relationships/slideLayout" Target="../slideLayouts/slideLayout13.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hyperlink" Target="https://stackoverflow.com/help/privileges/comment"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67.xml"/><Relationship Id="rId1" Type="http://schemas.openxmlformats.org/officeDocument/2006/relationships/slideLayout" Target="../slideLayouts/slideLayout1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hyperlink" Target="https://stackoverflow.com/help/privileges/comment"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overflow.com/" TargetMode="External"/><Relationship Id="rId4" Type="http://schemas.openxmlformats.org/officeDocument/2006/relationships/hyperlink" Target="https://chat.stackoverflow.com/"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78.png"/><Relationship Id="rId4" Type="http://schemas.openxmlformats.org/officeDocument/2006/relationships/hyperlink" Target="https://stackoverflow.com/help/privileges/commen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8" Type="http://schemas.openxmlformats.org/officeDocument/2006/relationships/hyperlink" Target="https://meta.stackexchange.com/questions/43019/how-do-comment-replies-work" TargetMode="External"/><Relationship Id="rId3" Type="http://schemas.openxmlformats.org/officeDocument/2006/relationships/image" Target="../media/image4.png"/><Relationship Id="rId7" Type="http://schemas.openxmlformats.org/officeDocument/2006/relationships/image" Target="../media/image181.png"/><Relationship Id="rId2" Type="http://schemas.openxmlformats.org/officeDocument/2006/relationships/notesSlide" Target="../notesSlides/notesSlide170.xml"/><Relationship Id="rId1" Type="http://schemas.openxmlformats.org/officeDocument/2006/relationships/slideLayout" Target="../slideLayouts/slideLayout13.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hyperlink" Target="https://stackoverflow.com/help/privileges/comment" TargetMode="External"/><Relationship Id="rId9" Type="http://schemas.openxmlformats.org/officeDocument/2006/relationships/image" Target="../media/image15.png"/></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privileges/flag-posts" TargetMode="External"/><Relationship Id="rId4" Type="http://schemas.openxmlformats.org/officeDocument/2006/relationships/image" Target="../media/image169.png"/></Relationships>
</file>

<file path=ppt/slides/_rels/slide17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2.png"/><Relationship Id="rId2" Type="http://schemas.openxmlformats.org/officeDocument/2006/relationships/notesSlide" Target="../notesSlides/notesSlide172.xml"/><Relationship Id="rId1" Type="http://schemas.openxmlformats.org/officeDocument/2006/relationships/slideLayout" Target="../slideLayouts/slideLayout13.xml"/><Relationship Id="rId6" Type="http://schemas.openxmlformats.org/officeDocument/2006/relationships/hyperlink" Target="https://meta.stackoverflow.com/questions/417476/question-close-reasons-definitions-and-guidance" TargetMode="External"/><Relationship Id="rId5" Type="http://schemas.openxmlformats.org/officeDocument/2006/relationships/hyperlink" Target="https://stackoverflow.com/help/closed-questions" TargetMode="External"/><Relationship Id="rId4" Type="http://schemas.openxmlformats.org/officeDocument/2006/relationships/hyperlink" Target="https://stackoverflow.com/help/on-topic"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7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search?tab=newest&amp;q=duplicate%3ayes" TargetMode="External"/><Relationship Id="rId4" Type="http://schemas.openxmlformats.org/officeDocument/2006/relationships/image" Target="../media/image4.png"/></Relationships>
</file>

<file path=ppt/slides/_rels/slide17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7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search?q=duplicate%3Ayes+score%3A..-1" TargetMode="External"/><Relationship Id="rId4" Type="http://schemas.openxmlformats.org/officeDocument/2006/relationships/image" Target="../media/image4.png"/></Relationships>
</file>

<file path=ppt/slides/_rels/slide17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7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search?q=duplicate%3Ayes+score%3A..-1" TargetMode="External"/><Relationship Id="rId4" Type="http://schemas.openxmlformats.org/officeDocument/2006/relationships/image" Target="../media/image4.png"/></Relationships>
</file>

<file path=ppt/slides/_rels/slide17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1.png"/><Relationship Id="rId2" Type="http://schemas.openxmlformats.org/officeDocument/2006/relationships/notesSlide" Target="../notesSlides/notesSlide176.xml"/><Relationship Id="rId1" Type="http://schemas.openxmlformats.org/officeDocument/2006/relationships/slideLayout" Target="../slideLayouts/slideLayout13.xml"/><Relationship Id="rId6" Type="http://schemas.openxmlformats.org/officeDocument/2006/relationships/hyperlink" Target="https://meta.stackoverflow.com/questions/417476/question-close-reasons-definitions-and-guidance" TargetMode="External"/><Relationship Id="rId5" Type="http://schemas.openxmlformats.org/officeDocument/2006/relationships/hyperlink" Target="https://stackoverflow.com/help/closed-questions" TargetMode="External"/><Relationship Id="rId4" Type="http://schemas.openxmlformats.org/officeDocument/2006/relationships/hyperlink" Target="https://stackoverflow.com/help/on-topic" TargetMode="External"/></Relationships>
</file>

<file path=ppt/slides/_rels/slide17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hyperlink" Target="https://www.quora.com/How-much-better-is-Java-than-C" TargetMode="External"/><Relationship Id="rId2" Type="http://schemas.openxmlformats.org/officeDocument/2006/relationships/notesSlide" Target="../notesSlides/notesSlide177.xml"/><Relationship Id="rId1" Type="http://schemas.openxmlformats.org/officeDocument/2006/relationships/slideLayout" Target="../slideLayouts/slideLayout13.xml"/><Relationship Id="rId6" Type="http://schemas.openxmlformats.org/officeDocument/2006/relationships/hyperlink" Target="https://www.reddit.com/r/java/comments/ippugt/why_should_i_use_java_over_c/" TargetMode="External"/><Relationship Id="rId5" Type="http://schemas.openxmlformats.org/officeDocument/2006/relationships/image" Target="../media/image187.png"/><Relationship Id="rId4" Type="http://schemas.openxmlformats.org/officeDocument/2006/relationships/image" Target="../media/image186.png"/></Relationships>
</file>

<file path=ppt/slides/_rels/slide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89.png"/><Relationship Id="rId4" Type="http://schemas.openxmlformats.org/officeDocument/2006/relationships/image" Target="../media/image188.png"/></Relationships>
</file>

<file path=ppt/slides/_rels/slide17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hyperlink" Target="https://www.redditinc.com/" TargetMode="External"/><Relationship Id="rId2" Type="http://schemas.openxmlformats.org/officeDocument/2006/relationships/notesSlide" Target="../notesSlides/notesSlide179.xml"/><Relationship Id="rId1" Type="http://schemas.openxmlformats.org/officeDocument/2006/relationships/slideLayout" Target="../slideLayouts/slideLayout13.xml"/><Relationship Id="rId6" Type="http://schemas.openxmlformats.org/officeDocument/2006/relationships/image" Target="../media/image191.png"/><Relationship Id="rId5" Type="http://schemas.openxmlformats.org/officeDocument/2006/relationships/hyperlink" Target="https://frontpagemetrics.com/history/month" TargetMode="External"/><Relationship Id="rId4" Type="http://schemas.openxmlformats.org/officeDocument/2006/relationships/image" Target="../media/image19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2.png"/></Relationships>
</file>

<file path=ppt/slides/_rels/slide18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80.xml"/><Relationship Id="rId1" Type="http://schemas.openxmlformats.org/officeDocument/2006/relationships/slideLayout" Target="../slideLayouts/slideLayout13.xml"/><Relationship Id="rId6" Type="http://schemas.openxmlformats.org/officeDocument/2006/relationships/hyperlink" Target="https://www.reddit.com/r/resumes" TargetMode="External"/><Relationship Id="rId5" Type="http://schemas.openxmlformats.org/officeDocument/2006/relationships/image" Target="../media/image193.png"/><Relationship Id="rId4" Type="http://schemas.openxmlformats.org/officeDocument/2006/relationships/image" Target="../media/image192.png"/></Relationships>
</file>

<file path=ppt/slides/_rels/slide18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81.xml"/><Relationship Id="rId1" Type="http://schemas.openxmlformats.org/officeDocument/2006/relationships/slideLayout" Target="../slideLayouts/slideLayout13.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82.xml"/><Relationship Id="rId1" Type="http://schemas.openxmlformats.org/officeDocument/2006/relationships/slideLayout" Target="../slideLayouts/slideLayout13.xml"/><Relationship Id="rId6" Type="http://schemas.openxmlformats.org/officeDocument/2006/relationships/hyperlink" Target="https://meta.stackoverflow.com/questions/255745/why-cant-i-ask-customer-service-related-questions-on-stack-overflow"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83.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4.png"/><Relationship Id="rId7" Type="http://schemas.openxmlformats.org/officeDocument/2006/relationships/image" Target="../media/image199.png"/><Relationship Id="rId2" Type="http://schemas.openxmlformats.org/officeDocument/2006/relationships/notesSlide" Target="../notesSlides/notesSlide183.xml"/><Relationship Id="rId1" Type="http://schemas.openxmlformats.org/officeDocument/2006/relationships/slideLayout" Target="../slideLayouts/slideLayout13.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5.png"/></Relationships>
</file>

<file path=ppt/slides/_rels/slide18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84.xml"/><Relationship Id="rId1" Type="http://schemas.openxmlformats.org/officeDocument/2006/relationships/slideLayout" Target="../slideLayouts/slideLayout13.xml"/><Relationship Id="rId6" Type="http://schemas.openxmlformats.org/officeDocument/2006/relationships/image" Target="../media/image202.png"/><Relationship Id="rId5" Type="http://schemas.openxmlformats.org/officeDocument/2006/relationships/image" Target="../media/image15.png"/><Relationship Id="rId4" Type="http://schemas.openxmlformats.org/officeDocument/2006/relationships/image" Target="../media/image4.png"/></Relationships>
</file>

<file path=ppt/slides/_rels/slide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5.xml"/><Relationship Id="rId1" Type="http://schemas.openxmlformats.org/officeDocument/2006/relationships/slideLayout" Target="../slideLayouts/slideLayout13.xml"/><Relationship Id="rId5" Type="http://schemas.openxmlformats.org/officeDocument/2006/relationships/image" Target="../media/image203.jpg"/><Relationship Id="rId4" Type="http://schemas.openxmlformats.org/officeDocument/2006/relationships/image" Target="../media/image15.png"/></Relationships>
</file>

<file path=ppt/slides/_rels/slide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6.xml"/><Relationship Id="rId1" Type="http://schemas.openxmlformats.org/officeDocument/2006/relationships/slideLayout" Target="../slideLayouts/slideLayout13.xml"/><Relationship Id="rId5" Type="http://schemas.openxmlformats.org/officeDocument/2006/relationships/image" Target="../media/image204.jpg"/><Relationship Id="rId4" Type="http://schemas.openxmlformats.org/officeDocument/2006/relationships/image" Target="../media/image15.png"/></Relationships>
</file>

<file path=ppt/slides/_rels/slide18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87.xml"/><Relationship Id="rId1" Type="http://schemas.openxmlformats.org/officeDocument/2006/relationships/slideLayout" Target="../slideLayouts/slideLayout13.xml"/><Relationship Id="rId6" Type="http://schemas.openxmlformats.org/officeDocument/2006/relationships/image" Target="../media/image206.png"/><Relationship Id="rId5" Type="http://schemas.openxmlformats.org/officeDocument/2006/relationships/image" Target="../media/image15.png"/><Relationship Id="rId4" Type="http://schemas.openxmlformats.org/officeDocument/2006/relationships/image" Target="../media/image4.png"/></Relationships>
</file>

<file path=ppt/slides/_rels/slide188.xml.rels><?xml version="1.0" encoding="UTF-8" standalone="yes"?>
<Relationships xmlns="http://schemas.openxmlformats.org/package/2006/relationships"><Relationship Id="rId8" Type="http://schemas.openxmlformats.org/officeDocument/2006/relationships/hyperlink" Target="https://meta.stackoverflow.com/questions/417476/question-close-reasons-definitions-and-guidance" TargetMode="External"/><Relationship Id="rId3" Type="http://schemas.openxmlformats.org/officeDocument/2006/relationships/image" Target="../media/image4.png"/><Relationship Id="rId7" Type="http://schemas.openxmlformats.org/officeDocument/2006/relationships/hyperlink" Target="https://stackoverflow.com/help/closed-questions" TargetMode="External"/><Relationship Id="rId2" Type="http://schemas.openxmlformats.org/officeDocument/2006/relationships/notesSlide" Target="../notesSlides/notesSlide188.xml"/><Relationship Id="rId1" Type="http://schemas.openxmlformats.org/officeDocument/2006/relationships/slideLayout" Target="../slideLayouts/slideLayout13.xml"/><Relationship Id="rId6" Type="http://schemas.openxmlformats.org/officeDocument/2006/relationships/hyperlink" Target="https://stackoverflow.com/help/on-topic" TargetMode="External"/><Relationship Id="rId5" Type="http://schemas.openxmlformats.org/officeDocument/2006/relationships/image" Target="../media/image15.png"/><Relationship Id="rId4" Type="http://schemas.openxmlformats.org/officeDocument/2006/relationships/image" Target="../media/image207.png"/></Relationships>
</file>

<file path=ppt/slides/_rels/slide18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207.png"/><Relationship Id="rId2" Type="http://schemas.openxmlformats.org/officeDocument/2006/relationships/notesSlide" Target="../notesSlides/notesSlide189.xml"/><Relationship Id="rId1" Type="http://schemas.openxmlformats.org/officeDocument/2006/relationships/slideLayout" Target="../slideLayouts/slideLayout13.xml"/><Relationship Id="rId6" Type="http://schemas.openxmlformats.org/officeDocument/2006/relationships/hyperlink" Target="https://meta.stackoverflow.com/questions/417476/question-close-reasons-definitions-and-guidance" TargetMode="External"/><Relationship Id="rId5" Type="http://schemas.openxmlformats.org/officeDocument/2006/relationships/hyperlink" Target="https://stackoverflow.com/help/closed-questions" TargetMode="External"/><Relationship Id="rId4" Type="http://schemas.openxmlformats.org/officeDocument/2006/relationships/hyperlink" Target="https://stackoverflow.com/help/on-topic" TargetMode="External"/><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3.png"/></Relationships>
</file>

<file path=ppt/slides/_rels/slide19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meta.stackoverflow.com/questions/417476/question-close-reasons-definitions-and-guidance" TargetMode="External"/><Relationship Id="rId2" Type="http://schemas.openxmlformats.org/officeDocument/2006/relationships/notesSlide" Target="../notesSlides/notesSlide190.xml"/><Relationship Id="rId1" Type="http://schemas.openxmlformats.org/officeDocument/2006/relationships/slideLayout" Target="../slideLayouts/slideLayout13.xml"/><Relationship Id="rId6" Type="http://schemas.openxmlformats.org/officeDocument/2006/relationships/hyperlink" Target="https://stackoverflow.com/help/closed-questions" TargetMode="External"/><Relationship Id="rId5" Type="http://schemas.openxmlformats.org/officeDocument/2006/relationships/hyperlink" Target="https://stackoverflow.com/help/on-topic" TargetMode="External"/><Relationship Id="rId4" Type="http://schemas.openxmlformats.org/officeDocument/2006/relationships/image" Target="../media/image208.png"/></Relationships>
</file>

<file path=ppt/slides/_rels/slide1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10.png"/><Relationship Id="rId4" Type="http://schemas.openxmlformats.org/officeDocument/2006/relationships/image" Target="../media/image209.png"/></Relationships>
</file>

<file path=ppt/slides/_rels/slide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2.xml"/><Relationship Id="rId1" Type="http://schemas.openxmlformats.org/officeDocument/2006/relationships/slideLayout" Target="../slideLayouts/slideLayout13.xml"/><Relationship Id="rId6" Type="http://schemas.openxmlformats.org/officeDocument/2006/relationships/image" Target="../media/image211.png"/><Relationship Id="rId5" Type="http://schemas.openxmlformats.org/officeDocument/2006/relationships/hyperlink" Target="https://opensource.stackexchange.com/" TargetMode="External"/><Relationship Id="rId4" Type="http://schemas.openxmlformats.org/officeDocument/2006/relationships/hyperlink" Target="https://law.stackexchange.com/"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3.xml"/><Relationship Id="rId1" Type="http://schemas.openxmlformats.org/officeDocument/2006/relationships/slideLayout" Target="../slideLayouts/slideLayout13.xml"/><Relationship Id="rId5" Type="http://schemas.openxmlformats.org/officeDocument/2006/relationships/image" Target="../media/image212.png"/><Relationship Id="rId4" Type="http://schemas.openxmlformats.org/officeDocument/2006/relationships/hyperlink" Target="https://meta.stackoverflow.com/questions/255745/why-cant-i-ask-customer-service-related-questions-on-stack-overflow" TargetMode="External"/></Relationships>
</file>

<file path=ppt/slides/_rels/slide1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13.png"/><Relationship Id="rId4" Type="http://schemas.openxmlformats.org/officeDocument/2006/relationships/hyperlink" Target="https://meta.stackoverflow.com/questions/255745/why-cant-i-ask-customer-service-related-questions-on-stack-overflow" TargetMode="External"/></Relationships>
</file>

<file path=ppt/slides/_rels/slide1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14.png"/><Relationship Id="rId4" Type="http://schemas.openxmlformats.org/officeDocument/2006/relationships/hyperlink" Target="https://meta.stackoverflow.com/questions/255745/why-cant-i-ask-customer-service-related-questions-on-stack-overflow"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5.png"/><Relationship Id="rId2" Type="http://schemas.openxmlformats.org/officeDocument/2006/relationships/notesSlide" Target="../notesSlides/notesSlide196.xml"/><Relationship Id="rId1" Type="http://schemas.openxmlformats.org/officeDocument/2006/relationships/slideLayout" Target="../slideLayouts/slideLayout13.xml"/><Relationship Id="rId6" Type="http://schemas.openxmlformats.org/officeDocument/2006/relationships/hyperlink" Target="https://meta.stackoverflow.com/questions/417476/question-close-reasons-definitions-and-guidance" TargetMode="External"/><Relationship Id="rId5" Type="http://schemas.openxmlformats.org/officeDocument/2006/relationships/hyperlink" Target="https://stackoverflow.com/help/closed-questions" TargetMode="External"/><Relationship Id="rId4" Type="http://schemas.openxmlformats.org/officeDocument/2006/relationships/hyperlink" Target="https://stackoverflow.com/help/on-topic" TargetMode="External"/></Relationships>
</file>

<file path=ppt/slides/_rels/slide19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6.png"/><Relationship Id="rId7" Type="http://schemas.openxmlformats.org/officeDocument/2006/relationships/image" Target="../media/image218.png"/><Relationship Id="rId2" Type="http://schemas.openxmlformats.org/officeDocument/2006/relationships/notesSlide" Target="../notesSlides/notesSlide197.xml"/><Relationship Id="rId1" Type="http://schemas.openxmlformats.org/officeDocument/2006/relationships/slideLayout" Target="../slideLayouts/slideLayout13.xml"/><Relationship Id="rId6" Type="http://schemas.openxmlformats.org/officeDocument/2006/relationships/image" Target="../media/image217.png"/><Relationship Id="rId5" Type="http://schemas.openxmlformats.org/officeDocument/2006/relationships/hyperlink" Target="https://stackoverflow.com/help/closed-questions" TargetMode="External"/><Relationship Id="rId4" Type="http://schemas.openxmlformats.org/officeDocument/2006/relationships/image" Target="../media/image4.png"/></Relationships>
</file>

<file path=ppt/slides/_rels/slide1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8.xml"/><Relationship Id="rId1" Type="http://schemas.openxmlformats.org/officeDocument/2006/relationships/slideLayout" Target="../slideLayouts/slideLayout13.xml"/><Relationship Id="rId6" Type="http://schemas.openxmlformats.org/officeDocument/2006/relationships/hyperlink" Target="https://meta.stackoverflow.com/questions/262345/is-it-ok-to-ask-your-friends-to-upvote-your-posts" TargetMode="External"/><Relationship Id="rId5" Type="http://schemas.openxmlformats.org/officeDocument/2006/relationships/image" Target="../media/image219.png"/><Relationship Id="rId4" Type="http://schemas.openxmlformats.org/officeDocument/2006/relationships/hyperlink" Target="https://meta.stackexchange.com/questions/35593/whats-the-policy-about-having-multiple-user-accounts"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9.xml"/><Relationship Id="rId1" Type="http://schemas.openxmlformats.org/officeDocument/2006/relationships/slideLayout" Target="../slideLayouts/slideLayout13.xml"/><Relationship Id="rId4" Type="http://schemas.openxmlformats.org/officeDocument/2006/relationships/hyperlink" Target="https://stackoverflow.com/help/closed-questi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4.png"/></Relationships>
</file>

<file path=ppt/slides/_rels/slide200.xml.rels><?xml version="1.0" encoding="UTF-8" standalone="yes"?>
<Relationships xmlns="http://schemas.openxmlformats.org/package/2006/relationships"><Relationship Id="rId3" Type="http://schemas.openxmlformats.org/officeDocument/2006/relationships/hyperlink" Target="https://stackoverflow.com/help/deleted-questions" TargetMode="External"/><Relationship Id="rId2" Type="http://schemas.openxmlformats.org/officeDocument/2006/relationships/notesSlide" Target="../notesSlides/notesSlide200.xml"/><Relationship Id="rId1" Type="http://schemas.openxmlformats.org/officeDocument/2006/relationships/slideLayout" Target="../slideLayouts/slideLayout13.xml"/><Relationship Id="rId5" Type="http://schemas.openxmlformats.org/officeDocument/2006/relationships/image" Target="../media/image220.png"/><Relationship Id="rId4" Type="http://schemas.openxmlformats.org/officeDocument/2006/relationships/image" Target="../media/image4.png"/></Relationships>
</file>

<file path=ppt/slides/_rels/slide20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01.xml"/><Relationship Id="rId7" Type="http://schemas.openxmlformats.org/officeDocument/2006/relationships/image" Target="../media/image221.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hyperlink" Target="https://stackoverflow.com/help/deleted-questions" TargetMode="External"/></Relationships>
</file>

<file path=ppt/slides/_rels/slide20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02.xml"/><Relationship Id="rId1" Type="http://schemas.openxmlformats.org/officeDocument/2006/relationships/slideLayout" Target="../slideLayouts/slideLayout13.xml"/><Relationship Id="rId6" Type="http://schemas.openxmlformats.org/officeDocument/2006/relationships/hyperlink" Target="https://stackoverflow.com/help/privileges/close-questions" TargetMode="External"/><Relationship Id="rId5" Type="http://schemas.openxmlformats.org/officeDocument/2006/relationships/hyperlink" Target="https://stackoverflow.com/help/privileges/vote-down" TargetMode="External"/><Relationship Id="rId4" Type="http://schemas.openxmlformats.org/officeDocument/2006/relationships/image" Target="../media/image4.png"/></Relationships>
</file>

<file path=ppt/slides/_rels/slide2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23.png"/></Relationships>
</file>

<file path=ppt/slides/_rels/slide204.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15.png"/><Relationship Id="rId2" Type="http://schemas.openxmlformats.org/officeDocument/2006/relationships/notesSlide" Target="../notesSlides/notesSlide204.xml"/><Relationship Id="rId1" Type="http://schemas.openxmlformats.org/officeDocument/2006/relationships/slideLayout" Target="../slideLayouts/slideLayout13.xml"/><Relationship Id="rId6" Type="http://schemas.openxmlformats.org/officeDocument/2006/relationships/hyperlink" Target="https://stackoverflow.com/help/behavior" TargetMode="External"/><Relationship Id="rId5" Type="http://schemas.openxmlformats.org/officeDocument/2006/relationships/image" Target="../media/image4.png"/><Relationship Id="rId4" Type="http://schemas.openxmlformats.org/officeDocument/2006/relationships/hyperlink" Target="https://stackoverflow.com/conduct"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s://stackoverflow.com/conduct" TargetMode="External"/><Relationship Id="rId2" Type="http://schemas.openxmlformats.org/officeDocument/2006/relationships/notesSlide" Target="../notesSlides/notesSlide20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06.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15.png"/><Relationship Id="rId2" Type="http://schemas.openxmlformats.org/officeDocument/2006/relationships/notesSlide" Target="../notesSlides/notesSlide20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flagging" TargetMode="External"/><Relationship Id="rId4" Type="http://schemas.openxmlformats.org/officeDocument/2006/relationships/hyperlink" Target="https://stackoverflow.com/conduct" TargetMode="External"/></Relationships>
</file>

<file path=ppt/slides/_rels/slide207.xml.rels><?xml version="1.0" encoding="UTF-8" standalone="yes"?>
<Relationships xmlns="http://schemas.openxmlformats.org/package/2006/relationships"><Relationship Id="rId3" Type="http://schemas.openxmlformats.org/officeDocument/2006/relationships/hyperlink" Target="https://stackoverflow.com/conduct" TargetMode="External"/><Relationship Id="rId7" Type="http://schemas.openxmlformats.org/officeDocument/2006/relationships/image" Target="../media/image15.png"/><Relationship Id="rId2" Type="http://schemas.openxmlformats.org/officeDocument/2006/relationships/notesSlide" Target="../notesSlides/notesSlide207.xml"/><Relationship Id="rId1" Type="http://schemas.openxmlformats.org/officeDocument/2006/relationships/slideLayout" Target="../slideLayouts/slideLayout13.xml"/><Relationship Id="rId6" Type="http://schemas.openxmlformats.org/officeDocument/2006/relationships/image" Target="../media/image226.png"/><Relationship Id="rId5" Type="http://schemas.openxmlformats.org/officeDocument/2006/relationships/image" Target="../media/image4.png"/><Relationship Id="rId4" Type="http://schemas.openxmlformats.org/officeDocument/2006/relationships/hyperlink" Target="https://stackoverflow.com/help/flagging" TargetMode="External"/></Relationships>
</file>

<file path=ppt/slides/_rels/slide208.xml.rels><?xml version="1.0" encoding="UTF-8" standalone="yes"?>
<Relationships xmlns="http://schemas.openxmlformats.org/package/2006/relationships"><Relationship Id="rId3" Type="http://schemas.openxmlformats.org/officeDocument/2006/relationships/hyperlink" Target="https://stackoverflow.com/conduct" TargetMode="External"/><Relationship Id="rId7" Type="http://schemas.openxmlformats.org/officeDocument/2006/relationships/image" Target="../media/image15.png"/><Relationship Id="rId2" Type="http://schemas.openxmlformats.org/officeDocument/2006/relationships/notesSlide" Target="../notesSlides/notesSlide208.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flagging" TargetMode="External"/><Relationship Id="rId4" Type="http://schemas.openxmlformats.org/officeDocument/2006/relationships/image" Target="../media/image227.png"/></Relationships>
</file>

<file path=ppt/slides/_rels/slide209.xml.rels><?xml version="1.0" encoding="UTF-8" standalone="yes"?>
<Relationships xmlns="http://schemas.openxmlformats.org/package/2006/relationships"><Relationship Id="rId3" Type="http://schemas.openxmlformats.org/officeDocument/2006/relationships/hyperlink" Target="https://stackoverflow.com/conduct" TargetMode="External"/><Relationship Id="rId2" Type="http://schemas.openxmlformats.org/officeDocument/2006/relationships/notesSlide" Target="../notesSlides/notesSlide20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22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5.png"/></Relationships>
</file>

<file path=ppt/slides/_rels/slide21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1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stackoverflow.com/help/reopen-questions"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1.xml"/><Relationship Id="rId1" Type="http://schemas.openxmlformats.org/officeDocument/2006/relationships/slideLayout" Target="../slideLayouts/slideLayout13.xml"/><Relationship Id="rId4" Type="http://schemas.openxmlformats.org/officeDocument/2006/relationships/image" Target="../media/image230.png"/></Relationships>
</file>

<file path=ppt/slides/_rels/slide21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1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reopen-questions" TargetMode="External"/><Relationship Id="rId4" Type="http://schemas.openxmlformats.org/officeDocument/2006/relationships/image" Target="../media/image232.png"/></Relationships>
</file>

<file path=ppt/slides/_rels/slide213.xml.rels><?xml version="1.0" encoding="UTF-8" standalone="yes"?>
<Relationships xmlns="http://schemas.openxmlformats.org/package/2006/relationships"><Relationship Id="rId3" Type="http://schemas.openxmlformats.org/officeDocument/2006/relationships/hyperlink" Target="https://stackoverflow.com/help/reopen-questions" TargetMode="External"/><Relationship Id="rId7" Type="http://schemas.openxmlformats.org/officeDocument/2006/relationships/image" Target="../media/image15.png"/><Relationship Id="rId2" Type="http://schemas.openxmlformats.org/officeDocument/2006/relationships/notesSlide" Target="../notesSlides/notesSlide213.xml"/><Relationship Id="rId1" Type="http://schemas.openxmlformats.org/officeDocument/2006/relationships/slideLayout" Target="../slideLayouts/slideLayout13.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4.png"/></Relationships>
</file>

<file path=ppt/slides/_rels/slide214.xml.rels><?xml version="1.0" encoding="UTF-8" standalone="yes"?>
<Relationships xmlns="http://schemas.openxmlformats.org/package/2006/relationships"><Relationship Id="rId3" Type="http://schemas.openxmlformats.org/officeDocument/2006/relationships/hyperlink" Target="https://stackoverflow.com/help/reopen-questions" TargetMode="External"/><Relationship Id="rId7" Type="http://schemas.openxmlformats.org/officeDocument/2006/relationships/image" Target="../media/image15.png"/><Relationship Id="rId2" Type="http://schemas.openxmlformats.org/officeDocument/2006/relationships/notesSlide" Target="../notesSlides/notesSlide214.xml"/><Relationship Id="rId1" Type="http://schemas.openxmlformats.org/officeDocument/2006/relationships/slideLayout" Target="../slideLayouts/slideLayout13.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4.png"/></Relationships>
</file>

<file path=ppt/slides/_rels/slide215.xml.rels><?xml version="1.0" encoding="UTF-8" standalone="yes"?>
<Relationships xmlns="http://schemas.openxmlformats.org/package/2006/relationships"><Relationship Id="rId3" Type="http://schemas.openxmlformats.org/officeDocument/2006/relationships/hyperlink" Target="https://stackoverflow.com/help/reopen-questions" TargetMode="External"/><Relationship Id="rId2" Type="http://schemas.openxmlformats.org/officeDocument/2006/relationships/notesSlide" Target="../notesSlides/notesSlide21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235.png"/></Relationships>
</file>

<file path=ppt/slides/_rels/slide216.xml.rels><?xml version="1.0" encoding="UTF-8" standalone="yes"?>
<Relationships xmlns="http://schemas.openxmlformats.org/package/2006/relationships"><Relationship Id="rId3" Type="http://schemas.openxmlformats.org/officeDocument/2006/relationships/image" Target="../media/image236.png"/><Relationship Id="rId7" Type="http://schemas.openxmlformats.org/officeDocument/2006/relationships/image" Target="../media/image15.png"/><Relationship Id="rId2" Type="http://schemas.openxmlformats.org/officeDocument/2006/relationships/notesSlide" Target="../notesSlides/notesSlide216.xml"/><Relationship Id="rId1" Type="http://schemas.openxmlformats.org/officeDocument/2006/relationships/slideLayout" Target="../slideLayouts/slideLayout13.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4.png"/></Relationships>
</file>

<file path=ppt/slides/_rels/slide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39.png"/></Relationships>
</file>

<file path=ppt/slides/_rels/slide218.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15.png"/><Relationship Id="rId2" Type="http://schemas.openxmlformats.org/officeDocument/2006/relationships/notesSlide" Target="../notesSlides/notesSlide218.xml"/><Relationship Id="rId1" Type="http://schemas.openxmlformats.org/officeDocument/2006/relationships/slideLayout" Target="../slideLayouts/slideLayout13.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4.png"/></Relationships>
</file>

<file path=ppt/slides/_rels/slide2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246.png"/><Relationship Id="rId2" Type="http://schemas.openxmlformats.org/officeDocument/2006/relationships/notesSlide" Target="../notesSlides/notesSlide219.xml"/><Relationship Id="rId1" Type="http://schemas.openxmlformats.org/officeDocument/2006/relationships/slideLayout" Target="../slideLayouts/slideLayout13.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6.png"/></Relationships>
</file>

<file path=ppt/slides/_rels/slide220.xml.rels><?xml version="1.0" encoding="UTF-8" standalone="yes"?>
<Relationships xmlns="http://schemas.openxmlformats.org/package/2006/relationships"><Relationship Id="rId8" Type="http://schemas.openxmlformats.org/officeDocument/2006/relationships/hyperlink" Target="https://meta.stackexchange.com/questions/82271/how-to-move-up-bump-questions-on-stack-exchange-sites" TargetMode="External"/><Relationship Id="rId3" Type="http://schemas.openxmlformats.org/officeDocument/2006/relationships/image" Target="../media/image4.png"/><Relationship Id="rId7" Type="http://schemas.openxmlformats.org/officeDocument/2006/relationships/image" Target="../media/image248.png"/><Relationship Id="rId2" Type="http://schemas.openxmlformats.org/officeDocument/2006/relationships/notesSlide" Target="../notesSlides/notesSlide220.xml"/><Relationship Id="rId1" Type="http://schemas.openxmlformats.org/officeDocument/2006/relationships/slideLayout" Target="../slideLayouts/slideLayout13.xml"/><Relationship Id="rId6" Type="http://schemas.openxmlformats.org/officeDocument/2006/relationships/image" Target="../media/image247.png"/><Relationship Id="rId5" Type="http://schemas.openxmlformats.org/officeDocument/2006/relationships/hyperlink" Target="https://meta.stackexchange.com/questions/48578/what-can-cause-a-question-to-be-bumped" TargetMode="External"/><Relationship Id="rId4" Type="http://schemas.openxmlformats.org/officeDocument/2006/relationships/image" Target="../media/image15.png"/></Relationships>
</file>

<file path=ppt/slides/_rels/slide2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1.xml"/><Relationship Id="rId1" Type="http://schemas.openxmlformats.org/officeDocument/2006/relationships/slideLayout" Target="../slideLayouts/slideLayout13.xml"/><Relationship Id="rId6" Type="http://schemas.openxmlformats.org/officeDocument/2006/relationships/hyperlink" Target="https://meta.stackexchange.com/questions/82271/how-to-move-up-bump-questions-on-stack-exchange-sites" TargetMode="External"/><Relationship Id="rId5" Type="http://schemas.openxmlformats.org/officeDocument/2006/relationships/hyperlink" Target="https://meta.stackexchange.com/questions/48578/what-can-cause-a-question-to-be-bumped" TargetMode="External"/><Relationship Id="rId4" Type="http://schemas.openxmlformats.org/officeDocument/2006/relationships/image" Target="../media/image15.png"/></Relationships>
</file>

<file path=ppt/slides/_rels/slide2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9.png"/><Relationship Id="rId2" Type="http://schemas.openxmlformats.org/officeDocument/2006/relationships/notesSlide" Target="../notesSlides/notesSlide222.xml"/><Relationship Id="rId1" Type="http://schemas.openxmlformats.org/officeDocument/2006/relationships/slideLayout" Target="../slideLayouts/slideLayout13.xml"/><Relationship Id="rId6" Type="http://schemas.openxmlformats.org/officeDocument/2006/relationships/hyperlink" Target="https://meta.stackexchange.com/questions/82271/how-to-move-up-bump-questions-on-stack-exchange-sites" TargetMode="External"/><Relationship Id="rId5" Type="http://schemas.openxmlformats.org/officeDocument/2006/relationships/hyperlink" Target="https://meta.stackexchange.com/questions/48578/what-can-cause-a-question-to-be-bumped" TargetMode="External"/><Relationship Id="rId4" Type="http://schemas.openxmlformats.org/officeDocument/2006/relationships/image" Target="../media/image15.png"/></Relationships>
</file>

<file path=ppt/slides/_rels/slide2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meta.stackexchange.com/questions/48578/what-can-cause-a-question-to-be-bumped" TargetMode="External"/><Relationship Id="rId2" Type="http://schemas.openxmlformats.org/officeDocument/2006/relationships/notesSlide" Target="../notesSlides/notesSlide22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50.png"/><Relationship Id="rId4" Type="http://schemas.openxmlformats.org/officeDocument/2006/relationships/hyperlink" Target="https://meta.stackexchange.com/tags/grace-period/info" TargetMode="External"/></Relationships>
</file>

<file path=ppt/slides/_rels/slide2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224.xml"/><Relationship Id="rId1" Type="http://schemas.openxmlformats.org/officeDocument/2006/relationships/slideLayout" Target="../slideLayouts/slideLayout13.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hyperlink" Target="https://stackoverflow.blog/2010/01/16/new-improved-comments-with-reply" TargetMode="External"/></Relationships>
</file>

<file path=ppt/slides/_rels/slide2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5.xml"/><Relationship Id="rId1" Type="http://schemas.openxmlformats.org/officeDocument/2006/relationships/slideLayout" Target="../slideLayouts/slideLayout13.xml"/><Relationship Id="rId5" Type="http://schemas.openxmlformats.org/officeDocument/2006/relationships/hyperlink" Target="https://stackoverflow.com/help/duplicates" TargetMode="External"/><Relationship Id="rId4" Type="http://schemas.openxmlformats.org/officeDocument/2006/relationships/image" Target="../media/image253.png"/></Relationships>
</file>

<file path=ppt/slides/_rels/slide2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54.png"/><Relationship Id="rId4" Type="http://schemas.openxmlformats.org/officeDocument/2006/relationships/hyperlink" Target="https://stackoverflow.com/help/duplicates" TargetMode="External"/></Relationships>
</file>

<file path=ppt/slides/_rels/slide2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227.xml"/><Relationship Id="rId1" Type="http://schemas.openxmlformats.org/officeDocument/2006/relationships/slideLayout" Target="../slideLayouts/slideLayout13.xml"/><Relationship Id="rId6" Type="http://schemas.openxmlformats.org/officeDocument/2006/relationships/image" Target="../media/image253.png"/><Relationship Id="rId5" Type="http://schemas.openxmlformats.org/officeDocument/2006/relationships/image" Target="../media/image255.png"/><Relationship Id="rId4" Type="http://schemas.openxmlformats.org/officeDocument/2006/relationships/hyperlink" Target="https://stackoverflow.com/help/duplicates" TargetMode="External"/></Relationships>
</file>

<file path=ppt/slides/_rels/slide2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duplicates" TargetMode="External"/><Relationship Id="rId4" Type="http://schemas.openxmlformats.org/officeDocument/2006/relationships/image" Target="../media/image253.png"/></Relationships>
</file>

<file path=ppt/slides/_rels/slide2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56.png"/><Relationship Id="rId4" Type="http://schemas.openxmlformats.org/officeDocument/2006/relationships/hyperlink" Target="https://stackoverflow.com/help/duplicat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7.png"/></Relationships>
</file>

<file path=ppt/slides/_rels/slide230.xml.rels><?xml version="1.0" encoding="UTF-8" standalone="yes"?>
<Relationships xmlns="http://schemas.openxmlformats.org/package/2006/relationships"><Relationship Id="rId3" Type="http://schemas.openxmlformats.org/officeDocument/2006/relationships/image" Target="../media/image257.png"/><Relationship Id="rId7" Type="http://schemas.openxmlformats.org/officeDocument/2006/relationships/image" Target="../media/image15.png"/><Relationship Id="rId2" Type="http://schemas.openxmlformats.org/officeDocument/2006/relationships/notesSlide" Target="../notesSlides/notesSlide23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users/deleted-questions/current" TargetMode="External"/><Relationship Id="rId4" Type="http://schemas.openxmlformats.org/officeDocument/2006/relationships/image" Target="../media/image258.png"/></Relationships>
</file>

<file path=ppt/slides/_rels/slide231.xml.rels><?xml version="1.0" encoding="UTF-8" standalone="yes"?>
<Relationships xmlns="http://schemas.openxmlformats.org/package/2006/relationships"><Relationship Id="rId3" Type="http://schemas.openxmlformats.org/officeDocument/2006/relationships/hyperlink" Target="https://stackoverflow.com/users/deleted-questions/current" TargetMode="External"/><Relationship Id="rId7" Type="http://schemas.openxmlformats.org/officeDocument/2006/relationships/image" Target="../media/image15.png"/><Relationship Id="rId2" Type="http://schemas.openxmlformats.org/officeDocument/2006/relationships/notesSlide" Target="../notesSlides/notesSlide231.xml"/><Relationship Id="rId1" Type="http://schemas.openxmlformats.org/officeDocument/2006/relationships/slideLayout" Target="../slideLayouts/slideLayout13.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4.png"/></Relationships>
</file>

<file path=ppt/slides/_rels/slide23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3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stackoverflow.com/users/deleted-questions/current" TargetMode="External"/></Relationships>
</file>

<file path=ppt/slides/_rels/slide233.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3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stackoverflow.com/users/12666332/seyyedkhandon?tab=reputation" TargetMode="External"/></Relationships>
</file>

<file path=ppt/slides/_rels/slide2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4.xml"/><Relationship Id="rId1" Type="http://schemas.openxmlformats.org/officeDocument/2006/relationships/slideLayout" Target="../slideLayouts/slideLayout13.xml"/><Relationship Id="rId5" Type="http://schemas.openxmlformats.org/officeDocument/2006/relationships/image" Target="../media/image263.png"/><Relationship Id="rId4" Type="http://schemas.openxmlformats.org/officeDocument/2006/relationships/hyperlink" Target="https://meta.stackoverflow.com/questions/373190/what-is-the-proper-way-to-update-an-answer-when-it-is-no-longer-valid" TargetMode="External"/></Relationships>
</file>

<file path=ppt/slides/_rels/slide2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64.png"/><Relationship Id="rId7" Type="http://schemas.openxmlformats.org/officeDocument/2006/relationships/image" Target="../media/image266.png"/><Relationship Id="rId2" Type="http://schemas.openxmlformats.org/officeDocument/2006/relationships/notesSlide" Target="../notesSlides/notesSlide235.xml"/><Relationship Id="rId1" Type="http://schemas.openxmlformats.org/officeDocument/2006/relationships/slideLayout" Target="../slideLayouts/slideLayout13.xml"/><Relationship Id="rId6" Type="http://schemas.openxmlformats.org/officeDocument/2006/relationships/image" Target="../media/image265.png"/><Relationship Id="rId5" Type="http://schemas.openxmlformats.org/officeDocument/2006/relationships/hyperlink" Target="https://meta.stackoverflow.com/questions/373190/what-is-the-proper-way-to-update-an-answer-when-it-is-no-longer-valid" TargetMode="External"/><Relationship Id="rId4" Type="http://schemas.openxmlformats.org/officeDocument/2006/relationships/image" Target="../media/image4.png"/></Relationships>
</file>

<file path=ppt/slides/_rels/slide236.xml.rels><?xml version="1.0" encoding="UTF-8" standalone="yes"?>
<Relationships xmlns="http://schemas.openxmlformats.org/package/2006/relationships"><Relationship Id="rId3" Type="http://schemas.openxmlformats.org/officeDocument/2006/relationships/image" Target="../media/image267.png"/><Relationship Id="rId7" Type="http://schemas.openxmlformats.org/officeDocument/2006/relationships/image" Target="../media/image15.png"/><Relationship Id="rId2" Type="http://schemas.openxmlformats.org/officeDocument/2006/relationships/notesSlide" Target="../notesSlides/notesSlide236.xml"/><Relationship Id="rId1" Type="http://schemas.openxmlformats.org/officeDocument/2006/relationships/slideLayout" Target="../slideLayouts/slideLayout13.xml"/><Relationship Id="rId6" Type="http://schemas.openxmlformats.org/officeDocument/2006/relationships/image" Target="../media/image268.png"/><Relationship Id="rId5" Type="http://schemas.openxmlformats.org/officeDocument/2006/relationships/hyperlink" Target="https://meta.stackoverflow.com/questions/373190/what-is-the-proper-way-to-update-an-answer-when-it-is-no-longer-valid" TargetMode="External"/><Relationship Id="rId4" Type="http://schemas.openxmlformats.org/officeDocument/2006/relationships/image" Target="../media/image4.png"/></Relationships>
</file>

<file path=ppt/slides/_rels/slide2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69.png"/><Relationship Id="rId4" Type="http://schemas.openxmlformats.org/officeDocument/2006/relationships/hyperlink" Target="https://meta.stackoverflow.com/questions/373190/what-is-the-proper-way-to-update-an-answer-when-it-is-no-longer-valid" TargetMode="External"/></Relationships>
</file>

<file path=ppt/slides/_rels/slide2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71.png"/><Relationship Id="rId4" Type="http://schemas.openxmlformats.org/officeDocument/2006/relationships/image" Target="../media/image270.png"/></Relationships>
</file>

<file path=ppt/slides/_rels/slide23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239.xml"/><Relationship Id="rId1" Type="http://schemas.openxmlformats.org/officeDocument/2006/relationships/slideLayout" Target="../slideLayouts/slideLayout13.xml"/><Relationship Id="rId6" Type="http://schemas.openxmlformats.org/officeDocument/2006/relationships/image" Target="../media/image273.png"/><Relationship Id="rId5" Type="http://schemas.openxmlformats.org/officeDocument/2006/relationships/hyperlink" Target="https://developer.mozilla.org/en-US/docs/Web/CSS/Using_CSS_custom_properties" TargetMode="Externa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75.png"/><Relationship Id="rId4" Type="http://schemas.openxmlformats.org/officeDocument/2006/relationships/image" Target="../media/image274.png"/></Relationships>
</file>

<file path=ppt/slides/_rels/slide2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77.png"/><Relationship Id="rId4" Type="http://schemas.openxmlformats.org/officeDocument/2006/relationships/image" Target="../media/image276.png"/></Relationships>
</file>

<file path=ppt/slides/_rels/slide2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78.png"/></Relationships>
</file>

<file path=ppt/slides/_rels/slide2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79.png"/><Relationship Id="rId4" Type="http://schemas.openxmlformats.org/officeDocument/2006/relationships/image" Target="../media/image276.png"/></Relationships>
</file>

<file path=ppt/slides/_rels/slide2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80.png"/></Relationships>
</file>

<file path=ppt/slides/_rels/slide245.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4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46.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46.xml"/><Relationship Id="rId1" Type="http://schemas.openxmlformats.org/officeDocument/2006/relationships/slideLayout" Target="../slideLayouts/slideLayout13.xml"/><Relationship Id="rId5" Type="http://schemas.openxmlformats.org/officeDocument/2006/relationships/hyperlink" Target="https://stackoverflow.com/help/what-to-do-instead-of-deleting-question" TargetMode="External"/><Relationship Id="rId4" Type="http://schemas.openxmlformats.org/officeDocument/2006/relationships/image" Target="../media/image4.png"/></Relationships>
</file>

<file path=ppt/slides/_rels/slide2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83.png"/><Relationship Id="rId4" Type="http://schemas.openxmlformats.org/officeDocument/2006/relationships/hyperlink" Target="https://stackoverflow.com/help/what-to-do-instead-of-deleting-question" TargetMode="External"/></Relationships>
</file>

<file path=ppt/slides/_rels/slide2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84.png"/><Relationship Id="rId4" Type="http://schemas.openxmlformats.org/officeDocument/2006/relationships/hyperlink" Target="https://meta.stackexchange.com/questions/174154/should-i-delete-my-heavily-downvoted-question" TargetMode="External"/></Relationships>
</file>

<file path=ppt/slides/_rels/slide24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4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help/what-to-do-instead-of-deleting-question" TargetMode="Externa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9.png"/></Relationships>
</file>

<file path=ppt/slides/_rels/slide250.xml.rels><?xml version="1.0" encoding="UTF-8" standalone="yes"?>
<Relationships xmlns="http://schemas.openxmlformats.org/package/2006/relationships"><Relationship Id="rId3" Type="http://schemas.openxmlformats.org/officeDocument/2006/relationships/hyperlink" Target="https://stackoverflow.com/help/duplicates" TargetMode="External"/><Relationship Id="rId2" Type="http://schemas.openxmlformats.org/officeDocument/2006/relationships/notesSlide" Target="../notesSlides/notesSlide25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stackoverflow.com/help/deleted-questions" TargetMode="External"/></Relationships>
</file>

<file path=ppt/slides/_rels/slide251.xml.rels><?xml version="1.0" encoding="UTF-8" standalone="yes"?>
<Relationships xmlns="http://schemas.openxmlformats.org/package/2006/relationships"><Relationship Id="rId3" Type="http://schemas.openxmlformats.org/officeDocument/2006/relationships/hyperlink" Target="https://stackoverflow.com/help/deleted-questions" TargetMode="External"/><Relationship Id="rId2" Type="http://schemas.openxmlformats.org/officeDocument/2006/relationships/notesSlide" Target="../notesSlides/notesSlide25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52.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25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53.xml.rels><?xml version="1.0" encoding="UTF-8" standalone="yes"?>
<Relationships xmlns="http://schemas.openxmlformats.org/package/2006/relationships"><Relationship Id="rId3" Type="http://schemas.openxmlformats.org/officeDocument/2006/relationships/image" Target="../media/image285.png"/><Relationship Id="rId7" Type="http://schemas.openxmlformats.org/officeDocument/2006/relationships/image" Target="../media/image15.png"/><Relationship Id="rId2" Type="http://schemas.openxmlformats.org/officeDocument/2006/relationships/notesSlide" Target="../notesSlides/notesSlide253.xml"/><Relationship Id="rId1" Type="http://schemas.openxmlformats.org/officeDocument/2006/relationships/slideLayout" Target="../slideLayouts/slideLayout13.xml"/><Relationship Id="rId6" Type="http://schemas.openxmlformats.org/officeDocument/2006/relationships/image" Target="../media/image287.png"/><Relationship Id="rId5" Type="http://schemas.openxmlformats.org/officeDocument/2006/relationships/image" Target="../media/image4.png"/><Relationship Id="rId4" Type="http://schemas.openxmlformats.org/officeDocument/2006/relationships/image" Target="../media/image286.png"/></Relationships>
</file>

<file path=ppt/slides/_rels/slide254.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254.xml"/><Relationship Id="rId1" Type="http://schemas.openxmlformats.org/officeDocument/2006/relationships/slideLayout" Target="../slideLayouts/slideLayout13.xml"/><Relationship Id="rId5" Type="http://schemas.openxmlformats.org/officeDocument/2006/relationships/hyperlink" Target="https://stackoverflow.com/search?q=What+is+the+difference+between+test+and+it+in+jest%3F" TargetMode="External"/><Relationship Id="rId4" Type="http://schemas.openxmlformats.org/officeDocument/2006/relationships/image" Target="../media/image4.png"/></Relationships>
</file>

<file path=ppt/slides/_rels/slide255.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25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5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5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57.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257.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92.png"/></Relationships>
</file>

<file path=ppt/slides/_rels/slide258.xml.rels><?xml version="1.0" encoding="UTF-8" standalone="yes"?>
<Relationships xmlns="http://schemas.openxmlformats.org/package/2006/relationships"><Relationship Id="rId3" Type="http://schemas.openxmlformats.org/officeDocument/2006/relationships/hyperlink" Target="https://stackoverflow.com/search" TargetMode="External"/><Relationship Id="rId7" Type="http://schemas.openxmlformats.org/officeDocument/2006/relationships/image" Target="../media/image4.png"/><Relationship Id="rId2" Type="http://schemas.openxmlformats.org/officeDocument/2006/relationships/notesSlide" Target="../notesSlides/notesSlide258.xml"/><Relationship Id="rId1" Type="http://schemas.openxmlformats.org/officeDocument/2006/relationships/slideLayout" Target="../slideLayouts/slideLayout13.xml"/><Relationship Id="rId6" Type="http://schemas.openxmlformats.org/officeDocument/2006/relationships/image" Target="../media/image294.png"/><Relationship Id="rId5" Type="http://schemas.openxmlformats.org/officeDocument/2006/relationships/hyperlink" Target="https://stackoverflow.com/help/searching" TargetMode="External"/><Relationship Id="rId4" Type="http://schemas.openxmlformats.org/officeDocument/2006/relationships/image" Target="../media/image293.png"/></Relationships>
</file>

<file path=ppt/slides/_rels/slide259.xml.rels><?xml version="1.0" encoding="UTF-8" standalone="yes"?>
<Relationships xmlns="http://schemas.openxmlformats.org/package/2006/relationships"><Relationship Id="rId3" Type="http://schemas.openxmlformats.org/officeDocument/2006/relationships/hyperlink" Target="https://stackoverflow.com/search" TargetMode="External"/><Relationship Id="rId7" Type="http://schemas.openxmlformats.org/officeDocument/2006/relationships/image" Target="../media/image15.png"/><Relationship Id="rId2" Type="http://schemas.openxmlformats.org/officeDocument/2006/relationships/notesSlide" Target="../notesSlides/notesSlide259.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295.png"/><Relationship Id="rId4" Type="http://schemas.openxmlformats.org/officeDocument/2006/relationships/hyperlink" Target="https://stackoverflow.com/help/search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exchange.com/sites" TargetMode="External"/><Relationship Id="rId4" Type="http://schemas.openxmlformats.org/officeDocument/2006/relationships/image" Target="../media/image30.png"/></Relationships>
</file>

<file path=ppt/slides/_rels/slide26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5.png"/><Relationship Id="rId7" Type="http://schemas.openxmlformats.org/officeDocument/2006/relationships/image" Target="../media/image294.png"/><Relationship Id="rId2" Type="http://schemas.openxmlformats.org/officeDocument/2006/relationships/notesSlide" Target="../notesSlides/notesSlide260.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searching" TargetMode="External"/><Relationship Id="rId4" Type="http://schemas.openxmlformats.org/officeDocument/2006/relationships/hyperlink" Target="https://stackoverflow.com/search" TargetMode="External"/></Relationships>
</file>

<file path=ppt/slides/_rels/slide261.xml.rels><?xml version="1.0" encoding="UTF-8" standalone="yes"?>
<Relationships xmlns="http://schemas.openxmlformats.org/package/2006/relationships"><Relationship Id="rId3" Type="http://schemas.openxmlformats.org/officeDocument/2006/relationships/hyperlink" Target="https://stackoverflow.com/search" TargetMode="External"/><Relationship Id="rId2" Type="http://schemas.openxmlformats.org/officeDocument/2006/relationships/notesSlide" Target="../notesSlides/notesSlide26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296.png"/><Relationship Id="rId4" Type="http://schemas.openxmlformats.org/officeDocument/2006/relationships/hyperlink" Target="https://stackoverflow.com/help/searching" TargetMode="External"/></Relationships>
</file>

<file path=ppt/slides/_rels/slide262.xml.rels><?xml version="1.0" encoding="UTF-8" standalone="yes"?>
<Relationships xmlns="http://schemas.openxmlformats.org/package/2006/relationships"><Relationship Id="rId3" Type="http://schemas.openxmlformats.org/officeDocument/2006/relationships/image" Target="../media/image297.png"/><Relationship Id="rId7" Type="http://schemas.openxmlformats.org/officeDocument/2006/relationships/image" Target="../media/image15.png"/><Relationship Id="rId2" Type="http://schemas.openxmlformats.org/officeDocument/2006/relationships/notesSlide" Target="../notesSlides/notesSlide26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searching" TargetMode="External"/><Relationship Id="rId4" Type="http://schemas.openxmlformats.org/officeDocument/2006/relationships/hyperlink" Target="https://stackoverflow.com/search" TargetMode="External"/></Relationships>
</file>

<file path=ppt/slides/_rels/slide263.xml.rels><?xml version="1.0" encoding="UTF-8" standalone="yes"?>
<Relationships xmlns="http://schemas.openxmlformats.org/package/2006/relationships"><Relationship Id="rId3" Type="http://schemas.openxmlformats.org/officeDocument/2006/relationships/hyperlink" Target="https://stackoverflow.com/search" TargetMode="External"/><Relationship Id="rId2" Type="http://schemas.openxmlformats.org/officeDocument/2006/relationships/notesSlide" Target="../notesSlides/notesSlide26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298.png"/><Relationship Id="rId4" Type="http://schemas.openxmlformats.org/officeDocument/2006/relationships/hyperlink" Target="https://stackoverflow.com/help/searching" TargetMode="External"/></Relationships>
</file>

<file path=ppt/slides/_rels/slide264.xml.rels><?xml version="1.0" encoding="UTF-8" standalone="yes"?>
<Relationships xmlns="http://schemas.openxmlformats.org/package/2006/relationships"><Relationship Id="rId3" Type="http://schemas.openxmlformats.org/officeDocument/2006/relationships/hyperlink" Target="https://stackoverflow.com/search" TargetMode="External"/><Relationship Id="rId2" Type="http://schemas.openxmlformats.org/officeDocument/2006/relationships/notesSlide" Target="../notesSlides/notesSlide26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299.png"/><Relationship Id="rId4" Type="http://schemas.openxmlformats.org/officeDocument/2006/relationships/hyperlink" Target="https://stackoverflow.com/help/searching" TargetMode="External"/></Relationships>
</file>

<file path=ppt/slides/_rels/slide265.xml.rels><?xml version="1.0" encoding="UTF-8" standalone="yes"?>
<Relationships xmlns="http://schemas.openxmlformats.org/package/2006/relationships"><Relationship Id="rId3" Type="http://schemas.openxmlformats.org/officeDocument/2006/relationships/hyperlink" Target="https://www.googleguide.com/advanced_operators_reference.html" TargetMode="External"/><Relationship Id="rId2" Type="http://schemas.openxmlformats.org/officeDocument/2006/relationships/notesSlide" Target="../notesSlides/notesSlide26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moz.com/learn/seo/search-operators" TargetMode="External"/></Relationships>
</file>

<file path=ppt/slides/_rels/slide266.xml.rels><?xml version="1.0" encoding="UTF-8" standalone="yes"?>
<Relationships xmlns="http://schemas.openxmlformats.org/package/2006/relationships"><Relationship Id="rId3" Type="http://schemas.openxmlformats.org/officeDocument/2006/relationships/hyperlink" Target="https://www.googleguide.com/advanced_operators_reference.html" TargetMode="External"/><Relationship Id="rId7" Type="http://schemas.openxmlformats.org/officeDocument/2006/relationships/image" Target="../media/image15.png"/><Relationship Id="rId2" Type="http://schemas.openxmlformats.org/officeDocument/2006/relationships/notesSlide" Target="../notesSlides/notesSlide266.xml"/><Relationship Id="rId1" Type="http://schemas.openxmlformats.org/officeDocument/2006/relationships/slideLayout" Target="../slideLayouts/slideLayout13.xml"/><Relationship Id="rId6" Type="http://schemas.openxmlformats.org/officeDocument/2006/relationships/image" Target="../media/image300.png"/><Relationship Id="rId5" Type="http://schemas.openxmlformats.org/officeDocument/2006/relationships/image" Target="../media/image4.png"/><Relationship Id="rId4" Type="http://schemas.openxmlformats.org/officeDocument/2006/relationships/hyperlink" Target="https://moz.com/learn/seo/search-operators" TargetMode="External"/></Relationships>
</file>

<file path=ppt/slides/_rels/slide267.xml.rels><?xml version="1.0" encoding="UTF-8" standalone="yes"?>
<Relationships xmlns="http://schemas.openxmlformats.org/package/2006/relationships"><Relationship Id="rId3" Type="http://schemas.openxmlformats.org/officeDocument/2006/relationships/hyperlink" Target="https://www.googleguide.com/advanced_operators_reference.html" TargetMode="External"/><Relationship Id="rId7" Type="http://schemas.openxmlformats.org/officeDocument/2006/relationships/image" Target="../media/image15.png"/><Relationship Id="rId2" Type="http://schemas.openxmlformats.org/officeDocument/2006/relationships/notesSlide" Target="../notesSlides/notesSlide267.xml"/><Relationship Id="rId1" Type="http://schemas.openxmlformats.org/officeDocument/2006/relationships/slideLayout" Target="../slideLayouts/slideLayout13.xml"/><Relationship Id="rId6" Type="http://schemas.openxmlformats.org/officeDocument/2006/relationships/image" Target="../media/image301.png"/><Relationship Id="rId5" Type="http://schemas.openxmlformats.org/officeDocument/2006/relationships/image" Target="../media/image4.png"/><Relationship Id="rId4" Type="http://schemas.openxmlformats.org/officeDocument/2006/relationships/hyperlink" Target="https://moz.com/learn/seo/search-operators" TargetMode="External"/></Relationships>
</file>

<file path=ppt/slides/_rels/slide268.xml.rels><?xml version="1.0" encoding="UTF-8" standalone="yes"?>
<Relationships xmlns="http://schemas.openxmlformats.org/package/2006/relationships"><Relationship Id="rId3" Type="http://schemas.openxmlformats.org/officeDocument/2006/relationships/hyperlink" Target="https://www.googleguide.com/advanced_operators_reference.html" TargetMode="External"/><Relationship Id="rId7" Type="http://schemas.openxmlformats.org/officeDocument/2006/relationships/image" Target="../media/image15.png"/><Relationship Id="rId2" Type="http://schemas.openxmlformats.org/officeDocument/2006/relationships/notesSlide" Target="../notesSlides/notesSlide268.xml"/><Relationship Id="rId1" Type="http://schemas.openxmlformats.org/officeDocument/2006/relationships/slideLayout" Target="../slideLayouts/slideLayout13.xml"/><Relationship Id="rId6" Type="http://schemas.openxmlformats.org/officeDocument/2006/relationships/image" Target="../media/image302.png"/><Relationship Id="rId5" Type="http://schemas.openxmlformats.org/officeDocument/2006/relationships/image" Target="../media/image4.png"/><Relationship Id="rId4" Type="http://schemas.openxmlformats.org/officeDocument/2006/relationships/hyperlink" Target="https://moz.com/learn/seo/search-operators" TargetMode="External"/></Relationships>
</file>

<file path=ppt/slides/_rels/slide269.xml.rels><?xml version="1.0" encoding="UTF-8" standalone="yes"?>
<Relationships xmlns="http://schemas.openxmlformats.org/package/2006/relationships"><Relationship Id="rId3" Type="http://schemas.openxmlformats.org/officeDocument/2006/relationships/hyperlink" Target="https://www.googleguide.com/advanced_operators_reference.html" TargetMode="External"/><Relationship Id="rId7" Type="http://schemas.openxmlformats.org/officeDocument/2006/relationships/image" Target="../media/image15.png"/><Relationship Id="rId2" Type="http://schemas.openxmlformats.org/officeDocument/2006/relationships/notesSlide" Target="../notesSlides/notesSlide269.xml"/><Relationship Id="rId1" Type="http://schemas.openxmlformats.org/officeDocument/2006/relationships/slideLayout" Target="../slideLayouts/slideLayout13.xml"/><Relationship Id="rId6" Type="http://schemas.openxmlformats.org/officeDocument/2006/relationships/image" Target="../media/image303.png"/><Relationship Id="rId5" Type="http://schemas.openxmlformats.org/officeDocument/2006/relationships/image" Target="../media/image4.png"/><Relationship Id="rId4" Type="http://schemas.openxmlformats.org/officeDocument/2006/relationships/hyperlink" Target="https://moz.com/learn/seo/search-operator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270.xml.rels><?xml version="1.0" encoding="UTF-8" standalone="yes"?>
<Relationships xmlns="http://schemas.openxmlformats.org/package/2006/relationships"><Relationship Id="rId3" Type="http://schemas.openxmlformats.org/officeDocument/2006/relationships/hyperlink" Target="https://www.googleguide.com/advanced_operators_reference.html" TargetMode="External"/><Relationship Id="rId2" Type="http://schemas.openxmlformats.org/officeDocument/2006/relationships/notesSlide" Target="../notesSlides/notesSlide27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moz.com/learn/seo/search-operators" TargetMode="External"/></Relationships>
</file>

<file path=ppt/slides/_rels/slide27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27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2.xml"/><Relationship Id="rId1" Type="http://schemas.openxmlformats.org/officeDocument/2006/relationships/slideLayout" Target="../slideLayouts/slideLayout13.xml"/><Relationship Id="rId4" Type="http://schemas.openxmlformats.org/officeDocument/2006/relationships/image" Target="../media/image304.png"/></Relationships>
</file>

<file path=ppt/slides/_rels/slide273.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7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74.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27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76.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27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77.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27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07.png"/></Relationships>
</file>

<file path=ppt/slides/_rels/slide278.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27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79.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27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08.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32.png"/></Relationships>
</file>

<file path=ppt/slides/_rels/slide280.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28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09.png"/></Relationships>
</file>

<file path=ppt/slides/_rels/slide281.xml.rels><?xml version="1.0" encoding="UTF-8" standalone="yes"?>
<Relationships xmlns="http://schemas.openxmlformats.org/package/2006/relationships"><Relationship Id="rId8" Type="http://schemas.openxmlformats.org/officeDocument/2006/relationships/hyperlink" Target="https://stackoverflow.com/help/reviews-intro" TargetMode="External"/><Relationship Id="rId3" Type="http://schemas.openxmlformats.org/officeDocument/2006/relationships/image" Target="../media/image310.png"/><Relationship Id="rId7" Type="http://schemas.openxmlformats.org/officeDocument/2006/relationships/image" Target="../media/image311.png"/><Relationship Id="rId2" Type="http://schemas.openxmlformats.org/officeDocument/2006/relationships/notesSlide" Target="../notesSlides/notesSlide28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editing" TargetMode="External"/><Relationship Id="rId4" Type="http://schemas.openxmlformats.org/officeDocument/2006/relationships/hyperlink" Target="https://stackoverflow.com/help/privileges/edit" TargetMode="External"/></Relationships>
</file>

<file path=ppt/slides/_rels/slide2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2.xml"/><Relationship Id="rId1" Type="http://schemas.openxmlformats.org/officeDocument/2006/relationships/slideLayout" Target="../slideLayouts/slideLayout13.xml"/><Relationship Id="rId5" Type="http://schemas.openxmlformats.org/officeDocument/2006/relationships/image" Target="../media/image312.png"/><Relationship Id="rId4" Type="http://schemas.openxmlformats.org/officeDocument/2006/relationships/hyperlink" Target="https://meta.stackoverflow.com/questions/271934/how-do-you-roll-back-an-edit" TargetMode="External"/></Relationships>
</file>

<file path=ppt/slides/_rels/slide283.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28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17038/what-is-a-rollback" TargetMode="External"/><Relationship Id="rId4" Type="http://schemas.openxmlformats.org/officeDocument/2006/relationships/image" Target="../media/image4.png"/></Relationships>
</file>

<file path=ppt/slides/_rels/slide284.xml.rels><?xml version="1.0" encoding="UTF-8" standalone="yes"?>
<Relationships xmlns="http://schemas.openxmlformats.org/package/2006/relationships"><Relationship Id="rId3" Type="http://schemas.openxmlformats.org/officeDocument/2006/relationships/image" Target="../media/image314.png"/><Relationship Id="rId7" Type="http://schemas.openxmlformats.org/officeDocument/2006/relationships/image" Target="../media/image15.png"/><Relationship Id="rId2" Type="http://schemas.openxmlformats.org/officeDocument/2006/relationships/notesSlide" Target="../notesSlides/notesSlide284.xml"/><Relationship Id="rId1" Type="http://schemas.openxmlformats.org/officeDocument/2006/relationships/slideLayout" Target="../slideLayouts/slideLayout13.xml"/><Relationship Id="rId6" Type="http://schemas.openxmlformats.org/officeDocument/2006/relationships/hyperlink" Target="https://meta.stackoverflow.com/questions/271934/how-do-you-roll-back-an-edit" TargetMode="External"/><Relationship Id="rId5" Type="http://schemas.openxmlformats.org/officeDocument/2006/relationships/image" Target="../media/image4.png"/><Relationship Id="rId4" Type="http://schemas.openxmlformats.org/officeDocument/2006/relationships/image" Target="../media/image315.png"/></Relationships>
</file>

<file path=ppt/slides/_rels/slide285.xml.rels><?xml version="1.0" encoding="UTF-8" standalone="yes"?>
<Relationships xmlns="http://schemas.openxmlformats.org/package/2006/relationships"><Relationship Id="rId3" Type="http://schemas.openxmlformats.org/officeDocument/2006/relationships/hyperlink" Target="https://stackoverflow.com/help/privileges/edit" TargetMode="External"/><Relationship Id="rId2" Type="http://schemas.openxmlformats.org/officeDocument/2006/relationships/notesSlide" Target="../notesSlides/notesSlide28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16.png"/><Relationship Id="rId4" Type="http://schemas.openxmlformats.org/officeDocument/2006/relationships/image" Target="../media/image4.png"/></Relationships>
</file>

<file path=ppt/slides/_rels/slide2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6.xml"/><Relationship Id="rId1" Type="http://schemas.openxmlformats.org/officeDocument/2006/relationships/slideLayout" Target="../slideLayouts/slideLayout13.xml"/><Relationship Id="rId5" Type="http://schemas.openxmlformats.org/officeDocument/2006/relationships/image" Target="../media/image317.png"/><Relationship Id="rId4" Type="http://schemas.openxmlformats.org/officeDocument/2006/relationships/hyperlink" Target="https://archive.org/" TargetMode="External"/></Relationships>
</file>

<file path=ppt/slides/_rels/slide2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18.png"/><Relationship Id="rId4" Type="http://schemas.openxmlformats.org/officeDocument/2006/relationships/hyperlink" Target="https://archive.org/" TargetMode="External"/></Relationships>
</file>

<file path=ppt/slides/_rels/slide2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19.png"/><Relationship Id="rId4" Type="http://schemas.openxmlformats.org/officeDocument/2006/relationships/hyperlink" Target="https://web.archive.org/web/20130907020315/https:/developer.mozilla.org/en-US/docs/Web/JavaScript" TargetMode="External"/></Relationships>
</file>

<file path=ppt/slides/_rels/slide2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20.png"/><Relationship Id="rId4" Type="http://schemas.openxmlformats.org/officeDocument/2006/relationships/hyperlink" Target="https://web.archive.org/web/20220829005058/https:/developer.mozilla.org/en-US/docs/Web/JavaScrip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33.png"/></Relationships>
</file>

<file path=ppt/slides/_rels/slide29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hyperlink" Target="https://meta.stackoverflow.com/questions/284186/link-to-wayback-machine-or-original-site" TargetMode="External"/><Relationship Id="rId2" Type="http://schemas.openxmlformats.org/officeDocument/2006/relationships/notesSlide" Target="../notesSlides/notesSlide290.xml"/><Relationship Id="rId1" Type="http://schemas.openxmlformats.org/officeDocument/2006/relationships/slideLayout" Target="../slideLayouts/slideLayout13.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291.xml.rels><?xml version="1.0" encoding="UTF-8" standalone="yes"?>
<Relationships xmlns="http://schemas.openxmlformats.org/package/2006/relationships"><Relationship Id="rId3" Type="http://schemas.openxmlformats.org/officeDocument/2006/relationships/hyperlink" Target="https://stackoverflow.com/help/privileges/edit" TargetMode="External"/><Relationship Id="rId7" Type="http://schemas.openxmlformats.org/officeDocument/2006/relationships/image" Target="../media/image15.png"/><Relationship Id="rId2" Type="http://schemas.openxmlformats.org/officeDocument/2006/relationships/notesSlide" Target="../notesSlides/notesSlide291.xml"/><Relationship Id="rId1" Type="http://schemas.openxmlformats.org/officeDocument/2006/relationships/slideLayout" Target="../slideLayouts/slideLayout13.xml"/><Relationship Id="rId6" Type="http://schemas.openxmlformats.org/officeDocument/2006/relationships/image" Target="../media/image325.png"/><Relationship Id="rId5" Type="http://schemas.openxmlformats.org/officeDocument/2006/relationships/image" Target="../media/image324.png"/><Relationship Id="rId4" Type="http://schemas.openxmlformats.org/officeDocument/2006/relationships/image" Target="../media/image4.png"/></Relationships>
</file>

<file path=ppt/slides/_rels/slide292.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29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93.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29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94.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29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95.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29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96.xml.rels><?xml version="1.0" encoding="UTF-8" standalone="yes"?>
<Relationships xmlns="http://schemas.openxmlformats.org/package/2006/relationships"><Relationship Id="rId3" Type="http://schemas.openxmlformats.org/officeDocument/2006/relationships/hyperlink" Target="https://stackoverflow.com/help/whats-reputation" TargetMode="External"/><Relationship Id="rId2" Type="http://schemas.openxmlformats.org/officeDocument/2006/relationships/notesSlide" Target="../notesSlides/notesSlide29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297.xml.rels><?xml version="1.0" encoding="UTF-8" standalone="yes"?>
<Relationships xmlns="http://schemas.openxmlformats.org/package/2006/relationships"><Relationship Id="rId3" Type="http://schemas.openxmlformats.org/officeDocument/2006/relationships/hyperlink" Target="https://stackoverflow.com/help/privileges" TargetMode="External"/><Relationship Id="rId7" Type="http://schemas.openxmlformats.org/officeDocument/2006/relationships/image" Target="../media/image15.png"/><Relationship Id="rId2" Type="http://schemas.openxmlformats.org/officeDocument/2006/relationships/notesSlide" Target="../notesSlides/notesSlide297.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27.png"/><Relationship Id="rId4" Type="http://schemas.openxmlformats.org/officeDocument/2006/relationships/hyperlink" Target="https://stackoverflow.com/help/badges" TargetMode="External"/></Relationships>
</file>

<file path=ppt/slides/_rels/slide298.xml.rels><?xml version="1.0" encoding="UTF-8" standalone="yes"?>
<Relationships xmlns="http://schemas.openxmlformats.org/package/2006/relationships"><Relationship Id="rId3" Type="http://schemas.openxmlformats.org/officeDocument/2006/relationships/hyperlink" Target="https://stackoverflow.com/help/privileges" TargetMode="External"/><Relationship Id="rId7" Type="http://schemas.openxmlformats.org/officeDocument/2006/relationships/image" Target="../media/image15.png"/><Relationship Id="rId2" Type="http://schemas.openxmlformats.org/officeDocument/2006/relationships/notesSlide" Target="../notesSlides/notesSlide298.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28.png"/><Relationship Id="rId4" Type="http://schemas.openxmlformats.org/officeDocument/2006/relationships/hyperlink" Target="https://stackoverflow.com/help/badges" TargetMode="External"/></Relationships>
</file>

<file path=ppt/slides/_rels/slide299.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299.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15.png"/></Relationships>
</file>

<file path=ppt/slides/_rels/slide300.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30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01.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30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02.xml.rels><?xml version="1.0" encoding="UTF-8" standalone="yes"?>
<Relationships xmlns="http://schemas.openxmlformats.org/package/2006/relationships"><Relationship Id="rId3" Type="http://schemas.openxmlformats.org/officeDocument/2006/relationships/hyperlink" Target="https://meta.stackexchange.com/questions/17204/six-simple-tips-to-get-stack-overflow-reputation-fast" TargetMode="External"/><Relationship Id="rId7" Type="http://schemas.openxmlformats.org/officeDocument/2006/relationships/image" Target="../media/image15.png"/><Relationship Id="rId2" Type="http://schemas.openxmlformats.org/officeDocument/2006/relationships/notesSlide" Target="../notesSlides/notesSlide302.xml"/><Relationship Id="rId1" Type="http://schemas.openxmlformats.org/officeDocument/2006/relationships/slideLayout" Target="../slideLayouts/slideLayout13.xml"/><Relationship Id="rId6" Type="http://schemas.openxmlformats.org/officeDocument/2006/relationships/image" Target="../media/image333.png"/><Relationship Id="rId5" Type="http://schemas.openxmlformats.org/officeDocument/2006/relationships/image" Target="../media/image332.png"/><Relationship Id="rId4" Type="http://schemas.openxmlformats.org/officeDocument/2006/relationships/image" Target="../media/image4.png"/></Relationships>
</file>

<file path=ppt/slides/_rels/slide3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21788/how-does-editing-work" TargetMode="External"/><Relationship Id="rId4" Type="http://schemas.openxmlformats.org/officeDocument/2006/relationships/image" Target="../media/image334.png"/></Relationships>
</file>

<file path=ppt/slides/_rels/slide30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04.xml"/><Relationship Id="rId1" Type="http://schemas.openxmlformats.org/officeDocument/2006/relationships/slideLayout" Target="../slideLayouts/slideLayout13.xml"/><Relationship Id="rId6" Type="http://schemas.openxmlformats.org/officeDocument/2006/relationships/hyperlink" Target="https://meta.stackexchange.com/questions/21788/how-does-editing-work" TargetMode="External"/><Relationship Id="rId5" Type="http://schemas.openxmlformats.org/officeDocument/2006/relationships/image" Target="../media/image336.png"/><Relationship Id="rId4" Type="http://schemas.openxmlformats.org/officeDocument/2006/relationships/image" Target="../media/image335.png"/></Relationships>
</file>

<file path=ppt/slides/_rels/slide30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05.xml"/><Relationship Id="rId1" Type="http://schemas.openxmlformats.org/officeDocument/2006/relationships/slideLayout" Target="../slideLayouts/slideLayout13.xml"/><Relationship Id="rId6" Type="http://schemas.openxmlformats.org/officeDocument/2006/relationships/hyperlink" Target="https://meta.stackexchange.com/questions/21788/how-does-editing-work" TargetMode="External"/><Relationship Id="rId5" Type="http://schemas.openxmlformats.org/officeDocument/2006/relationships/image" Target="../media/image336.png"/><Relationship Id="rId4" Type="http://schemas.openxmlformats.org/officeDocument/2006/relationships/image" Target="../media/image335.png"/></Relationships>
</file>

<file path=ppt/slides/_rels/slide306.xml.rels><?xml version="1.0" encoding="UTF-8" standalone="yes"?>
<Relationships xmlns="http://schemas.openxmlformats.org/package/2006/relationships"><Relationship Id="rId3" Type="http://schemas.openxmlformats.org/officeDocument/2006/relationships/hyperlink" Target="https://meta.stackexchange.com/questions/17204/six-simple-tips-to-get-stack-overflow-reputation-fast" TargetMode="External"/><Relationship Id="rId2" Type="http://schemas.openxmlformats.org/officeDocument/2006/relationships/notesSlide" Target="../notesSlides/notesSlide30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37.png"/><Relationship Id="rId4" Type="http://schemas.openxmlformats.org/officeDocument/2006/relationships/image" Target="../media/image4.png"/></Relationships>
</file>

<file path=ppt/slides/_rels/slide307.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30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meta.stackexchange.com/questions/17204/six-simple-tips-to-get-stack-overflow-reputation-fast" TargetMode="External"/></Relationships>
</file>

<file path=ppt/slides/_rels/slide3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9731/fastest-gun-in-the-west-problem" TargetMode="External"/><Relationship Id="rId4" Type="http://schemas.openxmlformats.org/officeDocument/2006/relationships/image" Target="../media/image339.png"/></Relationships>
</file>

<file path=ppt/slides/_rels/slide3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9.xml"/><Relationship Id="rId1" Type="http://schemas.openxmlformats.org/officeDocument/2006/relationships/slideLayout" Target="../slideLayouts/slideLayout13.xml"/><Relationship Id="rId5" Type="http://schemas.openxmlformats.org/officeDocument/2006/relationships/image" Target="../media/image340.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15.png"/></Relationships>
</file>

<file path=ppt/slides/_rels/slide3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0.xml"/><Relationship Id="rId1" Type="http://schemas.openxmlformats.org/officeDocument/2006/relationships/slideLayout" Target="../slideLayouts/slideLayout13.xml"/><Relationship Id="rId5" Type="http://schemas.openxmlformats.org/officeDocument/2006/relationships/image" Target="../media/image341.jpg"/><Relationship Id="rId4" Type="http://schemas.openxmlformats.org/officeDocument/2006/relationships/image" Target="../media/image15.png"/></Relationships>
</file>

<file path=ppt/slides/_rels/slide3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1.xml"/><Relationship Id="rId1" Type="http://schemas.openxmlformats.org/officeDocument/2006/relationships/slideLayout" Target="../slideLayouts/slideLayout13.xml"/><Relationship Id="rId5" Type="http://schemas.openxmlformats.org/officeDocument/2006/relationships/image" Target="../media/image342.png"/><Relationship Id="rId4" Type="http://schemas.openxmlformats.org/officeDocument/2006/relationships/image" Target="../media/image15.png"/></Relationships>
</file>

<file path=ppt/slides/_rels/slide3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5.png"/><Relationship Id="rId2" Type="http://schemas.openxmlformats.org/officeDocument/2006/relationships/notesSlide" Target="../notesSlides/notesSlide312.xml"/><Relationship Id="rId1" Type="http://schemas.openxmlformats.org/officeDocument/2006/relationships/slideLayout" Target="../slideLayouts/slideLayout13.xml"/><Relationship Id="rId6" Type="http://schemas.openxmlformats.org/officeDocument/2006/relationships/image" Target="../media/image344.png"/><Relationship Id="rId5" Type="http://schemas.openxmlformats.org/officeDocument/2006/relationships/image" Target="../media/image343.png"/><Relationship Id="rId4" Type="http://schemas.openxmlformats.org/officeDocument/2006/relationships/image" Target="../media/image15.png"/></Relationships>
</file>

<file path=ppt/slides/_rels/slide3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3.xml"/><Relationship Id="rId1" Type="http://schemas.openxmlformats.org/officeDocument/2006/relationships/slideLayout" Target="../slideLayouts/slideLayout13.xml"/><Relationship Id="rId5" Type="http://schemas.openxmlformats.org/officeDocument/2006/relationships/image" Target="../media/image346.png"/><Relationship Id="rId4" Type="http://schemas.openxmlformats.org/officeDocument/2006/relationships/image" Target="../media/image15.png"/></Relationships>
</file>

<file path=ppt/slides/_rels/slide314.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4.png"/><Relationship Id="rId7" Type="http://schemas.openxmlformats.org/officeDocument/2006/relationships/image" Target="../media/image349.png"/><Relationship Id="rId2" Type="http://schemas.openxmlformats.org/officeDocument/2006/relationships/notesSlide" Target="../notesSlides/notesSlide314.xml"/><Relationship Id="rId1" Type="http://schemas.openxmlformats.org/officeDocument/2006/relationships/slideLayout" Target="../slideLayouts/slideLayout13.xml"/><Relationship Id="rId6" Type="http://schemas.openxmlformats.org/officeDocument/2006/relationships/image" Target="../media/image348.png"/><Relationship Id="rId5" Type="http://schemas.openxmlformats.org/officeDocument/2006/relationships/image" Target="../media/image347.png"/><Relationship Id="rId10" Type="http://schemas.openxmlformats.org/officeDocument/2006/relationships/image" Target="../media/image352.png"/><Relationship Id="rId4" Type="http://schemas.openxmlformats.org/officeDocument/2006/relationships/image" Target="../media/image15.png"/><Relationship Id="rId9" Type="http://schemas.openxmlformats.org/officeDocument/2006/relationships/image" Target="../media/image351.png"/></Relationships>
</file>

<file path=ppt/slides/_rels/slide315.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31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9731/fastest-gun-in-the-west-problem" TargetMode="External"/><Relationship Id="rId4" Type="http://schemas.openxmlformats.org/officeDocument/2006/relationships/image" Target="../media/image4.png"/></Relationships>
</file>

<file path=ppt/slides/_rels/slide3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6.xml"/><Relationship Id="rId1" Type="http://schemas.openxmlformats.org/officeDocument/2006/relationships/slideLayout" Target="../slideLayouts/slideLayout13.xml"/><Relationship Id="rId6" Type="http://schemas.openxmlformats.org/officeDocument/2006/relationships/image" Target="../media/image353.png"/><Relationship Id="rId5" Type="http://schemas.openxmlformats.org/officeDocument/2006/relationships/image" Target="../media/image15.png"/><Relationship Id="rId4" Type="http://schemas.openxmlformats.org/officeDocument/2006/relationships/hyperlink" Target="https://meta.stackexchange.com/questions/9731/fastest-gun-in-the-west-problem" TargetMode="External"/></Relationships>
</file>

<file path=ppt/slides/_rels/slide3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7.xml"/><Relationship Id="rId1" Type="http://schemas.openxmlformats.org/officeDocument/2006/relationships/slideLayout" Target="../slideLayouts/slideLayout13.xml"/><Relationship Id="rId6" Type="http://schemas.openxmlformats.org/officeDocument/2006/relationships/image" Target="../media/image353.png"/><Relationship Id="rId5" Type="http://schemas.openxmlformats.org/officeDocument/2006/relationships/image" Target="../media/image15.png"/><Relationship Id="rId4" Type="http://schemas.openxmlformats.org/officeDocument/2006/relationships/hyperlink" Target="https://meta.stackexchange.com/questions/9731/fastest-gun-in-the-west-problem" TargetMode="External"/></Relationships>
</file>

<file path=ppt/slides/_rels/slide318.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31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19.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notesSlide" Target="../notesSlides/notesSlide31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5.png"/></Relationships>
</file>

<file path=ppt/slides/_rels/slide320.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32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21.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32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hyperlink" Target="https://stackoverflow.com/questions/3010840/loop-through-an-array-in-javascript" TargetMode="External"/></Relationships>
</file>

<file path=ppt/slides/_rels/slide322.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32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23.xml"/><Relationship Id="rId1" Type="http://schemas.openxmlformats.org/officeDocument/2006/relationships/slideLayout" Target="../slideLayouts/slideLayout13.xml"/><Relationship Id="rId6" Type="http://schemas.openxmlformats.org/officeDocument/2006/relationships/image" Target="../media/image360.png"/><Relationship Id="rId5" Type="http://schemas.openxmlformats.org/officeDocument/2006/relationships/image" Target="../media/image359.png"/><Relationship Id="rId4" Type="http://schemas.openxmlformats.org/officeDocument/2006/relationships/hyperlink" Target="https://stackoverflow.com/posts/3010848/timeline" TargetMode="External"/></Relationships>
</file>

<file path=ppt/slides/_rels/slide324.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32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25.xml.rels><?xml version="1.0" encoding="UTF-8" standalone="yes"?>
<Relationships xmlns="http://schemas.openxmlformats.org/package/2006/relationships"><Relationship Id="rId3" Type="http://schemas.openxmlformats.org/officeDocument/2006/relationships/hyperlink" Target="https://stackoverflow.com/search?q=score%3A1000..+" TargetMode="External"/><Relationship Id="rId7" Type="http://schemas.openxmlformats.org/officeDocument/2006/relationships/image" Target="../media/image15.png"/><Relationship Id="rId2" Type="http://schemas.openxmlformats.org/officeDocument/2006/relationships/notesSlide" Target="../notesSlides/notesSlide325.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62.png"/><Relationship Id="rId4" Type="http://schemas.openxmlformats.org/officeDocument/2006/relationships/hyperlink" Target="https://stackoverflow.com/search?q=%5Bjavascript%5D+score%3A1000..+" TargetMode="External"/></Relationships>
</file>

<file path=ppt/slides/_rels/slide326.xml.rels><?xml version="1.0" encoding="UTF-8" standalone="yes"?>
<Relationships xmlns="http://schemas.openxmlformats.org/package/2006/relationships"><Relationship Id="rId3" Type="http://schemas.openxmlformats.org/officeDocument/2006/relationships/image" Target="../media/image363.png"/><Relationship Id="rId7" Type="http://schemas.openxmlformats.org/officeDocument/2006/relationships/image" Target="../media/image15.png"/><Relationship Id="rId2" Type="http://schemas.openxmlformats.org/officeDocument/2006/relationships/notesSlide" Target="../notesSlides/notesSlide32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exchange.com/leagues/1/alltime/stackoverflow/2008-07-31/22656#22656" TargetMode="External"/><Relationship Id="rId4" Type="http://schemas.openxmlformats.org/officeDocument/2006/relationships/hyperlink" Target="https://stackoverflow.com/users?tab=Reputation&amp;filter=all" TargetMode="External"/></Relationships>
</file>

<file path=ppt/slides/_rels/slide327.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32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28.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notesSlide" Target="../notesSlides/notesSlide328.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66.png"/></Relationships>
</file>

<file path=ppt/slides/_rels/slide329.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notesSlide" Target="../notesSlides/notesSlide32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6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30.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330.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hyperlink" Target="https://github.com/collections/front-end-javascript-frameworks" TargetMode="External"/></Relationships>
</file>

<file path=ppt/slides/_rels/slide331.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33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32.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33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33.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33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github.com/webpack-contrib/sass-loader/releases" TargetMode="External"/><Relationship Id="rId7" Type="http://schemas.openxmlformats.org/officeDocument/2006/relationships/image" Target="../media/image373.png"/><Relationship Id="rId2" Type="http://schemas.openxmlformats.org/officeDocument/2006/relationships/notesSlide" Target="../notesSlides/notesSlide334.xml"/><Relationship Id="rId1" Type="http://schemas.openxmlformats.org/officeDocument/2006/relationships/slideLayout" Target="../slideLayouts/slideLayout13.xml"/><Relationship Id="rId6" Type="http://schemas.openxmlformats.org/officeDocument/2006/relationships/image" Target="../media/image372.png"/><Relationship Id="rId5" Type="http://schemas.openxmlformats.org/officeDocument/2006/relationships/hyperlink" Target="https://github.com/webpack-contrib/sass-loader/releases/tag/v9.0.0" TargetMode="External"/><Relationship Id="rId4" Type="http://schemas.openxmlformats.org/officeDocument/2006/relationships/hyperlink" Target="https://github.com/webpack-contrib/sass-loader/releases/tag/v8.0.0" TargetMode="External"/><Relationship Id="rId9" Type="http://schemas.openxmlformats.org/officeDocument/2006/relationships/image" Target="../media/image15.png"/></Relationships>
</file>

<file path=ppt/slides/_rels/slide335.xml.rels><?xml version="1.0" encoding="UTF-8" standalone="yes"?>
<Relationships xmlns="http://schemas.openxmlformats.org/package/2006/relationships"><Relationship Id="rId3" Type="http://schemas.openxmlformats.org/officeDocument/2006/relationships/image" Target="../media/image374.png"/><Relationship Id="rId7" Type="http://schemas.openxmlformats.org/officeDocument/2006/relationships/image" Target="../media/image15.png"/><Relationship Id="rId2" Type="http://schemas.openxmlformats.org/officeDocument/2006/relationships/notesSlide" Target="../notesSlides/notesSlide335.xml"/><Relationship Id="rId1" Type="http://schemas.openxmlformats.org/officeDocument/2006/relationships/slideLayout" Target="../slideLayouts/slideLayout13.xml"/><Relationship Id="rId6" Type="http://schemas.openxmlformats.org/officeDocument/2006/relationships/image" Target="../media/image375.png"/><Relationship Id="rId5" Type="http://schemas.openxmlformats.org/officeDocument/2006/relationships/image" Target="../media/image4.png"/><Relationship Id="rId4" Type="http://schemas.openxmlformats.org/officeDocument/2006/relationships/hyperlink" Target="https://stackoverflow.com/questions/58184549/sass-loader-error-invalid-options-object-that-does-not-match-the-api-schema" TargetMode="External"/></Relationships>
</file>

<file path=ppt/slides/_rels/slide336.xml.rels><?xml version="1.0" encoding="UTF-8" standalone="yes"?>
<Relationships xmlns="http://schemas.openxmlformats.org/package/2006/relationships"><Relationship Id="rId3" Type="http://schemas.openxmlformats.org/officeDocument/2006/relationships/image" Target="../media/image376.png"/><Relationship Id="rId7" Type="http://schemas.openxmlformats.org/officeDocument/2006/relationships/image" Target="../media/image15.png"/><Relationship Id="rId2" Type="http://schemas.openxmlformats.org/officeDocument/2006/relationships/notesSlide" Target="../notesSlides/notesSlide33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questions/61184749/how-to-properly-reset-vue-composition-apis-reactive-values" TargetMode="External"/><Relationship Id="rId4" Type="http://schemas.openxmlformats.org/officeDocument/2006/relationships/image" Target="../media/image377.png"/></Relationships>
</file>

<file path=ppt/slides/_rels/slide3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378.png"/></Relationships>
</file>

<file path=ppt/slides/_rels/slide3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8.xml"/><Relationship Id="rId1" Type="http://schemas.openxmlformats.org/officeDocument/2006/relationships/slideLayout" Target="../slideLayouts/slideLayout13.xml"/><Relationship Id="rId4" Type="http://schemas.openxmlformats.org/officeDocument/2006/relationships/image" Target="../media/image376.png"/></Relationships>
</file>

<file path=ppt/slides/_rels/slide339.xml.rels><?xml version="1.0" encoding="UTF-8" standalone="yes"?>
<Relationships xmlns="http://schemas.openxmlformats.org/package/2006/relationships"><Relationship Id="rId3" Type="http://schemas.openxmlformats.org/officeDocument/2006/relationships/hyperlink" Target="https://stackoverflow.com/help/minimal-reproducible-example" TargetMode="External"/><Relationship Id="rId2" Type="http://schemas.openxmlformats.org/officeDocument/2006/relationships/notesSlide" Target="../notesSlides/notesSlide33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79.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38.png"/></Relationships>
</file>

<file path=ppt/slides/_rels/slide3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0.xml"/><Relationship Id="rId1" Type="http://schemas.openxmlformats.org/officeDocument/2006/relationships/slideLayout" Target="../slideLayouts/slideLayout13.xml"/><Relationship Id="rId5" Type="http://schemas.openxmlformats.org/officeDocument/2006/relationships/hyperlink" Target="https://stackoverflow.com/help/minimal-reproducible-example" TargetMode="External"/><Relationship Id="rId4" Type="http://schemas.openxmlformats.org/officeDocument/2006/relationships/image" Target="../media/image15.png"/></Relationships>
</file>

<file path=ppt/slides/_rels/slide3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44.xml.rels><?xml version="1.0" encoding="UTF-8" standalone="yes"?>
<Relationships xmlns="http://schemas.openxmlformats.org/package/2006/relationships"><Relationship Id="rId3" Type="http://schemas.openxmlformats.org/officeDocument/2006/relationships/image" Target="../media/image380.png"/><Relationship Id="rId7" Type="http://schemas.openxmlformats.org/officeDocument/2006/relationships/image" Target="../media/image15.png"/><Relationship Id="rId2" Type="http://schemas.openxmlformats.org/officeDocument/2006/relationships/notesSlide" Target="../notesSlides/notesSlide34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www.markdownguide.org/cheat-sheet/" TargetMode="External"/><Relationship Id="rId4" Type="http://schemas.openxmlformats.org/officeDocument/2006/relationships/image" Target="../media/image381.png"/></Relationships>
</file>

<file path=ppt/slides/_rels/slide345.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34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46.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notesSlide" Target="../notesSlides/notesSlide34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84.png"/></Relationships>
</file>

<file path=ppt/slides/_rels/slide347.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34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48.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notesSlide" Target="../notesSlides/notesSlide34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49.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34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39.png"/></Relationships>
</file>

<file path=ppt/slides/_rels/slide350.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35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51.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notesSlide" Target="../notesSlides/notesSlide35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hyperlink" Target="https://stackoverflow.com/help/privileges/community-wiki" TargetMode="External"/></Relationships>
</file>

<file path=ppt/slides/_rels/slide352.xml.rels><?xml version="1.0" encoding="UTF-8" standalone="yes"?>
<Relationships xmlns="http://schemas.openxmlformats.org/package/2006/relationships"><Relationship Id="rId3" Type="http://schemas.openxmlformats.org/officeDocument/2006/relationships/hyperlink" Target="https://meta.stackexchange.com/questions/11740/what-are-community-wiki-posts" TargetMode="External"/><Relationship Id="rId2" Type="http://schemas.openxmlformats.org/officeDocument/2006/relationships/notesSlide" Target="../notesSlides/notesSlide35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90.png"/></Relationships>
</file>

<file path=ppt/slides/_rels/slide353.xml.rels><?xml version="1.0" encoding="UTF-8" standalone="yes"?>
<Relationships xmlns="http://schemas.openxmlformats.org/package/2006/relationships"><Relationship Id="rId3" Type="http://schemas.openxmlformats.org/officeDocument/2006/relationships/hyperlink" Target="https://meta.stackexchange.com/questions/11740/what-are-community-wiki-posts" TargetMode="External"/><Relationship Id="rId7" Type="http://schemas.openxmlformats.org/officeDocument/2006/relationships/image" Target="../media/image15.png"/><Relationship Id="rId2" Type="http://schemas.openxmlformats.org/officeDocument/2006/relationships/notesSlide" Target="../notesSlides/notesSlide35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privileges/community-wiki" TargetMode="External"/><Relationship Id="rId4" Type="http://schemas.openxmlformats.org/officeDocument/2006/relationships/image" Target="../media/image391.png"/></Relationships>
</file>

<file path=ppt/slides/_rels/slide354.xml.rels><?xml version="1.0" encoding="UTF-8" standalone="yes"?>
<Relationships xmlns="http://schemas.openxmlformats.org/package/2006/relationships"><Relationship Id="rId3" Type="http://schemas.openxmlformats.org/officeDocument/2006/relationships/hyperlink" Target="https://meta.stackexchange.com/questions/11740/what-are-community-wiki-posts" TargetMode="External"/><Relationship Id="rId7" Type="http://schemas.openxmlformats.org/officeDocument/2006/relationships/image" Target="../media/image15.png"/><Relationship Id="rId2" Type="http://schemas.openxmlformats.org/officeDocument/2006/relationships/notesSlide" Target="../notesSlides/notesSlide35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privileges/community-wiki" TargetMode="External"/><Relationship Id="rId4" Type="http://schemas.openxmlformats.org/officeDocument/2006/relationships/image" Target="../media/image391.png"/></Relationships>
</file>

<file path=ppt/slides/_rels/slide355.xml.rels><?xml version="1.0" encoding="UTF-8" standalone="yes"?>
<Relationships xmlns="http://schemas.openxmlformats.org/package/2006/relationships"><Relationship Id="rId8" Type="http://schemas.openxmlformats.org/officeDocument/2006/relationships/image" Target="../media/image394.png"/><Relationship Id="rId3" Type="http://schemas.openxmlformats.org/officeDocument/2006/relationships/image" Target="../media/image392.png"/><Relationship Id="rId7" Type="http://schemas.openxmlformats.org/officeDocument/2006/relationships/image" Target="../media/image393.png"/><Relationship Id="rId2" Type="http://schemas.openxmlformats.org/officeDocument/2006/relationships/notesSlide" Target="../notesSlides/notesSlide355.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stackoverflow.com/help/privileges/community-wiki" TargetMode="External"/><Relationship Id="rId4" Type="http://schemas.openxmlformats.org/officeDocument/2006/relationships/hyperlink" Target="https://meta.stackexchange.com/questions/11740/what-are-community-wiki-posts" TargetMode="External"/><Relationship Id="rId9" Type="http://schemas.openxmlformats.org/officeDocument/2006/relationships/image" Target="../media/image15.png"/></Relationships>
</file>

<file path=ppt/slides/_rels/slide356.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notesSlide" Target="../notesSlides/notesSlide356.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hyperlink" Target="https://stackoverflow.com/helpcenter/self-answer" TargetMode="External"/></Relationships>
</file>

<file path=ppt/slides/_rels/slide357.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notesSlide" Target="../notesSlides/notesSlide35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png"/></Relationships>
</file>

<file path=ppt/slides/_rels/slide3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397.png"/></Relationships>
</file>

<file path=ppt/slides/_rels/slide359.xml.rels><?xml version="1.0" encoding="UTF-8" standalone="yes"?>
<Relationships xmlns="http://schemas.openxmlformats.org/package/2006/relationships"><Relationship Id="rId3" Type="http://schemas.openxmlformats.org/officeDocument/2006/relationships/image" Target="../media/image398.png"/><Relationship Id="rId7" Type="http://schemas.openxmlformats.org/officeDocument/2006/relationships/image" Target="../media/image15.png"/><Relationship Id="rId2" Type="http://schemas.openxmlformats.org/officeDocument/2006/relationships/notesSlide" Target="../notesSlides/notesSlide359.xml"/><Relationship Id="rId1" Type="http://schemas.openxmlformats.org/officeDocument/2006/relationships/slideLayout" Target="../slideLayouts/slideLayout13.xml"/><Relationship Id="rId6" Type="http://schemas.openxmlformats.org/officeDocument/2006/relationships/image" Target="../media/image399.png"/><Relationship Id="rId5" Type="http://schemas.openxmlformats.org/officeDocument/2006/relationships/image" Target="../media/image4.png"/><Relationship Id="rId4" Type="http://schemas.openxmlformats.org/officeDocument/2006/relationships/hyperlink" Target="https://262.ecma-international.org/12.0/#sec-parseint-string-radix"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0.png"/></Relationships>
</file>

<file path=ppt/slides/_rels/slide3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caniuse.com/?search=fetch" TargetMode="External"/><Relationship Id="rId4" Type="http://schemas.openxmlformats.org/officeDocument/2006/relationships/image" Target="../media/image400.png"/></Relationships>
</file>

<file path=ppt/slides/_rels/slide361.xml.rels><?xml version="1.0" encoding="UTF-8" standalone="yes"?>
<Relationships xmlns="http://schemas.openxmlformats.org/package/2006/relationships"><Relationship Id="rId8" Type="http://schemas.openxmlformats.org/officeDocument/2006/relationships/image" Target="../media/image404.png"/><Relationship Id="rId3" Type="http://schemas.openxmlformats.org/officeDocument/2006/relationships/image" Target="../media/image4.png"/><Relationship Id="rId7" Type="http://schemas.openxmlformats.org/officeDocument/2006/relationships/image" Target="../media/image403.png"/><Relationship Id="rId2" Type="http://schemas.openxmlformats.org/officeDocument/2006/relationships/notesSlide" Target="../notesSlides/notesSlide361.xml"/><Relationship Id="rId1" Type="http://schemas.openxmlformats.org/officeDocument/2006/relationships/slideLayout" Target="../slideLayouts/slideLayout13.xml"/><Relationship Id="rId6" Type="http://schemas.openxmlformats.org/officeDocument/2006/relationships/image" Target="../media/image402.png"/><Relationship Id="rId5" Type="http://schemas.openxmlformats.org/officeDocument/2006/relationships/image" Target="../media/image401.png"/><Relationship Id="rId4" Type="http://schemas.openxmlformats.org/officeDocument/2006/relationships/hyperlink" Target="https://www.ecma-international.org/publications-and-standards/standar" TargetMode="External"/><Relationship Id="rId9" Type="http://schemas.openxmlformats.org/officeDocument/2006/relationships/image" Target="../media/image15.png"/></Relationships>
</file>

<file path=ppt/slides/_rels/slide36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406.png"/><Relationship Id="rId2" Type="http://schemas.openxmlformats.org/officeDocument/2006/relationships/notesSlide" Target="../notesSlides/notesSlide362.xml"/><Relationship Id="rId1" Type="http://schemas.openxmlformats.org/officeDocument/2006/relationships/slideLayout" Target="../slideLayouts/slideLayout13.xml"/><Relationship Id="rId6" Type="http://schemas.openxmlformats.org/officeDocument/2006/relationships/hyperlink" Target="https://tc39.es/" TargetMode="External"/><Relationship Id="rId5" Type="http://schemas.openxmlformats.org/officeDocument/2006/relationships/hyperlink" Target="https://github.com/tc39" TargetMode="External"/><Relationship Id="rId4" Type="http://schemas.openxmlformats.org/officeDocument/2006/relationships/image" Target="../media/image405.png"/></Relationships>
</file>

<file path=ppt/slides/_rels/slide3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es.discourse.group/" TargetMode="External"/><Relationship Id="rId4" Type="http://schemas.openxmlformats.org/officeDocument/2006/relationships/image" Target="../media/image407.png"/></Relationships>
</file>

<file path=ppt/slides/_rels/slide3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es.discourse.group/" TargetMode="External"/><Relationship Id="rId4" Type="http://schemas.openxmlformats.org/officeDocument/2006/relationships/image" Target="../media/image408.png"/></Relationships>
</file>

<file path=ppt/slides/_rels/slide3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09.png"/><Relationship Id="rId4" Type="http://schemas.openxmlformats.org/officeDocument/2006/relationships/hyperlink" Target="https://v8.dev/blog/non-backtracking-regexp" TargetMode="External"/></Relationships>
</file>

<file path=ppt/slides/_rels/slide366.xml.rels><?xml version="1.0" encoding="UTF-8" standalone="yes"?>
<Relationships xmlns="http://schemas.openxmlformats.org/package/2006/relationships"><Relationship Id="rId8" Type="http://schemas.openxmlformats.org/officeDocument/2006/relationships/image" Target="../media/image414.png"/><Relationship Id="rId3" Type="http://schemas.openxmlformats.org/officeDocument/2006/relationships/image" Target="../media/image4.png"/><Relationship Id="rId7" Type="http://schemas.openxmlformats.org/officeDocument/2006/relationships/image" Target="../media/image413.jpeg"/><Relationship Id="rId2" Type="http://schemas.openxmlformats.org/officeDocument/2006/relationships/notesSlide" Target="../notesSlides/notesSlide366.xml"/><Relationship Id="rId1" Type="http://schemas.openxmlformats.org/officeDocument/2006/relationships/slideLayout" Target="../slideLayouts/slideLayout13.xml"/><Relationship Id="rId6" Type="http://schemas.openxmlformats.org/officeDocument/2006/relationships/image" Target="../media/image412.png"/><Relationship Id="rId5" Type="http://schemas.openxmlformats.org/officeDocument/2006/relationships/image" Target="../media/image411.png"/><Relationship Id="rId4" Type="http://schemas.openxmlformats.org/officeDocument/2006/relationships/image" Target="../media/image410.jpeg"/><Relationship Id="rId9" Type="http://schemas.openxmlformats.org/officeDocument/2006/relationships/image" Target="../media/image15.png"/></Relationships>
</file>

<file path=ppt/slides/_rels/slide367.xml.rels><?xml version="1.0" encoding="UTF-8" standalone="yes"?>
<Relationships xmlns="http://schemas.openxmlformats.org/package/2006/relationships"><Relationship Id="rId3" Type="http://schemas.openxmlformats.org/officeDocument/2006/relationships/image" Target="../media/image415.png"/><Relationship Id="rId7" Type="http://schemas.openxmlformats.org/officeDocument/2006/relationships/image" Target="../media/image15.png"/><Relationship Id="rId2" Type="http://schemas.openxmlformats.org/officeDocument/2006/relationships/notesSlide" Target="../notesSlides/notesSlide367.xml"/><Relationship Id="rId1" Type="http://schemas.openxmlformats.org/officeDocument/2006/relationships/slideLayout" Target="../slideLayouts/slideLayout13.xml"/><Relationship Id="rId6" Type="http://schemas.openxmlformats.org/officeDocument/2006/relationships/image" Target="../media/image396.png"/><Relationship Id="rId5" Type="http://schemas.openxmlformats.org/officeDocument/2006/relationships/image" Target="../media/image4.png"/><Relationship Id="rId4" Type="http://schemas.openxmlformats.org/officeDocument/2006/relationships/hyperlink" Target="https://262.ecma-international.org/12.0/#sec-parseint-string-radix" TargetMode="External"/></Relationships>
</file>

<file path=ppt/slides/_rels/slide368.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36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417.png"/></Relationships>
</file>

<file path=ppt/slides/_rels/slide36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18.png"/><Relationship Id="rId7" Type="http://schemas.openxmlformats.org/officeDocument/2006/relationships/image" Target="../media/image4.png"/><Relationship Id="rId2" Type="http://schemas.openxmlformats.org/officeDocument/2006/relationships/notesSlide" Target="../notesSlides/notesSlide369.xml"/><Relationship Id="rId1" Type="http://schemas.openxmlformats.org/officeDocument/2006/relationships/slideLayout" Target="../slideLayouts/slideLayout13.xml"/><Relationship Id="rId6" Type="http://schemas.openxmlformats.org/officeDocument/2006/relationships/hyperlink" Target="https://stackoverflow.blog/2012/05/22/encyclopedia-stack-exchange" TargetMode="External"/><Relationship Id="rId5" Type="http://schemas.openxmlformats.org/officeDocument/2006/relationships/image" Target="../media/image419.png"/><Relationship Id="rId4" Type="http://schemas.openxmlformats.org/officeDocument/2006/relationships/hyperlink" Target="https://stackoverflow.blog/2011/07/01/its-ok-to-ask-and-answer-your-own-question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1.png"/></Relationships>
</file>

<file path=ppt/slides/_rels/slide370.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notesSlide" Target="../notesSlides/notesSlide37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96.png"/><Relationship Id="rId4" Type="http://schemas.openxmlformats.org/officeDocument/2006/relationships/image" Target="../media/image4.png"/></Relationships>
</file>

<file path=ppt/slides/_rels/slide3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1.xml"/><Relationship Id="rId1" Type="http://schemas.openxmlformats.org/officeDocument/2006/relationships/slideLayout" Target="../slideLayouts/slideLayout13.xml"/><Relationship Id="rId6" Type="http://schemas.openxmlformats.org/officeDocument/2006/relationships/hyperlink" Target="https://meta.stackoverflow.com/questions/262345/is-it-ok-to-ask-your-friends-to-upvote-your-posts" TargetMode="External"/><Relationship Id="rId5" Type="http://schemas.openxmlformats.org/officeDocument/2006/relationships/hyperlink" Target="https://meta.stackoverflow.com/questions/266971/can-i-post-so-questions-and-answers-in-a-personal-blog" TargetMode="External"/><Relationship Id="rId4" Type="http://schemas.openxmlformats.org/officeDocument/2006/relationships/image" Target="../media/image420.png"/></Relationships>
</file>

<file path=ppt/slides/_rels/slide372.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notesSlide" Target="../notesSlides/notesSlide37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creativecommons.org/licenses/by-sa/4.0/" TargetMode="External"/><Relationship Id="rId4" Type="http://schemas.openxmlformats.org/officeDocument/2006/relationships/image" Target="../media/image4.png"/></Relationships>
</file>

<file path=ppt/slides/_rels/slide37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424.png"/><Relationship Id="rId2" Type="http://schemas.openxmlformats.org/officeDocument/2006/relationships/notesSlide" Target="../notesSlides/notesSlide373.xml"/><Relationship Id="rId1" Type="http://schemas.openxmlformats.org/officeDocument/2006/relationships/slideLayout" Target="../slideLayouts/slideLayout13.xml"/><Relationship Id="rId6" Type="http://schemas.openxmlformats.org/officeDocument/2006/relationships/image" Target="../media/image423.png"/><Relationship Id="rId5" Type="http://schemas.openxmlformats.org/officeDocument/2006/relationships/image" Target="../media/image422.png"/><Relationship Id="rId4" Type="http://schemas.openxmlformats.org/officeDocument/2006/relationships/hyperlink" Target="https://creativecommons.org/licenses/by-sa/4.0/" TargetMode="External"/></Relationships>
</file>

<file path=ppt/slides/_rels/slide37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74.xml"/><Relationship Id="rId1" Type="http://schemas.openxmlformats.org/officeDocument/2006/relationships/slideLayout" Target="../slideLayouts/slideLayout13.xml"/><Relationship Id="rId6" Type="http://schemas.openxmlformats.org/officeDocument/2006/relationships/image" Target="../media/image425.png"/><Relationship Id="rId5" Type="http://schemas.openxmlformats.org/officeDocument/2006/relationships/hyperlink" Target="https://meta.stackoverflow.com/questions/262345/is-it-ok-to-ask-your-friends-to-upvote-your-posts" TargetMode="External"/><Relationship Id="rId4" Type="http://schemas.openxmlformats.org/officeDocument/2006/relationships/hyperlink" Target="https://meta.stackoverflow.com/questions/266971/can-i-post-so-questions-and-answers-in-a-personal-blog" TargetMode="External"/></Relationships>
</file>

<file path=ppt/slides/_rels/slide37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75.xml"/><Relationship Id="rId1" Type="http://schemas.openxmlformats.org/officeDocument/2006/relationships/slideLayout" Target="../slideLayouts/slideLayout13.xml"/><Relationship Id="rId6" Type="http://schemas.openxmlformats.org/officeDocument/2006/relationships/image" Target="../media/image426.png"/><Relationship Id="rId5" Type="http://schemas.openxmlformats.org/officeDocument/2006/relationships/hyperlink" Target="https://meta.stackoverflow.com/questions/262345/is-it-ok-to-ask-your-friends-to-upvote-your-posts" TargetMode="External"/><Relationship Id="rId4" Type="http://schemas.openxmlformats.org/officeDocument/2006/relationships/hyperlink" Target="https://meta.stackoverflow.com/questions/266971/can-i-post-so-questions-and-answers-in-a-personal-blog" TargetMode="External"/></Relationships>
</file>

<file path=ppt/slides/_rels/slide3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users/-1/community" TargetMode="External"/><Relationship Id="rId4" Type="http://schemas.openxmlformats.org/officeDocument/2006/relationships/image" Target="../media/image427.png"/></Relationships>
</file>

<file path=ppt/slides/_rels/slide37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377.xml"/><Relationship Id="rId1" Type="http://schemas.openxmlformats.org/officeDocument/2006/relationships/slideLayout" Target="../slideLayouts/slideLayout13.xml"/><Relationship Id="rId6" Type="http://schemas.openxmlformats.org/officeDocument/2006/relationships/image" Target="../media/image429.png"/><Relationship Id="rId5" Type="http://schemas.openxmlformats.org/officeDocument/2006/relationships/image" Target="../media/image428.png"/><Relationship Id="rId4" Type="http://schemas.openxmlformats.org/officeDocument/2006/relationships/hyperlink" Target="https://stackoverflow.com/users/-1/community" TargetMode="External"/></Relationships>
</file>

<file path=ppt/slides/_rels/slide378.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37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users/-1/community" TargetMode="External"/><Relationship Id="rId4" Type="http://schemas.openxmlformats.org/officeDocument/2006/relationships/image" Target="../media/image4.png"/></Relationships>
</file>

<file path=ppt/slides/_rels/slide379.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37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tackoverflow.com/users/-1/community" TargetMode="Externa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80.xml.rels><?xml version="1.0" encoding="UTF-8" standalone="yes"?>
<Relationships xmlns="http://schemas.openxmlformats.org/package/2006/relationships"><Relationship Id="rId3" Type="http://schemas.openxmlformats.org/officeDocument/2006/relationships/image" Target="../media/image431.png"/><Relationship Id="rId7" Type="http://schemas.openxmlformats.org/officeDocument/2006/relationships/hyperlink" Target="https://meta.stackexchange.com/questions/56506/award-account-association-bonus-automatically-upon-reaching-200-rep" TargetMode="External"/><Relationship Id="rId2" Type="http://schemas.openxmlformats.org/officeDocument/2006/relationships/notesSlide" Target="../notesSlides/notesSlide380.xml"/><Relationship Id="rId1" Type="http://schemas.openxmlformats.org/officeDocument/2006/relationships/slideLayout" Target="../slideLayouts/slideLayout13.xml"/><Relationship Id="rId6" Type="http://schemas.openxmlformats.org/officeDocument/2006/relationships/hyperlink" Target="https://meta.stackexchange.com/questions/141648/what-is-the-association-bonus-and-how-does-it-work" TargetMode="External"/><Relationship Id="rId5" Type="http://schemas.openxmlformats.org/officeDocument/2006/relationships/image" Target="../media/image4.png"/><Relationship Id="rId4" Type="http://schemas.openxmlformats.org/officeDocument/2006/relationships/image" Target="../media/image432.png"/></Relationships>
</file>

<file path=ppt/slides/_rels/slide3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1.xml"/><Relationship Id="rId1" Type="http://schemas.openxmlformats.org/officeDocument/2006/relationships/slideLayout" Target="../slideLayouts/slideLayout13.xml"/><Relationship Id="rId4" Type="http://schemas.openxmlformats.org/officeDocument/2006/relationships/image" Target="../media/image304.png"/></Relationships>
</file>

<file path=ppt/slides/_rels/slide3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2.xml"/><Relationship Id="rId1" Type="http://schemas.openxmlformats.org/officeDocument/2006/relationships/slideLayout" Target="../slideLayouts/slideLayout13.xml"/><Relationship Id="rId4" Type="http://schemas.openxmlformats.org/officeDocument/2006/relationships/image" Target="../media/image433.png"/></Relationships>
</file>

<file path=ppt/slides/_rels/slide3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3.xml"/><Relationship Id="rId1" Type="http://schemas.openxmlformats.org/officeDocument/2006/relationships/slideLayout" Target="../slideLayouts/slideLayout13.xml"/><Relationship Id="rId5" Type="http://schemas.openxmlformats.org/officeDocument/2006/relationships/hyperlink" Target="https://stackoverflow.com/users?tab=Reputation&amp;filter=all" TargetMode="External"/><Relationship Id="rId4" Type="http://schemas.openxmlformats.org/officeDocument/2006/relationships/image" Target="../media/image434.png"/></Relationships>
</file>

<file path=ppt/slides/_rels/slide3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35.png"/></Relationships>
</file>

<file path=ppt/slides/_rels/slide385.xml.rels><?xml version="1.0" encoding="UTF-8" standalone="yes"?>
<Relationships xmlns="http://schemas.openxmlformats.org/package/2006/relationships"><Relationship Id="rId3" Type="http://schemas.openxmlformats.org/officeDocument/2006/relationships/image" Target="../media/image436.png"/><Relationship Id="rId7" Type="http://schemas.openxmlformats.org/officeDocument/2006/relationships/image" Target="../media/image15.png"/><Relationship Id="rId2" Type="http://schemas.openxmlformats.org/officeDocument/2006/relationships/notesSlide" Target="../notesSlides/notesSlide385.xml"/><Relationship Id="rId1" Type="http://schemas.openxmlformats.org/officeDocument/2006/relationships/slideLayout" Target="../slideLayouts/slideLayout13.xml"/><Relationship Id="rId6" Type="http://schemas.openxmlformats.org/officeDocument/2006/relationships/hyperlink" Target="https://stackoverflow.com/search?q=user%3A22656+score%3A..0" TargetMode="External"/><Relationship Id="rId5" Type="http://schemas.openxmlformats.org/officeDocument/2006/relationships/image" Target="../media/image437.png"/><Relationship Id="rId4" Type="http://schemas.openxmlformats.org/officeDocument/2006/relationships/image" Target="../media/image4.png"/></Relationships>
</file>

<file path=ppt/slides/_rels/slide38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440.png"/><Relationship Id="rId2" Type="http://schemas.openxmlformats.org/officeDocument/2006/relationships/notesSlide" Target="../notesSlides/notesSlide386.xml"/><Relationship Id="rId1" Type="http://schemas.openxmlformats.org/officeDocument/2006/relationships/slideLayout" Target="../slideLayouts/slideLayout13.xml"/><Relationship Id="rId6" Type="http://schemas.openxmlformats.org/officeDocument/2006/relationships/image" Target="../media/image439.png"/><Relationship Id="rId5" Type="http://schemas.openxmlformats.org/officeDocument/2006/relationships/hyperlink" Target="https://stackoverflow.com/search?q=user%3A1144035+score%3A..0" TargetMode="External"/><Relationship Id="rId4" Type="http://schemas.openxmlformats.org/officeDocument/2006/relationships/image" Target="../media/image438.png"/></Relationships>
</file>

<file path=ppt/slides/_rels/slide38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41.png"/><Relationship Id="rId7" Type="http://schemas.openxmlformats.org/officeDocument/2006/relationships/image" Target="../media/image443.png"/><Relationship Id="rId2" Type="http://schemas.openxmlformats.org/officeDocument/2006/relationships/notesSlide" Target="../notesSlides/notesSlide387.xml"/><Relationship Id="rId1" Type="http://schemas.openxmlformats.org/officeDocument/2006/relationships/slideLayout" Target="../slideLayouts/slideLayout13.xml"/><Relationship Id="rId6" Type="http://schemas.openxmlformats.org/officeDocument/2006/relationships/image" Target="../media/image442.png"/><Relationship Id="rId5" Type="http://schemas.openxmlformats.org/officeDocument/2006/relationships/hyperlink" Target="https://stackoverflow.com/search?q=user%3A6309+score%3A..0" TargetMode="External"/><Relationship Id="rId4" Type="http://schemas.openxmlformats.org/officeDocument/2006/relationships/image" Target="../media/image4.png"/></Relationships>
</file>

<file path=ppt/slides/_rels/slide3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44.png"/></Relationships>
</file>

<file path=ppt/slides/_rels/slide3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4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3.png"/><Relationship Id="rId4" Type="http://schemas.openxmlformats.org/officeDocument/2006/relationships/hyperlink" Target="https://meta.stackexchange.com/questions/58947/at-what-point-do-you-put-your-so-reputation-in-your-resume" TargetMode="External"/></Relationships>
</file>

<file path=ppt/slides/_rels/slide390.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4.png"/><Relationship Id="rId7" Type="http://schemas.openxmlformats.org/officeDocument/2006/relationships/image" Target="../media/image449.png"/><Relationship Id="rId2" Type="http://schemas.openxmlformats.org/officeDocument/2006/relationships/notesSlide" Target="../notesSlides/notesSlide390.xml"/><Relationship Id="rId1" Type="http://schemas.openxmlformats.org/officeDocument/2006/relationships/slideLayout" Target="../slideLayouts/slideLayout13.xml"/><Relationship Id="rId6" Type="http://schemas.openxmlformats.org/officeDocument/2006/relationships/image" Target="../media/image448.png"/><Relationship Id="rId5" Type="http://schemas.openxmlformats.org/officeDocument/2006/relationships/image" Target="../media/image447.png"/><Relationship Id="rId4" Type="http://schemas.openxmlformats.org/officeDocument/2006/relationships/image" Target="../media/image446.jpg"/><Relationship Id="rId9" Type="http://schemas.openxmlformats.org/officeDocument/2006/relationships/image" Target="../media/image15.png"/></Relationships>
</file>

<file path=ppt/slides/_rels/slide3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52.png"/><Relationship Id="rId4" Type="http://schemas.openxmlformats.org/officeDocument/2006/relationships/image" Target="../media/image451.png"/></Relationships>
</file>

<file path=ppt/slides/_rels/slide3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53.jpg"/></Relationships>
</file>

<file path=ppt/slides/_rels/slide3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54.png"/></Relationships>
</file>

<file path=ppt/slides/_rels/slide3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456.png"/><Relationship Id="rId4" Type="http://schemas.openxmlformats.org/officeDocument/2006/relationships/image" Target="../media/image455.png"/></Relationships>
</file>

<file path=ppt/slides/_rels/slide3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57.png"/></Relationships>
</file>

<file path=ppt/slides/_rels/slide3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6.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58.png"/></Relationships>
</file>

<file path=ppt/slides/_rels/slide397.xml.rels><?xml version="1.0" encoding="UTF-8" standalone="yes"?>
<Relationships xmlns="http://schemas.openxmlformats.org/package/2006/relationships"><Relationship Id="rId3" Type="http://schemas.openxmlformats.org/officeDocument/2006/relationships/image" Target="../media/image459.png"/><Relationship Id="rId7" Type="http://schemas.openxmlformats.org/officeDocument/2006/relationships/image" Target="../media/image15.png"/><Relationship Id="rId2" Type="http://schemas.openxmlformats.org/officeDocument/2006/relationships/notesSlide" Target="../notesSlides/notesSlide397.xml"/><Relationship Id="rId1" Type="http://schemas.openxmlformats.org/officeDocument/2006/relationships/slideLayout" Target="../slideLayouts/slideLayout13.xml"/><Relationship Id="rId6" Type="http://schemas.openxmlformats.org/officeDocument/2006/relationships/hyperlink" Target="https://meta.stackexchange.com/questions/7931/faq-for-stack-exchange-sites" TargetMode="External"/><Relationship Id="rId5" Type="http://schemas.openxmlformats.org/officeDocument/2006/relationships/image" Target="../media/image4.png"/><Relationship Id="rId4" Type="http://schemas.openxmlformats.org/officeDocument/2006/relationships/hyperlink" Target="https://stackoverflow.com/help/asking" TargetMode="External"/></Relationships>
</file>

<file path=ppt/slides/_rels/slide39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meta.stackexchange.com/questions/58947/at-what-point-do-you-put-your-so-reputation-in-your-resum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www.quora.com/Is-it-okay-to-mention-Stack-Overflow-reputation-points-in-my-resume" TargetMode="Externa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softwareengineering.stackexchange.com/questions/38597/where-and-how-to-mention-stackoverflow-participation-in-the-r%C3%A9sum%C3%A9" TargetMode="Externa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www.quora.com/Do-Stack-Overflow-scores-matter-in-job-interviews" TargetMode="Externa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8.jp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hyperlink" Target="https://stackoverflow.com/help/how-to-ask"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hyperlink" Target="https://stackoverflow.com/help/how-to-as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hyperlink" Target="https://stackoverflow.com/help/how-to-ask" TargetMode="Externa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hyperlink" Target="https://stackoverflow.com/help/how-to-ask" TargetMode="Externa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hyperlink" Target="https://stackoverflow.com/help/how-to-ask" TargetMode="Externa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app.wordtune.com/editor?src=website" TargetMode="Externa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62.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63.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65.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hyperlink" Target="https://stackoverflow.com/users?tab=moderators" TargetMode="Externa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66.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15.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s://translate.google.com/"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15.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15.pn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hyperlink" Target="https://stackoverflow.com/help/formatting" TargetMode="External"/><Relationship Id="rId5" Type="http://schemas.openxmlformats.org/officeDocument/2006/relationships/hyperlink" Target="https://stackoverflow.com/editing-help" TargetMode="Externa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www.markdownguide.org/cheat-sheet/" TargetMode="Externa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74.PNG"/><Relationship Id="rId4" Type="http://schemas.openxmlformats.org/officeDocument/2006/relationships/hyperlink" Target="https://www.markdownguide.org/cheat-sheet/"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github.github.com/gfm/#atx-headings" TargetMode="External"/><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daringfireball.net/projects/markdown/syntax#philosophy" TargetMode="Externa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77.png"/><Relationship Id="rId4" Type="http://schemas.openxmlformats.org/officeDocument/2006/relationships/hyperlink" Target="https://github.github.com/gfm/#atx-heading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hyperlink" Target="https://github.github.com/gfm/#atx-headings" TargetMode="External"/><Relationship Id="rId5" Type="http://schemas.openxmlformats.org/officeDocument/2006/relationships/image" Target="../media/image4.png"/><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hyperlink" Target="https://github.github.com/gfm/#atx-headings" TargetMode="Externa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github.github.com/gfm/#atx-headings" TargetMode="External"/><Relationship Id="rId7"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4.png"/><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2.png"/><Relationship Id="rId7"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meta.stackexchange.com/questions/184108/what-is-syntax-highlighting-and-how-does-it-work/184109" TargetMode="External"/><Relationship Id="rId4" Type="http://schemas.openxmlformats.org/officeDocument/2006/relationships/hyperlink" Target="https://highlightjs.org/"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github.github.com/gfm/#atx-headings" TargetMode="External"/><Relationship Id="rId7" Type="http://schemas.openxmlformats.org/officeDocument/2006/relationships/image" Target="../media/image15.pn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hyperlink" Target="https://github.github.com/gfm/#atx-headings" TargetMode="External"/><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86.pn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88.png"/><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hyperlink" Target="https://meta.stackoverflow.com/questions/254990/when-should-code-formatting-be-used-for-non-code-text"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91.png"/><Relationship Id="rId4" Type="http://schemas.openxmlformats.org/officeDocument/2006/relationships/hyperlink" Target="https://meta.stackoverflow.com/questions/254990/when-should-code-formatting-be-used-for-non-code-text"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png"/><Relationship Id="rId7"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hyperlink" Target="https://stackoverflow.com/help/formatting" TargetMode="External"/><Relationship Id="rId10" Type="http://schemas.openxmlformats.org/officeDocument/2006/relationships/image" Target="../media/image15.png"/><Relationship Id="rId4" Type="http://schemas.openxmlformats.org/officeDocument/2006/relationships/hyperlink" Target="https://stackoverflow.com/editing-help" TargetMode="External"/><Relationship Id="rId9" Type="http://schemas.openxmlformats.org/officeDocument/2006/relationships/image" Target="../media/image9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80.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hyperlink" Target="https://stackoverflow.com/help/formatting" TargetMode="External"/><Relationship Id="rId4" Type="http://schemas.openxmlformats.org/officeDocument/2006/relationships/hyperlink" Target="https://stackoverflow.com/editing-help"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hyperlink" Target="https://stackoverflow.com/help/formatting" TargetMode="External"/><Relationship Id="rId4" Type="http://schemas.openxmlformats.org/officeDocument/2006/relationships/hyperlink" Target="https://stackoverflow.com/editing-help"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82.xml"/><Relationship Id="rId1" Type="http://schemas.openxmlformats.org/officeDocument/2006/relationships/slideLayout" Target="../slideLayouts/slideLayout13.xml"/><Relationship Id="rId6" Type="http://schemas.openxmlformats.org/officeDocument/2006/relationships/hyperlink" Target="https://stackoverflow.com/help/formatting" TargetMode="External"/><Relationship Id="rId5" Type="http://schemas.openxmlformats.org/officeDocument/2006/relationships/hyperlink" Target="https://stackoverflow.com/editing-help" TargetMode="External"/><Relationship Id="rId4" Type="http://schemas.openxmlformats.org/officeDocument/2006/relationships/image" Target="../media/image98.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83.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hyperlink" Target="https://stackoverflow.com/help/formatting" TargetMode="External"/><Relationship Id="rId4" Type="http://schemas.openxmlformats.org/officeDocument/2006/relationships/hyperlink" Target="https://stackoverflow.com/editing-help"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84.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hyperlink" Target="https://stackoverflow.com/help/formatting" TargetMode="External"/><Relationship Id="rId4" Type="http://schemas.openxmlformats.org/officeDocument/2006/relationships/hyperlink" Target="https://stackoverflow.com/editing-help"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85.xml"/><Relationship Id="rId1" Type="http://schemas.openxmlformats.org/officeDocument/2006/relationships/slideLayout" Target="../slideLayouts/slideLayout13.xml"/><Relationship Id="rId6" Type="http://schemas.openxmlformats.org/officeDocument/2006/relationships/image" Target="../media/image101.png"/><Relationship Id="rId5" Type="http://schemas.openxmlformats.org/officeDocument/2006/relationships/hyperlink" Target="https://stackoverflow.com/help/formatting" TargetMode="External"/><Relationship Id="rId4" Type="http://schemas.openxmlformats.org/officeDocument/2006/relationships/hyperlink" Target="https://stackoverflow.com/editing-help"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02.png"/><Relationship Id="rId4" Type="http://schemas.openxmlformats.org/officeDocument/2006/relationships/hyperlink" Target="https://www.markdownguide.org/cheat-sheet/"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8.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222735/can-i-ask-only-one-question-per-post" TargetMode="External"/><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19190/should-questions-include-tags-in-their-titles" TargetMode="External"/><Relationship Id="rId4" Type="http://schemas.openxmlformats.org/officeDocument/2006/relationships/image" Target="../media/image106.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stackoverflow.com/help/taggin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stackoverflow.com/help/tagging"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stackoverflow.com/help/tagging"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7.png"/><Relationship Id="rId2" Type="http://schemas.openxmlformats.org/officeDocument/2006/relationships/notesSlide" Target="../notesSlides/notesSlide9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meta.stackexchange.com/questions/19190/should-questions-include-tags-in-their-titles" TargetMode="External"/><Relationship Id="rId4" Type="http://schemas.openxmlformats.org/officeDocument/2006/relationships/image" Target="../media/image105.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stackoverflow.com/help/tagging"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https://stackoverflow.com/help/tagging"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8.png"/><Relationship Id="rId7"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PlaceHolder 1"/>
          <p:cNvSpPr>
            <a:spLocks noGrp="1"/>
          </p:cNvSpPr>
          <p:nvPr>
            <p:ph type="title"/>
          </p:nvPr>
        </p:nvSpPr>
        <p:spPr>
          <a:xfrm>
            <a:off x="1040040" y="1485720"/>
            <a:ext cx="9627480" cy="1154880"/>
          </a:xfrm>
          <a:prstGeom prst="rect">
            <a:avLst/>
          </a:prstGeom>
          <a:noFill/>
          <a:ln w="0">
            <a:noFill/>
          </a:ln>
        </p:spPr>
        <p:txBody>
          <a:bodyPr anchor="b">
            <a:noAutofit/>
          </a:bodyPr>
          <a:lstStyle/>
          <a:p>
            <a:pPr algn="ctr">
              <a:lnSpc>
                <a:spcPct val="90000"/>
              </a:lnSpc>
              <a:buNone/>
            </a:pPr>
            <a:r>
              <a:rPr lang="en-US" sz="6000" b="0" strike="noStrike" spc="-1">
                <a:solidFill>
                  <a:srgbClr val="000000"/>
                </a:solidFill>
                <a:latin typeface="-apple-system"/>
              </a:rPr>
              <a:t>Stackoverflow The Right Way</a:t>
            </a:r>
          </a:p>
        </p:txBody>
      </p:sp>
      <p:sp>
        <p:nvSpPr>
          <p:cNvPr id="96" name="PlaceHolder 2"/>
          <p:cNvSpPr>
            <a:spLocks noGrp="1"/>
          </p:cNvSpPr>
          <p:nvPr>
            <p:ph type="subTitle"/>
          </p:nvPr>
        </p:nvSpPr>
        <p:spPr>
          <a:xfrm>
            <a:off x="1523880" y="3429000"/>
            <a:ext cx="9143640" cy="1655280"/>
          </a:xfrm>
          <a:prstGeom prst="rect">
            <a:avLst/>
          </a:prstGeom>
          <a:noFill/>
          <a:ln w="0">
            <a:noFill/>
          </a:ln>
        </p:spPr>
        <p:txBody>
          <a:bodyPr anchor="t">
            <a:noAutofit/>
          </a:bodyPr>
          <a:lstStyle/>
          <a:p>
            <a:pPr algn="ctr">
              <a:lnSpc>
                <a:spcPct val="90000"/>
              </a:lnSpc>
              <a:spcBef>
                <a:spcPts val="1001"/>
              </a:spcBef>
              <a:buNone/>
              <a:tabLst>
                <a:tab pos="0" algn="l"/>
              </a:tabLst>
            </a:pPr>
            <a:r>
              <a:rPr lang="en-US" sz="2400" b="0" strike="noStrike" spc="-1">
                <a:solidFill>
                  <a:srgbClr val="000000"/>
                </a:solidFill>
                <a:latin typeface="-apple-system"/>
              </a:rPr>
              <a:t>Getting started to know how you can be a Stackoverflow Legionary.</a:t>
            </a:r>
            <a:endParaRPr lang="en-US" sz="2400" b="0" strike="noStrike" spc="-1">
              <a:latin typeface="-apple-system"/>
            </a:endParaRPr>
          </a:p>
        </p:txBody>
      </p:sp>
      <p:sp>
        <p:nvSpPr>
          <p:cNvPr id="97" name="About"/>
          <p:cNvSpPr/>
          <p:nvPr/>
        </p:nvSpPr>
        <p:spPr>
          <a:xfrm>
            <a:off x="7843680" y="4974120"/>
            <a:ext cx="2680920" cy="49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99000"/>
          </a:bodyPr>
          <a:lstStyle/>
          <a:p>
            <a:pPr>
              <a:lnSpc>
                <a:spcPct val="90000"/>
              </a:lnSpc>
              <a:spcBef>
                <a:spcPts val="1001"/>
              </a:spcBef>
              <a:buNone/>
            </a:pPr>
            <a:r>
              <a:rPr lang="en-US" sz="1800" b="0" strike="noStrike" spc="-1">
                <a:solidFill>
                  <a:srgbClr val="FFFFFF"/>
                </a:solidFill>
                <a:latin typeface="Calibri Light"/>
              </a:rPr>
              <a:t>SeyyedMahdi Hassanpour</a:t>
            </a:r>
            <a:endParaRPr lang="en-US" sz="1800" b="0" strike="noStrike" spc="-1">
              <a:latin typeface="Arial"/>
            </a:endParaRPr>
          </a:p>
        </p:txBody>
      </p:sp>
      <p:sp>
        <p:nvSpPr>
          <p:cNvPr id="98" name="Subtitle 2"/>
          <p:cNvSpPr/>
          <p:nvPr/>
        </p:nvSpPr>
        <p:spPr>
          <a:xfrm>
            <a:off x="7843680" y="5324400"/>
            <a:ext cx="3760200" cy="1020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10000"/>
              </a:lnSpc>
              <a:spcBef>
                <a:spcPts val="1001"/>
              </a:spcBef>
              <a:buNone/>
              <a:tabLst>
                <a:tab pos="0" algn="l"/>
              </a:tabLst>
            </a:pPr>
            <a:r>
              <a:rPr lang="en-US" sz="1200" b="0" strike="noStrike" spc="-1">
                <a:solidFill>
                  <a:srgbClr val="FFFFFF"/>
                </a:solidFill>
                <a:latin typeface="Segoe UI Light"/>
              </a:rPr>
              <a:t>Software Developer</a:t>
            </a:r>
            <a:endParaRPr lang="en-US" sz="1200" b="0" strike="noStrike" spc="-1">
              <a:latin typeface="Arial"/>
            </a:endParaRPr>
          </a:p>
          <a:p>
            <a:pPr>
              <a:lnSpc>
                <a:spcPct val="110000"/>
              </a:lnSpc>
              <a:spcBef>
                <a:spcPts val="1001"/>
              </a:spcBef>
              <a:buNone/>
              <a:tabLst>
                <a:tab pos="0" algn="l"/>
              </a:tabLst>
            </a:pPr>
            <a:r>
              <a:rPr lang="en-US" sz="1200" b="1" strike="noStrike" spc="-1">
                <a:solidFill>
                  <a:srgbClr val="FFFFFF"/>
                </a:solidFill>
                <a:latin typeface="Segoe UI Light"/>
              </a:rPr>
              <a:t>Telegram: @cafedx_com</a:t>
            </a:r>
            <a:endParaRPr lang="en-US" sz="1200" b="0" strike="noStrike" spc="-1">
              <a:latin typeface="Arial"/>
            </a:endParaRPr>
          </a:p>
          <a:p>
            <a:pPr>
              <a:lnSpc>
                <a:spcPct val="110000"/>
              </a:lnSpc>
              <a:spcBef>
                <a:spcPts val="1001"/>
              </a:spcBef>
              <a:buNone/>
              <a:tabLst>
                <a:tab pos="0" algn="l"/>
              </a:tabLst>
            </a:pPr>
            <a:r>
              <a:rPr lang="en-US" sz="1200" b="1" strike="noStrike" spc="-1">
                <a:solidFill>
                  <a:srgbClr val="FFFFFF"/>
                </a:solidFill>
                <a:latin typeface="Segoe UI Light"/>
              </a:rPr>
              <a:t>Instagram: @cafedx_com</a:t>
            </a:r>
            <a:endParaRPr lang="en-US" sz="1200" b="0" strike="noStrike" spc="-1">
              <a:latin typeface="Arial"/>
            </a:endParaRPr>
          </a:p>
          <a:p>
            <a:pPr>
              <a:lnSpc>
                <a:spcPct val="110000"/>
              </a:lnSpc>
              <a:spcBef>
                <a:spcPts val="1001"/>
              </a:spcBef>
              <a:buNone/>
              <a:tabLst>
                <a:tab pos="0" algn="l"/>
              </a:tabLst>
            </a:pPr>
            <a:r>
              <a:rPr lang="en-US" sz="1200" b="1" strike="noStrike" spc="-1">
                <a:solidFill>
                  <a:srgbClr val="FFFFFF"/>
                </a:solidFill>
                <a:latin typeface="Segoe UI Light"/>
              </a:rPr>
              <a:t>Website: cafedx.com</a:t>
            </a:r>
            <a:endParaRPr lang="en-US" sz="1200" b="0" strike="noStrike" spc="-1">
              <a:latin typeface="Arial"/>
            </a:endParaRPr>
          </a:p>
          <a:p>
            <a:pPr>
              <a:lnSpc>
                <a:spcPct val="110000"/>
              </a:lnSpc>
              <a:spcBef>
                <a:spcPts val="1001"/>
              </a:spcBef>
              <a:buNone/>
              <a:tabLst>
                <a:tab pos="0" algn="l"/>
              </a:tabLst>
            </a:pPr>
            <a:endParaRPr lang="en-US" sz="1200" b="0" strike="noStrike" spc="-1">
              <a:latin typeface="Arial"/>
            </a:endParaRPr>
          </a:p>
        </p:txBody>
      </p:sp>
      <p:sp>
        <p:nvSpPr>
          <p:cNvPr id="99" name="Picture 2"/>
          <p:cNvSpPr/>
          <p:nvPr/>
        </p:nvSpPr>
        <p:spPr>
          <a:xfrm>
            <a:off x="10667880" y="5053320"/>
            <a:ext cx="590760" cy="590760"/>
          </a:xfrm>
          <a:prstGeom prst="roundRect">
            <a:avLst>
              <a:gd name="adj" fmla="val 8594"/>
            </a:avLst>
          </a:prstGeom>
          <a:blipFill rotWithShape="0">
            <a:blip r:embed="rId3">
              <a:extLst>
                <a:ext uri="{BEBA8EAE-BF5A-486C-A8C5-ECC9F3942E4B}">
                  <a14:imgProps xmlns:a14="http://schemas.microsoft.com/office/drawing/2010/main">
                    <a14:imgLayer r:embed="rId4">
                      <a14:imgEffect>
                        <a14:saturation sat="0"/>
                      </a14:imgEffect>
                    </a14:imgLayer>
                  </a14:imgProps>
                </a:ext>
              </a:extLst>
            </a:blip>
            <a:srcRect/>
            <a:stretch/>
          </a:blipFill>
          <a:ln w="0">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sp>
      <p:pic>
        <p:nvPicPr>
          <p:cNvPr id="100" name="Picture 6"/>
          <p:cNvPicPr/>
          <p:nvPr/>
        </p:nvPicPr>
        <p:blipFill>
          <a:blip r:embed="rId5"/>
          <a:stretch/>
        </p:blipFill>
        <p:spPr>
          <a:xfrm>
            <a:off x="10290860" y="5879650"/>
            <a:ext cx="1641600" cy="73044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104" name="Content Placeholder 34"/>
          <p:cNvSpPr/>
          <p:nvPr/>
        </p:nvSpPr>
        <p:spPr>
          <a:xfrm>
            <a:off x="585864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endParaRPr lang="en-US" sz="2800" b="0" strike="noStrike" spc="-1">
              <a:latin typeface="Arial"/>
            </a:endParaRPr>
          </a:p>
        </p:txBody>
      </p:sp>
      <p:pic>
        <p:nvPicPr>
          <p:cNvPr id="3" name="Picture 2">
            <a:extLst>
              <a:ext uri="{FF2B5EF4-FFF2-40B4-BE49-F238E27FC236}">
                <a16:creationId xmlns:a16="http://schemas.microsoft.com/office/drawing/2014/main" id="{D7A54294-410A-43E1-A468-F3FBF0B38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787" y="1916815"/>
            <a:ext cx="4458425" cy="4458425"/>
          </a:xfrm>
          <a:prstGeom prst="ellipse">
            <a:avLst/>
          </a:prstGeom>
          <a:ln>
            <a:noFill/>
          </a:ln>
          <a:effectLst>
            <a:softEdge rad="112500"/>
          </a:effectLst>
        </p:spPr>
      </p:pic>
      <p:sp>
        <p:nvSpPr>
          <p:cNvPr id="6" name="TextBox 5">
            <a:extLst>
              <a:ext uri="{FF2B5EF4-FFF2-40B4-BE49-F238E27FC236}">
                <a16:creationId xmlns:a16="http://schemas.microsoft.com/office/drawing/2014/main" id="{EDD582D7-AEC2-4344-A707-CF9DAABB1A05}"/>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Untold secret</a:t>
            </a:r>
          </a:p>
        </p:txBody>
      </p:sp>
    </p:spTree>
    <p:extLst>
      <p:ext uri="{BB962C8B-B14F-4D97-AF65-F5344CB8AC3E}">
        <p14:creationId xmlns:p14="http://schemas.microsoft.com/office/powerpoint/2010/main" val="156262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3200" spc="-1">
                <a:solidFill>
                  <a:srgbClr val="000000"/>
                </a:solidFill>
                <a:latin typeface="-apple-system"/>
              </a:rPr>
              <a:t>Organic vs </a:t>
            </a:r>
            <a:r>
              <a:rPr lang="en-US" sz="3200" b="0" i="0">
                <a:solidFill>
                  <a:srgbClr val="000000"/>
                </a:solidFill>
                <a:effectLst/>
                <a:latin typeface="-apple-system"/>
              </a:rPr>
              <a:t>Tag only</a:t>
            </a:r>
            <a:endParaRPr lang="en-US" sz="3200" b="0" strike="noStrike" spc="-1">
              <a:latin typeface="Arial"/>
            </a:endParaRPr>
          </a:p>
          <a:p>
            <a:pPr>
              <a:lnSpc>
                <a:spcPct val="90000"/>
              </a:lnSpc>
              <a:spcBef>
                <a:spcPts val="1001"/>
              </a:spcBef>
              <a:buNone/>
            </a:pPr>
            <a:endParaRPr lang="en-US" sz="2000" b="0" strike="noStrike" spc="-1">
              <a:latin typeface="Arial"/>
            </a:endParaRPr>
          </a:p>
        </p:txBody>
      </p:sp>
      <p:pic>
        <p:nvPicPr>
          <p:cNvPr id="234" name="Picture 7"/>
          <p:cNvPicPr/>
          <p:nvPr/>
        </p:nvPicPr>
        <p:blipFill>
          <a:blip r:embed="rId3"/>
          <a:stretch/>
        </p:blipFill>
        <p:spPr>
          <a:xfrm>
            <a:off x="10339560" y="5834520"/>
            <a:ext cx="1641600" cy="730440"/>
          </a:xfrm>
          <a:prstGeom prst="rect">
            <a:avLst/>
          </a:prstGeom>
          <a:ln w="0">
            <a:noFill/>
          </a:ln>
        </p:spPr>
      </p:pic>
      <p:sp>
        <p:nvSpPr>
          <p:cNvPr id="21" name="TextBox 20">
            <a:extLst>
              <a:ext uri="{FF2B5EF4-FFF2-40B4-BE49-F238E27FC236}">
                <a16:creationId xmlns:a16="http://schemas.microsoft.com/office/drawing/2014/main" id="{CE1D57D5-20B1-4E8D-889F-9599F87F61FD}"/>
              </a:ext>
            </a:extLst>
          </p:cNvPr>
          <p:cNvSpPr txBox="1"/>
          <p:nvPr/>
        </p:nvSpPr>
        <p:spPr>
          <a:xfrm>
            <a:off x="160708" y="6327325"/>
            <a:ext cx="10186987" cy="338554"/>
          </a:xfrm>
          <a:prstGeom prst="rect">
            <a:avLst/>
          </a:prstGeom>
          <a:noFill/>
        </p:spPr>
        <p:txBody>
          <a:bodyPr wrap="square">
            <a:spAutoFit/>
          </a:bodyPr>
          <a:lstStyle/>
          <a:p>
            <a:r>
              <a:rPr lang="en-US" sz="1600">
                <a:latin typeface="-apple-system"/>
                <a:hlinkClick r:id="rId4"/>
              </a:rPr>
              <a:t>https://meta.stackexchange.com/questions/19190/should-questions-include-tags-in-their-titles</a:t>
            </a:r>
            <a:endParaRPr lang="en-US" sz="1600">
              <a:latin typeface="-apple-system"/>
            </a:endParaRPr>
          </a:p>
        </p:txBody>
      </p:sp>
      <p:pic>
        <p:nvPicPr>
          <p:cNvPr id="19" name="Picture 18">
            <a:extLst>
              <a:ext uri="{FF2B5EF4-FFF2-40B4-BE49-F238E27FC236}">
                <a16:creationId xmlns:a16="http://schemas.microsoft.com/office/drawing/2014/main" id="{0B4631FB-2BD6-4B46-8D8A-55934DF1217B}"/>
              </a:ext>
            </a:extLst>
          </p:cNvPr>
          <p:cNvPicPr>
            <a:picLocks noChangeAspect="1"/>
          </p:cNvPicPr>
          <p:nvPr/>
        </p:nvPicPr>
        <p:blipFill>
          <a:blip r:embed="rId5"/>
          <a:stretch>
            <a:fillRect/>
          </a:stretch>
        </p:blipFill>
        <p:spPr>
          <a:xfrm>
            <a:off x="1427008" y="2072691"/>
            <a:ext cx="1854147" cy="4144564"/>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A19F2F2B-CD47-4E08-8A78-8FE90F5D25D1}"/>
              </a:ext>
            </a:extLst>
          </p:cNvPr>
          <p:cNvSpPr/>
          <p:nvPr/>
        </p:nvSpPr>
        <p:spPr>
          <a:xfrm>
            <a:off x="1717040" y="4053840"/>
            <a:ext cx="1066800" cy="1371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4570072-24B2-489E-8585-86EC8BFBCFED}"/>
              </a:ext>
            </a:extLst>
          </p:cNvPr>
          <p:cNvGrpSpPr/>
          <p:nvPr/>
        </p:nvGrpSpPr>
        <p:grpSpPr>
          <a:xfrm>
            <a:off x="3645642" y="2330160"/>
            <a:ext cx="7818798" cy="3871295"/>
            <a:chOff x="3926911" y="2345960"/>
            <a:chExt cx="7818798" cy="3871295"/>
          </a:xfrm>
        </p:grpSpPr>
        <p:pic>
          <p:nvPicPr>
            <p:cNvPr id="17" name="Picture 16">
              <a:extLst>
                <a:ext uri="{FF2B5EF4-FFF2-40B4-BE49-F238E27FC236}">
                  <a16:creationId xmlns:a16="http://schemas.microsoft.com/office/drawing/2014/main" id="{0BD73ABF-2B9B-4DE3-ADBE-0E4700965A0F}"/>
                </a:ext>
              </a:extLst>
            </p:cNvPr>
            <p:cNvPicPr>
              <a:picLocks noChangeAspect="1"/>
            </p:cNvPicPr>
            <p:nvPr/>
          </p:nvPicPr>
          <p:blipFill>
            <a:blip r:embed="rId6"/>
            <a:stretch>
              <a:fillRect/>
            </a:stretch>
          </p:blipFill>
          <p:spPr>
            <a:xfrm>
              <a:off x="3926911" y="2345960"/>
              <a:ext cx="7818798" cy="3871295"/>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1D7F6233-7D20-4356-985B-BD0DD31BBA11}"/>
                </a:ext>
              </a:extLst>
            </p:cNvPr>
            <p:cNvSpPr/>
            <p:nvPr/>
          </p:nvSpPr>
          <p:spPr>
            <a:xfrm>
              <a:off x="6539696" y="5532699"/>
              <a:ext cx="648182" cy="30182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116FB815-C2A0-4328-A96F-BF6891DEB1D8}"/>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3645961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3200" spc="-1">
                <a:solidFill>
                  <a:srgbClr val="000000"/>
                </a:solidFill>
                <a:latin typeface="-apple-system"/>
              </a:rPr>
              <a:t>Organic vs </a:t>
            </a:r>
            <a:r>
              <a:rPr lang="en-US" sz="3200" b="0" i="0">
                <a:solidFill>
                  <a:srgbClr val="000000"/>
                </a:solidFill>
                <a:effectLst/>
                <a:latin typeface="-apple-system"/>
              </a:rPr>
              <a:t>Tag only</a:t>
            </a:r>
            <a:endParaRPr lang="en-US" sz="3200" b="0" strike="noStrike" spc="-1">
              <a:latin typeface="Arial"/>
            </a:endParaRPr>
          </a:p>
          <a:p>
            <a:pPr>
              <a:lnSpc>
                <a:spcPct val="90000"/>
              </a:lnSpc>
              <a:spcBef>
                <a:spcPts val="1001"/>
              </a:spcBef>
              <a:buNone/>
            </a:pPr>
            <a:endParaRPr lang="en-US" sz="2000" b="0" strike="noStrike" spc="-1">
              <a:latin typeface="Arial"/>
            </a:endParaRPr>
          </a:p>
        </p:txBody>
      </p:sp>
      <p:pic>
        <p:nvPicPr>
          <p:cNvPr id="234" name="Picture 7"/>
          <p:cNvPicPr/>
          <p:nvPr/>
        </p:nvPicPr>
        <p:blipFill>
          <a:blip r:embed="rId3"/>
          <a:stretch/>
        </p:blipFill>
        <p:spPr>
          <a:xfrm>
            <a:off x="10339560" y="5834520"/>
            <a:ext cx="1641600" cy="730440"/>
          </a:xfrm>
          <a:prstGeom prst="rect">
            <a:avLst/>
          </a:prstGeom>
          <a:ln w="0">
            <a:noFill/>
          </a:ln>
        </p:spPr>
      </p:pic>
      <p:pic>
        <p:nvPicPr>
          <p:cNvPr id="13" name="Picture 12">
            <a:extLst>
              <a:ext uri="{FF2B5EF4-FFF2-40B4-BE49-F238E27FC236}">
                <a16:creationId xmlns:a16="http://schemas.microsoft.com/office/drawing/2014/main" id="{AE9FF7F0-C7D3-400E-A7D1-B7DF03B5D820}"/>
              </a:ext>
            </a:extLst>
          </p:cNvPr>
          <p:cNvPicPr>
            <a:picLocks noChangeAspect="1"/>
          </p:cNvPicPr>
          <p:nvPr/>
        </p:nvPicPr>
        <p:blipFill>
          <a:blip r:embed="rId4"/>
          <a:stretch>
            <a:fillRect/>
          </a:stretch>
        </p:blipFill>
        <p:spPr>
          <a:xfrm>
            <a:off x="1717931" y="2223720"/>
            <a:ext cx="8756139" cy="3901778"/>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6386CBE1-46D8-4109-8D06-E6E28819F793}"/>
              </a:ext>
            </a:extLst>
          </p:cNvPr>
          <p:cNvSpPr txBox="1"/>
          <p:nvPr/>
        </p:nvSpPr>
        <p:spPr>
          <a:xfrm>
            <a:off x="160708" y="6327325"/>
            <a:ext cx="10186987" cy="338554"/>
          </a:xfrm>
          <a:prstGeom prst="rect">
            <a:avLst/>
          </a:prstGeom>
          <a:noFill/>
        </p:spPr>
        <p:txBody>
          <a:bodyPr wrap="square">
            <a:spAutoFit/>
          </a:bodyPr>
          <a:lstStyle/>
          <a:p>
            <a:r>
              <a:rPr lang="en-US" sz="1600">
                <a:latin typeface="-apple-system"/>
                <a:hlinkClick r:id="rId5"/>
              </a:rPr>
              <a:t>https://meta.stackexchange.com/questions/19190/should-questions-include-tags-in-their-titles</a:t>
            </a:r>
            <a:endParaRPr lang="en-US" sz="1600">
              <a:latin typeface="-apple-system"/>
            </a:endParaRPr>
          </a:p>
        </p:txBody>
      </p:sp>
      <p:pic>
        <p:nvPicPr>
          <p:cNvPr id="7" name="Picture 6">
            <a:extLst>
              <a:ext uri="{FF2B5EF4-FFF2-40B4-BE49-F238E27FC236}">
                <a16:creationId xmlns:a16="http://schemas.microsoft.com/office/drawing/2014/main" id="{D2F341C4-D6B9-486D-976E-3CE878F58D02}"/>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8916616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3200" spc="-1">
                <a:solidFill>
                  <a:srgbClr val="000000"/>
                </a:solidFill>
                <a:latin typeface="-apple-system"/>
              </a:rPr>
              <a:t>Organic vs </a:t>
            </a:r>
            <a:r>
              <a:rPr lang="en-US" sz="3200" b="0" i="0">
                <a:solidFill>
                  <a:srgbClr val="000000"/>
                </a:solidFill>
                <a:effectLst/>
                <a:latin typeface="-apple-system"/>
              </a:rPr>
              <a:t>Tag only</a:t>
            </a:r>
            <a:endParaRPr lang="en-US" sz="3200" b="0" strike="noStrike" spc="-1">
              <a:latin typeface="Arial"/>
            </a:endParaRPr>
          </a:p>
          <a:p>
            <a:pPr>
              <a:lnSpc>
                <a:spcPct val="90000"/>
              </a:lnSpc>
              <a:spcBef>
                <a:spcPts val="1001"/>
              </a:spcBef>
              <a:buNone/>
            </a:pPr>
            <a:endParaRPr lang="en-US" sz="2000" b="0" strike="noStrike" spc="-1">
              <a:latin typeface="Arial"/>
            </a:endParaRPr>
          </a:p>
        </p:txBody>
      </p:sp>
      <p:pic>
        <p:nvPicPr>
          <p:cNvPr id="234" name="Picture 7"/>
          <p:cNvPicPr/>
          <p:nvPr/>
        </p:nvPicPr>
        <p:blipFill>
          <a:blip r:embed="rId3"/>
          <a:stretch/>
        </p:blipFill>
        <p:spPr>
          <a:xfrm>
            <a:off x="10339560" y="5834520"/>
            <a:ext cx="1641600" cy="730440"/>
          </a:xfrm>
          <a:prstGeom prst="rect">
            <a:avLst/>
          </a:prstGeom>
          <a:ln w="0">
            <a:noFill/>
          </a:ln>
        </p:spPr>
      </p:pic>
      <p:pic>
        <p:nvPicPr>
          <p:cNvPr id="11" name="Picture 10">
            <a:extLst>
              <a:ext uri="{FF2B5EF4-FFF2-40B4-BE49-F238E27FC236}">
                <a16:creationId xmlns:a16="http://schemas.microsoft.com/office/drawing/2014/main" id="{F550629D-FD06-4C70-9D80-69D9D28A4207}"/>
              </a:ext>
            </a:extLst>
          </p:cNvPr>
          <p:cNvPicPr>
            <a:picLocks noChangeAspect="1"/>
          </p:cNvPicPr>
          <p:nvPr/>
        </p:nvPicPr>
        <p:blipFill>
          <a:blip r:embed="rId4"/>
          <a:stretch>
            <a:fillRect/>
          </a:stretch>
        </p:blipFill>
        <p:spPr>
          <a:xfrm>
            <a:off x="6428352" y="2215440"/>
            <a:ext cx="5252438" cy="397728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546CD5D-7EC1-493B-945B-05E31413133A}"/>
              </a:ext>
            </a:extLst>
          </p:cNvPr>
          <p:cNvPicPr>
            <a:picLocks noChangeAspect="1"/>
          </p:cNvPicPr>
          <p:nvPr/>
        </p:nvPicPr>
        <p:blipFill>
          <a:blip r:embed="rId5"/>
          <a:stretch>
            <a:fillRect/>
          </a:stretch>
        </p:blipFill>
        <p:spPr>
          <a:xfrm>
            <a:off x="566216" y="2223720"/>
            <a:ext cx="5345416" cy="397728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E7BACA39-779A-46F4-8D27-3B193D9DAF6B}"/>
              </a:ext>
            </a:extLst>
          </p:cNvPr>
          <p:cNvSpPr txBox="1"/>
          <p:nvPr/>
        </p:nvSpPr>
        <p:spPr>
          <a:xfrm>
            <a:off x="160708" y="6327325"/>
            <a:ext cx="10186987" cy="338554"/>
          </a:xfrm>
          <a:prstGeom prst="rect">
            <a:avLst/>
          </a:prstGeom>
          <a:noFill/>
        </p:spPr>
        <p:txBody>
          <a:bodyPr wrap="square">
            <a:spAutoFit/>
          </a:bodyPr>
          <a:lstStyle/>
          <a:p>
            <a:r>
              <a:rPr lang="en-US" sz="1600">
                <a:latin typeface="-apple-system"/>
                <a:hlinkClick r:id="rId6"/>
              </a:rPr>
              <a:t>https://meta.stackexchange.com/questions/19190/should-questions-include-tags-in-their-titles</a:t>
            </a:r>
            <a:endParaRPr lang="en-US" sz="1600">
              <a:latin typeface="-apple-system"/>
            </a:endParaRPr>
          </a:p>
        </p:txBody>
      </p:sp>
      <p:pic>
        <p:nvPicPr>
          <p:cNvPr id="9" name="Picture 8">
            <a:extLst>
              <a:ext uri="{FF2B5EF4-FFF2-40B4-BE49-F238E27FC236}">
                <a16:creationId xmlns:a16="http://schemas.microsoft.com/office/drawing/2014/main" id="{4B313BFE-1626-410E-B67A-532C69DD8B8C}"/>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5510974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0256A96-4046-4FDF-9843-54B4453B5F89}"/>
              </a:ext>
            </a:extLst>
          </p:cNvPr>
          <p:cNvPicPr>
            <a:picLocks noChangeAspect="1"/>
          </p:cNvPicPr>
          <p:nvPr/>
        </p:nvPicPr>
        <p:blipFill>
          <a:blip r:embed="rId3"/>
          <a:stretch>
            <a:fillRect/>
          </a:stretch>
        </p:blipFill>
        <p:spPr>
          <a:xfrm>
            <a:off x="2403793" y="3727847"/>
            <a:ext cx="7486027" cy="1092911"/>
          </a:xfrm>
          <a:prstGeom prst="rect">
            <a:avLst/>
          </a:prstGeom>
          <a:ln>
            <a:noFill/>
          </a:ln>
          <a:effectLst>
            <a:outerShdw blurRad="292100" dist="139700" dir="2700000" algn="tl" rotWithShape="0">
              <a:srgbClr val="333333">
                <a:alpha val="65000"/>
              </a:srgbClr>
            </a:outerShdw>
          </a:effectLst>
        </p:spPr>
      </p:pic>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3200" b="0" strike="noStrike" spc="-1">
                <a:solidFill>
                  <a:srgbClr val="000000"/>
                </a:solidFill>
                <a:latin typeface="-apple-system"/>
              </a:rPr>
              <a:t>Use Organic + Tags together</a:t>
            </a:r>
            <a:endParaRPr lang="en-US" sz="3200" b="0" strike="noStrike" spc="-1">
              <a:latin typeface="Arial"/>
            </a:endParaRPr>
          </a:p>
          <a:p>
            <a:pPr>
              <a:lnSpc>
                <a:spcPct val="90000"/>
              </a:lnSpc>
              <a:spcBef>
                <a:spcPts val="1001"/>
              </a:spcBef>
              <a:buNone/>
            </a:pPr>
            <a:endParaRPr lang="en-US" sz="2000" b="0" strike="noStrike" spc="-1">
              <a:latin typeface="Arial"/>
            </a:endParaRPr>
          </a:p>
        </p:txBody>
      </p:sp>
      <p:pic>
        <p:nvPicPr>
          <p:cNvPr id="234" name="Picture 7"/>
          <p:cNvPicPr/>
          <p:nvPr/>
        </p:nvPicPr>
        <p:blipFill>
          <a:blip r:embed="rId4"/>
          <a:stretch/>
        </p:blipFill>
        <p:spPr>
          <a:xfrm>
            <a:off x="10339560" y="5834520"/>
            <a:ext cx="1641600" cy="730440"/>
          </a:xfrm>
          <a:prstGeom prst="rect">
            <a:avLst/>
          </a:prstGeom>
          <a:ln w="0">
            <a:noFill/>
          </a:ln>
        </p:spPr>
      </p:pic>
      <p:sp>
        <p:nvSpPr>
          <p:cNvPr id="235" name="TextBox 8"/>
          <p:cNvSpPr/>
          <p:nvPr/>
        </p:nvSpPr>
        <p:spPr>
          <a:xfrm>
            <a:off x="1763350" y="2933652"/>
            <a:ext cx="8321040" cy="45931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50000"/>
              </a:lnSpc>
              <a:buNone/>
              <a:tabLst>
                <a:tab pos="0" algn="l"/>
              </a:tabLst>
            </a:pPr>
            <a:r>
              <a:rPr lang="en-US" sz="1800" b="1" strike="noStrike" spc="-1">
                <a:solidFill>
                  <a:srgbClr val="00B050"/>
                </a:solidFill>
                <a:latin typeface="Comic Sans MS"/>
                <a:ea typeface="Segoe UI"/>
              </a:rPr>
              <a:t>Organics &amp; tags</a:t>
            </a:r>
            <a:r>
              <a:rPr lang="en-US" sz="1800" b="0" strike="noStrike" spc="-1">
                <a:solidFill>
                  <a:srgbClr val="000000"/>
                </a:solidFill>
                <a:latin typeface="Comic Sans MS"/>
                <a:ea typeface="Segoe UI"/>
              </a:rPr>
              <a:t>: </a:t>
            </a:r>
            <a:endParaRPr lang="en-US" sz="1800" b="0" strike="noStrike" spc="-1">
              <a:latin typeface="Arial"/>
            </a:endParaRPr>
          </a:p>
        </p:txBody>
      </p:sp>
      <p:sp>
        <p:nvSpPr>
          <p:cNvPr id="9" name="TextBox 8">
            <a:extLst>
              <a:ext uri="{FF2B5EF4-FFF2-40B4-BE49-F238E27FC236}">
                <a16:creationId xmlns:a16="http://schemas.microsoft.com/office/drawing/2014/main" id="{169FA35B-BEA7-4072-879B-CD4DD21D8D65}"/>
              </a:ext>
            </a:extLst>
          </p:cNvPr>
          <p:cNvSpPr txBox="1"/>
          <p:nvPr/>
        </p:nvSpPr>
        <p:spPr>
          <a:xfrm>
            <a:off x="160708" y="6327325"/>
            <a:ext cx="10186987" cy="338554"/>
          </a:xfrm>
          <a:prstGeom prst="rect">
            <a:avLst/>
          </a:prstGeom>
          <a:noFill/>
        </p:spPr>
        <p:txBody>
          <a:bodyPr wrap="square">
            <a:spAutoFit/>
          </a:bodyPr>
          <a:lstStyle/>
          <a:p>
            <a:r>
              <a:rPr lang="en-US" sz="1600">
                <a:latin typeface="-apple-system"/>
                <a:hlinkClick r:id="rId5"/>
              </a:rPr>
              <a:t>https://meta.stackexchange.com/questions/19190/should-questions-include-tags-in-their-titles</a:t>
            </a:r>
            <a:endParaRPr lang="en-US" sz="1600">
              <a:latin typeface="-apple-system"/>
            </a:endParaRPr>
          </a:p>
        </p:txBody>
      </p:sp>
      <p:pic>
        <p:nvPicPr>
          <p:cNvPr id="11" name="Picture 10">
            <a:extLst>
              <a:ext uri="{FF2B5EF4-FFF2-40B4-BE49-F238E27FC236}">
                <a16:creationId xmlns:a16="http://schemas.microsoft.com/office/drawing/2014/main" id="{0D8F483F-0151-435A-B828-C2227F2D94DF}"/>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6" name="Rectangle 5">
            <a:extLst>
              <a:ext uri="{FF2B5EF4-FFF2-40B4-BE49-F238E27FC236}">
                <a16:creationId xmlns:a16="http://schemas.microsoft.com/office/drawing/2014/main" id="{530AFC2D-1B2B-4B73-87CB-63765BBC8C8A}"/>
              </a:ext>
            </a:extLst>
          </p:cNvPr>
          <p:cNvSpPr/>
          <p:nvPr/>
        </p:nvSpPr>
        <p:spPr>
          <a:xfrm>
            <a:off x="3718560" y="4541520"/>
            <a:ext cx="670560" cy="27923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F0FD4AE-605F-450C-B52C-4E89040AA970}"/>
              </a:ext>
            </a:extLst>
          </p:cNvPr>
          <p:cNvSpPr/>
          <p:nvPr/>
        </p:nvSpPr>
        <p:spPr>
          <a:xfrm>
            <a:off x="7616190" y="3810000"/>
            <a:ext cx="1085850" cy="32004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6017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78" name="Content Placeholder 34"/>
          <p:cNvSpPr/>
          <p:nvPr/>
        </p:nvSpPr>
        <p:spPr>
          <a:xfrm>
            <a:off x="645120" y="1424080"/>
            <a:ext cx="1051524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strike="noStrike" spc="-1">
                <a:solidFill>
                  <a:srgbClr val="000000"/>
                </a:solidFill>
                <a:latin typeface="-apple-system"/>
              </a:rPr>
              <a:t>6. On-Topic</a:t>
            </a:r>
            <a:endParaRPr lang="en-US" sz="3600" strike="noStrike" spc="-1">
              <a:latin typeface="-apple-system"/>
            </a:endParaRPr>
          </a:p>
          <a:p>
            <a:pPr marL="914400" lvl="1" indent="-457200">
              <a:lnSpc>
                <a:spcPct val="90000"/>
              </a:lnSpc>
              <a:spcBef>
                <a:spcPts val="1001"/>
              </a:spcBef>
              <a:buClr>
                <a:srgbClr val="000000"/>
              </a:buClr>
              <a:buFont typeface="+mj-lt"/>
              <a:buAutoNum type="arabicPeriod"/>
            </a:pPr>
            <a:r>
              <a:rPr lang="en-US" sz="2400" b="0" strike="noStrike" spc="-1">
                <a:solidFill>
                  <a:srgbClr val="000000"/>
                </a:solidFill>
                <a:latin typeface="Calibri"/>
              </a:rPr>
              <a:t>a specific programming problem, or</a:t>
            </a:r>
            <a:endParaRPr lang="en-US" sz="2400" b="0" strike="noStrike" spc="-1">
              <a:latin typeface="Arial"/>
            </a:endParaRPr>
          </a:p>
          <a:p>
            <a:pPr marL="914400" lvl="1" indent="-457200">
              <a:lnSpc>
                <a:spcPct val="90000"/>
              </a:lnSpc>
              <a:spcBef>
                <a:spcPts val="1001"/>
              </a:spcBef>
              <a:buClr>
                <a:srgbClr val="000000"/>
              </a:buClr>
              <a:buFont typeface="+mj-lt"/>
              <a:buAutoNum type="arabicPeriod"/>
            </a:pPr>
            <a:r>
              <a:rPr lang="en-US" sz="2400" b="0" strike="noStrike" spc="-1">
                <a:solidFill>
                  <a:srgbClr val="000000"/>
                </a:solidFill>
                <a:latin typeface="Calibri"/>
              </a:rPr>
              <a:t>a software algorithm, or</a:t>
            </a:r>
            <a:endParaRPr lang="en-US" sz="2400" b="0" strike="noStrike" spc="-1">
              <a:latin typeface="Arial"/>
            </a:endParaRPr>
          </a:p>
          <a:p>
            <a:pPr marL="914400" lvl="1" indent="-457200">
              <a:lnSpc>
                <a:spcPct val="90000"/>
              </a:lnSpc>
              <a:spcBef>
                <a:spcPts val="1001"/>
              </a:spcBef>
              <a:buClr>
                <a:srgbClr val="000000"/>
              </a:buClr>
              <a:buFont typeface="+mj-lt"/>
              <a:buAutoNum type="arabicPeriod"/>
            </a:pPr>
            <a:r>
              <a:rPr lang="en-US" sz="2400" b="0" strike="noStrike" spc="-1">
                <a:solidFill>
                  <a:srgbClr val="000000"/>
                </a:solidFill>
                <a:latin typeface="Calibri"/>
              </a:rPr>
              <a:t>software tools commonly used by programmers; and is</a:t>
            </a:r>
            <a:endParaRPr lang="en-US" sz="2400" b="0" strike="noStrike" spc="-1">
              <a:latin typeface="Arial"/>
            </a:endParaRPr>
          </a:p>
          <a:p>
            <a:pPr marL="914400" lvl="1" indent="-457200">
              <a:lnSpc>
                <a:spcPct val="90000"/>
              </a:lnSpc>
              <a:spcBef>
                <a:spcPts val="1001"/>
              </a:spcBef>
              <a:buClr>
                <a:srgbClr val="000000"/>
              </a:buClr>
              <a:buFont typeface="+mj-lt"/>
              <a:buAutoNum type="arabicPeriod"/>
            </a:pPr>
            <a:r>
              <a:rPr lang="en-US" sz="2400" b="0" strike="noStrike" spc="-1">
                <a:solidFill>
                  <a:srgbClr val="000000"/>
                </a:solidFill>
                <a:latin typeface="Calibri"/>
              </a:rPr>
              <a:t>a practical, </a:t>
            </a:r>
            <a:r>
              <a:rPr lang="en-US" sz="2400" b="1" strike="noStrike" spc="-1">
                <a:solidFill>
                  <a:srgbClr val="000000"/>
                </a:solidFill>
                <a:latin typeface="Calibri"/>
              </a:rPr>
              <a:t>answerable</a:t>
            </a:r>
            <a:r>
              <a:rPr lang="en-US" sz="2400" b="0" strike="noStrike" spc="-1">
                <a:solidFill>
                  <a:srgbClr val="000000"/>
                </a:solidFill>
                <a:latin typeface="Calibri"/>
              </a:rPr>
              <a:t> problem that is unique to software development</a:t>
            </a:r>
            <a:endParaRPr lang="en-US" sz="2400" b="0" strike="noStrike" spc="-1">
              <a:latin typeface="Arial"/>
            </a:endParaRPr>
          </a:p>
        </p:txBody>
      </p:sp>
      <p:pic>
        <p:nvPicPr>
          <p:cNvPr id="179" name="Picture 7"/>
          <p:cNvPicPr/>
          <p:nvPr/>
        </p:nvPicPr>
        <p:blipFill>
          <a:blip r:embed="rId3"/>
          <a:stretch/>
        </p:blipFill>
        <p:spPr>
          <a:xfrm>
            <a:off x="10339560" y="5834520"/>
            <a:ext cx="1641600" cy="730440"/>
          </a:xfrm>
          <a:prstGeom prst="rect">
            <a:avLst/>
          </a:prstGeom>
          <a:ln w="0">
            <a:noFill/>
          </a:ln>
        </p:spPr>
      </p:pic>
      <p:sp>
        <p:nvSpPr>
          <p:cNvPr id="6" name="TextBox 5">
            <a:extLst>
              <a:ext uri="{FF2B5EF4-FFF2-40B4-BE49-F238E27FC236}">
                <a16:creationId xmlns:a16="http://schemas.microsoft.com/office/drawing/2014/main" id="{42650A1B-7E05-44BB-A9D3-7F2BE53A138B}"/>
              </a:ext>
            </a:extLst>
          </p:cNvPr>
          <p:cNvSpPr txBox="1"/>
          <p:nvPr/>
        </p:nvSpPr>
        <p:spPr>
          <a:xfrm>
            <a:off x="210840" y="6199740"/>
            <a:ext cx="6096000" cy="646331"/>
          </a:xfrm>
          <a:prstGeom prst="rect">
            <a:avLst/>
          </a:prstGeom>
          <a:noFill/>
        </p:spPr>
        <p:txBody>
          <a:bodyPr wrap="square">
            <a:spAutoFit/>
          </a:bodyPr>
          <a:lstStyle/>
          <a:p>
            <a:r>
              <a:rPr lang="en-US">
                <a:latin typeface="-apple-system"/>
                <a:hlinkClick r:id="rId4"/>
              </a:rPr>
              <a:t>https://stackoverflow.com/help/on-topic</a:t>
            </a:r>
            <a:endParaRPr lang="en-US">
              <a:latin typeface="-apple-system"/>
            </a:endParaRPr>
          </a:p>
          <a:p>
            <a:endParaRPr lang="en-US">
              <a:latin typeface="-apple-system"/>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659827" y="12879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strike="noStrike" spc="-1">
                <a:solidFill>
                  <a:srgbClr val="000000"/>
                </a:solidFill>
                <a:latin typeface="-apple-system"/>
              </a:rPr>
              <a:t>Examples</a:t>
            </a:r>
            <a:endParaRPr lang="en-US" sz="2800" strike="noStrike" spc="-1">
              <a:latin typeface="-apple-system"/>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How do I undo the most recent local commits in Git?</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How can I remove a specific item from an array?</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Sass Loader Error: Invalid options object that does not match the API schema</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Error: 'node-sass' version 5.0.0 is incompatible with ^4.0.0</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How to de-structure an enum values in typescript?</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Why does JavaScript's parseInt(0.0000005) print "5"?</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What is the difference between describe and it in Jest?</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Difference between npx and npm?</a:t>
            </a:r>
            <a:endParaRPr lang="en-US" b="0" strike="noStrike" spc="-1">
              <a:latin typeface="Arial"/>
            </a:endParaRPr>
          </a:p>
          <a:p>
            <a:pPr marL="800280" lvl="1" indent="-343080" algn="just">
              <a:lnSpc>
                <a:spcPct val="150000"/>
              </a:lnSpc>
              <a:spcBef>
                <a:spcPts val="799"/>
              </a:spcBef>
              <a:buClr>
                <a:srgbClr val="000000"/>
              </a:buClr>
              <a:buFont typeface="+mj-lt"/>
              <a:buAutoNum type="arabicPeriod"/>
            </a:pPr>
            <a:r>
              <a:rPr lang="en-US" b="0" strike="noStrike" spc="-1">
                <a:solidFill>
                  <a:srgbClr val="000000"/>
                </a:solidFill>
                <a:latin typeface="Comic Sans MS"/>
                <a:ea typeface="Segoe UI"/>
              </a:rPr>
              <a:t>Can you force a React component to rerender without calling setState?</a:t>
            </a:r>
            <a:endParaRPr lang="en-US"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1ADE96CF-59E6-4C5B-AA41-A13449E38710}"/>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strike="noStrike" spc="-1">
                <a:solidFill>
                  <a:srgbClr val="000000"/>
                </a:solidFill>
                <a:latin typeface="-apple-system"/>
              </a:rPr>
              <a:t>Examples</a:t>
            </a:r>
            <a:endParaRPr lang="en-US" sz="2400" strike="noStrike" spc="-1">
              <a:latin typeface="-apple-system"/>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How do I undo the most recent local commits in Git?</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How can I remove a specific item from an array?</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Sass Loader Error: Invalid options object that does not match the API schema</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Error: 'node-sass' version 5.0.0 is incompatible with ^4.0.0</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How to de-structure an enum values in typescript?</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Why does JavaScript's parseInt(0.0000005) print "5"?</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What is the difference between describe and it in Jest?</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Difference between npx and npm?</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Can you force a React component to rerender without calling setState?</a:t>
            </a: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5" name="Content Placeholder 34">
            <a:extLst>
              <a:ext uri="{FF2B5EF4-FFF2-40B4-BE49-F238E27FC236}">
                <a16:creationId xmlns:a16="http://schemas.microsoft.com/office/drawing/2014/main" id="{4A4F0695-2481-4401-9421-52BF965AAC75}"/>
              </a:ext>
            </a:extLst>
          </p:cNvPr>
          <p:cNvSpPr/>
          <p:nvPr/>
        </p:nvSpPr>
        <p:spPr>
          <a:xfrm>
            <a:off x="6950817" y="3568155"/>
            <a:ext cx="4901756" cy="2034709"/>
          </a:xfrm>
          <a:prstGeom prst="rect">
            <a:avLst/>
          </a:prstGeom>
          <a:ln/>
        </p:spPr>
        <p:style>
          <a:lnRef idx="2">
            <a:schemeClr val="accent4"/>
          </a:lnRef>
          <a:fillRef idx="1">
            <a:schemeClr val="lt1"/>
          </a:fillRef>
          <a:effectRef idx="0">
            <a:schemeClr val="accent4"/>
          </a:effectRef>
          <a:fontRef idx="minor">
            <a:schemeClr val="dk1"/>
          </a:fontRef>
        </p:style>
        <p:txBody>
          <a:bodyPr lIns="90000" tIns="45000" rIns="90000" bIns="45000" anchor="t">
            <a:noAutofit/>
          </a:bodyPr>
          <a:lstStyle/>
          <a:p>
            <a:pPr>
              <a:lnSpc>
                <a:spcPct val="90000"/>
              </a:lnSpc>
              <a:spcBef>
                <a:spcPts val="1001"/>
              </a:spcBef>
              <a:buClr>
                <a:srgbClr val="000000"/>
              </a:buClr>
            </a:pPr>
            <a:r>
              <a:rPr lang="en-US" sz="2400" strike="noStrike" spc="-1">
                <a:solidFill>
                  <a:srgbClr val="000000"/>
                </a:solidFill>
                <a:latin typeface="-apple-system"/>
              </a:rPr>
              <a:t>On-Topic</a:t>
            </a:r>
            <a:endParaRPr lang="en-US" sz="2400" strike="noStrike" spc="-1">
              <a:latin typeface="-apple-system"/>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specific programming problem, or</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software algorithm, or</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software tools commonly used by programmers</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practical, </a:t>
            </a:r>
            <a:r>
              <a:rPr lang="en-US" sz="1600" b="1" strike="noStrike" spc="-1">
                <a:solidFill>
                  <a:srgbClr val="000000"/>
                </a:solidFill>
                <a:latin typeface="Calibri"/>
              </a:rPr>
              <a:t>answerable</a:t>
            </a:r>
            <a:r>
              <a:rPr lang="en-US" sz="1600" b="0" strike="noStrike" spc="-1">
                <a:solidFill>
                  <a:srgbClr val="000000"/>
                </a:solidFill>
                <a:latin typeface="Calibri"/>
              </a:rPr>
              <a:t> problem that is unique to software development</a:t>
            </a:r>
            <a:endParaRPr lang="en-US" sz="1600" b="0" strike="noStrike" spc="-1">
              <a:latin typeface="Arial"/>
            </a:endParaRPr>
          </a:p>
        </p:txBody>
      </p:sp>
      <p:pic>
        <p:nvPicPr>
          <p:cNvPr id="6" name="Picture 5">
            <a:extLst>
              <a:ext uri="{FF2B5EF4-FFF2-40B4-BE49-F238E27FC236}">
                <a16:creationId xmlns:a16="http://schemas.microsoft.com/office/drawing/2014/main" id="{2F11EB1A-D4E5-4547-977F-AB266A598D5F}"/>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7627920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strike="noStrike" spc="-1">
                <a:solidFill>
                  <a:srgbClr val="000000"/>
                </a:solidFill>
                <a:latin typeface="-apple-system"/>
              </a:rPr>
              <a:t>Examples</a:t>
            </a:r>
            <a:endParaRPr lang="en-US" sz="2400" strike="noStrike" spc="-1">
              <a:latin typeface="-apple-system"/>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How do I undo the most recent local commits in Git?</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How can I remove a specific item from an array?</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Sass Loader Error: Invalid options object that does not match the API schema</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Error: 'node-sass' version 5.0.0 is incompatible with ^4.0.0</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How to de-structure an enum values in typescript?</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Why does JavaScript's parseInt(0.0000005) print "5"?</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What is the difference between describe and it in Jest?</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Difference between npx and npm?</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Can you force a React component to rerender without calling setState?</a:t>
            </a: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5" name="Content Placeholder 34">
            <a:extLst>
              <a:ext uri="{FF2B5EF4-FFF2-40B4-BE49-F238E27FC236}">
                <a16:creationId xmlns:a16="http://schemas.microsoft.com/office/drawing/2014/main" id="{4A4F0695-2481-4401-9421-52BF965AAC75}"/>
              </a:ext>
            </a:extLst>
          </p:cNvPr>
          <p:cNvSpPr/>
          <p:nvPr/>
        </p:nvSpPr>
        <p:spPr>
          <a:xfrm>
            <a:off x="6950817" y="3568155"/>
            <a:ext cx="4901756" cy="2034709"/>
          </a:xfrm>
          <a:prstGeom prst="rect">
            <a:avLst/>
          </a:prstGeom>
          <a:ln/>
        </p:spPr>
        <p:style>
          <a:lnRef idx="2">
            <a:schemeClr val="accent4"/>
          </a:lnRef>
          <a:fillRef idx="1">
            <a:schemeClr val="lt1"/>
          </a:fillRef>
          <a:effectRef idx="0">
            <a:schemeClr val="accent4"/>
          </a:effectRef>
          <a:fontRef idx="minor">
            <a:schemeClr val="dk1"/>
          </a:fontRef>
        </p:style>
        <p:txBody>
          <a:bodyPr lIns="90000" tIns="45000" rIns="90000" bIns="45000" anchor="t">
            <a:noAutofit/>
          </a:bodyPr>
          <a:lstStyle/>
          <a:p>
            <a:pPr>
              <a:lnSpc>
                <a:spcPct val="90000"/>
              </a:lnSpc>
              <a:spcBef>
                <a:spcPts val="1001"/>
              </a:spcBef>
              <a:buClr>
                <a:srgbClr val="000000"/>
              </a:buClr>
            </a:pPr>
            <a:r>
              <a:rPr lang="en-US" sz="2400" strike="noStrike" spc="-1">
                <a:solidFill>
                  <a:srgbClr val="000000"/>
                </a:solidFill>
                <a:latin typeface="-apple-system"/>
              </a:rPr>
              <a:t>On-Topic</a:t>
            </a:r>
            <a:endParaRPr lang="en-US" sz="2400" strike="noStrike" spc="-1">
              <a:latin typeface="-apple-system"/>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specific programming problem, or</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software algorithm, or</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software tools commonly used by programmers</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practical, </a:t>
            </a:r>
            <a:r>
              <a:rPr lang="en-US" sz="1600" b="1" strike="noStrike" spc="-1">
                <a:solidFill>
                  <a:srgbClr val="000000"/>
                </a:solidFill>
                <a:latin typeface="Calibri"/>
              </a:rPr>
              <a:t>answerable</a:t>
            </a:r>
            <a:r>
              <a:rPr lang="en-US" sz="1600" b="0" strike="noStrike" spc="-1">
                <a:solidFill>
                  <a:srgbClr val="000000"/>
                </a:solidFill>
                <a:latin typeface="Calibri"/>
              </a:rPr>
              <a:t> problem that is unique to software development</a:t>
            </a:r>
            <a:endParaRPr lang="en-US" sz="1600" b="0" strike="noStrike" spc="-1">
              <a:latin typeface="Arial"/>
            </a:endParaRPr>
          </a:p>
        </p:txBody>
      </p:sp>
      <p:pic>
        <p:nvPicPr>
          <p:cNvPr id="6" name="Picture 5">
            <a:extLst>
              <a:ext uri="{FF2B5EF4-FFF2-40B4-BE49-F238E27FC236}">
                <a16:creationId xmlns:a16="http://schemas.microsoft.com/office/drawing/2014/main" id="{573F817A-F9D7-4CBE-BF4D-B5BCC15295C2}"/>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9773322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strike="noStrike" spc="-1">
                <a:solidFill>
                  <a:srgbClr val="000000"/>
                </a:solidFill>
                <a:latin typeface="-apple-system"/>
              </a:rPr>
              <a:t>Is it good to add/keep "</a:t>
            </a:r>
            <a:r>
              <a:rPr lang="en-US" sz="2800" b="1" strike="noStrike" spc="-1">
                <a:solidFill>
                  <a:srgbClr val="000000"/>
                </a:solidFill>
                <a:latin typeface="-apple-system"/>
              </a:rPr>
              <a:t>error:</a:t>
            </a:r>
            <a:r>
              <a:rPr lang="en-US" sz="2800" strike="noStrike" spc="-1">
                <a:solidFill>
                  <a:srgbClr val="000000"/>
                </a:solidFill>
                <a:latin typeface="-apple-system"/>
              </a:rPr>
              <a:t>" in the title of the question?</a:t>
            </a:r>
            <a:endParaRPr lang="en-US" sz="2400" strike="noStrike" spc="-1">
              <a:latin typeface="-apple-system"/>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Sass Loader Error: Invalid options object that does not match the API schema</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Error: 'node-sass' version 5.0.0 is incompatible with ^4.0.0</a:t>
            </a:r>
            <a:endParaRPr lang="fa-IR" sz="1600" b="0" strike="noStrike" spc="-1">
              <a:solidFill>
                <a:srgbClr val="000000"/>
              </a:solidFill>
              <a:latin typeface="Comic Sans MS"/>
              <a:ea typeface="Segoe UI"/>
            </a:endParaRPr>
          </a:p>
          <a:p>
            <a:pPr marL="800280" lvl="1" indent="-343080" algn="just">
              <a:lnSpc>
                <a:spcPct val="150000"/>
              </a:lnSpc>
              <a:spcBef>
                <a:spcPts val="799"/>
              </a:spcBef>
              <a:buClr>
                <a:srgbClr val="000000"/>
              </a:buClr>
              <a:buFont typeface="+mj-lt"/>
              <a:buAutoNum type="arabicPeriod"/>
            </a:pP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CF9DA4CF-24AA-4A1E-BE47-F3771B0ACA99}"/>
              </a:ext>
            </a:extLst>
          </p:cNvPr>
          <p:cNvSpPr/>
          <p:nvPr/>
        </p:nvSpPr>
        <p:spPr>
          <a:xfrm>
            <a:off x="1354672" y="1871878"/>
            <a:ext cx="1898248" cy="24306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AB3B4D-BA4A-4D29-A402-C3136A58132B}"/>
              </a:ext>
            </a:extLst>
          </p:cNvPr>
          <p:cNvSpPr/>
          <p:nvPr/>
        </p:nvSpPr>
        <p:spPr>
          <a:xfrm>
            <a:off x="1354672" y="2345754"/>
            <a:ext cx="648182" cy="24306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pic>
        <p:nvPicPr>
          <p:cNvPr id="8" name="Picture 7">
            <a:extLst>
              <a:ext uri="{FF2B5EF4-FFF2-40B4-BE49-F238E27FC236}">
                <a16:creationId xmlns:a16="http://schemas.microsoft.com/office/drawing/2014/main" id="{3CF8C239-E3F9-4593-B39C-8AE55768F4A5}"/>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1398820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sp>
        <p:nvSpPr>
          <p:cNvPr id="8" name="Content Placeholder 34">
            <a:extLst>
              <a:ext uri="{FF2B5EF4-FFF2-40B4-BE49-F238E27FC236}">
                <a16:creationId xmlns:a16="http://schemas.microsoft.com/office/drawing/2014/main" id="{82E0A449-D6C8-4CDD-8E73-6630B2F703A8}"/>
              </a:ext>
            </a:extLst>
          </p:cNvPr>
          <p:cNvSpPr/>
          <p:nvPr/>
        </p:nvSpPr>
        <p:spPr>
          <a:xfrm>
            <a:off x="727560" y="1440360"/>
            <a:ext cx="1104514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indent="-457200" algn="l" fontAlgn="base">
              <a:buFont typeface="Arial" panose="020B0604020202020204" pitchFamily="34" charset="0"/>
              <a:buChar char="•"/>
            </a:pPr>
            <a:r>
              <a:rPr lang="en-US" sz="2800" b="1">
                <a:solidFill>
                  <a:srgbClr val="FF0000"/>
                </a:solidFill>
                <a:effectLst/>
                <a:latin typeface="-apple-system"/>
              </a:rPr>
              <a:t>Avoid</a:t>
            </a:r>
            <a:r>
              <a:rPr lang="en-US" sz="2800" b="0">
                <a:solidFill>
                  <a:srgbClr val="232629"/>
                </a:solidFill>
                <a:effectLst/>
                <a:latin typeface="-apple-system"/>
              </a:rPr>
              <a:t> inserting tags into titles in any of the following formats:</a:t>
            </a:r>
            <a:endParaRPr lang="fa-IR" sz="3200" b="0" strike="noStrike" spc="-1">
              <a:solidFill>
                <a:srgbClr val="000000"/>
              </a:solidFill>
              <a:latin typeface="-apple-system"/>
            </a:endParaRP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[question title]</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[question title] -- [tag] [tag]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[question title] in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[tag] [question title] [tag] [tag]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[tag] [tag] [tag] [tag] [tag] [tag] [tag]</a:t>
            </a:r>
          </a:p>
          <a:p>
            <a:pPr marL="228600" indent="-228600">
              <a:lnSpc>
                <a:spcPct val="90000"/>
              </a:lnSpc>
              <a:spcBef>
                <a:spcPts val="1001"/>
              </a:spcBef>
              <a:buClr>
                <a:srgbClr val="000000"/>
              </a:buClr>
              <a:buFont typeface="Arial"/>
              <a:buChar char="•"/>
            </a:pPr>
            <a:endParaRPr lang="en-US" sz="3200" b="0" strike="noStrike" spc="-1">
              <a:latin typeface="Arial"/>
            </a:endParaRPr>
          </a:p>
          <a:p>
            <a:pPr>
              <a:lnSpc>
                <a:spcPct val="90000"/>
              </a:lnSpc>
              <a:spcBef>
                <a:spcPts val="1001"/>
              </a:spcBef>
              <a:buNone/>
            </a:pPr>
            <a:endParaRPr lang="en-US" sz="2000" b="0" strike="noStrike" spc="-1">
              <a:latin typeface="Arial"/>
            </a:endParaRPr>
          </a:p>
        </p:txBody>
      </p:sp>
      <p:pic>
        <p:nvPicPr>
          <p:cNvPr id="6" name="Picture 5">
            <a:extLst>
              <a:ext uri="{FF2B5EF4-FFF2-40B4-BE49-F238E27FC236}">
                <a16:creationId xmlns:a16="http://schemas.microsoft.com/office/drawing/2014/main" id="{B9E893C9-54D8-4D42-9567-66CA42D708AB}"/>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076238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How Much?</a:t>
            </a:r>
          </a:p>
        </p:txBody>
      </p:sp>
      <p:pic>
        <p:nvPicPr>
          <p:cNvPr id="5" name="Picture 4">
            <a:extLst>
              <a:ext uri="{FF2B5EF4-FFF2-40B4-BE49-F238E27FC236}">
                <a16:creationId xmlns:a16="http://schemas.microsoft.com/office/drawing/2014/main" id="{F243439C-529E-479B-B33C-D1DFCBE48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080" y="1973262"/>
            <a:ext cx="6085840" cy="4374198"/>
          </a:xfrm>
          <a:prstGeom prst="rect">
            <a:avLst/>
          </a:prstGeom>
          <a:ln>
            <a:noFill/>
          </a:ln>
          <a:effectLst>
            <a:softEdge rad="112500"/>
          </a:effectLst>
        </p:spPr>
      </p:pic>
      <p:pic>
        <p:nvPicPr>
          <p:cNvPr id="13" name="Picture 12">
            <a:extLst>
              <a:ext uri="{FF2B5EF4-FFF2-40B4-BE49-F238E27FC236}">
                <a16:creationId xmlns:a16="http://schemas.microsoft.com/office/drawing/2014/main" id="{A7988277-5BA2-4CE0-8976-1A4840AC7BD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fa-IR" sz="2800" strike="noStrike" spc="-1">
                <a:solidFill>
                  <a:srgbClr val="000000"/>
                </a:solidFill>
                <a:latin typeface="-apple-system"/>
              </a:rPr>
              <a:t>  </a:t>
            </a:r>
            <a:r>
              <a:rPr lang="en-US" sz="2800" strike="noStrike" spc="-1">
                <a:solidFill>
                  <a:srgbClr val="000000"/>
                </a:solidFill>
                <a:latin typeface="-apple-system"/>
              </a:rPr>
              <a:t>High scored questions: </a:t>
            </a:r>
            <a:endParaRPr lang="fa-IR" sz="2800" strike="noStrike" spc="-1">
              <a:solidFill>
                <a:srgbClr val="000000"/>
              </a:solidFill>
              <a:latin typeface="-apple-system"/>
            </a:endParaRPr>
          </a:p>
          <a:p>
            <a:pPr marL="800280" lvl="1" indent="-343080" algn="just">
              <a:spcBef>
                <a:spcPts val="799"/>
              </a:spcBef>
              <a:buClr>
                <a:srgbClr val="000000"/>
              </a:buClr>
              <a:buFont typeface="+mj-lt"/>
              <a:buAutoNum type="arabicPeriod"/>
            </a:pPr>
            <a:r>
              <a:rPr lang="en-US" sz="2000" b="0" strike="noStrike" spc="-1">
                <a:solidFill>
                  <a:srgbClr val="000000"/>
                </a:solidFill>
                <a:latin typeface="-apple-system"/>
                <a:ea typeface="Segoe UI"/>
              </a:rPr>
              <a:t>Error: 'node-sass' version 5.0.0 is incompatible with ^4.0.0</a:t>
            </a:r>
          </a:p>
          <a:p>
            <a:pPr marL="800280" lvl="1" indent="-343080" algn="just">
              <a:spcBef>
                <a:spcPts val="799"/>
              </a:spcBef>
              <a:buClr>
                <a:srgbClr val="000000"/>
              </a:buClr>
              <a:buFont typeface="+mj-lt"/>
              <a:buAutoNum type="arabicPeriod"/>
            </a:pPr>
            <a:r>
              <a:rPr lang="en-US" sz="2000" b="0" strike="noStrike" spc="-1">
                <a:solidFill>
                  <a:srgbClr val="000000"/>
                </a:solidFill>
                <a:latin typeface="-apple-system"/>
                <a:ea typeface="Segoe UI"/>
              </a:rPr>
              <a:t>Config Error: This configuration section cannot be used at this path</a:t>
            </a:r>
          </a:p>
          <a:p>
            <a:pPr marL="800280" lvl="1" indent="-343080" algn="just">
              <a:spcBef>
                <a:spcPts val="799"/>
              </a:spcBef>
              <a:buClr>
                <a:srgbClr val="000000"/>
              </a:buClr>
              <a:buFont typeface="+mj-lt"/>
              <a:buAutoNum type="arabicPeriod"/>
            </a:pPr>
            <a:r>
              <a:rPr lang="en-US" sz="2000" b="0" strike="noStrike" spc="-1">
                <a:solidFill>
                  <a:srgbClr val="000000"/>
                </a:solidFill>
                <a:latin typeface="-apple-system"/>
                <a:ea typeface="Segoe UI"/>
              </a:rPr>
              <a:t>fatal error: Python.h: No such file or directory</a:t>
            </a:r>
          </a:p>
          <a:p>
            <a:pPr marL="800280" lvl="1" indent="-343080" algn="just">
              <a:spcBef>
                <a:spcPts val="799"/>
              </a:spcBef>
              <a:buClr>
                <a:srgbClr val="000000"/>
              </a:buClr>
              <a:buFont typeface="+mj-lt"/>
              <a:buAutoNum type="arabicPeriod"/>
            </a:pPr>
            <a:r>
              <a:rPr lang="en-US" sz="2000" b="0" strike="noStrike" spc="-1">
                <a:solidFill>
                  <a:srgbClr val="000000"/>
                </a:solidFill>
                <a:latin typeface="-apple-system"/>
                <a:ea typeface="Segoe UI"/>
              </a:rPr>
              <a:t>MySQL error code: 1175 during UPDATE in MySQL Workbench</a:t>
            </a:r>
          </a:p>
          <a:p>
            <a:pPr marL="800280" lvl="1" indent="-343080" algn="just">
              <a:spcBef>
                <a:spcPts val="799"/>
              </a:spcBef>
              <a:buClr>
                <a:srgbClr val="000000"/>
              </a:buClr>
              <a:buFont typeface="+mj-lt"/>
              <a:buAutoNum type="arabicPeriod"/>
            </a:pPr>
            <a:r>
              <a:rPr lang="en-US" sz="2000" b="0" strike="noStrike" spc="-1">
                <a:solidFill>
                  <a:srgbClr val="000000"/>
                </a:solidFill>
                <a:latin typeface="-apple-system"/>
                <a:ea typeface="Segoe UI"/>
              </a:rPr>
              <a:t>Error java.lang.OutOfMemoryError: GC overhead limit exceeded</a:t>
            </a:r>
          </a:p>
          <a:p>
            <a:pPr marL="800280" lvl="1" indent="-343080" algn="just">
              <a:spcBef>
                <a:spcPts val="799"/>
              </a:spcBef>
              <a:buClr>
                <a:srgbClr val="000000"/>
              </a:buClr>
              <a:buFont typeface="+mj-lt"/>
              <a:buAutoNum type="arabicPeriod"/>
            </a:pPr>
            <a:r>
              <a:rPr lang="en-US" sz="2000" b="0" strike="noStrike" spc="-1">
                <a:solidFill>
                  <a:srgbClr val="000000"/>
                </a:solidFill>
                <a:latin typeface="-apple-system"/>
                <a:ea typeface="Segoe UI"/>
              </a:rPr>
              <a:t>Xcode 10 Error: Multiple commands produce</a:t>
            </a:r>
          </a:p>
          <a:p>
            <a:pPr marL="800280" lvl="1" indent="-343080" algn="just">
              <a:spcBef>
                <a:spcPts val="799"/>
              </a:spcBef>
              <a:buClr>
                <a:srgbClr val="000000"/>
              </a:buClr>
              <a:buFont typeface="+mj-lt"/>
              <a:buAutoNum type="arabicPeriod"/>
            </a:pPr>
            <a:r>
              <a:rPr lang="en-US" sz="2000" b="0" strike="noStrike" spc="-1">
                <a:solidFill>
                  <a:srgbClr val="000000"/>
                </a:solidFill>
                <a:latin typeface="-apple-system"/>
                <a:ea typeface="Segoe UI"/>
              </a:rPr>
              <a:t>Error: Can't set headers after they are sent to the client</a:t>
            </a:r>
          </a:p>
          <a:p>
            <a:pPr marL="800280" lvl="1" indent="-343080" algn="just">
              <a:spcBef>
                <a:spcPts val="799"/>
              </a:spcBef>
              <a:buClr>
                <a:srgbClr val="000000"/>
              </a:buClr>
              <a:buFont typeface="+mj-lt"/>
              <a:buAutoNum type="arabicPeriod"/>
            </a:pPr>
            <a:r>
              <a:rPr lang="en-US" sz="2000" b="0" strike="noStrike" spc="-1">
                <a:solidFill>
                  <a:srgbClr val="000000"/>
                </a:solidFill>
                <a:latin typeface="-apple-system"/>
                <a:ea typeface="Segoe UI"/>
              </a:rPr>
              <a:t>error: Unable to find vcvarsall.bat</a:t>
            </a:r>
          </a:p>
          <a:p>
            <a:pPr marL="800280" lvl="1" indent="-343080" algn="just">
              <a:spcBef>
                <a:spcPts val="799"/>
              </a:spcBef>
              <a:buClr>
                <a:srgbClr val="000000"/>
              </a:buClr>
              <a:buFont typeface="+mj-lt"/>
              <a:buAutoNum type="arabicPeriod"/>
            </a:pPr>
            <a:r>
              <a:rPr lang="en-US" sz="2000" b="0" strike="noStrike" spc="-1">
                <a:solidFill>
                  <a:srgbClr val="000000"/>
                </a:solidFill>
                <a:latin typeface="-apple-system"/>
                <a:ea typeface="Segoe UI"/>
              </a:rPr>
              <a:t>Error message "No exports were found that match the constraint contract name“</a:t>
            </a:r>
          </a:p>
          <a:p>
            <a:pPr marL="800280" lvl="1" indent="-343080" algn="just">
              <a:spcBef>
                <a:spcPts val="799"/>
              </a:spcBef>
              <a:buClr>
                <a:srgbClr val="000000"/>
              </a:buClr>
              <a:buFont typeface="+mj-lt"/>
              <a:buAutoNum type="arabicPeriod"/>
            </a:pPr>
            <a:r>
              <a:rPr lang="en-US" sz="2000" b="0" strike="noStrike" spc="-1">
                <a:solidFill>
                  <a:srgbClr val="000000"/>
                </a:solidFill>
                <a:latin typeface="-apple-system"/>
                <a:ea typeface="Segoe UI"/>
              </a:rPr>
              <a:t>Sass Loader Error: Invalid options object that does not match the API schema</a:t>
            </a:r>
          </a:p>
          <a:p>
            <a:pPr marL="800280" lvl="1" indent="-343080" algn="just">
              <a:spcBef>
                <a:spcPts val="799"/>
              </a:spcBef>
              <a:buClr>
                <a:srgbClr val="000000"/>
              </a:buClr>
              <a:buFont typeface="+mj-lt"/>
              <a:buAutoNum type="arabicPeriod"/>
            </a:pPr>
            <a:endParaRPr lang="en-US" sz="2000" b="0" strike="noStrike" spc="-1">
              <a:latin typeface="-apple-system"/>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sp>
        <p:nvSpPr>
          <p:cNvPr id="10" name="TextBox 9">
            <a:extLst>
              <a:ext uri="{FF2B5EF4-FFF2-40B4-BE49-F238E27FC236}">
                <a16:creationId xmlns:a16="http://schemas.microsoft.com/office/drawing/2014/main" id="{7CD7DCCA-9F26-4EDD-9DA3-FEE24D39E6B3}"/>
              </a:ext>
            </a:extLst>
          </p:cNvPr>
          <p:cNvSpPr txBox="1"/>
          <p:nvPr/>
        </p:nvSpPr>
        <p:spPr>
          <a:xfrm>
            <a:off x="240174" y="5918629"/>
            <a:ext cx="8183736" cy="646331"/>
          </a:xfrm>
          <a:prstGeom prst="rect">
            <a:avLst/>
          </a:prstGeom>
          <a:noFill/>
        </p:spPr>
        <p:txBody>
          <a:bodyPr wrap="square">
            <a:spAutoFit/>
          </a:bodyPr>
          <a:lstStyle/>
          <a:p>
            <a:r>
              <a:rPr lang="en-US">
                <a:latin typeface="-apple-system"/>
                <a:hlinkClick r:id="rId5"/>
              </a:rPr>
              <a:t>https://stackoverflow.com/search?q=title%3A%22error%3A+%22</a:t>
            </a:r>
            <a:endParaRPr lang="fa-IR">
              <a:latin typeface="-apple-system"/>
            </a:endParaRPr>
          </a:p>
          <a:p>
            <a:endParaRPr lang="en-US">
              <a:latin typeface="-apple-system"/>
            </a:endParaRPr>
          </a:p>
        </p:txBody>
      </p:sp>
      <p:pic>
        <p:nvPicPr>
          <p:cNvPr id="7" name="Picture 6">
            <a:extLst>
              <a:ext uri="{FF2B5EF4-FFF2-40B4-BE49-F238E27FC236}">
                <a16:creationId xmlns:a16="http://schemas.microsoft.com/office/drawing/2014/main" id="{79A27A9E-8A3A-4096-BBF2-9D403EDA275C}"/>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2247912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Auto-Generated Error</a:t>
            </a: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CF9DA4CF-24AA-4A1E-BE47-F3771B0ACA99}"/>
              </a:ext>
            </a:extLst>
          </p:cNvPr>
          <p:cNvSpPr/>
          <p:nvPr/>
        </p:nvSpPr>
        <p:spPr>
          <a:xfrm>
            <a:off x="2257306" y="3459588"/>
            <a:ext cx="6749534" cy="495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AAB3B4D-BA4A-4D29-A402-C3136A58132B}"/>
              </a:ext>
            </a:extLst>
          </p:cNvPr>
          <p:cNvSpPr/>
          <p:nvPr/>
        </p:nvSpPr>
        <p:spPr>
          <a:xfrm>
            <a:off x="1907068" y="3991640"/>
            <a:ext cx="6219661" cy="76324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pic>
        <p:nvPicPr>
          <p:cNvPr id="7" name="Picture 6">
            <a:extLst>
              <a:ext uri="{FF2B5EF4-FFF2-40B4-BE49-F238E27FC236}">
                <a16:creationId xmlns:a16="http://schemas.microsoft.com/office/drawing/2014/main" id="{D1EC95B6-AD53-4275-B26F-F3D14B710ADE}"/>
              </a:ext>
            </a:extLst>
          </p:cNvPr>
          <p:cNvPicPr>
            <a:picLocks noChangeAspect="1"/>
          </p:cNvPicPr>
          <p:nvPr/>
        </p:nvPicPr>
        <p:blipFill>
          <a:blip r:embed="rId5"/>
          <a:stretch>
            <a:fillRect/>
          </a:stretch>
        </p:blipFill>
        <p:spPr>
          <a:xfrm>
            <a:off x="1747688" y="2582182"/>
            <a:ext cx="8050903" cy="264629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DC78EF2-A862-451C-88B0-F3F6127180CB}"/>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768651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E47BA3-BEB9-47BB-B51C-0AC84ED31485}"/>
              </a:ext>
            </a:extLst>
          </p:cNvPr>
          <p:cNvPicPr>
            <a:picLocks noChangeAspect="1"/>
          </p:cNvPicPr>
          <p:nvPr/>
        </p:nvPicPr>
        <p:blipFill>
          <a:blip r:embed="rId3"/>
          <a:stretch>
            <a:fillRect/>
          </a:stretch>
        </p:blipFill>
        <p:spPr>
          <a:xfrm>
            <a:off x="2674102" y="3048099"/>
            <a:ext cx="6843795" cy="1325161"/>
          </a:xfrm>
          <a:prstGeom prst="rect">
            <a:avLst/>
          </a:prstGeom>
          <a:ln>
            <a:noFill/>
          </a:ln>
          <a:effectLst>
            <a:outerShdw blurRad="292100" dist="139700" dir="2700000" algn="tl" rotWithShape="0">
              <a:srgbClr val="333333">
                <a:alpha val="65000"/>
              </a:srgbClr>
            </a:outerShdw>
          </a:effectLst>
        </p:spPr>
      </p:pic>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Auto-Generated Error</a:t>
            </a:r>
            <a:endParaRPr lang="en-US" sz="1600" b="0" strike="noStrike" spc="-1">
              <a:latin typeface="Arial"/>
            </a:endParaRPr>
          </a:p>
        </p:txBody>
      </p:sp>
      <p:pic>
        <p:nvPicPr>
          <p:cNvPr id="182" name="Picture 7"/>
          <p:cNvPicPr/>
          <p:nvPr/>
        </p:nvPicPr>
        <p:blipFill>
          <a:blip r:embed="rId4"/>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CF9DA4CF-24AA-4A1E-BE47-F3771B0ACA99}"/>
              </a:ext>
            </a:extLst>
          </p:cNvPr>
          <p:cNvSpPr/>
          <p:nvPr/>
        </p:nvSpPr>
        <p:spPr>
          <a:xfrm>
            <a:off x="2721232" y="3738623"/>
            <a:ext cx="6665836" cy="20834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5"/>
              </a:rPr>
              <a:t>https://meta.stackoverflow.com/questions/419824/is-it-wrong-to-add-error-in-the-title-of-the-question</a:t>
            </a:r>
            <a:endParaRPr lang="en-US" sz="1600"/>
          </a:p>
        </p:txBody>
      </p:sp>
      <p:pic>
        <p:nvPicPr>
          <p:cNvPr id="8" name="Picture 7">
            <a:extLst>
              <a:ext uri="{FF2B5EF4-FFF2-40B4-BE49-F238E27FC236}">
                <a16:creationId xmlns:a16="http://schemas.microsoft.com/office/drawing/2014/main" id="{FF5E4B18-2060-4E2D-8DB6-040F1F9DA35F}"/>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400824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Auto-Generated Error</a:t>
            </a: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pic>
        <p:nvPicPr>
          <p:cNvPr id="5" name="Picture 4">
            <a:extLst>
              <a:ext uri="{FF2B5EF4-FFF2-40B4-BE49-F238E27FC236}">
                <a16:creationId xmlns:a16="http://schemas.microsoft.com/office/drawing/2014/main" id="{BAC4968F-2189-4ADB-B871-2A08D7109C5E}"/>
              </a:ext>
            </a:extLst>
          </p:cNvPr>
          <p:cNvPicPr>
            <a:picLocks noChangeAspect="1"/>
          </p:cNvPicPr>
          <p:nvPr/>
        </p:nvPicPr>
        <p:blipFill>
          <a:blip r:embed="rId5"/>
          <a:stretch>
            <a:fillRect/>
          </a:stretch>
        </p:blipFill>
        <p:spPr>
          <a:xfrm>
            <a:off x="2505609" y="2287183"/>
            <a:ext cx="6535062" cy="329611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350C086-4C44-4541-963A-25B4FCCB724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8319528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9FF6AB7-41EF-411E-9BDB-CDDEECEF55F5}"/>
              </a:ext>
            </a:extLst>
          </p:cNvPr>
          <p:cNvGrpSpPr/>
          <p:nvPr/>
        </p:nvGrpSpPr>
        <p:grpSpPr>
          <a:xfrm>
            <a:off x="5919121" y="2006545"/>
            <a:ext cx="5298834" cy="4217031"/>
            <a:chOff x="5919121" y="2006545"/>
            <a:chExt cx="5298834" cy="4217031"/>
          </a:xfrm>
        </p:grpSpPr>
        <p:pic>
          <p:nvPicPr>
            <p:cNvPr id="4" name="Picture 3">
              <a:extLst>
                <a:ext uri="{FF2B5EF4-FFF2-40B4-BE49-F238E27FC236}">
                  <a16:creationId xmlns:a16="http://schemas.microsoft.com/office/drawing/2014/main" id="{9ACEDD93-4DC4-4E6D-A68E-B2B67A66760E}"/>
                </a:ext>
              </a:extLst>
            </p:cNvPr>
            <p:cNvPicPr>
              <a:picLocks noChangeAspect="1"/>
            </p:cNvPicPr>
            <p:nvPr/>
          </p:nvPicPr>
          <p:blipFill>
            <a:blip r:embed="rId3"/>
            <a:stretch>
              <a:fillRect/>
            </a:stretch>
          </p:blipFill>
          <p:spPr>
            <a:xfrm>
              <a:off x="5919121" y="2006545"/>
              <a:ext cx="5298834" cy="4217031"/>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3FCC79B0-1463-46E2-8D4F-25ECFD8F783F}"/>
                </a:ext>
              </a:extLst>
            </p:cNvPr>
            <p:cNvSpPr/>
            <p:nvPr/>
          </p:nvSpPr>
          <p:spPr>
            <a:xfrm>
              <a:off x="6859624" y="3225526"/>
              <a:ext cx="3607149" cy="20347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D1385FF-942E-4B32-9368-C161217B75EA}"/>
                </a:ext>
              </a:extLst>
            </p:cNvPr>
            <p:cNvSpPr/>
            <p:nvPr/>
          </p:nvSpPr>
          <p:spPr>
            <a:xfrm>
              <a:off x="6911800" y="4935446"/>
              <a:ext cx="3471662" cy="20347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D039263-9F71-4FAF-B27D-4E3408712BBB}"/>
                </a:ext>
              </a:extLst>
            </p:cNvPr>
            <p:cNvSpPr/>
            <p:nvPr/>
          </p:nvSpPr>
          <p:spPr>
            <a:xfrm>
              <a:off x="6920677" y="5896039"/>
              <a:ext cx="3418883" cy="20347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993BDAD-F74A-48CB-97C8-8FA5E68A9FA1}"/>
                </a:ext>
              </a:extLst>
            </p:cNvPr>
            <p:cNvSpPr/>
            <p:nvPr/>
          </p:nvSpPr>
          <p:spPr>
            <a:xfrm>
              <a:off x="6911800" y="4014003"/>
              <a:ext cx="2602419" cy="14884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Auto-Generated Error</a:t>
            </a:r>
            <a:endParaRPr lang="en-US" sz="1600" b="0" strike="noStrike" spc="-1">
              <a:latin typeface="Arial"/>
            </a:endParaRPr>
          </a:p>
        </p:txBody>
      </p:sp>
      <p:pic>
        <p:nvPicPr>
          <p:cNvPr id="182" name="Picture 7"/>
          <p:cNvPicPr/>
          <p:nvPr/>
        </p:nvPicPr>
        <p:blipFill>
          <a:blip r:embed="rId4"/>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10840" y="6322485"/>
            <a:ext cx="11045141" cy="338554"/>
          </a:xfrm>
          <a:prstGeom prst="rect">
            <a:avLst/>
          </a:prstGeom>
          <a:noFill/>
        </p:spPr>
        <p:txBody>
          <a:bodyPr wrap="square">
            <a:spAutoFit/>
          </a:bodyPr>
          <a:lstStyle/>
          <a:p>
            <a:r>
              <a:rPr lang="en-US" sz="1600">
                <a:latin typeface="-apple-system"/>
                <a:hlinkClick r:id="rId5"/>
              </a:rPr>
              <a:t>https://meta.stackoverflow.com/questions/419824/is-it-wrong-to-add-error-in-the-title-of-the-question</a:t>
            </a:r>
            <a:endParaRPr lang="en-US" sz="1600">
              <a:latin typeface="-apple-system"/>
            </a:endParaRPr>
          </a:p>
        </p:txBody>
      </p:sp>
      <p:grpSp>
        <p:nvGrpSpPr>
          <p:cNvPr id="2" name="Group 1">
            <a:extLst>
              <a:ext uri="{FF2B5EF4-FFF2-40B4-BE49-F238E27FC236}">
                <a16:creationId xmlns:a16="http://schemas.microsoft.com/office/drawing/2014/main" id="{7FC7F161-6857-4197-B46B-527A1885F116}"/>
              </a:ext>
            </a:extLst>
          </p:cNvPr>
          <p:cNvGrpSpPr/>
          <p:nvPr/>
        </p:nvGrpSpPr>
        <p:grpSpPr>
          <a:xfrm>
            <a:off x="549702" y="2006545"/>
            <a:ext cx="5223438" cy="4217031"/>
            <a:chOff x="2866463" y="1943343"/>
            <a:chExt cx="5223438" cy="4217031"/>
          </a:xfrm>
        </p:grpSpPr>
        <p:pic>
          <p:nvPicPr>
            <p:cNvPr id="6" name="Picture 5">
              <a:extLst>
                <a:ext uri="{FF2B5EF4-FFF2-40B4-BE49-F238E27FC236}">
                  <a16:creationId xmlns:a16="http://schemas.microsoft.com/office/drawing/2014/main" id="{9D398C70-00E7-4315-A871-DCDC0E24DD31}"/>
                </a:ext>
              </a:extLst>
            </p:cNvPr>
            <p:cNvPicPr>
              <a:picLocks noChangeAspect="1"/>
            </p:cNvPicPr>
            <p:nvPr/>
          </p:nvPicPr>
          <p:blipFill>
            <a:blip r:embed="rId6"/>
            <a:stretch>
              <a:fillRect/>
            </a:stretch>
          </p:blipFill>
          <p:spPr>
            <a:xfrm>
              <a:off x="2866463" y="1943343"/>
              <a:ext cx="5223438" cy="4217031"/>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55B06B8F-F9A9-466C-A2CB-7D55F86E6C18}"/>
                </a:ext>
              </a:extLst>
            </p:cNvPr>
            <p:cNvSpPr/>
            <p:nvPr/>
          </p:nvSpPr>
          <p:spPr>
            <a:xfrm>
              <a:off x="3852863" y="4686300"/>
              <a:ext cx="2314575" cy="13335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E56EA6-463C-416E-B258-F765C5086C01}"/>
                </a:ext>
              </a:extLst>
            </p:cNvPr>
            <p:cNvSpPr/>
            <p:nvPr/>
          </p:nvSpPr>
          <p:spPr>
            <a:xfrm>
              <a:off x="3852862" y="5680014"/>
              <a:ext cx="2952751" cy="15450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1C5F5A0-9469-4434-AD4D-6FE91A6689A8}"/>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699073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698400" y="1311283"/>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a:solidFill>
                  <a:srgbClr val="232629"/>
                </a:solidFill>
                <a:latin typeface="-apple-system"/>
              </a:rPr>
              <a:t>Same code – Same Error type – different message</a:t>
            </a: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pic>
        <p:nvPicPr>
          <p:cNvPr id="10" name="Picture 9">
            <a:extLst>
              <a:ext uri="{FF2B5EF4-FFF2-40B4-BE49-F238E27FC236}">
                <a16:creationId xmlns:a16="http://schemas.microsoft.com/office/drawing/2014/main" id="{D1D2DC29-3C32-471D-AF4F-C5BD09350560}"/>
              </a:ext>
            </a:extLst>
          </p:cNvPr>
          <p:cNvPicPr>
            <a:picLocks noChangeAspect="1"/>
          </p:cNvPicPr>
          <p:nvPr/>
        </p:nvPicPr>
        <p:blipFill>
          <a:blip r:embed="rId4"/>
          <a:stretch>
            <a:fillRect/>
          </a:stretch>
        </p:blipFill>
        <p:spPr>
          <a:xfrm>
            <a:off x="2993376" y="2035016"/>
            <a:ext cx="5559528" cy="182739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F749551-66F3-4CC8-B9F3-3B5395B028A0}"/>
              </a:ext>
            </a:extLst>
          </p:cNvPr>
          <p:cNvPicPr>
            <a:picLocks noChangeAspect="1"/>
          </p:cNvPicPr>
          <p:nvPr/>
        </p:nvPicPr>
        <p:blipFill>
          <a:blip r:embed="rId5"/>
          <a:stretch>
            <a:fillRect/>
          </a:stretch>
        </p:blipFill>
        <p:spPr>
          <a:xfrm>
            <a:off x="2993376" y="4222954"/>
            <a:ext cx="5559528" cy="1847742"/>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23273DF6-6855-43BA-8A24-60CF167ABB8E}"/>
              </a:ext>
            </a:extLst>
          </p:cNvPr>
          <p:cNvSpPr txBox="1"/>
          <p:nvPr/>
        </p:nvSpPr>
        <p:spPr>
          <a:xfrm>
            <a:off x="210840" y="6276180"/>
            <a:ext cx="11456904" cy="338554"/>
          </a:xfrm>
          <a:prstGeom prst="rect">
            <a:avLst/>
          </a:prstGeom>
          <a:noFill/>
        </p:spPr>
        <p:txBody>
          <a:bodyPr wrap="square">
            <a:spAutoFit/>
          </a:bodyPr>
          <a:lstStyle/>
          <a:p>
            <a:r>
              <a:rPr lang="en-US" sz="1600">
                <a:hlinkClick r:id="rId6"/>
              </a:rPr>
              <a:t>https://developer.mozilla.org/en-US/docs/Web/JavaScript/Reference/Errors/Invalid_const_assignment</a:t>
            </a:r>
            <a:endParaRPr lang="en-US" sz="1600"/>
          </a:p>
        </p:txBody>
      </p:sp>
      <p:sp>
        <p:nvSpPr>
          <p:cNvPr id="8" name="TextBox 7">
            <a:extLst>
              <a:ext uri="{FF2B5EF4-FFF2-40B4-BE49-F238E27FC236}">
                <a16:creationId xmlns:a16="http://schemas.microsoft.com/office/drawing/2014/main" id="{E9E2FCDA-F7C1-4476-9C1B-4EEB29EC7503}"/>
              </a:ext>
            </a:extLst>
          </p:cNvPr>
          <p:cNvSpPr txBox="1"/>
          <p:nvPr/>
        </p:nvSpPr>
        <p:spPr>
          <a:xfrm>
            <a:off x="1088619" y="2035016"/>
            <a:ext cx="1813317" cy="369332"/>
          </a:xfrm>
          <a:prstGeom prst="rect">
            <a:avLst/>
          </a:prstGeom>
          <a:solidFill>
            <a:srgbClr val="FFFF00"/>
          </a:solidFill>
          <a:ln>
            <a:noFill/>
          </a:ln>
        </p:spPr>
        <p:txBody>
          <a:bodyPr wrap="none" rtlCol="0">
            <a:spAutoFit/>
          </a:bodyPr>
          <a:lstStyle/>
          <a:p>
            <a:r>
              <a:rPr lang="en-US"/>
              <a:t>Google Chrome</a:t>
            </a:r>
          </a:p>
        </p:txBody>
      </p:sp>
      <p:sp>
        <p:nvSpPr>
          <p:cNvPr id="15" name="TextBox 14">
            <a:extLst>
              <a:ext uri="{FF2B5EF4-FFF2-40B4-BE49-F238E27FC236}">
                <a16:creationId xmlns:a16="http://schemas.microsoft.com/office/drawing/2014/main" id="{F1BCB93C-44CB-44FC-8EA9-BE04E721A610}"/>
              </a:ext>
            </a:extLst>
          </p:cNvPr>
          <p:cNvSpPr txBox="1"/>
          <p:nvPr/>
        </p:nvSpPr>
        <p:spPr>
          <a:xfrm>
            <a:off x="1088618" y="4222954"/>
            <a:ext cx="1754006" cy="369332"/>
          </a:xfrm>
          <a:prstGeom prst="rect">
            <a:avLst/>
          </a:prstGeom>
          <a:solidFill>
            <a:srgbClr val="FFFF00"/>
          </a:solidFill>
          <a:ln>
            <a:noFill/>
          </a:ln>
        </p:spPr>
        <p:txBody>
          <a:bodyPr wrap="none" rtlCol="0">
            <a:spAutoFit/>
          </a:bodyPr>
          <a:lstStyle/>
          <a:p>
            <a:r>
              <a:rPr lang="en-US"/>
              <a:t>Mozilla Firefox</a:t>
            </a:r>
            <a:r>
              <a:rPr lang="fa-IR"/>
              <a:t> </a:t>
            </a:r>
            <a:endParaRPr lang="en-US"/>
          </a:p>
        </p:txBody>
      </p:sp>
      <p:pic>
        <p:nvPicPr>
          <p:cNvPr id="11" name="Picture 10">
            <a:extLst>
              <a:ext uri="{FF2B5EF4-FFF2-40B4-BE49-F238E27FC236}">
                <a16:creationId xmlns:a16="http://schemas.microsoft.com/office/drawing/2014/main" id="{4894E12D-57C7-48DE-93C5-83135C27380F}"/>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973327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674016" y="128485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a:solidFill>
                  <a:srgbClr val="232629"/>
                </a:solidFill>
                <a:latin typeface="-apple-system"/>
              </a:rPr>
              <a:t>Rephrase it:</a:t>
            </a:r>
            <a:endParaRPr lang="fa-IR" sz="2800">
              <a:solidFill>
                <a:srgbClr val="232629"/>
              </a:solidFill>
              <a:latin typeface="-apple-system"/>
            </a:endParaRPr>
          </a:p>
          <a:p>
            <a:pPr marL="457200" indent="-457200">
              <a:lnSpc>
                <a:spcPct val="90000"/>
              </a:lnSpc>
              <a:spcBef>
                <a:spcPts val="1001"/>
              </a:spcBef>
              <a:buClr>
                <a:srgbClr val="000000"/>
              </a:buClr>
              <a:buFont typeface="Arial" panose="020B0604020202020204" pitchFamily="34" charset="0"/>
              <a:buChar char="•"/>
            </a:pPr>
            <a:r>
              <a:rPr lang="en-US" sz="2800" spc="-1">
                <a:solidFill>
                  <a:srgbClr val="232629"/>
                </a:solidFill>
                <a:latin typeface="-apple-system"/>
              </a:rPr>
              <a:t>How to </a:t>
            </a:r>
          </a:p>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Why</a:t>
            </a:r>
          </a:p>
          <a:p>
            <a:pPr>
              <a:lnSpc>
                <a:spcPct val="90000"/>
              </a:lnSpc>
              <a:spcBef>
                <a:spcPts val="1001"/>
              </a:spcBef>
              <a:buClr>
                <a:srgbClr val="000000"/>
              </a:buClr>
            </a:pP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sp>
        <p:nvSpPr>
          <p:cNvPr id="10" name="TextBox 9">
            <a:extLst>
              <a:ext uri="{FF2B5EF4-FFF2-40B4-BE49-F238E27FC236}">
                <a16:creationId xmlns:a16="http://schemas.microsoft.com/office/drawing/2014/main" id="{FE6B5A3B-3CB8-46B1-A36C-B617D0B8B3E4}"/>
              </a:ext>
            </a:extLst>
          </p:cNvPr>
          <p:cNvSpPr txBox="1"/>
          <p:nvPr/>
        </p:nvSpPr>
        <p:spPr>
          <a:xfrm>
            <a:off x="3211343" y="2363873"/>
            <a:ext cx="6096000" cy="369332"/>
          </a:xfrm>
          <a:prstGeom prst="rect">
            <a:avLst/>
          </a:prstGeom>
          <a:noFill/>
        </p:spPr>
        <p:txBody>
          <a:bodyPr wrap="square">
            <a:spAutoFit/>
          </a:bodyPr>
          <a:lstStyle/>
          <a:p>
            <a:r>
              <a:rPr lang="en-US"/>
              <a:t>Uncaught TypeError: Assignment to constant variable.</a:t>
            </a:r>
          </a:p>
        </p:txBody>
      </p:sp>
      <p:cxnSp>
        <p:nvCxnSpPr>
          <p:cNvPr id="4" name="Straight Arrow Connector 3">
            <a:extLst>
              <a:ext uri="{FF2B5EF4-FFF2-40B4-BE49-F238E27FC236}">
                <a16:creationId xmlns:a16="http://schemas.microsoft.com/office/drawing/2014/main" id="{00404490-2FEB-4BE7-9716-0944BC0E4B1C}"/>
              </a:ext>
            </a:extLst>
          </p:cNvPr>
          <p:cNvCxnSpPr/>
          <p:nvPr/>
        </p:nvCxnSpPr>
        <p:spPr>
          <a:xfrm>
            <a:off x="5594651" y="2733205"/>
            <a:ext cx="0" cy="129599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367A6B-FECC-410D-9CDD-ADB8482BCDFA}"/>
              </a:ext>
            </a:extLst>
          </p:cNvPr>
          <p:cNvSpPr txBox="1"/>
          <p:nvPr/>
        </p:nvSpPr>
        <p:spPr>
          <a:xfrm>
            <a:off x="2327183" y="4084178"/>
            <a:ext cx="8958132" cy="161582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t>How to fix Uncaught TypeError on assignment to constant variable?</a:t>
            </a:r>
          </a:p>
          <a:p>
            <a:pPr marL="285750" indent="-285750">
              <a:lnSpc>
                <a:spcPct val="150000"/>
              </a:lnSpc>
              <a:buFont typeface="Arial" panose="020B0604020202020204" pitchFamily="34" charset="0"/>
              <a:buChar char="•"/>
            </a:pPr>
            <a:r>
              <a:rPr lang="en-US" b="0" i="0">
                <a:solidFill>
                  <a:srgbClr val="000000"/>
                </a:solidFill>
                <a:effectLst/>
                <a:latin typeface="Arial" panose="020B0604020202020204" pitchFamily="34" charset="0"/>
              </a:rPr>
              <a:t>Why is assignment to constant variable causing an Uncaught TypeError?</a:t>
            </a:r>
            <a:endParaRPr lang="en-US"/>
          </a:p>
          <a:p>
            <a:pPr marL="285750" indent="-285750">
              <a:lnSpc>
                <a:spcPct val="150000"/>
              </a:lnSpc>
              <a:buFont typeface="Arial" panose="020B0604020202020204" pitchFamily="34" charset="0"/>
              <a:buChar char="•"/>
            </a:pPr>
            <a:endParaRPr lang="en-US"/>
          </a:p>
          <a:p>
            <a:endParaRPr lang="en-US"/>
          </a:p>
        </p:txBody>
      </p:sp>
      <p:pic>
        <p:nvPicPr>
          <p:cNvPr id="11" name="Picture 10">
            <a:extLst>
              <a:ext uri="{FF2B5EF4-FFF2-40B4-BE49-F238E27FC236}">
                <a16:creationId xmlns:a16="http://schemas.microsoft.com/office/drawing/2014/main" id="{118DCED9-C101-43CB-A863-A998038B8D16}"/>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578043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674016" y="128485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a:solidFill>
                  <a:srgbClr val="232629"/>
                </a:solidFill>
                <a:latin typeface="-apple-system"/>
              </a:rPr>
              <a:t>Rephrase it:</a:t>
            </a:r>
            <a:endParaRPr lang="fa-IR" sz="2800">
              <a:solidFill>
                <a:srgbClr val="232629"/>
              </a:solidFill>
              <a:latin typeface="-apple-system"/>
            </a:endParaRPr>
          </a:p>
          <a:p>
            <a:pPr marL="457200" indent="-457200">
              <a:lnSpc>
                <a:spcPct val="90000"/>
              </a:lnSpc>
              <a:spcBef>
                <a:spcPts val="1001"/>
              </a:spcBef>
              <a:buClr>
                <a:srgbClr val="000000"/>
              </a:buClr>
              <a:buFont typeface="Arial" panose="020B0604020202020204" pitchFamily="34" charset="0"/>
              <a:buChar char="•"/>
            </a:pPr>
            <a:r>
              <a:rPr lang="en-US" sz="2800" spc="-1">
                <a:solidFill>
                  <a:srgbClr val="232629"/>
                </a:solidFill>
                <a:latin typeface="-apple-system"/>
              </a:rPr>
              <a:t>How to </a:t>
            </a:r>
          </a:p>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Why</a:t>
            </a:r>
          </a:p>
          <a:p>
            <a:pPr>
              <a:lnSpc>
                <a:spcPct val="90000"/>
              </a:lnSpc>
              <a:spcBef>
                <a:spcPts val="1001"/>
              </a:spcBef>
              <a:buClr>
                <a:srgbClr val="000000"/>
              </a:buClr>
            </a:pP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sp>
        <p:nvSpPr>
          <p:cNvPr id="10" name="TextBox 9">
            <a:extLst>
              <a:ext uri="{FF2B5EF4-FFF2-40B4-BE49-F238E27FC236}">
                <a16:creationId xmlns:a16="http://schemas.microsoft.com/office/drawing/2014/main" id="{FE6B5A3B-3CB8-46B1-A36C-B617D0B8B3E4}"/>
              </a:ext>
            </a:extLst>
          </p:cNvPr>
          <p:cNvSpPr txBox="1"/>
          <p:nvPr/>
        </p:nvSpPr>
        <p:spPr>
          <a:xfrm>
            <a:off x="3420084" y="2054910"/>
            <a:ext cx="6096000" cy="369332"/>
          </a:xfrm>
          <a:prstGeom prst="rect">
            <a:avLst/>
          </a:prstGeom>
          <a:noFill/>
        </p:spPr>
        <p:txBody>
          <a:bodyPr wrap="square">
            <a:spAutoFit/>
          </a:bodyPr>
          <a:lstStyle/>
          <a:p>
            <a:r>
              <a:rPr lang="en-US"/>
              <a:t>Uncaught TypeError: Assignment to constant variable.</a:t>
            </a:r>
          </a:p>
        </p:txBody>
      </p:sp>
      <p:cxnSp>
        <p:nvCxnSpPr>
          <p:cNvPr id="4" name="Straight Arrow Connector 3">
            <a:extLst>
              <a:ext uri="{FF2B5EF4-FFF2-40B4-BE49-F238E27FC236}">
                <a16:creationId xmlns:a16="http://schemas.microsoft.com/office/drawing/2014/main" id="{00404490-2FEB-4BE7-9716-0944BC0E4B1C}"/>
              </a:ext>
            </a:extLst>
          </p:cNvPr>
          <p:cNvCxnSpPr>
            <a:cxnSpLocks/>
          </p:cNvCxnSpPr>
          <p:nvPr/>
        </p:nvCxnSpPr>
        <p:spPr>
          <a:xfrm>
            <a:off x="5803392" y="2424242"/>
            <a:ext cx="0" cy="46526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367A6B-FECC-410D-9CDD-ADB8482BCDFA}"/>
              </a:ext>
            </a:extLst>
          </p:cNvPr>
          <p:cNvSpPr txBox="1"/>
          <p:nvPr/>
        </p:nvSpPr>
        <p:spPr>
          <a:xfrm>
            <a:off x="2864652" y="2716867"/>
            <a:ext cx="8958132" cy="1200329"/>
          </a:xfrm>
          <a:prstGeom prst="rect">
            <a:avLst/>
          </a:prstGeom>
          <a:noFill/>
        </p:spPr>
        <p:txBody>
          <a:bodyPr wrap="square">
            <a:spAutoFit/>
          </a:bodyPr>
          <a:lstStyle/>
          <a:p>
            <a:pPr>
              <a:lnSpc>
                <a:spcPct val="150000"/>
              </a:lnSpc>
            </a:pPr>
            <a:r>
              <a:rPr lang="en-US"/>
              <a:t>How to fix Uncaught TypeError on assignment to constant variable?</a:t>
            </a:r>
          </a:p>
          <a:p>
            <a:pPr marL="285750" indent="-285750">
              <a:lnSpc>
                <a:spcPct val="150000"/>
              </a:lnSpc>
              <a:buFont typeface="Arial" panose="020B0604020202020204" pitchFamily="34" charset="0"/>
              <a:buChar char="•"/>
            </a:pPr>
            <a:endParaRPr lang="en-US"/>
          </a:p>
          <a:p>
            <a:endParaRPr lang="en-US"/>
          </a:p>
        </p:txBody>
      </p:sp>
      <p:pic>
        <p:nvPicPr>
          <p:cNvPr id="3" name="Picture 2">
            <a:extLst>
              <a:ext uri="{FF2B5EF4-FFF2-40B4-BE49-F238E27FC236}">
                <a16:creationId xmlns:a16="http://schemas.microsoft.com/office/drawing/2014/main" id="{0F355698-AE32-479C-AE2D-6FF27B5BDFB7}"/>
              </a:ext>
            </a:extLst>
          </p:cNvPr>
          <p:cNvPicPr>
            <a:picLocks noChangeAspect="1"/>
          </p:cNvPicPr>
          <p:nvPr/>
        </p:nvPicPr>
        <p:blipFill>
          <a:blip r:embed="rId5"/>
          <a:stretch>
            <a:fillRect/>
          </a:stretch>
        </p:blipFill>
        <p:spPr>
          <a:xfrm>
            <a:off x="3245603" y="3741663"/>
            <a:ext cx="5700793" cy="2458077"/>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A536B64F-AEF2-494D-B94F-99FB3029F7AD}"/>
              </a:ext>
            </a:extLst>
          </p:cNvPr>
          <p:cNvCxnSpPr>
            <a:cxnSpLocks/>
          </p:cNvCxnSpPr>
          <p:nvPr/>
        </p:nvCxnSpPr>
        <p:spPr>
          <a:xfrm>
            <a:off x="5803392" y="3095601"/>
            <a:ext cx="0" cy="64606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415CC51-7C62-4CD8-BE5B-FF90D340E33A}"/>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8914589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sp>
        <p:nvSpPr>
          <p:cNvPr id="10" name="TextBox 9">
            <a:extLst>
              <a:ext uri="{FF2B5EF4-FFF2-40B4-BE49-F238E27FC236}">
                <a16:creationId xmlns:a16="http://schemas.microsoft.com/office/drawing/2014/main" id="{FE6B5A3B-3CB8-46B1-A36C-B617D0B8B3E4}"/>
              </a:ext>
            </a:extLst>
          </p:cNvPr>
          <p:cNvSpPr txBox="1"/>
          <p:nvPr/>
        </p:nvSpPr>
        <p:spPr>
          <a:xfrm>
            <a:off x="2725140" y="1553185"/>
            <a:ext cx="6096000" cy="369332"/>
          </a:xfrm>
          <a:prstGeom prst="rect">
            <a:avLst/>
          </a:prstGeom>
          <a:noFill/>
        </p:spPr>
        <p:txBody>
          <a:bodyPr wrap="square">
            <a:spAutoFit/>
          </a:bodyPr>
          <a:lstStyle/>
          <a:p>
            <a:r>
              <a:rPr lang="en-US"/>
              <a:t>Uncaught TypeError: Assignment to constant variable.</a:t>
            </a:r>
          </a:p>
        </p:txBody>
      </p:sp>
      <p:cxnSp>
        <p:nvCxnSpPr>
          <p:cNvPr id="4" name="Straight Arrow Connector 3">
            <a:extLst>
              <a:ext uri="{FF2B5EF4-FFF2-40B4-BE49-F238E27FC236}">
                <a16:creationId xmlns:a16="http://schemas.microsoft.com/office/drawing/2014/main" id="{00404490-2FEB-4BE7-9716-0944BC0E4B1C}"/>
              </a:ext>
            </a:extLst>
          </p:cNvPr>
          <p:cNvCxnSpPr/>
          <p:nvPr/>
        </p:nvCxnSpPr>
        <p:spPr>
          <a:xfrm>
            <a:off x="5108448" y="1922517"/>
            <a:ext cx="0" cy="129599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367A6B-FECC-410D-9CDD-ADB8482BCDFA}"/>
              </a:ext>
            </a:extLst>
          </p:cNvPr>
          <p:cNvSpPr txBox="1"/>
          <p:nvPr/>
        </p:nvSpPr>
        <p:spPr>
          <a:xfrm>
            <a:off x="1840980" y="3273490"/>
            <a:ext cx="8958132" cy="244682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t>How to fix Uncaught TypeError on assignment to constant variable?</a:t>
            </a:r>
          </a:p>
          <a:p>
            <a:pPr marL="285750" indent="-285750">
              <a:lnSpc>
                <a:spcPct val="150000"/>
              </a:lnSpc>
              <a:buFont typeface="Arial" panose="020B0604020202020204" pitchFamily="34" charset="0"/>
              <a:buChar char="•"/>
            </a:pPr>
            <a:r>
              <a:rPr lang="en-US"/>
              <a:t>How to resolve an uncaught type error when assigning constant variables?</a:t>
            </a:r>
          </a:p>
          <a:p>
            <a:pPr marL="285750" indent="-285750">
              <a:lnSpc>
                <a:spcPct val="150000"/>
              </a:lnSpc>
              <a:buFont typeface="Arial" panose="020B0604020202020204" pitchFamily="34" charset="0"/>
              <a:buChar char="•"/>
            </a:pPr>
            <a:r>
              <a:rPr lang="en-US"/>
              <a:t>How to fix an Uncaught TypeError when assigning a constant to a variable?</a:t>
            </a:r>
          </a:p>
          <a:p>
            <a:pPr marL="285750" indent="-285750">
              <a:lnSpc>
                <a:spcPct val="150000"/>
              </a:lnSpc>
              <a:buFont typeface="Arial" panose="020B0604020202020204" pitchFamily="34" charset="0"/>
              <a:buChar char="•"/>
            </a:pPr>
            <a:r>
              <a:rPr lang="en-US" b="0" i="0">
                <a:solidFill>
                  <a:srgbClr val="000000"/>
                </a:solidFill>
                <a:effectLst/>
                <a:latin typeface="Arial" panose="020B0604020202020204" pitchFamily="34" charset="0"/>
              </a:rPr>
              <a:t>Why is assignment to constant variable causing an Uncaught TypeError?</a:t>
            </a:r>
          </a:p>
          <a:p>
            <a:pPr marL="285750" indent="-285750">
              <a:lnSpc>
                <a:spcPct val="150000"/>
              </a:lnSpc>
              <a:buFont typeface="Arial" panose="020B0604020202020204" pitchFamily="34" charset="0"/>
              <a:buChar char="•"/>
            </a:pPr>
            <a:endParaRPr lang="en-US"/>
          </a:p>
          <a:p>
            <a:endParaRPr lang="en-US"/>
          </a:p>
        </p:txBody>
      </p:sp>
      <p:sp>
        <p:nvSpPr>
          <p:cNvPr id="11" name="Content Placeholder 34">
            <a:extLst>
              <a:ext uri="{FF2B5EF4-FFF2-40B4-BE49-F238E27FC236}">
                <a16:creationId xmlns:a16="http://schemas.microsoft.com/office/drawing/2014/main" id="{86BE1457-52D8-4497-8E52-86147FB2F965}"/>
              </a:ext>
            </a:extLst>
          </p:cNvPr>
          <p:cNvSpPr/>
          <p:nvPr/>
        </p:nvSpPr>
        <p:spPr>
          <a:xfrm>
            <a:off x="674016" y="128485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a:solidFill>
                  <a:srgbClr val="232629"/>
                </a:solidFill>
                <a:latin typeface="-apple-system"/>
              </a:rPr>
              <a:t>Rephrase it:</a:t>
            </a:r>
            <a:endParaRPr lang="fa-IR" sz="2800">
              <a:solidFill>
                <a:srgbClr val="232629"/>
              </a:solidFill>
              <a:latin typeface="-apple-system"/>
            </a:endParaRPr>
          </a:p>
          <a:p>
            <a:pPr marL="457200" indent="-457200">
              <a:lnSpc>
                <a:spcPct val="90000"/>
              </a:lnSpc>
              <a:spcBef>
                <a:spcPts val="1001"/>
              </a:spcBef>
              <a:buClr>
                <a:srgbClr val="000000"/>
              </a:buClr>
              <a:buFont typeface="Arial" panose="020B0604020202020204" pitchFamily="34" charset="0"/>
              <a:buChar char="•"/>
            </a:pPr>
            <a:r>
              <a:rPr lang="en-US" sz="2800" spc="-1">
                <a:solidFill>
                  <a:srgbClr val="232629"/>
                </a:solidFill>
                <a:latin typeface="-apple-system"/>
              </a:rPr>
              <a:t>How to</a:t>
            </a:r>
          </a:p>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Why</a:t>
            </a:r>
            <a:endParaRPr lang="en-US" sz="1600" b="0" strike="noStrike" spc="-1">
              <a:latin typeface="Arial"/>
            </a:endParaRPr>
          </a:p>
        </p:txBody>
      </p:sp>
      <p:pic>
        <p:nvPicPr>
          <p:cNvPr id="12" name="Picture 11">
            <a:extLst>
              <a:ext uri="{FF2B5EF4-FFF2-40B4-BE49-F238E27FC236}">
                <a16:creationId xmlns:a16="http://schemas.microsoft.com/office/drawing/2014/main" id="{8ADC027F-D8A4-45D2-AAFA-29F2806F667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647317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sp>
        <p:nvSpPr>
          <p:cNvPr id="11" name="Content Placeholder 34">
            <a:extLst>
              <a:ext uri="{FF2B5EF4-FFF2-40B4-BE49-F238E27FC236}">
                <a16:creationId xmlns:a16="http://schemas.microsoft.com/office/drawing/2014/main" id="{86BE1457-52D8-4497-8E52-86147FB2F965}"/>
              </a:ext>
            </a:extLst>
          </p:cNvPr>
          <p:cNvSpPr/>
          <p:nvPr/>
        </p:nvSpPr>
        <p:spPr>
          <a:xfrm>
            <a:off x="674016" y="128485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a:solidFill>
                  <a:srgbClr val="232629"/>
                </a:solidFill>
                <a:latin typeface="-apple-system"/>
              </a:rPr>
              <a:t>Rephrase it:</a:t>
            </a:r>
            <a:endParaRPr lang="fa-IR" sz="2800">
              <a:solidFill>
                <a:srgbClr val="232629"/>
              </a:solidFill>
              <a:latin typeface="-apple-system"/>
            </a:endParaRPr>
          </a:p>
          <a:p>
            <a:pPr marL="457200" indent="-457200">
              <a:lnSpc>
                <a:spcPct val="90000"/>
              </a:lnSpc>
              <a:spcBef>
                <a:spcPts val="1001"/>
              </a:spcBef>
              <a:buClr>
                <a:srgbClr val="000000"/>
              </a:buClr>
              <a:buFont typeface="Arial" panose="020B0604020202020204" pitchFamily="34" charset="0"/>
              <a:buChar char="•"/>
            </a:pPr>
            <a:r>
              <a:rPr lang="en-US" sz="2800" spc="-1">
                <a:solidFill>
                  <a:srgbClr val="232629"/>
                </a:solidFill>
                <a:latin typeface="-apple-system"/>
              </a:rPr>
              <a:t>How to</a:t>
            </a:r>
          </a:p>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Why</a:t>
            </a:r>
            <a:endParaRPr lang="en-US" sz="1600" b="0" strike="noStrike" spc="-1">
              <a:latin typeface="Arial"/>
            </a:endParaRPr>
          </a:p>
        </p:txBody>
      </p:sp>
      <p:pic>
        <p:nvPicPr>
          <p:cNvPr id="6" name="Picture 5">
            <a:extLst>
              <a:ext uri="{FF2B5EF4-FFF2-40B4-BE49-F238E27FC236}">
                <a16:creationId xmlns:a16="http://schemas.microsoft.com/office/drawing/2014/main" id="{F93DBD0F-B903-4301-BBE4-DF1E720C52BF}"/>
              </a:ext>
            </a:extLst>
          </p:cNvPr>
          <p:cNvPicPr>
            <a:picLocks noChangeAspect="1"/>
          </p:cNvPicPr>
          <p:nvPr/>
        </p:nvPicPr>
        <p:blipFill>
          <a:blip r:embed="rId5"/>
          <a:stretch>
            <a:fillRect/>
          </a:stretch>
        </p:blipFill>
        <p:spPr>
          <a:xfrm>
            <a:off x="3085839" y="2916572"/>
            <a:ext cx="6020322" cy="2423370"/>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AAB7076C-C1EA-4E89-A199-962D71BCA8FB}"/>
              </a:ext>
            </a:extLst>
          </p:cNvPr>
          <p:cNvSpPr/>
          <p:nvPr/>
        </p:nvSpPr>
        <p:spPr>
          <a:xfrm>
            <a:off x="3085839" y="3288890"/>
            <a:ext cx="3654174" cy="25072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FFA872E-A82A-449C-A1EE-81A229D07BCA}"/>
              </a:ext>
            </a:extLst>
          </p:cNvPr>
          <p:cNvSpPr/>
          <p:nvPr/>
        </p:nvSpPr>
        <p:spPr>
          <a:xfrm>
            <a:off x="3085839" y="4188542"/>
            <a:ext cx="2710277" cy="25072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D4213AA-DC28-438E-AD29-54126892029D}"/>
              </a:ext>
            </a:extLst>
          </p:cNvPr>
          <p:cNvSpPr/>
          <p:nvPr/>
        </p:nvSpPr>
        <p:spPr>
          <a:xfrm>
            <a:off x="3085839" y="4439265"/>
            <a:ext cx="2489051" cy="20647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F78B42-011A-4056-9F58-9161B9303854}"/>
              </a:ext>
            </a:extLst>
          </p:cNvPr>
          <p:cNvSpPr/>
          <p:nvPr/>
        </p:nvSpPr>
        <p:spPr>
          <a:xfrm>
            <a:off x="3085839" y="4700984"/>
            <a:ext cx="3388703" cy="15406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85D454F-43D9-4C0F-9BF2-FCDB54E0EBBA}"/>
              </a:ext>
            </a:extLst>
          </p:cNvPr>
          <p:cNvSpPr/>
          <p:nvPr/>
        </p:nvSpPr>
        <p:spPr>
          <a:xfrm>
            <a:off x="3200400" y="4881717"/>
            <a:ext cx="2595716" cy="22122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557E615-B347-4EA8-99B1-30463C84A2B8}"/>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202396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How Much?</a:t>
            </a:r>
          </a:p>
        </p:txBody>
      </p:sp>
      <p:pic>
        <p:nvPicPr>
          <p:cNvPr id="8" name="Picture 4">
            <a:extLst>
              <a:ext uri="{FF2B5EF4-FFF2-40B4-BE49-F238E27FC236}">
                <a16:creationId xmlns:a16="http://schemas.microsoft.com/office/drawing/2014/main" id="{061DE20A-70BF-4B8F-9347-1B473A3518A3}"/>
              </a:ext>
            </a:extLst>
          </p:cNvPr>
          <p:cNvPicPr/>
          <p:nvPr/>
        </p:nvPicPr>
        <p:blipFill>
          <a:blip r:embed="rId4">
            <a:alphaModFix amt="70000"/>
          </a:blip>
          <a:stretch/>
        </p:blipFill>
        <p:spPr>
          <a:xfrm>
            <a:off x="3736707" y="2599440"/>
            <a:ext cx="4718586" cy="2109192"/>
          </a:xfrm>
          <a:prstGeom prst="rect">
            <a:avLst/>
          </a:prstGeom>
          <a:ln>
            <a:noFill/>
          </a:ln>
          <a:effectLst>
            <a:softEdge rad="112500"/>
          </a:effectLst>
        </p:spPr>
      </p:pic>
      <p:pic>
        <p:nvPicPr>
          <p:cNvPr id="6" name="Picture 5">
            <a:extLst>
              <a:ext uri="{FF2B5EF4-FFF2-40B4-BE49-F238E27FC236}">
                <a16:creationId xmlns:a16="http://schemas.microsoft.com/office/drawing/2014/main" id="{D4B4EB8E-4B61-474A-8EF4-C913C451816A}"/>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213190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60B78524-3D24-457C-907B-40DCEB251DE1}"/>
              </a:ext>
            </a:extLst>
          </p:cNvPr>
          <p:cNvSpPr txBox="1"/>
          <p:nvPr/>
        </p:nvSpPr>
        <p:spPr>
          <a:xfrm>
            <a:off x="240174" y="6199740"/>
            <a:ext cx="11045141" cy="338554"/>
          </a:xfrm>
          <a:prstGeom prst="rect">
            <a:avLst/>
          </a:prstGeom>
          <a:noFill/>
        </p:spPr>
        <p:txBody>
          <a:bodyPr wrap="square">
            <a:spAutoFit/>
          </a:bodyPr>
          <a:lstStyle/>
          <a:p>
            <a:r>
              <a:rPr lang="en-US" sz="1600">
                <a:hlinkClick r:id="rId4"/>
              </a:rPr>
              <a:t>https://meta.stackoverflow.com/questions/419824/is-it-wrong-to-add-error-in-the-title-of-the-question</a:t>
            </a:r>
            <a:endParaRPr lang="en-US" sz="1600"/>
          </a:p>
        </p:txBody>
      </p:sp>
      <p:sp>
        <p:nvSpPr>
          <p:cNvPr id="7" name="Content Placeholder 34">
            <a:extLst>
              <a:ext uri="{FF2B5EF4-FFF2-40B4-BE49-F238E27FC236}">
                <a16:creationId xmlns:a16="http://schemas.microsoft.com/office/drawing/2014/main" id="{1241DD25-EF26-41E9-93F6-CB9700FD727F}"/>
              </a:ext>
            </a:extLst>
          </p:cNvPr>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indent="-457200">
              <a:lnSpc>
                <a:spcPct val="90000"/>
              </a:lnSpc>
              <a:spcBef>
                <a:spcPts val="1001"/>
              </a:spcBef>
              <a:buClr>
                <a:srgbClr val="000000"/>
              </a:buClr>
              <a:buFont typeface="Arial" panose="020B0604020202020204" pitchFamily="34" charset="0"/>
              <a:buChar char="•"/>
            </a:pPr>
            <a:r>
              <a:rPr lang="en-US" sz="2800" b="0" strike="noStrike" spc="-1">
                <a:solidFill>
                  <a:srgbClr val="232629"/>
                </a:solidFill>
                <a:latin typeface="-apple-system"/>
              </a:rPr>
              <a:t>Auto-Generated Error</a:t>
            </a:r>
            <a:endParaRPr lang="en-US" sz="1600" spc="-1">
              <a:solidFill>
                <a:srgbClr val="232629"/>
              </a:solidFill>
              <a:latin typeface="Arial"/>
            </a:endParaRPr>
          </a:p>
          <a:p>
            <a:pPr marL="914400" lvl="1" indent="-457200">
              <a:lnSpc>
                <a:spcPct val="90000"/>
              </a:lnSpc>
              <a:spcBef>
                <a:spcPts val="1001"/>
              </a:spcBef>
              <a:buClr>
                <a:srgbClr val="000000"/>
              </a:buClr>
              <a:buFont typeface="Arial" panose="020B0604020202020204" pitchFamily="34" charset="0"/>
              <a:buChar char="•"/>
            </a:pPr>
            <a:r>
              <a:rPr lang="en-US" sz="2400" b="0" strike="noStrike" spc="-1">
                <a:solidFill>
                  <a:srgbClr val="232629"/>
                </a:solidFill>
                <a:latin typeface="-apple-system"/>
              </a:rPr>
              <a:t>Rephrase it without any loss</a:t>
            </a:r>
          </a:p>
          <a:p>
            <a:pPr marL="914400" lvl="1" indent="-457200">
              <a:lnSpc>
                <a:spcPct val="90000"/>
              </a:lnSpc>
              <a:spcBef>
                <a:spcPts val="1001"/>
              </a:spcBef>
              <a:buClr>
                <a:srgbClr val="000000"/>
              </a:buClr>
              <a:buFont typeface="Arial" panose="020B0604020202020204" pitchFamily="34" charset="0"/>
              <a:buChar char="•"/>
            </a:pPr>
            <a:r>
              <a:rPr lang="en-US" sz="2400" spc="-1">
                <a:solidFill>
                  <a:srgbClr val="232629"/>
                </a:solidFill>
                <a:latin typeface="-apple-system"/>
              </a:rPr>
              <a:t>Use it as a title</a:t>
            </a:r>
            <a:endParaRPr lang="en-US" sz="2400" b="0" strike="noStrike" spc="-1">
              <a:solidFill>
                <a:srgbClr val="232629"/>
              </a:solidFill>
              <a:latin typeface="-apple-system"/>
            </a:endParaRPr>
          </a:p>
        </p:txBody>
      </p:sp>
      <p:grpSp>
        <p:nvGrpSpPr>
          <p:cNvPr id="5" name="Group 4">
            <a:extLst>
              <a:ext uri="{FF2B5EF4-FFF2-40B4-BE49-F238E27FC236}">
                <a16:creationId xmlns:a16="http://schemas.microsoft.com/office/drawing/2014/main" id="{70E32E03-01EE-47C6-8D6A-327F0A6F637C}"/>
              </a:ext>
            </a:extLst>
          </p:cNvPr>
          <p:cNvGrpSpPr/>
          <p:nvPr/>
        </p:nvGrpSpPr>
        <p:grpSpPr>
          <a:xfrm>
            <a:off x="2574073" y="3433980"/>
            <a:ext cx="8958132" cy="1336772"/>
            <a:chOff x="2327183" y="3532236"/>
            <a:chExt cx="8958132" cy="1336772"/>
          </a:xfrm>
        </p:grpSpPr>
        <p:sp>
          <p:nvSpPr>
            <p:cNvPr id="12" name="TextBox 11">
              <a:extLst>
                <a:ext uri="{FF2B5EF4-FFF2-40B4-BE49-F238E27FC236}">
                  <a16:creationId xmlns:a16="http://schemas.microsoft.com/office/drawing/2014/main" id="{06444B59-A61E-4ADC-97A5-D191D52058F7}"/>
                </a:ext>
              </a:extLst>
            </p:cNvPr>
            <p:cNvSpPr txBox="1"/>
            <p:nvPr/>
          </p:nvSpPr>
          <p:spPr>
            <a:xfrm>
              <a:off x="3048000" y="3532236"/>
              <a:ext cx="6096000" cy="369332"/>
            </a:xfrm>
            <a:prstGeom prst="rect">
              <a:avLst/>
            </a:prstGeom>
            <a:noFill/>
          </p:spPr>
          <p:txBody>
            <a:bodyPr wrap="square">
              <a:spAutoFit/>
            </a:bodyPr>
            <a:lstStyle/>
            <a:p>
              <a:r>
                <a:rPr lang="en-US"/>
                <a:t>Uncaught TypeError: Assignment to constant variable.</a:t>
              </a:r>
            </a:p>
          </p:txBody>
        </p:sp>
        <p:cxnSp>
          <p:nvCxnSpPr>
            <p:cNvPr id="13" name="Straight Arrow Connector 12">
              <a:extLst>
                <a:ext uri="{FF2B5EF4-FFF2-40B4-BE49-F238E27FC236}">
                  <a16:creationId xmlns:a16="http://schemas.microsoft.com/office/drawing/2014/main" id="{AA6CBFC2-A294-4EB5-A031-8304BBD4B630}"/>
                </a:ext>
              </a:extLst>
            </p:cNvPr>
            <p:cNvCxnSpPr>
              <a:cxnSpLocks/>
            </p:cNvCxnSpPr>
            <p:nvPr/>
          </p:nvCxnSpPr>
          <p:spPr>
            <a:xfrm>
              <a:off x="5594651" y="3864077"/>
              <a:ext cx="0" cy="36871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6C697A8-BF0E-446D-B841-991702467F16}"/>
                </a:ext>
              </a:extLst>
            </p:cNvPr>
            <p:cNvSpPr txBox="1"/>
            <p:nvPr/>
          </p:nvSpPr>
          <p:spPr>
            <a:xfrm>
              <a:off x="2327183" y="4084178"/>
              <a:ext cx="8958132" cy="784830"/>
            </a:xfrm>
            <a:prstGeom prst="rect">
              <a:avLst/>
            </a:prstGeom>
            <a:noFill/>
          </p:spPr>
          <p:txBody>
            <a:bodyPr wrap="square">
              <a:spAutoFit/>
            </a:bodyPr>
            <a:lstStyle/>
            <a:p>
              <a:pPr>
                <a:lnSpc>
                  <a:spcPct val="150000"/>
                </a:lnSpc>
              </a:pPr>
              <a:r>
                <a:rPr lang="fa-IR"/>
                <a:t>  </a:t>
              </a:r>
              <a:r>
                <a:rPr lang="en-US"/>
                <a:t>How to fix Uncaught TypeError on assignment to constant variable?</a:t>
              </a:r>
            </a:p>
            <a:p>
              <a:endParaRPr lang="en-US"/>
            </a:p>
          </p:txBody>
        </p:sp>
      </p:grpSp>
      <p:pic>
        <p:nvPicPr>
          <p:cNvPr id="10" name="Picture 9">
            <a:extLst>
              <a:ext uri="{FF2B5EF4-FFF2-40B4-BE49-F238E27FC236}">
                <a16:creationId xmlns:a16="http://schemas.microsoft.com/office/drawing/2014/main" id="{B828ECB2-A410-47B2-BC3C-AE32CFFD4554}"/>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000334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1" name="Content Placeholder 34"/>
          <p:cNvSpPr/>
          <p:nvPr/>
        </p:nvSpPr>
        <p:spPr>
          <a:xfrm>
            <a:off x="515520" y="1274707"/>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strike="noStrike" spc="-1">
                <a:solidFill>
                  <a:srgbClr val="000000"/>
                </a:solidFill>
                <a:latin typeface="-apple-system"/>
              </a:rPr>
              <a:t>Examples</a:t>
            </a:r>
            <a:endParaRPr lang="en-US" sz="2400" strike="noStrike" spc="-1">
              <a:latin typeface="-apple-system"/>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How do I undo the most recent local commits in Git?</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How can I remove a specific item from an array?</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Sass Loader Error: Invalid options object that does not match the API schema</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Error: 'node-sass' version 5.0.0 is incompatible with ^4.0.0</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How to de-structure an enum values in typescript?</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Why does JavaScript's parseInt(0.0000005) print "5"?</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What is the difference between describe and it in Jest?</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Difference between npx and npm?</a:t>
            </a:r>
            <a:endParaRPr lang="en-US" sz="1600" b="0" strike="noStrike" spc="-1">
              <a:latin typeface="Arial"/>
            </a:endParaRPr>
          </a:p>
          <a:p>
            <a:pPr marL="800280" lvl="1" indent="-343080" algn="just">
              <a:lnSpc>
                <a:spcPct val="150000"/>
              </a:lnSpc>
              <a:spcBef>
                <a:spcPts val="799"/>
              </a:spcBef>
              <a:buClr>
                <a:srgbClr val="000000"/>
              </a:buClr>
              <a:buFont typeface="+mj-lt"/>
              <a:buAutoNum type="arabicPeriod"/>
            </a:pPr>
            <a:r>
              <a:rPr lang="en-US" sz="1600" b="0" strike="noStrike" spc="-1">
                <a:solidFill>
                  <a:srgbClr val="000000"/>
                </a:solidFill>
                <a:latin typeface="Comic Sans MS"/>
                <a:ea typeface="Segoe UI"/>
              </a:rPr>
              <a:t>Can you force a React component to rerender without calling setState?</a:t>
            </a:r>
            <a:endParaRPr lang="en-US" sz="1600" b="0" strike="noStrike" spc="-1">
              <a:latin typeface="Arial"/>
            </a:endParaRPr>
          </a:p>
        </p:txBody>
      </p:sp>
      <p:pic>
        <p:nvPicPr>
          <p:cNvPr id="182" name="Picture 7"/>
          <p:cNvPicPr/>
          <p:nvPr/>
        </p:nvPicPr>
        <p:blipFill>
          <a:blip r:embed="rId3"/>
          <a:stretch/>
        </p:blipFill>
        <p:spPr>
          <a:xfrm>
            <a:off x="10339560" y="5834520"/>
            <a:ext cx="1641600" cy="730440"/>
          </a:xfrm>
          <a:prstGeom prst="rect">
            <a:avLst/>
          </a:prstGeom>
          <a:ln w="0">
            <a:noFill/>
          </a:ln>
        </p:spPr>
      </p:pic>
      <p:sp>
        <p:nvSpPr>
          <p:cNvPr id="5" name="Content Placeholder 34">
            <a:extLst>
              <a:ext uri="{FF2B5EF4-FFF2-40B4-BE49-F238E27FC236}">
                <a16:creationId xmlns:a16="http://schemas.microsoft.com/office/drawing/2014/main" id="{4A4F0695-2481-4401-9421-52BF965AAC75}"/>
              </a:ext>
            </a:extLst>
          </p:cNvPr>
          <p:cNvSpPr/>
          <p:nvPr/>
        </p:nvSpPr>
        <p:spPr>
          <a:xfrm>
            <a:off x="6950817" y="3568155"/>
            <a:ext cx="4901756" cy="2034709"/>
          </a:xfrm>
          <a:prstGeom prst="rect">
            <a:avLst/>
          </a:prstGeom>
          <a:ln/>
        </p:spPr>
        <p:style>
          <a:lnRef idx="2">
            <a:schemeClr val="accent4"/>
          </a:lnRef>
          <a:fillRef idx="1">
            <a:schemeClr val="lt1"/>
          </a:fillRef>
          <a:effectRef idx="0">
            <a:schemeClr val="accent4"/>
          </a:effectRef>
          <a:fontRef idx="minor">
            <a:schemeClr val="dk1"/>
          </a:fontRef>
        </p:style>
        <p:txBody>
          <a:bodyPr lIns="90000" tIns="45000" rIns="90000" bIns="45000" anchor="t">
            <a:noAutofit/>
          </a:bodyPr>
          <a:lstStyle/>
          <a:p>
            <a:pPr>
              <a:lnSpc>
                <a:spcPct val="90000"/>
              </a:lnSpc>
              <a:spcBef>
                <a:spcPts val="1001"/>
              </a:spcBef>
              <a:buClr>
                <a:srgbClr val="000000"/>
              </a:buClr>
            </a:pPr>
            <a:r>
              <a:rPr lang="en-US" sz="2400" strike="noStrike" spc="-1">
                <a:solidFill>
                  <a:srgbClr val="000000"/>
                </a:solidFill>
                <a:latin typeface="-apple-system"/>
              </a:rPr>
              <a:t>On-Topic</a:t>
            </a:r>
            <a:endParaRPr lang="en-US" sz="2400" strike="noStrike" spc="-1">
              <a:latin typeface="-apple-system"/>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specific programming problem, or</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software algorithm, or</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software tools commonly used by programmers</a:t>
            </a:r>
            <a:endParaRPr lang="en-US" sz="1600" b="0" strike="noStrike" spc="-1">
              <a:latin typeface="Arial"/>
            </a:endParaRPr>
          </a:p>
          <a:p>
            <a:pPr marL="457200" indent="-457200">
              <a:lnSpc>
                <a:spcPct val="90000"/>
              </a:lnSpc>
              <a:spcBef>
                <a:spcPts val="1001"/>
              </a:spcBef>
              <a:buClr>
                <a:srgbClr val="000000"/>
              </a:buClr>
              <a:buFont typeface="+mj-lt"/>
              <a:buAutoNum type="arabicPeriod"/>
            </a:pPr>
            <a:r>
              <a:rPr lang="en-US" sz="1600" b="0" strike="noStrike" spc="-1">
                <a:solidFill>
                  <a:srgbClr val="000000"/>
                </a:solidFill>
                <a:latin typeface="Calibri"/>
              </a:rPr>
              <a:t>a practical, </a:t>
            </a:r>
            <a:r>
              <a:rPr lang="en-US" sz="1600" b="1" strike="noStrike" spc="-1">
                <a:solidFill>
                  <a:srgbClr val="000000"/>
                </a:solidFill>
                <a:latin typeface="Calibri"/>
              </a:rPr>
              <a:t>answerable</a:t>
            </a:r>
            <a:r>
              <a:rPr lang="en-US" sz="1600" b="0" strike="noStrike" spc="-1">
                <a:solidFill>
                  <a:srgbClr val="000000"/>
                </a:solidFill>
                <a:latin typeface="Calibri"/>
              </a:rPr>
              <a:t> problem that is unique to software development</a:t>
            </a:r>
            <a:endParaRPr lang="en-US" sz="1600" b="0" strike="noStrike" spc="-1">
              <a:latin typeface="Arial"/>
            </a:endParaRPr>
          </a:p>
        </p:txBody>
      </p:sp>
      <p:pic>
        <p:nvPicPr>
          <p:cNvPr id="6" name="Picture 5">
            <a:extLst>
              <a:ext uri="{FF2B5EF4-FFF2-40B4-BE49-F238E27FC236}">
                <a16:creationId xmlns:a16="http://schemas.microsoft.com/office/drawing/2014/main" id="{E6C822E0-EFA9-46A2-AF71-AA160E25C5AC}"/>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536822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4"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232629"/>
              </a:buClr>
              <a:buFont typeface="Arial"/>
              <a:buChar char="•"/>
            </a:pPr>
            <a:r>
              <a:rPr lang="en-US" sz="2800" b="1" strike="noStrike" spc="-1">
                <a:solidFill>
                  <a:srgbClr val="232629"/>
                </a:solidFill>
                <a:latin typeface="-apple-system"/>
              </a:rPr>
              <a:t>Off-topic for Stack Overflow</a:t>
            </a:r>
            <a:endParaRPr lang="en-US" sz="2800" b="0" strike="noStrike" spc="-1">
              <a:latin typeface="Arial"/>
            </a:endParaRPr>
          </a:p>
          <a:p>
            <a:pPr marL="685800" lvl="1" indent="-228600">
              <a:lnSpc>
                <a:spcPct val="150000"/>
              </a:lnSpc>
              <a:spcBef>
                <a:spcPts val="1001"/>
              </a:spcBef>
              <a:buClr>
                <a:srgbClr val="000000"/>
              </a:buClr>
              <a:buFont typeface="Arial"/>
              <a:buChar char="•"/>
            </a:pPr>
            <a:r>
              <a:rPr lang="en-US" sz="2200" b="0" strike="noStrike" spc="-1">
                <a:solidFill>
                  <a:srgbClr val="000000"/>
                </a:solidFill>
                <a:latin typeface="Comic Sans MS"/>
                <a:ea typeface="Segoe UI"/>
              </a:rPr>
              <a:t>Super User </a:t>
            </a:r>
            <a:endParaRPr lang="en-US" sz="2200" b="0" strike="noStrike" spc="-1">
              <a:latin typeface="Arial"/>
            </a:endParaRPr>
          </a:p>
          <a:p>
            <a:pPr marL="685800" lvl="1" indent="-228600">
              <a:lnSpc>
                <a:spcPct val="150000"/>
              </a:lnSpc>
              <a:spcBef>
                <a:spcPts val="1001"/>
              </a:spcBef>
              <a:buClr>
                <a:srgbClr val="000000"/>
              </a:buClr>
              <a:buFont typeface="Arial"/>
              <a:buChar char="•"/>
            </a:pPr>
            <a:r>
              <a:rPr lang="en-US" sz="2200" b="0" strike="noStrike" spc="-1">
                <a:solidFill>
                  <a:srgbClr val="000000"/>
                </a:solidFill>
                <a:latin typeface="Comic Sans MS"/>
                <a:ea typeface="Segoe UI"/>
              </a:rPr>
              <a:t>Server Fault </a:t>
            </a:r>
            <a:endParaRPr lang="en-US" sz="2200" b="0" strike="noStrike" spc="-1">
              <a:latin typeface="Arial"/>
            </a:endParaRPr>
          </a:p>
          <a:p>
            <a:pPr marL="685800" lvl="1" indent="-228600">
              <a:lnSpc>
                <a:spcPct val="150000"/>
              </a:lnSpc>
              <a:spcBef>
                <a:spcPts val="1001"/>
              </a:spcBef>
              <a:buClr>
                <a:srgbClr val="000000"/>
              </a:buClr>
              <a:buFont typeface="Arial"/>
              <a:buChar char="•"/>
            </a:pPr>
            <a:r>
              <a:rPr lang="en-US" sz="2200" b="0" strike="noStrike" spc="-1">
                <a:solidFill>
                  <a:srgbClr val="000000"/>
                </a:solidFill>
                <a:latin typeface="Comic Sans MS"/>
                <a:ea typeface="Segoe UI"/>
              </a:rPr>
              <a:t>Webmasters </a:t>
            </a:r>
            <a:endParaRPr lang="en-US" sz="2200" b="0" strike="noStrike" spc="-1">
              <a:latin typeface="Arial"/>
            </a:endParaRPr>
          </a:p>
          <a:p>
            <a:pPr marL="685800" lvl="1" indent="-228600">
              <a:lnSpc>
                <a:spcPct val="150000"/>
              </a:lnSpc>
              <a:spcBef>
                <a:spcPts val="1001"/>
              </a:spcBef>
              <a:buClr>
                <a:srgbClr val="000000"/>
              </a:buClr>
              <a:buFont typeface="Arial"/>
              <a:buChar char="•"/>
            </a:pPr>
            <a:r>
              <a:rPr lang="en-US" sz="2200" b="0" strike="noStrike" spc="-1">
                <a:solidFill>
                  <a:srgbClr val="000000"/>
                </a:solidFill>
                <a:latin typeface="Comic Sans MS"/>
                <a:ea typeface="Segoe UI"/>
              </a:rPr>
              <a:t>Unix &amp; Linux</a:t>
            </a:r>
            <a:endParaRPr lang="en-US" sz="2200" b="0" strike="noStrike" spc="-1">
              <a:latin typeface="Arial"/>
            </a:endParaRPr>
          </a:p>
          <a:p>
            <a:pPr marL="685800" lvl="1" indent="-228600">
              <a:lnSpc>
                <a:spcPct val="150000"/>
              </a:lnSpc>
              <a:spcBef>
                <a:spcPts val="1001"/>
              </a:spcBef>
              <a:buClr>
                <a:srgbClr val="000000"/>
              </a:buClr>
              <a:buFont typeface="Arial"/>
              <a:buChar char="•"/>
            </a:pPr>
            <a:r>
              <a:rPr lang="en-US" sz="2200" b="0" strike="noStrike" spc="-1">
                <a:solidFill>
                  <a:srgbClr val="000000"/>
                </a:solidFill>
                <a:latin typeface="Comic Sans MS"/>
                <a:ea typeface="Segoe UI"/>
              </a:rPr>
              <a:t>Database Administrators Stack Exchange</a:t>
            </a:r>
            <a:endParaRPr lang="en-US" sz="2200" b="0" strike="noStrike" spc="-1">
              <a:latin typeface="Arial"/>
            </a:endParaRPr>
          </a:p>
          <a:p>
            <a:pPr>
              <a:lnSpc>
                <a:spcPct val="150000"/>
              </a:lnSpc>
              <a:spcBef>
                <a:spcPts val="1001"/>
              </a:spcBef>
              <a:buNone/>
              <a:tabLst>
                <a:tab pos="0" algn="l"/>
              </a:tabLst>
            </a:pPr>
            <a:r>
              <a:rPr lang="en-US" sz="2200" b="0" strike="noStrike" spc="-1">
                <a:solidFill>
                  <a:srgbClr val="000000"/>
                </a:solidFill>
                <a:latin typeface="Comic Sans MS"/>
                <a:ea typeface="Segoe UI"/>
              </a:rPr>
              <a:t>...</a:t>
            </a:r>
            <a:endParaRPr lang="en-US" sz="2200" b="0" strike="noStrike" spc="-1">
              <a:latin typeface="Arial"/>
            </a:endParaRPr>
          </a:p>
        </p:txBody>
      </p:sp>
      <p:pic>
        <p:nvPicPr>
          <p:cNvPr id="185" name="Picture 7"/>
          <p:cNvPicPr/>
          <p:nvPr/>
        </p:nvPicPr>
        <p:blipFill>
          <a:blip r:embed="rId3"/>
          <a:stretch/>
        </p:blipFill>
        <p:spPr>
          <a:xfrm>
            <a:off x="10339560" y="5834520"/>
            <a:ext cx="1641600" cy="730440"/>
          </a:xfrm>
          <a:prstGeom prst="rect">
            <a:avLst/>
          </a:prstGeom>
          <a:ln w="0">
            <a:noFill/>
          </a:ln>
        </p:spPr>
      </p:pic>
      <p:sp>
        <p:nvSpPr>
          <p:cNvPr id="186" name="TextBox 15"/>
          <p:cNvSpPr/>
          <p:nvPr/>
        </p:nvSpPr>
        <p:spPr>
          <a:xfrm>
            <a:off x="-220379" y="5602971"/>
            <a:ext cx="7120367" cy="46309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457200" algn="just">
              <a:lnSpc>
                <a:spcPct val="107000"/>
              </a:lnSpc>
              <a:spcBef>
                <a:spcPts val="799"/>
              </a:spcBef>
              <a:buNone/>
              <a:tabLst>
                <a:tab pos="0" algn="l"/>
              </a:tabLst>
            </a:pPr>
            <a:r>
              <a:rPr lang="en-US" sz="2400" b="0" u="sng" strike="noStrike" spc="-1">
                <a:solidFill>
                  <a:srgbClr val="0563C1"/>
                </a:solidFill>
                <a:uFillTx/>
                <a:latin typeface="Comic Sans MS"/>
                <a:ea typeface="Segoe UI"/>
                <a:hlinkClick r:id="rId4"/>
              </a:rPr>
              <a:t>https://stackexchange.com/sites</a:t>
            </a:r>
            <a:endParaRPr lang="en-US" sz="2400" b="0" strike="noStrike" spc="-1">
              <a:latin typeface="Arial"/>
            </a:endParaRPr>
          </a:p>
        </p:txBody>
      </p:sp>
      <p:sp>
        <p:nvSpPr>
          <p:cNvPr id="7" name="TextBox 6">
            <a:extLst>
              <a:ext uri="{FF2B5EF4-FFF2-40B4-BE49-F238E27FC236}">
                <a16:creationId xmlns:a16="http://schemas.microsoft.com/office/drawing/2014/main" id="{91EFB974-B922-41F9-AD9B-7149752CBCC8}"/>
              </a:ext>
            </a:extLst>
          </p:cNvPr>
          <p:cNvSpPr txBox="1"/>
          <p:nvPr/>
        </p:nvSpPr>
        <p:spPr>
          <a:xfrm>
            <a:off x="241881" y="6241794"/>
            <a:ext cx="6195848" cy="646331"/>
          </a:xfrm>
          <a:prstGeom prst="rect">
            <a:avLst/>
          </a:prstGeom>
          <a:noFill/>
        </p:spPr>
        <p:txBody>
          <a:bodyPr wrap="square">
            <a:spAutoFit/>
          </a:bodyPr>
          <a:lstStyle/>
          <a:p>
            <a:r>
              <a:rPr lang="en-US">
                <a:hlinkClick r:id="rId5"/>
              </a:rPr>
              <a:t>https://stackoverflow.com/help/on-topic</a:t>
            </a:r>
            <a:endParaRPr lang="fa-IR"/>
          </a:p>
          <a:p>
            <a:endParaRPr lang="en-US"/>
          </a:p>
        </p:txBody>
      </p:sp>
      <p:pic>
        <p:nvPicPr>
          <p:cNvPr id="8" name="Picture 6">
            <a:extLst>
              <a:ext uri="{FF2B5EF4-FFF2-40B4-BE49-F238E27FC236}">
                <a16:creationId xmlns:a16="http://schemas.microsoft.com/office/drawing/2014/main" id="{2221090A-50BA-4DB2-9466-11BCB2660DA2}"/>
              </a:ext>
            </a:extLst>
          </p:cNvPr>
          <p:cNvPicPr/>
          <p:nvPr/>
        </p:nvPicPr>
        <p:blipFill>
          <a:blip r:embed="rId6"/>
          <a:stretch/>
        </p:blipFill>
        <p:spPr>
          <a:xfrm>
            <a:off x="7053279" y="1565547"/>
            <a:ext cx="4411161" cy="385209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5680146-92CA-445D-A5E7-A03E76E1C43D}"/>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88" name="Content Placeholder 34"/>
          <p:cNvSpPr/>
          <p:nvPr/>
        </p:nvSpPr>
        <p:spPr>
          <a:xfrm>
            <a:off x="104708" y="1272619"/>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800100" lvl="1" indent="-342900">
              <a:lnSpc>
                <a:spcPct val="90000"/>
              </a:lnSpc>
              <a:spcBef>
                <a:spcPts val="1001"/>
              </a:spcBef>
              <a:buClr>
                <a:srgbClr val="232629"/>
              </a:buClr>
              <a:buFont typeface="Arial" panose="020B0604020202020204" pitchFamily="34" charset="0"/>
              <a:buChar char="•"/>
            </a:pPr>
            <a:r>
              <a:rPr lang="en-US" sz="2400" spc="-1">
                <a:solidFill>
                  <a:srgbClr val="232629"/>
                </a:solidFill>
                <a:latin typeface="-apple-system"/>
              </a:rPr>
              <a:t>Having trouble summarizing the problem?</a:t>
            </a:r>
            <a:endParaRPr lang="en-US" sz="2400" spc="-1">
              <a:latin typeface="-apple-system"/>
            </a:endParaRPr>
          </a:p>
          <a:p>
            <a:pPr marL="1346400" lvl="3" indent="-216000">
              <a:lnSpc>
                <a:spcPct val="90000"/>
              </a:lnSpc>
              <a:spcBef>
                <a:spcPts val="1001"/>
              </a:spcBef>
              <a:buClr>
                <a:srgbClr val="000000"/>
              </a:buClr>
              <a:buSzPct val="45000"/>
              <a:buFont typeface="Wingdings" charset="2"/>
              <a:buChar char=""/>
            </a:pPr>
            <a:r>
              <a:rPr lang="en-US" sz="2000" spc="-1">
                <a:solidFill>
                  <a:srgbClr val="000000"/>
                </a:solidFill>
                <a:latin typeface="-apple-system"/>
              </a:rPr>
              <a:t>Write the title last </a:t>
            </a:r>
            <a:endParaRPr lang="en-US" sz="2000" spc="-1">
              <a:latin typeface="-apple-system"/>
            </a:endParaRPr>
          </a:p>
          <a:p>
            <a:pPr marL="228600" indent="-228600">
              <a:lnSpc>
                <a:spcPct val="90000"/>
              </a:lnSpc>
              <a:spcBef>
                <a:spcPts val="1001"/>
              </a:spcBef>
              <a:buClr>
                <a:srgbClr val="232629"/>
              </a:buClr>
              <a:buFont typeface="Arial"/>
              <a:buChar char="•"/>
            </a:pPr>
            <a:endParaRPr lang="en-US" sz="2800" b="1" strike="noStrike" spc="-1">
              <a:solidFill>
                <a:srgbClr val="232629"/>
              </a:solidFill>
              <a:latin typeface="Calibri"/>
            </a:endParaRPr>
          </a:p>
          <a:p>
            <a:pPr>
              <a:lnSpc>
                <a:spcPct val="90000"/>
              </a:lnSpc>
              <a:spcBef>
                <a:spcPts val="1001"/>
              </a:spcBef>
              <a:buNone/>
            </a:pPr>
            <a:endParaRPr lang="en-US" sz="2000" b="0" strike="noStrike" spc="-1">
              <a:latin typeface="Arial"/>
            </a:endParaRPr>
          </a:p>
        </p:txBody>
      </p:sp>
      <p:pic>
        <p:nvPicPr>
          <p:cNvPr id="189" name="Picture 7"/>
          <p:cNvPicPr/>
          <p:nvPr/>
        </p:nvPicPr>
        <p:blipFill>
          <a:blip r:embed="rId3"/>
          <a:stretch/>
        </p:blipFill>
        <p:spPr>
          <a:xfrm>
            <a:off x="10339560" y="5834520"/>
            <a:ext cx="1641600" cy="730440"/>
          </a:xfrm>
          <a:prstGeom prst="rect">
            <a:avLst/>
          </a:prstGeom>
          <a:ln w="0">
            <a:noFill/>
          </a:ln>
        </p:spPr>
      </p:pic>
      <p:pic>
        <p:nvPicPr>
          <p:cNvPr id="190" name="Picture 3"/>
          <p:cNvPicPr/>
          <p:nvPr/>
        </p:nvPicPr>
        <p:blipFill>
          <a:blip r:embed="rId4"/>
          <a:stretch/>
        </p:blipFill>
        <p:spPr>
          <a:xfrm>
            <a:off x="1904880" y="2597779"/>
            <a:ext cx="8382240" cy="342144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3326204-163B-40AD-8B89-65CEC6439FD4}"/>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8" name="TextBox 7">
            <a:extLst>
              <a:ext uri="{FF2B5EF4-FFF2-40B4-BE49-F238E27FC236}">
                <a16:creationId xmlns:a16="http://schemas.microsoft.com/office/drawing/2014/main" id="{FA304C32-E9A0-42D6-80B5-2D6AA8AE62F6}"/>
              </a:ext>
            </a:extLst>
          </p:cNvPr>
          <p:cNvSpPr txBox="1"/>
          <p:nvPr/>
        </p:nvSpPr>
        <p:spPr>
          <a:xfrm>
            <a:off x="210840" y="6261897"/>
            <a:ext cx="6096000" cy="369332"/>
          </a:xfrm>
          <a:prstGeom prst="rect">
            <a:avLst/>
          </a:prstGeom>
          <a:noFill/>
        </p:spPr>
        <p:txBody>
          <a:bodyPr wrap="square">
            <a:spAutoFit/>
          </a:bodyPr>
          <a:lstStyle/>
          <a:p>
            <a:r>
              <a:rPr lang="en-US">
                <a:hlinkClick r:id="rId6"/>
              </a:rPr>
              <a:t>https://stackoverflow.com/help/how-to-ask</a:t>
            </a:r>
            <a:endParaRPr lang="en-US"/>
          </a:p>
        </p:txBody>
      </p:sp>
    </p:spTree>
    <p:extLst>
      <p:ext uri="{BB962C8B-B14F-4D97-AF65-F5344CB8AC3E}">
        <p14:creationId xmlns:p14="http://schemas.microsoft.com/office/powerpoint/2010/main" val="2200695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02" name="Content Placeholder 34"/>
          <p:cNvSpPr/>
          <p:nvPr/>
        </p:nvSpPr>
        <p:spPr>
          <a:xfrm>
            <a:off x="68940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algn="l" rtl="0" eaLnBrk="1" latinLnBrk="0" hangingPunct="1">
              <a:lnSpc>
                <a:spcPct val="90000"/>
              </a:lnSpc>
              <a:spcBef>
                <a:spcPts val="1001"/>
              </a:spcBef>
              <a:spcAft>
                <a:spcPts val="0"/>
              </a:spcAft>
            </a:pPr>
            <a:r>
              <a:rPr lang="en-US" sz="4000" kern="1200" spc="-1">
                <a:solidFill>
                  <a:srgbClr val="000000"/>
                </a:solidFill>
                <a:effectLst/>
                <a:latin typeface="-apple-system"/>
                <a:ea typeface="DejaVu Sans"/>
                <a:cs typeface="DejaVu Sans"/>
              </a:rPr>
              <a:t>7. </a:t>
            </a:r>
            <a:r>
              <a:rPr lang="en-US" sz="4000" b="0" kern="1200" spc="-1">
                <a:solidFill>
                  <a:srgbClr val="000000"/>
                </a:solidFill>
                <a:effectLst/>
                <a:latin typeface="-apple-system"/>
                <a:ea typeface="DejaVu Sans"/>
                <a:cs typeface="DejaVu Sans"/>
              </a:rPr>
              <a:t>Good QA Body</a:t>
            </a:r>
            <a:endParaRPr lang="en-US" sz="5400">
              <a:effectLst/>
            </a:endParaRPr>
          </a:p>
          <a:p>
            <a:pPr marL="800100" lvl="1" indent="-342900">
              <a:lnSpc>
                <a:spcPct val="90000"/>
              </a:lnSpc>
              <a:spcBef>
                <a:spcPts val="499"/>
              </a:spcBef>
              <a:buClr>
                <a:srgbClr val="000000"/>
              </a:buClr>
              <a:buFont typeface="+mj-lt"/>
              <a:buAutoNum type="arabicPeriod"/>
            </a:pPr>
            <a:r>
              <a:rPr lang="en-US" sz="2800" b="0" strike="noStrike" spc="-1">
                <a:solidFill>
                  <a:srgbClr val="000000"/>
                </a:solidFill>
                <a:latin typeface="-apple-system"/>
              </a:rPr>
              <a:t>Introduce the problem before you post any code</a:t>
            </a:r>
            <a:endParaRPr lang="en-US" sz="2800" b="0" strike="noStrike" spc="-1">
              <a:latin typeface="Arial"/>
            </a:endParaRPr>
          </a:p>
          <a:p>
            <a:pPr marL="800100" lvl="1" indent="-342900">
              <a:lnSpc>
                <a:spcPct val="90000"/>
              </a:lnSpc>
              <a:spcBef>
                <a:spcPts val="499"/>
              </a:spcBef>
              <a:buClr>
                <a:srgbClr val="000000"/>
              </a:buClr>
              <a:buFont typeface="+mj-lt"/>
              <a:buAutoNum type="arabicPeriod"/>
            </a:pPr>
            <a:r>
              <a:rPr lang="en-US" sz="2800" b="0" strike="noStrike" spc="-1">
                <a:solidFill>
                  <a:srgbClr val="000000"/>
                </a:solidFill>
                <a:latin typeface="-apple-system"/>
              </a:rPr>
              <a:t>First paragraph is the most important part</a:t>
            </a:r>
            <a:endParaRPr lang="en-US" sz="2800" b="0" strike="noStrike" spc="-1">
              <a:latin typeface="Arial"/>
            </a:endParaRPr>
          </a:p>
          <a:p>
            <a:pPr marL="800100" lvl="1" indent="-342900">
              <a:lnSpc>
                <a:spcPct val="90000"/>
              </a:lnSpc>
              <a:spcBef>
                <a:spcPts val="499"/>
              </a:spcBef>
              <a:buClr>
                <a:srgbClr val="000000"/>
              </a:buClr>
              <a:buFont typeface="+mj-lt"/>
              <a:buAutoNum type="arabicPeriod"/>
            </a:pPr>
            <a:r>
              <a:rPr lang="en-US" sz="2800" b="0" strike="noStrike" spc="-1">
                <a:solidFill>
                  <a:srgbClr val="000000"/>
                </a:solidFill>
                <a:latin typeface="-apple-system"/>
              </a:rPr>
              <a:t>Show you have tried/searched to fix it!</a:t>
            </a:r>
            <a:endParaRPr lang="fa-IR" sz="2800" b="0" strike="noStrike" spc="-1">
              <a:solidFill>
                <a:srgbClr val="000000"/>
              </a:solidFill>
              <a:latin typeface="-apple-system"/>
            </a:endParaRPr>
          </a:p>
          <a:p>
            <a:pPr marL="800100" lvl="1" indent="-342900">
              <a:lnSpc>
                <a:spcPct val="90000"/>
              </a:lnSpc>
              <a:spcBef>
                <a:spcPts val="499"/>
              </a:spcBef>
              <a:buClr>
                <a:srgbClr val="000000"/>
              </a:buClr>
              <a:buFont typeface="+mj-lt"/>
              <a:buAutoNum type="arabicPeriod"/>
            </a:pPr>
            <a:r>
              <a:rPr lang="en-US" sz="2800" b="0" strike="noStrike" spc="-1">
                <a:solidFill>
                  <a:srgbClr val="000000"/>
                </a:solidFill>
                <a:latin typeface="-apple-system"/>
              </a:rPr>
              <a:t>Use code snippets/reprex</a:t>
            </a:r>
          </a:p>
          <a:p>
            <a:pPr marL="800100" lvl="1" indent="-342900">
              <a:lnSpc>
                <a:spcPct val="90000"/>
              </a:lnSpc>
              <a:spcBef>
                <a:spcPts val="499"/>
              </a:spcBef>
              <a:buClr>
                <a:srgbClr val="000000"/>
              </a:buClr>
              <a:buFont typeface="+mj-lt"/>
              <a:buAutoNum type="arabicPeriod"/>
            </a:pPr>
            <a:r>
              <a:rPr lang="en-US" sz="2800" spc="-1">
                <a:solidFill>
                  <a:srgbClr val="000000"/>
                </a:solidFill>
                <a:latin typeface="-apple-system"/>
              </a:rPr>
              <a:t>I</a:t>
            </a:r>
            <a:r>
              <a:rPr lang="en-US" sz="2800" b="0" strike="noStrike" spc="-1">
                <a:solidFill>
                  <a:srgbClr val="000000"/>
                </a:solidFill>
                <a:latin typeface="-apple-system"/>
              </a:rPr>
              <a:t>nclude the errors </a:t>
            </a:r>
          </a:p>
          <a:p>
            <a:pPr marL="800100" lvl="1" indent="-342900">
              <a:lnSpc>
                <a:spcPct val="90000"/>
              </a:lnSpc>
              <a:spcBef>
                <a:spcPts val="499"/>
              </a:spcBef>
              <a:buClr>
                <a:srgbClr val="000000"/>
              </a:buClr>
              <a:buFont typeface="+mj-lt"/>
              <a:buAutoNum type="arabicPeriod"/>
            </a:pPr>
            <a:r>
              <a:rPr lang="en-US" sz="2800" b="0" strike="noStrike" spc="-1">
                <a:solidFill>
                  <a:srgbClr val="000000"/>
                </a:solidFill>
                <a:latin typeface="-apple-system"/>
              </a:rPr>
              <a:t>Explain what you need</a:t>
            </a:r>
          </a:p>
          <a:p>
            <a:pPr marL="800100" lvl="1" indent="-342900">
              <a:lnSpc>
                <a:spcPct val="90000"/>
              </a:lnSpc>
              <a:spcBef>
                <a:spcPts val="499"/>
              </a:spcBef>
              <a:buClr>
                <a:srgbClr val="000000"/>
              </a:buClr>
              <a:buFont typeface="+mj-lt"/>
              <a:buAutoNum type="arabicPeriod"/>
            </a:pPr>
            <a:r>
              <a:rPr lang="en-US" sz="2800" spc="-1">
                <a:latin typeface="-apple-system"/>
              </a:rPr>
              <a:t>P</a:t>
            </a:r>
            <a:r>
              <a:rPr lang="en-US" sz="2800" b="0" strike="noStrike" spc="-1">
                <a:latin typeface="-apple-system"/>
              </a:rPr>
              <a:t>roviding more information</a:t>
            </a:r>
            <a:endParaRPr lang="en-US" sz="2800" spc="-1">
              <a:solidFill>
                <a:srgbClr val="000000"/>
              </a:solidFill>
              <a:latin typeface="-apple-system"/>
            </a:endParaRPr>
          </a:p>
          <a:p>
            <a:pPr lvl="1">
              <a:lnSpc>
                <a:spcPct val="90000"/>
              </a:lnSpc>
              <a:spcBef>
                <a:spcPts val="499"/>
              </a:spcBef>
              <a:buClr>
                <a:srgbClr val="000000"/>
              </a:buClr>
            </a:pPr>
            <a:endParaRPr lang="en-US" sz="2800" b="0" strike="noStrike" spc="-1">
              <a:solidFill>
                <a:srgbClr val="000000"/>
              </a:solidFill>
              <a:latin typeface="-apple-system"/>
            </a:endParaRPr>
          </a:p>
          <a:p>
            <a:pPr marL="800100" lvl="1" indent="-342900">
              <a:lnSpc>
                <a:spcPct val="90000"/>
              </a:lnSpc>
              <a:spcBef>
                <a:spcPts val="499"/>
              </a:spcBef>
              <a:buClr>
                <a:srgbClr val="000000"/>
              </a:buClr>
              <a:buFont typeface="+mj-lt"/>
              <a:buAutoNum type="arabicPeriod"/>
            </a:pPr>
            <a:endParaRPr lang="en-US" sz="2800" b="0" strike="noStrike" spc="-1">
              <a:latin typeface="Arial"/>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TextBox 5">
            <a:extLst>
              <a:ext uri="{FF2B5EF4-FFF2-40B4-BE49-F238E27FC236}">
                <a16:creationId xmlns:a16="http://schemas.microsoft.com/office/drawing/2014/main" id="{91C4E65C-CCCC-4D08-97FE-860A31F79D83}"/>
              </a:ext>
            </a:extLst>
          </p:cNvPr>
          <p:cNvSpPr txBox="1"/>
          <p:nvPr/>
        </p:nvSpPr>
        <p:spPr>
          <a:xfrm>
            <a:off x="210840" y="6005908"/>
            <a:ext cx="6093372" cy="646331"/>
          </a:xfrm>
          <a:prstGeom prst="rect">
            <a:avLst/>
          </a:prstGeom>
          <a:noFill/>
        </p:spPr>
        <p:txBody>
          <a:bodyPr wrap="square">
            <a:spAutoFit/>
          </a:bodyPr>
          <a:lstStyle/>
          <a:p>
            <a:r>
              <a:rPr lang="en-US">
                <a:hlinkClick r:id="rId4"/>
              </a:rPr>
              <a:t>https://stackoverflow.com/help/how-to-ask</a:t>
            </a:r>
            <a:endParaRPr lang="en-US"/>
          </a:p>
          <a:p>
            <a:endParaRPr lang="en-US"/>
          </a:p>
        </p:txBody>
      </p:sp>
    </p:spTree>
    <p:extLst>
      <p:ext uri="{BB962C8B-B14F-4D97-AF65-F5344CB8AC3E}">
        <p14:creationId xmlns:p14="http://schemas.microsoft.com/office/powerpoint/2010/main" val="31204495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193" name="Picture 7"/>
          <p:cNvPicPr/>
          <p:nvPr/>
        </p:nvPicPr>
        <p:blipFill>
          <a:blip r:embed="rId3"/>
          <a:stretch/>
        </p:blipFill>
        <p:spPr>
          <a:xfrm>
            <a:off x="10339560" y="5834520"/>
            <a:ext cx="1641600" cy="730440"/>
          </a:xfrm>
          <a:prstGeom prst="rect">
            <a:avLst/>
          </a:prstGeom>
          <a:ln w="0">
            <a:noFill/>
          </a:ln>
        </p:spPr>
      </p:pic>
      <p:sp>
        <p:nvSpPr>
          <p:cNvPr id="194" name="TextBox 8"/>
          <p:cNvSpPr/>
          <p:nvPr/>
        </p:nvSpPr>
        <p:spPr>
          <a:xfrm>
            <a:off x="2073360" y="3221839"/>
            <a:ext cx="8045280" cy="139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2000" b="0" strike="noStrike" spc="-1">
                <a:solidFill>
                  <a:srgbClr val="000000"/>
                </a:solidFill>
                <a:latin typeface="Comic Sans MS"/>
                <a:ea typeface="Segoe UI"/>
              </a:rPr>
              <a:t>Hello Everyone, </a:t>
            </a:r>
            <a:endParaRPr lang="en-US" sz="2000" b="0" strike="noStrike" spc="-1">
              <a:latin typeface="Arial"/>
            </a:endParaRPr>
          </a:p>
          <a:p>
            <a:pPr marL="457200" algn="just">
              <a:lnSpc>
                <a:spcPct val="107000"/>
              </a:lnSpc>
              <a:buNone/>
              <a:tabLst>
                <a:tab pos="0" algn="l"/>
              </a:tabLst>
            </a:pPr>
            <a:r>
              <a:rPr lang="en-US" sz="2000" b="0" strike="noStrike" spc="-1">
                <a:solidFill>
                  <a:srgbClr val="000000"/>
                </a:solidFill>
                <a:latin typeface="Comic Sans MS"/>
                <a:ea typeface="Segoe UI"/>
              </a:rPr>
              <a:t>My name is SeyyedMahdi and I’ve searched across the web and found out here that I can ask my question about JavaScript. Ahh I think this language is really stupid, it made made me crazy….</a:t>
            </a:r>
            <a:endParaRPr lang="en-US" sz="2000" b="0" strike="noStrike" spc="-1">
              <a:latin typeface="Arial"/>
            </a:endParaRPr>
          </a:p>
        </p:txBody>
      </p:sp>
      <p:sp>
        <p:nvSpPr>
          <p:cNvPr id="6" name="TextBox 5">
            <a:extLst>
              <a:ext uri="{FF2B5EF4-FFF2-40B4-BE49-F238E27FC236}">
                <a16:creationId xmlns:a16="http://schemas.microsoft.com/office/drawing/2014/main" id="{1D4BC166-8B63-4A39-AC36-F7D864F2AFDB}"/>
              </a:ext>
            </a:extLst>
          </p:cNvPr>
          <p:cNvSpPr txBox="1"/>
          <p:nvPr/>
        </p:nvSpPr>
        <p:spPr>
          <a:xfrm>
            <a:off x="210840" y="6199740"/>
            <a:ext cx="6377940" cy="369332"/>
          </a:xfrm>
          <a:prstGeom prst="rect">
            <a:avLst/>
          </a:prstGeom>
          <a:noFill/>
        </p:spPr>
        <p:txBody>
          <a:bodyPr wrap="square">
            <a:spAutoFit/>
          </a:bodyPr>
          <a:lstStyle/>
          <a:p>
            <a:r>
              <a:rPr lang="en-US">
                <a:latin typeface="-apple-system"/>
                <a:hlinkClick r:id="rId4"/>
              </a:rPr>
              <a:t>https://stackoverflow.com/help/behavior</a:t>
            </a:r>
            <a:endParaRPr lang="en-US">
              <a:latin typeface="-apple-system"/>
            </a:endParaRPr>
          </a:p>
        </p:txBody>
      </p:sp>
      <p:pic>
        <p:nvPicPr>
          <p:cNvPr id="7" name="Picture 6">
            <a:extLst>
              <a:ext uri="{FF2B5EF4-FFF2-40B4-BE49-F238E27FC236}">
                <a16:creationId xmlns:a16="http://schemas.microsoft.com/office/drawing/2014/main" id="{8E01F2AE-C749-4858-9970-0007E35FF759}"/>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8" name="Content Placeholder 34">
            <a:extLst>
              <a:ext uri="{FF2B5EF4-FFF2-40B4-BE49-F238E27FC236}">
                <a16:creationId xmlns:a16="http://schemas.microsoft.com/office/drawing/2014/main" id="{EF77B14E-5012-4B59-A53D-1B412F387A57}"/>
              </a:ext>
            </a:extLst>
          </p:cNvPr>
          <p:cNvSpPr/>
          <p:nvPr/>
        </p:nvSpPr>
        <p:spPr>
          <a:xfrm>
            <a:off x="638002" y="1198261"/>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232629"/>
              </a:buClr>
            </a:pPr>
            <a:r>
              <a:rPr lang="en-US" sz="3600" kern="1200" spc="-1">
                <a:solidFill>
                  <a:srgbClr val="000000"/>
                </a:solidFill>
                <a:effectLst/>
                <a:latin typeface="-apple-system"/>
                <a:ea typeface="DejaVu Sans"/>
                <a:cs typeface="DejaVu Sans"/>
              </a:rPr>
              <a:t>7. </a:t>
            </a:r>
            <a:r>
              <a:rPr lang="en-US" sz="3600" b="0" kern="1200" spc="-1">
                <a:solidFill>
                  <a:srgbClr val="000000"/>
                </a:solidFill>
                <a:effectLst/>
                <a:latin typeface="-apple-system"/>
                <a:ea typeface="DejaVu Sans"/>
                <a:cs typeface="DejaVu Sans"/>
              </a:rPr>
              <a:t>Good QA Body</a:t>
            </a:r>
            <a:endParaRPr lang="en-US" sz="4800">
              <a:effectLst/>
              <a:latin typeface="-apple-system"/>
            </a:endParaRPr>
          </a:p>
          <a:p>
            <a:pPr lvl="1">
              <a:lnSpc>
                <a:spcPct val="90000"/>
              </a:lnSpc>
              <a:spcBef>
                <a:spcPts val="1001"/>
              </a:spcBef>
              <a:buClr>
                <a:srgbClr val="232629"/>
              </a:buClr>
            </a:pPr>
            <a:r>
              <a:rPr lang="en-US" sz="2800" spc="-1">
                <a:solidFill>
                  <a:srgbClr val="232629"/>
                </a:solidFill>
                <a:latin typeface="-apple-system"/>
              </a:rPr>
              <a:t>1. </a:t>
            </a:r>
            <a:r>
              <a:rPr lang="en-US" sz="2800" b="0" strike="noStrike" spc="-1">
                <a:solidFill>
                  <a:srgbClr val="232629"/>
                </a:solidFill>
                <a:latin typeface="-apple-system"/>
              </a:rPr>
              <a:t>Introduce the problem before you post any code</a:t>
            </a:r>
            <a:endParaRPr lang="en-US" sz="2800" b="0" strike="noStrike" spc="-1">
              <a:latin typeface="Arial"/>
            </a:endParaRPr>
          </a:p>
          <a:p>
            <a:pPr>
              <a:lnSpc>
                <a:spcPct val="90000"/>
              </a:lnSpc>
              <a:spcBef>
                <a:spcPts val="1001"/>
              </a:spcBef>
              <a:buNone/>
            </a:pPr>
            <a:endParaRPr lang="en-US" sz="2000" b="0" strike="noStrike" spc="-1">
              <a:latin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4">
            <a:extLst>
              <a:ext uri="{FF2B5EF4-FFF2-40B4-BE49-F238E27FC236}">
                <a16:creationId xmlns:a16="http://schemas.microsoft.com/office/drawing/2014/main" id="{9F988090-7112-41F7-B60B-C815CE60317A}"/>
              </a:ext>
            </a:extLst>
          </p:cNvPr>
          <p:cNvSpPr/>
          <p:nvPr/>
        </p:nvSpPr>
        <p:spPr>
          <a:xfrm>
            <a:off x="638002" y="1198261"/>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232629"/>
              </a:buClr>
            </a:pPr>
            <a:r>
              <a:rPr lang="en-US" sz="3600" kern="1200" spc="-1">
                <a:solidFill>
                  <a:srgbClr val="000000"/>
                </a:solidFill>
                <a:effectLst/>
                <a:latin typeface="-apple-system"/>
                <a:ea typeface="DejaVu Sans"/>
                <a:cs typeface="DejaVu Sans"/>
              </a:rPr>
              <a:t>7. </a:t>
            </a:r>
            <a:r>
              <a:rPr lang="en-US" sz="3600" b="0" kern="1200" spc="-1">
                <a:solidFill>
                  <a:srgbClr val="000000"/>
                </a:solidFill>
                <a:effectLst/>
                <a:latin typeface="-apple-system"/>
                <a:ea typeface="DejaVu Sans"/>
                <a:cs typeface="DejaVu Sans"/>
              </a:rPr>
              <a:t>Good QA Body</a:t>
            </a:r>
            <a:endParaRPr lang="en-US" sz="4800">
              <a:effectLst/>
              <a:latin typeface="-apple-system"/>
            </a:endParaRPr>
          </a:p>
          <a:p>
            <a:pPr lvl="1">
              <a:lnSpc>
                <a:spcPct val="90000"/>
              </a:lnSpc>
              <a:spcBef>
                <a:spcPts val="1001"/>
              </a:spcBef>
              <a:buClr>
                <a:srgbClr val="232629"/>
              </a:buClr>
            </a:pPr>
            <a:r>
              <a:rPr lang="en-US" sz="2800" spc="-1">
                <a:solidFill>
                  <a:srgbClr val="232629"/>
                </a:solidFill>
                <a:latin typeface="-apple-system"/>
              </a:rPr>
              <a:t>1. </a:t>
            </a:r>
            <a:r>
              <a:rPr lang="en-US" sz="2800" b="0" strike="noStrike" spc="-1">
                <a:solidFill>
                  <a:srgbClr val="232629"/>
                </a:solidFill>
                <a:latin typeface="-apple-system"/>
              </a:rPr>
              <a:t>Introduce the problem before you post any code</a:t>
            </a:r>
            <a:endParaRPr lang="en-US" sz="2800" b="0" strike="noStrike" spc="-1">
              <a:latin typeface="Arial"/>
            </a:endParaRPr>
          </a:p>
          <a:p>
            <a:pPr>
              <a:lnSpc>
                <a:spcPct val="90000"/>
              </a:lnSpc>
              <a:spcBef>
                <a:spcPts val="1001"/>
              </a:spcBef>
              <a:buNone/>
            </a:pPr>
            <a:endParaRPr lang="en-US" sz="2000" b="0" strike="noStrike" spc="-1">
              <a:latin typeface="Arial"/>
            </a:endParaRPr>
          </a:p>
        </p:txBody>
      </p:sp>
      <p:sp>
        <p:nvSpPr>
          <p:cNvPr id="19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92"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2900" indent="-342900">
              <a:lnSpc>
                <a:spcPct val="90000"/>
              </a:lnSpc>
              <a:spcBef>
                <a:spcPts val="1001"/>
              </a:spcBef>
              <a:buClr>
                <a:srgbClr val="232629"/>
              </a:buClr>
              <a:buFont typeface="Arial" panose="020B0604020202020204" pitchFamily="34" charset="0"/>
              <a:buChar char="•"/>
            </a:pPr>
            <a:endParaRPr lang="en-US" sz="2400" kern="1200" spc="-1">
              <a:solidFill>
                <a:srgbClr val="000000"/>
              </a:solidFill>
              <a:effectLst/>
              <a:latin typeface="-apple-system"/>
              <a:ea typeface="DejaVu Sans"/>
              <a:cs typeface="DejaVu Sans"/>
            </a:endParaRPr>
          </a:p>
        </p:txBody>
      </p:sp>
      <p:pic>
        <p:nvPicPr>
          <p:cNvPr id="193" name="Picture 7"/>
          <p:cNvPicPr/>
          <p:nvPr/>
        </p:nvPicPr>
        <p:blipFill>
          <a:blip r:embed="rId3"/>
          <a:stretch/>
        </p:blipFill>
        <p:spPr>
          <a:xfrm>
            <a:off x="10339560" y="5834520"/>
            <a:ext cx="1641600" cy="730440"/>
          </a:xfrm>
          <a:prstGeom prst="rect">
            <a:avLst/>
          </a:prstGeom>
          <a:ln w="0">
            <a:noFill/>
          </a:ln>
        </p:spPr>
      </p:pic>
      <p:sp>
        <p:nvSpPr>
          <p:cNvPr id="194" name="TextBox 8"/>
          <p:cNvSpPr/>
          <p:nvPr/>
        </p:nvSpPr>
        <p:spPr>
          <a:xfrm>
            <a:off x="2073360" y="2625030"/>
            <a:ext cx="8045280" cy="139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2000" b="0" strike="noStrike" spc="-1">
                <a:solidFill>
                  <a:srgbClr val="000000"/>
                </a:solidFill>
                <a:latin typeface="Comic Sans MS"/>
                <a:ea typeface="Segoe UI"/>
              </a:rPr>
              <a:t>Hello Everyone, </a:t>
            </a:r>
            <a:endParaRPr lang="en-US" sz="2000" b="0" strike="noStrike" spc="-1">
              <a:latin typeface="Arial"/>
            </a:endParaRPr>
          </a:p>
          <a:p>
            <a:pPr marL="457200" algn="just">
              <a:lnSpc>
                <a:spcPct val="107000"/>
              </a:lnSpc>
              <a:buNone/>
              <a:tabLst>
                <a:tab pos="0" algn="l"/>
              </a:tabLst>
            </a:pPr>
            <a:r>
              <a:rPr lang="en-US" sz="2000" b="0" strike="noStrike" spc="-1">
                <a:solidFill>
                  <a:srgbClr val="000000"/>
                </a:solidFill>
                <a:latin typeface="Comic Sans MS"/>
                <a:ea typeface="Segoe UI"/>
              </a:rPr>
              <a:t>My name is SeyyedMahdi and I’ve searched across the web and found out here that I can ask my question about JavaScript. Ahh I think this language is really stupid, it made made me crazy….</a:t>
            </a:r>
            <a:endParaRPr lang="en-US" sz="2000" b="0" strike="noStrike" spc="-1">
              <a:latin typeface="Arial"/>
            </a:endParaRPr>
          </a:p>
        </p:txBody>
      </p:sp>
      <p:sp>
        <p:nvSpPr>
          <p:cNvPr id="2" name="Rectangle 1">
            <a:extLst>
              <a:ext uri="{FF2B5EF4-FFF2-40B4-BE49-F238E27FC236}">
                <a16:creationId xmlns:a16="http://schemas.microsoft.com/office/drawing/2014/main" id="{CADA3B86-832B-4029-8B48-204F94C104B9}"/>
              </a:ext>
            </a:extLst>
          </p:cNvPr>
          <p:cNvSpPr/>
          <p:nvPr/>
        </p:nvSpPr>
        <p:spPr>
          <a:xfrm>
            <a:off x="7488621" y="6038193"/>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1DD447D-D637-4236-89FF-2935821C4500}"/>
              </a:ext>
            </a:extLst>
          </p:cNvPr>
          <p:cNvSpPr txBox="1"/>
          <p:nvPr/>
        </p:nvSpPr>
        <p:spPr>
          <a:xfrm>
            <a:off x="210840" y="6199740"/>
            <a:ext cx="6377940" cy="369332"/>
          </a:xfrm>
          <a:prstGeom prst="rect">
            <a:avLst/>
          </a:prstGeom>
          <a:noFill/>
        </p:spPr>
        <p:txBody>
          <a:bodyPr wrap="square">
            <a:spAutoFit/>
          </a:bodyPr>
          <a:lstStyle/>
          <a:p>
            <a:r>
              <a:rPr lang="en-US">
                <a:latin typeface="-apple-system"/>
                <a:hlinkClick r:id="rId4"/>
              </a:rPr>
              <a:t>https://stackoverflow.com/help/behavior</a:t>
            </a:r>
            <a:endParaRPr lang="en-US">
              <a:latin typeface="-apple-system"/>
            </a:endParaRPr>
          </a:p>
        </p:txBody>
      </p:sp>
      <p:pic>
        <p:nvPicPr>
          <p:cNvPr id="9" name="Picture 8">
            <a:extLst>
              <a:ext uri="{FF2B5EF4-FFF2-40B4-BE49-F238E27FC236}">
                <a16:creationId xmlns:a16="http://schemas.microsoft.com/office/drawing/2014/main" id="{64F4290A-F7BE-4466-B27A-B60CFF84D1A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5" name="Picture 4">
            <a:extLst>
              <a:ext uri="{FF2B5EF4-FFF2-40B4-BE49-F238E27FC236}">
                <a16:creationId xmlns:a16="http://schemas.microsoft.com/office/drawing/2014/main" id="{E4AD1042-42A1-4D1A-AA42-67883B947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7098" y="3748771"/>
            <a:ext cx="4663844" cy="31092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70239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4">
            <a:extLst>
              <a:ext uri="{FF2B5EF4-FFF2-40B4-BE49-F238E27FC236}">
                <a16:creationId xmlns:a16="http://schemas.microsoft.com/office/drawing/2014/main" id="{23E7DEEE-4CED-4DE1-BEBF-5A288EC55868}"/>
              </a:ext>
            </a:extLst>
          </p:cNvPr>
          <p:cNvSpPr/>
          <p:nvPr/>
        </p:nvSpPr>
        <p:spPr>
          <a:xfrm>
            <a:off x="638002" y="1198261"/>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232629"/>
              </a:buClr>
            </a:pPr>
            <a:r>
              <a:rPr lang="en-US" sz="3600" kern="1200" spc="-1">
                <a:solidFill>
                  <a:srgbClr val="000000"/>
                </a:solidFill>
                <a:effectLst/>
                <a:latin typeface="-apple-system"/>
                <a:ea typeface="DejaVu Sans"/>
                <a:cs typeface="DejaVu Sans"/>
              </a:rPr>
              <a:t>7. </a:t>
            </a:r>
            <a:r>
              <a:rPr lang="en-US" sz="3600" b="0" kern="1200" spc="-1">
                <a:solidFill>
                  <a:srgbClr val="000000"/>
                </a:solidFill>
                <a:effectLst/>
                <a:latin typeface="-apple-system"/>
                <a:ea typeface="DejaVu Sans"/>
                <a:cs typeface="DejaVu Sans"/>
              </a:rPr>
              <a:t>Good QA Body</a:t>
            </a:r>
            <a:endParaRPr lang="en-US" sz="4800">
              <a:effectLst/>
              <a:latin typeface="-apple-system"/>
            </a:endParaRPr>
          </a:p>
          <a:p>
            <a:pPr lvl="1">
              <a:lnSpc>
                <a:spcPct val="90000"/>
              </a:lnSpc>
              <a:spcBef>
                <a:spcPts val="1001"/>
              </a:spcBef>
              <a:buClr>
                <a:srgbClr val="232629"/>
              </a:buClr>
            </a:pPr>
            <a:r>
              <a:rPr lang="en-US" sz="2800" spc="-1">
                <a:solidFill>
                  <a:srgbClr val="232629"/>
                </a:solidFill>
                <a:latin typeface="-apple-system"/>
              </a:rPr>
              <a:t>1. </a:t>
            </a:r>
            <a:r>
              <a:rPr lang="en-US" sz="2800" b="0" strike="noStrike" spc="-1">
                <a:solidFill>
                  <a:srgbClr val="232629"/>
                </a:solidFill>
                <a:latin typeface="-apple-system"/>
              </a:rPr>
              <a:t>Introduce the problem before you post any code</a:t>
            </a:r>
            <a:endParaRPr lang="en-US" sz="2800" b="0" strike="noStrike" spc="-1">
              <a:latin typeface="Arial"/>
            </a:endParaRPr>
          </a:p>
          <a:p>
            <a:pPr marL="1257300" lvl="2" indent="-342900">
              <a:lnSpc>
                <a:spcPct val="90000"/>
              </a:lnSpc>
              <a:spcBef>
                <a:spcPts val="1001"/>
              </a:spcBef>
              <a:buFont typeface="Arial" panose="020B0604020202020204" pitchFamily="34" charset="0"/>
              <a:buChar char="•"/>
            </a:pPr>
            <a:r>
              <a:rPr lang="en-US" sz="2000" kern="1200" spc="-1">
                <a:solidFill>
                  <a:srgbClr val="000000"/>
                </a:solidFill>
                <a:effectLst/>
                <a:latin typeface="-apple-system"/>
                <a:ea typeface="DejaVu Sans"/>
                <a:cs typeface="DejaVu Sans"/>
              </a:rPr>
              <a:t>Do not use signature, taglines, greetings, thanks, or other chitchat</a:t>
            </a:r>
          </a:p>
          <a:p>
            <a:pPr>
              <a:lnSpc>
                <a:spcPct val="90000"/>
              </a:lnSpc>
              <a:spcBef>
                <a:spcPts val="1001"/>
              </a:spcBef>
              <a:buNone/>
            </a:pPr>
            <a:endParaRPr lang="en-US" sz="2000" b="0" strike="noStrike" spc="-1">
              <a:latin typeface="Arial"/>
            </a:endParaRPr>
          </a:p>
        </p:txBody>
      </p:sp>
      <p:sp>
        <p:nvSpPr>
          <p:cNvPr id="19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92"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2900" indent="-342900">
              <a:lnSpc>
                <a:spcPct val="90000"/>
              </a:lnSpc>
              <a:spcBef>
                <a:spcPts val="1001"/>
              </a:spcBef>
              <a:buClr>
                <a:srgbClr val="232629"/>
              </a:buClr>
              <a:buFont typeface="Arial" panose="020B0604020202020204" pitchFamily="34" charset="0"/>
              <a:buChar char="•"/>
            </a:pPr>
            <a:endParaRPr lang="en-US" sz="2400" kern="1200" spc="-1">
              <a:solidFill>
                <a:srgbClr val="000000"/>
              </a:solidFill>
              <a:effectLst/>
              <a:latin typeface="-apple-system"/>
              <a:ea typeface="DejaVu Sans"/>
              <a:cs typeface="DejaVu Sans"/>
            </a:endParaRPr>
          </a:p>
        </p:txBody>
      </p:sp>
      <p:pic>
        <p:nvPicPr>
          <p:cNvPr id="193" name="Picture 7"/>
          <p:cNvPicPr/>
          <p:nvPr/>
        </p:nvPicPr>
        <p:blipFill>
          <a:blip r:embed="rId3"/>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CADA3B86-832B-4029-8B48-204F94C104B9}"/>
              </a:ext>
            </a:extLst>
          </p:cNvPr>
          <p:cNvSpPr/>
          <p:nvPr/>
        </p:nvSpPr>
        <p:spPr>
          <a:xfrm>
            <a:off x="7488621" y="6038193"/>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6C4BB2-19BD-44BB-B4FA-D473D8DDE3C9}"/>
              </a:ext>
            </a:extLst>
          </p:cNvPr>
          <p:cNvPicPr>
            <a:picLocks noChangeAspect="1"/>
          </p:cNvPicPr>
          <p:nvPr/>
        </p:nvPicPr>
        <p:blipFill>
          <a:blip r:embed="rId4"/>
          <a:stretch>
            <a:fillRect/>
          </a:stretch>
        </p:blipFill>
        <p:spPr>
          <a:xfrm>
            <a:off x="2728422" y="3442069"/>
            <a:ext cx="6735155" cy="903496"/>
          </a:xfrm>
          <a:prstGeom prst="rect">
            <a:avLst/>
          </a:prstGeom>
        </p:spPr>
      </p:pic>
      <p:sp>
        <p:nvSpPr>
          <p:cNvPr id="11" name="TextBox 10">
            <a:extLst>
              <a:ext uri="{FF2B5EF4-FFF2-40B4-BE49-F238E27FC236}">
                <a16:creationId xmlns:a16="http://schemas.microsoft.com/office/drawing/2014/main" id="{3E8C1EF9-B2DD-4D26-AB38-C4B65671DABF}"/>
              </a:ext>
            </a:extLst>
          </p:cNvPr>
          <p:cNvSpPr txBox="1"/>
          <p:nvPr/>
        </p:nvSpPr>
        <p:spPr>
          <a:xfrm>
            <a:off x="227290" y="6230532"/>
            <a:ext cx="10803469" cy="369332"/>
          </a:xfrm>
          <a:prstGeom prst="rect">
            <a:avLst/>
          </a:prstGeom>
          <a:noFill/>
        </p:spPr>
        <p:txBody>
          <a:bodyPr wrap="square">
            <a:spAutoFit/>
          </a:bodyPr>
          <a:lstStyle/>
          <a:p>
            <a:r>
              <a:rPr lang="en-US">
                <a:latin typeface="-apple-system"/>
                <a:hlinkClick r:id="rId5"/>
              </a:rPr>
              <a:t>https://meta.stackexchange.com/questions/5029/are-taglines-signatures-disallowed</a:t>
            </a:r>
            <a:endParaRPr lang="en-US">
              <a:latin typeface="-apple-system"/>
            </a:endParaRPr>
          </a:p>
        </p:txBody>
      </p:sp>
      <p:pic>
        <p:nvPicPr>
          <p:cNvPr id="10" name="Picture 9">
            <a:extLst>
              <a:ext uri="{FF2B5EF4-FFF2-40B4-BE49-F238E27FC236}">
                <a16:creationId xmlns:a16="http://schemas.microsoft.com/office/drawing/2014/main" id="{F859ACF5-741D-4C09-BC5E-10AB255E648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5" name="Picture 4">
            <a:extLst>
              <a:ext uri="{FF2B5EF4-FFF2-40B4-BE49-F238E27FC236}">
                <a16:creationId xmlns:a16="http://schemas.microsoft.com/office/drawing/2014/main" id="{6276E441-1CD8-4F6A-AFF1-7B5EB1F00F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8621" y="3748771"/>
            <a:ext cx="4663844" cy="31092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93085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 name="Group 13"/>
          <p:cNvGrpSpPr/>
          <p:nvPr/>
        </p:nvGrpSpPr>
        <p:grpSpPr>
          <a:xfrm>
            <a:off x="7409880" y="4274845"/>
            <a:ext cx="4571280" cy="1878840"/>
            <a:chOff x="7409880" y="4118040"/>
            <a:chExt cx="4571280" cy="1878840"/>
          </a:xfrm>
        </p:grpSpPr>
        <p:pic>
          <p:nvPicPr>
            <p:cNvPr id="200" name="Picture 8"/>
            <p:cNvPicPr/>
            <p:nvPr/>
          </p:nvPicPr>
          <p:blipFill>
            <a:blip r:embed="rId3"/>
            <a:stretch/>
          </p:blipFill>
          <p:spPr>
            <a:xfrm>
              <a:off x="7409880" y="4184280"/>
              <a:ext cx="4387320" cy="1812600"/>
            </a:xfrm>
            <a:prstGeom prst="rect">
              <a:avLst/>
            </a:prstGeom>
            <a:ln>
              <a:noFill/>
            </a:ln>
            <a:effectLst>
              <a:outerShdw blurRad="292100" dist="139700" dir="2700000" algn="tl" rotWithShape="0">
                <a:srgbClr val="333333">
                  <a:alpha val="65000"/>
                </a:srgbClr>
              </a:outerShdw>
            </a:effectLst>
          </p:spPr>
        </p:pic>
        <p:sp>
          <p:nvSpPr>
            <p:cNvPr id="201" name="TextBox 9"/>
            <p:cNvSpPr/>
            <p:nvPr/>
          </p:nvSpPr>
          <p:spPr>
            <a:xfrm>
              <a:off x="11012040" y="4118040"/>
              <a:ext cx="9691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000000"/>
                  </a:solidFill>
                  <a:highlight>
                    <a:srgbClr val="FFFF00"/>
                  </a:highlight>
                  <a:latin typeface="Calibri"/>
                </a:rPr>
                <a:t>Google</a:t>
              </a:r>
              <a:endParaRPr lang="en-US" sz="1800" b="0" strike="noStrike" spc="-1">
                <a:latin typeface="Arial"/>
              </a:endParaRPr>
            </a:p>
          </p:txBody>
        </p:sp>
      </p:grpSp>
      <p:sp>
        <p:nvSpPr>
          <p:cNvPr id="20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03" name="Content Placeholder 34"/>
          <p:cNvSpPr/>
          <p:nvPr/>
        </p:nvSpPr>
        <p:spPr>
          <a:xfrm>
            <a:off x="515520" y="1331379"/>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a:lnSpc>
                <a:spcPct val="90000"/>
              </a:lnSpc>
              <a:spcBef>
                <a:spcPts val="1001"/>
              </a:spcBef>
              <a:buClr>
                <a:srgbClr val="000000"/>
              </a:buClr>
            </a:pPr>
            <a:r>
              <a:rPr lang="en-US" sz="2000" spc="-1">
                <a:solidFill>
                  <a:srgbClr val="000000"/>
                </a:solidFill>
                <a:latin typeface="Calibri"/>
              </a:rPr>
              <a:t>    2. </a:t>
            </a:r>
            <a:r>
              <a:rPr lang="en-US" sz="2000" b="0" strike="noStrike" spc="-1">
                <a:solidFill>
                  <a:srgbClr val="000000"/>
                </a:solidFill>
                <a:latin typeface="Calibri"/>
              </a:rPr>
              <a:t>First paragraph is the most important part</a:t>
            </a:r>
            <a:endParaRPr lang="en-US" sz="2000" b="0" strike="noStrike" spc="-1">
              <a:latin typeface="Arial"/>
            </a:endParaRPr>
          </a:p>
        </p:txBody>
      </p:sp>
      <p:pic>
        <p:nvPicPr>
          <p:cNvPr id="204" name="Picture 7"/>
          <p:cNvPicPr/>
          <p:nvPr/>
        </p:nvPicPr>
        <p:blipFill>
          <a:blip r:embed="rId4"/>
          <a:stretch/>
        </p:blipFill>
        <p:spPr>
          <a:xfrm>
            <a:off x="10339560" y="5834520"/>
            <a:ext cx="1641600" cy="730440"/>
          </a:xfrm>
          <a:prstGeom prst="rect">
            <a:avLst/>
          </a:prstGeom>
          <a:ln w="0">
            <a:noFill/>
          </a:ln>
        </p:spPr>
      </p:pic>
      <p:grpSp>
        <p:nvGrpSpPr>
          <p:cNvPr id="205" name="Group 14"/>
          <p:cNvGrpSpPr/>
          <p:nvPr/>
        </p:nvGrpSpPr>
        <p:grpSpPr>
          <a:xfrm>
            <a:off x="284400" y="4484160"/>
            <a:ext cx="7587360" cy="1325160"/>
            <a:chOff x="284400" y="4484160"/>
            <a:chExt cx="7587360" cy="1325160"/>
          </a:xfrm>
        </p:grpSpPr>
        <p:pic>
          <p:nvPicPr>
            <p:cNvPr id="206" name="Picture 3"/>
            <p:cNvPicPr/>
            <p:nvPr/>
          </p:nvPicPr>
          <p:blipFill>
            <a:blip r:embed="rId5"/>
            <a:stretch/>
          </p:blipFill>
          <p:spPr>
            <a:xfrm>
              <a:off x="284400" y="4484160"/>
              <a:ext cx="7084800" cy="1325160"/>
            </a:xfrm>
            <a:prstGeom prst="rect">
              <a:avLst/>
            </a:prstGeom>
            <a:ln>
              <a:noFill/>
            </a:ln>
            <a:effectLst>
              <a:outerShdw blurRad="292100" dist="139700" dir="2700000" algn="tl" rotWithShape="0">
                <a:srgbClr val="333333">
                  <a:alpha val="65000"/>
                </a:srgbClr>
              </a:outerShdw>
            </a:effectLst>
          </p:spPr>
        </p:pic>
        <p:sp>
          <p:nvSpPr>
            <p:cNvPr id="207" name="TextBox 10"/>
            <p:cNvSpPr/>
            <p:nvPr/>
          </p:nvSpPr>
          <p:spPr>
            <a:xfrm>
              <a:off x="5957640" y="4502520"/>
              <a:ext cx="19141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000000"/>
                  </a:solidFill>
                  <a:highlight>
                    <a:srgbClr val="FFFF00"/>
                  </a:highlight>
                  <a:latin typeface="Calibri"/>
                </a:rPr>
                <a:t>Stackoverflow</a:t>
              </a:r>
              <a:endParaRPr lang="en-US" sz="1800" b="0" strike="noStrike" spc="-1">
                <a:latin typeface="Arial"/>
              </a:endParaRPr>
            </a:p>
          </p:txBody>
        </p:sp>
      </p:grpSp>
      <p:pic>
        <p:nvPicPr>
          <p:cNvPr id="208" name="Picture 12"/>
          <p:cNvPicPr/>
          <p:nvPr/>
        </p:nvPicPr>
        <p:blipFill>
          <a:blip r:embed="rId6"/>
          <a:srcRect b="29338"/>
          <a:stretch/>
        </p:blipFill>
        <p:spPr>
          <a:xfrm>
            <a:off x="2052360" y="2371320"/>
            <a:ext cx="8932680" cy="181296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EB68AF0-A66F-4128-A4C7-63C13356057D}"/>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9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232629"/>
              </a:buClr>
            </a:pPr>
            <a:r>
              <a:rPr lang="en-US" sz="2800" kern="1200" spc="-1">
                <a:solidFill>
                  <a:srgbClr val="000000"/>
                </a:solidFill>
                <a:effectLst/>
                <a:latin typeface="-apple-system"/>
                <a:ea typeface="DejaVu Sans"/>
                <a:cs typeface="DejaVu Sans"/>
              </a:rPr>
              <a:t>7. </a:t>
            </a:r>
            <a:r>
              <a:rPr lang="en-US" sz="2800" b="0" kern="1200" spc="-1">
                <a:solidFill>
                  <a:srgbClr val="000000"/>
                </a:solidFill>
                <a:effectLst/>
                <a:latin typeface="-apple-system"/>
                <a:ea typeface="DejaVu Sans"/>
                <a:cs typeface="DejaVu Sans"/>
              </a:rPr>
              <a:t>Good QA Body</a:t>
            </a:r>
            <a:endParaRPr lang="en-US" sz="4000">
              <a:effectLst/>
              <a:latin typeface="-apple-system"/>
            </a:endParaRPr>
          </a:p>
          <a:p>
            <a:pPr>
              <a:lnSpc>
                <a:spcPct val="90000"/>
              </a:lnSpc>
              <a:spcBef>
                <a:spcPts val="1001"/>
              </a:spcBef>
              <a:buNone/>
            </a:pPr>
            <a:endParaRPr lang="en-US" sz="2000" b="0" strike="noStrike" spc="-1">
              <a:latin typeface="Arial"/>
            </a:endParaRPr>
          </a:p>
        </p:txBody>
      </p:sp>
      <p:pic>
        <p:nvPicPr>
          <p:cNvPr id="197" name="Picture 7"/>
          <p:cNvPicPr/>
          <p:nvPr/>
        </p:nvPicPr>
        <p:blipFill>
          <a:blip r:embed="rId3"/>
          <a:stretch/>
        </p:blipFill>
        <p:spPr>
          <a:xfrm>
            <a:off x="10339560" y="5834520"/>
            <a:ext cx="1641600" cy="730440"/>
          </a:xfrm>
          <a:prstGeom prst="rect">
            <a:avLst/>
          </a:prstGeom>
          <a:ln w="0">
            <a:noFill/>
          </a:ln>
        </p:spPr>
      </p:pic>
      <p:pic>
        <p:nvPicPr>
          <p:cNvPr id="198" name="Picture 6"/>
          <p:cNvPicPr/>
          <p:nvPr/>
        </p:nvPicPr>
        <p:blipFill>
          <a:blip r:embed="rId4"/>
          <a:stretch/>
        </p:blipFill>
        <p:spPr>
          <a:xfrm>
            <a:off x="2783234" y="2402683"/>
            <a:ext cx="5979811" cy="416227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F94234C-9F55-4DB3-8606-A28BBA8ACF9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29F4E351-25D0-4DDC-96DC-7B372C21D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917" y="2206641"/>
            <a:ext cx="9620166" cy="3377079"/>
          </a:xfrm>
          <a:prstGeom prst="rect">
            <a:avLst/>
          </a:prstGeom>
          <a:ln>
            <a:noFill/>
          </a:ln>
          <a:effectLst>
            <a:softEdge rad="112500"/>
          </a:effectLst>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Our approach</a:t>
            </a:r>
          </a:p>
        </p:txBody>
      </p:sp>
      <p:pic>
        <p:nvPicPr>
          <p:cNvPr id="6" name="Picture 5">
            <a:extLst>
              <a:ext uri="{FF2B5EF4-FFF2-40B4-BE49-F238E27FC236}">
                <a16:creationId xmlns:a16="http://schemas.microsoft.com/office/drawing/2014/main" id="{1C14C884-699E-48B4-977F-7B21459DE47D}"/>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552346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0"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3. </a:t>
            </a:r>
            <a:r>
              <a:rPr lang="en-US" sz="2000" b="0" strike="noStrike" spc="-1">
                <a:solidFill>
                  <a:srgbClr val="000000"/>
                </a:solidFill>
                <a:latin typeface="-apple-system"/>
              </a:rPr>
              <a:t>Show you have tried/searched to fix it!</a:t>
            </a:r>
            <a:endParaRPr lang="en-US" sz="2000" b="0" strike="noStrike" spc="-1">
              <a:latin typeface="Arial"/>
            </a:endParaRPr>
          </a:p>
        </p:txBody>
      </p:sp>
      <p:pic>
        <p:nvPicPr>
          <p:cNvPr id="211" name="Picture 7"/>
          <p:cNvPicPr/>
          <p:nvPr/>
        </p:nvPicPr>
        <p:blipFill>
          <a:blip r:embed="rId3"/>
          <a:stretch/>
        </p:blipFill>
        <p:spPr>
          <a:xfrm>
            <a:off x="10339560" y="5834520"/>
            <a:ext cx="1641600" cy="730440"/>
          </a:xfrm>
          <a:prstGeom prst="rect">
            <a:avLst/>
          </a:prstGeom>
          <a:ln w="0">
            <a:noFill/>
          </a:ln>
        </p:spPr>
      </p:pic>
      <p:pic>
        <p:nvPicPr>
          <p:cNvPr id="212" name="Picture 3"/>
          <p:cNvPicPr/>
          <p:nvPr/>
        </p:nvPicPr>
        <p:blipFill>
          <a:blip r:embed="rId4"/>
          <a:stretch/>
        </p:blipFill>
        <p:spPr>
          <a:xfrm>
            <a:off x="2279160" y="2928588"/>
            <a:ext cx="6987960" cy="207252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7B3C43F-4F10-46AD-B90E-147D697A7EF0}"/>
              </a:ext>
            </a:extLst>
          </p:cNvPr>
          <p:cNvSpPr txBox="1"/>
          <p:nvPr/>
        </p:nvSpPr>
        <p:spPr>
          <a:xfrm>
            <a:off x="210840" y="6195628"/>
            <a:ext cx="6096000" cy="369332"/>
          </a:xfrm>
          <a:prstGeom prst="rect">
            <a:avLst/>
          </a:prstGeom>
          <a:noFill/>
        </p:spPr>
        <p:txBody>
          <a:bodyPr wrap="square">
            <a:spAutoFit/>
          </a:bodyPr>
          <a:lstStyle/>
          <a:p>
            <a:r>
              <a:rPr lang="en-US">
                <a:hlinkClick r:id="rId5"/>
              </a:rPr>
              <a:t>https://stackoverflow.com/questions/ask</a:t>
            </a:r>
            <a:endParaRPr lang="en-US"/>
          </a:p>
        </p:txBody>
      </p:sp>
      <p:pic>
        <p:nvPicPr>
          <p:cNvPr id="8" name="Picture 7">
            <a:extLst>
              <a:ext uri="{FF2B5EF4-FFF2-40B4-BE49-F238E27FC236}">
                <a16:creationId xmlns:a16="http://schemas.microsoft.com/office/drawing/2014/main" id="{21F6E3E9-59DE-4E1E-ABD4-D2BEDBC37C9A}"/>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A34423-9D18-4A45-A280-82173589D626}"/>
              </a:ext>
            </a:extLst>
          </p:cNvPr>
          <p:cNvPicPr>
            <a:picLocks noChangeAspect="1"/>
          </p:cNvPicPr>
          <p:nvPr/>
        </p:nvPicPr>
        <p:blipFill>
          <a:blip r:embed="rId3"/>
          <a:stretch>
            <a:fillRect/>
          </a:stretch>
        </p:blipFill>
        <p:spPr>
          <a:xfrm>
            <a:off x="5768532" y="4964633"/>
            <a:ext cx="5029636" cy="1463167"/>
          </a:xfrm>
          <a:prstGeom prst="rect">
            <a:avLst/>
          </a:prstGeom>
          <a:ln>
            <a:noFill/>
          </a:ln>
          <a:effectLst>
            <a:outerShdw blurRad="292100" dist="139700" dir="2700000" algn="tl" rotWithShape="0">
              <a:srgbClr val="333333">
                <a:alpha val="65000"/>
              </a:srgbClr>
            </a:outerShdw>
          </a:effectLst>
        </p:spPr>
      </p:pic>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0"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3. </a:t>
            </a:r>
            <a:r>
              <a:rPr lang="en-US" sz="2000" b="0" strike="noStrike" spc="-1">
                <a:solidFill>
                  <a:srgbClr val="000000"/>
                </a:solidFill>
                <a:latin typeface="-apple-system"/>
              </a:rPr>
              <a:t>Show you have tried/searched to fix it!</a:t>
            </a:r>
            <a:endParaRPr lang="en-US" sz="2000" b="0" strike="noStrike" spc="-1">
              <a:latin typeface="Arial"/>
            </a:endParaRPr>
          </a:p>
        </p:txBody>
      </p:sp>
      <p:pic>
        <p:nvPicPr>
          <p:cNvPr id="211" name="Picture 7"/>
          <p:cNvPicPr/>
          <p:nvPr/>
        </p:nvPicPr>
        <p:blipFill>
          <a:blip r:embed="rId4"/>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F9E92FCA-590E-4BAB-9CBB-793432C0D5FB}"/>
              </a:ext>
            </a:extLst>
          </p:cNvPr>
          <p:cNvPicPr>
            <a:picLocks noChangeAspect="1"/>
          </p:cNvPicPr>
          <p:nvPr/>
        </p:nvPicPr>
        <p:blipFill rotWithShape="1">
          <a:blip r:embed="rId5"/>
          <a:srcRect b="8425"/>
          <a:stretch/>
        </p:blipFill>
        <p:spPr>
          <a:xfrm>
            <a:off x="1031640" y="2820926"/>
            <a:ext cx="4507539" cy="360687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13DD924-B2AC-47C8-8155-6A6FC1258953}"/>
              </a:ext>
            </a:extLst>
          </p:cNvPr>
          <p:cNvPicPr>
            <a:picLocks noChangeAspect="1"/>
          </p:cNvPicPr>
          <p:nvPr/>
        </p:nvPicPr>
        <p:blipFill>
          <a:blip r:embed="rId6"/>
          <a:stretch>
            <a:fillRect/>
          </a:stretch>
        </p:blipFill>
        <p:spPr>
          <a:xfrm>
            <a:off x="5768532" y="2483187"/>
            <a:ext cx="5220152" cy="2286198"/>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5873822-E862-4216-A1B4-F2365C0E7CAB}"/>
              </a:ext>
            </a:extLst>
          </p:cNvPr>
          <p:cNvSpPr/>
          <p:nvPr/>
        </p:nvSpPr>
        <p:spPr>
          <a:xfrm>
            <a:off x="5911228" y="2490466"/>
            <a:ext cx="4934760" cy="211351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AB6CFB-8C07-4E8C-BF79-98E72FA5A494}"/>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2" name="Rectangle 1">
            <a:extLst>
              <a:ext uri="{FF2B5EF4-FFF2-40B4-BE49-F238E27FC236}">
                <a16:creationId xmlns:a16="http://schemas.microsoft.com/office/drawing/2014/main" id="{DFF37529-7D38-4B25-BE86-9DAEF78FC59D}"/>
              </a:ext>
            </a:extLst>
          </p:cNvPr>
          <p:cNvSpPr/>
          <p:nvPr/>
        </p:nvSpPr>
        <p:spPr>
          <a:xfrm>
            <a:off x="5911228" y="5039067"/>
            <a:ext cx="4772312" cy="131093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84566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0"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3. </a:t>
            </a:r>
            <a:r>
              <a:rPr lang="en-US" sz="2000" b="0" strike="noStrike" spc="-1">
                <a:solidFill>
                  <a:srgbClr val="000000"/>
                </a:solidFill>
                <a:latin typeface="-apple-system"/>
              </a:rPr>
              <a:t>Show you have tried/searched to fix it!</a:t>
            </a:r>
            <a:endParaRPr lang="en-US" sz="2000" b="0" strike="noStrike" spc="-1">
              <a:latin typeface="Arial"/>
            </a:endParaRPr>
          </a:p>
        </p:txBody>
      </p:sp>
      <p:pic>
        <p:nvPicPr>
          <p:cNvPr id="211"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DD639B6E-D51D-4EFC-80C7-B1BBD76BE1BB}"/>
              </a:ext>
            </a:extLst>
          </p:cNvPr>
          <p:cNvPicPr>
            <a:picLocks noChangeAspect="1"/>
          </p:cNvPicPr>
          <p:nvPr/>
        </p:nvPicPr>
        <p:blipFill>
          <a:blip r:embed="rId4"/>
          <a:stretch>
            <a:fillRect/>
          </a:stretch>
        </p:blipFill>
        <p:spPr>
          <a:xfrm>
            <a:off x="3106005" y="2501870"/>
            <a:ext cx="5334270" cy="375883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9AD8DCB7-358E-4097-AE22-65D0B6789864}"/>
              </a:ext>
            </a:extLst>
          </p:cNvPr>
          <p:cNvSpPr/>
          <p:nvPr/>
        </p:nvSpPr>
        <p:spPr>
          <a:xfrm>
            <a:off x="3688080" y="3596640"/>
            <a:ext cx="2987040" cy="22378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C01F36B-3C64-42F7-87C1-9A162C70222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7161617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0"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3. </a:t>
            </a:r>
            <a:r>
              <a:rPr lang="en-US" sz="2000" b="0" strike="noStrike" spc="-1">
                <a:solidFill>
                  <a:srgbClr val="000000"/>
                </a:solidFill>
                <a:latin typeface="-apple-system"/>
              </a:rPr>
              <a:t>Show you have tried/searched to fix it!</a:t>
            </a:r>
            <a:endParaRPr lang="en-US" sz="2000" b="0" strike="noStrike" spc="-1">
              <a:latin typeface="Arial"/>
            </a:endParaRPr>
          </a:p>
        </p:txBody>
      </p:sp>
      <p:pic>
        <p:nvPicPr>
          <p:cNvPr id="211"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FF3BB623-BE9F-4E4D-8B4E-9A6948672A36}"/>
              </a:ext>
            </a:extLst>
          </p:cNvPr>
          <p:cNvPicPr>
            <a:picLocks noChangeAspect="1"/>
          </p:cNvPicPr>
          <p:nvPr/>
        </p:nvPicPr>
        <p:blipFill rotWithShape="1">
          <a:blip r:embed="rId4"/>
          <a:srcRect b="38464"/>
          <a:stretch/>
        </p:blipFill>
        <p:spPr>
          <a:xfrm>
            <a:off x="1113130" y="4324389"/>
            <a:ext cx="4665928" cy="151013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2EAB54D-62AF-4D65-8EC2-FB3A6E34FD7B}"/>
              </a:ext>
            </a:extLst>
          </p:cNvPr>
          <p:cNvPicPr>
            <a:picLocks noChangeAspect="1"/>
          </p:cNvPicPr>
          <p:nvPr/>
        </p:nvPicPr>
        <p:blipFill rotWithShape="1">
          <a:blip r:embed="rId5"/>
          <a:srcRect b="42915"/>
          <a:stretch/>
        </p:blipFill>
        <p:spPr>
          <a:xfrm>
            <a:off x="6210488" y="2653875"/>
            <a:ext cx="4955212" cy="140091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0C02F303-FA1D-4C1B-9928-C1DF1DC3C857}"/>
              </a:ext>
            </a:extLst>
          </p:cNvPr>
          <p:cNvPicPr>
            <a:picLocks noChangeAspect="1"/>
          </p:cNvPicPr>
          <p:nvPr/>
        </p:nvPicPr>
        <p:blipFill>
          <a:blip r:embed="rId6"/>
          <a:stretch>
            <a:fillRect/>
          </a:stretch>
        </p:blipFill>
        <p:spPr>
          <a:xfrm>
            <a:off x="1113130" y="2677743"/>
            <a:ext cx="4665928" cy="136450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EFB617BA-8DBC-4166-990A-50C912DF18DD}"/>
              </a:ext>
            </a:extLst>
          </p:cNvPr>
          <p:cNvPicPr>
            <a:picLocks noChangeAspect="1"/>
          </p:cNvPicPr>
          <p:nvPr/>
        </p:nvPicPr>
        <p:blipFill>
          <a:blip r:embed="rId7"/>
          <a:stretch>
            <a:fillRect/>
          </a:stretch>
        </p:blipFill>
        <p:spPr>
          <a:xfrm>
            <a:off x="6212978" y="4319309"/>
            <a:ext cx="4955212" cy="171817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68FC813-93EF-4649-9442-C7AEC7FC31B2}"/>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8005769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4" name="Content Placeholder 34"/>
          <p:cNvSpPr/>
          <p:nvPr/>
        </p:nvSpPr>
        <p:spPr>
          <a:xfrm>
            <a:off x="632967" y="129847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kern="1200" spc="-1">
                <a:solidFill>
                  <a:srgbClr val="000000"/>
                </a:solidFill>
                <a:effectLst/>
                <a:latin typeface="-apple-system"/>
                <a:ea typeface="DejaVu Sans"/>
                <a:cs typeface="DejaVu Sans"/>
              </a:rPr>
              <a:t>7. </a:t>
            </a:r>
            <a:r>
              <a:rPr lang="en-US" sz="3600" b="0" kern="1200" spc="-1">
                <a:solidFill>
                  <a:srgbClr val="000000"/>
                </a:solidFill>
                <a:effectLst/>
                <a:latin typeface="-apple-system"/>
                <a:ea typeface="DejaVu Sans"/>
                <a:cs typeface="DejaVu Sans"/>
              </a:rPr>
              <a:t>Good QA Body</a:t>
            </a:r>
            <a:endParaRPr lang="en-US" sz="4800">
              <a:effectLst/>
            </a:endParaRPr>
          </a:p>
          <a:p>
            <a:pPr lvl="1">
              <a:lnSpc>
                <a:spcPct val="90000"/>
              </a:lnSpc>
              <a:spcBef>
                <a:spcPts val="1001"/>
              </a:spcBef>
              <a:buClr>
                <a:srgbClr val="000000"/>
              </a:buClr>
            </a:pPr>
            <a:r>
              <a:rPr lang="en-US" sz="2800" spc="-1">
                <a:solidFill>
                  <a:srgbClr val="000000"/>
                </a:solidFill>
                <a:latin typeface="-apple-system"/>
              </a:rPr>
              <a:t>4. </a:t>
            </a:r>
            <a:r>
              <a:rPr lang="en-US" sz="2800" b="0" strike="noStrike" spc="-1">
                <a:solidFill>
                  <a:srgbClr val="000000"/>
                </a:solidFill>
                <a:latin typeface="-apple-system"/>
              </a:rPr>
              <a:t>Include the errors</a:t>
            </a:r>
            <a:endParaRPr lang="en-US" sz="2800" b="0" strike="noStrike" spc="-1">
              <a:latin typeface="Arial"/>
            </a:endParaRPr>
          </a:p>
        </p:txBody>
      </p:sp>
      <p:pic>
        <p:nvPicPr>
          <p:cNvPr id="215" name="Picture 7"/>
          <p:cNvPicPr/>
          <p:nvPr/>
        </p:nvPicPr>
        <p:blipFill>
          <a:blip r:embed="rId3"/>
          <a:stretch/>
        </p:blipFill>
        <p:spPr>
          <a:xfrm>
            <a:off x="10339560" y="5834520"/>
            <a:ext cx="1641600" cy="730440"/>
          </a:xfrm>
          <a:prstGeom prst="rect">
            <a:avLst/>
          </a:prstGeom>
          <a:ln w="0">
            <a:noFill/>
          </a:ln>
        </p:spPr>
      </p:pic>
      <p:pic>
        <p:nvPicPr>
          <p:cNvPr id="216" name="Picture 3"/>
          <p:cNvPicPr/>
          <p:nvPr/>
        </p:nvPicPr>
        <p:blipFill>
          <a:blip r:embed="rId4"/>
          <a:stretch/>
        </p:blipFill>
        <p:spPr>
          <a:xfrm>
            <a:off x="2470754" y="2602378"/>
            <a:ext cx="6752073" cy="392291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991AE27-6B1C-4AB2-A21E-A61661D76555}"/>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4" name="Content Placeholder 34"/>
          <p:cNvSpPr/>
          <p:nvPr/>
        </p:nvSpPr>
        <p:spPr>
          <a:xfrm>
            <a:off x="632967" y="129847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kern="1200" spc="-1">
                <a:solidFill>
                  <a:srgbClr val="000000"/>
                </a:solidFill>
                <a:effectLst/>
                <a:latin typeface="-apple-system"/>
                <a:ea typeface="DejaVu Sans"/>
                <a:cs typeface="DejaVu Sans"/>
              </a:rPr>
              <a:t>7. </a:t>
            </a:r>
            <a:r>
              <a:rPr lang="en-US" sz="3600" b="0" kern="1200" spc="-1">
                <a:solidFill>
                  <a:srgbClr val="000000"/>
                </a:solidFill>
                <a:effectLst/>
                <a:latin typeface="-apple-system"/>
                <a:ea typeface="DejaVu Sans"/>
                <a:cs typeface="DejaVu Sans"/>
              </a:rPr>
              <a:t>Good QA Body</a:t>
            </a:r>
            <a:endParaRPr lang="en-US" sz="4800">
              <a:effectLst/>
            </a:endParaRPr>
          </a:p>
          <a:p>
            <a:pPr lvl="1">
              <a:lnSpc>
                <a:spcPct val="90000"/>
              </a:lnSpc>
              <a:spcBef>
                <a:spcPts val="1001"/>
              </a:spcBef>
              <a:buClr>
                <a:srgbClr val="000000"/>
              </a:buClr>
            </a:pPr>
            <a:r>
              <a:rPr lang="en-US" sz="2800" spc="-1">
                <a:solidFill>
                  <a:srgbClr val="000000"/>
                </a:solidFill>
                <a:latin typeface="-apple-system"/>
              </a:rPr>
              <a:t>4. </a:t>
            </a:r>
            <a:r>
              <a:rPr lang="en-US" sz="2800" b="0" strike="noStrike" spc="-1">
                <a:solidFill>
                  <a:srgbClr val="000000"/>
                </a:solidFill>
                <a:latin typeface="-apple-system"/>
              </a:rPr>
              <a:t>Include the errors</a:t>
            </a:r>
            <a:endParaRPr lang="en-US" sz="2800" b="0" strike="noStrike" spc="-1">
              <a:latin typeface="Arial"/>
            </a:endParaRPr>
          </a:p>
        </p:txBody>
      </p:sp>
      <p:pic>
        <p:nvPicPr>
          <p:cNvPr id="215" name="Picture 7"/>
          <p:cNvPicPr/>
          <p:nvPr/>
        </p:nvPicPr>
        <p:blipFill>
          <a:blip r:embed="rId3"/>
          <a:stretch/>
        </p:blipFill>
        <p:spPr>
          <a:xfrm>
            <a:off x="10339560" y="5834520"/>
            <a:ext cx="1641600" cy="730440"/>
          </a:xfrm>
          <a:prstGeom prst="rect">
            <a:avLst/>
          </a:prstGeom>
          <a:ln w="0">
            <a:noFill/>
          </a:ln>
        </p:spPr>
      </p:pic>
      <p:grpSp>
        <p:nvGrpSpPr>
          <p:cNvPr id="2" name="Group 1">
            <a:extLst>
              <a:ext uri="{FF2B5EF4-FFF2-40B4-BE49-F238E27FC236}">
                <a16:creationId xmlns:a16="http://schemas.microsoft.com/office/drawing/2014/main" id="{5D27F568-47F1-402B-BCBA-27D9878983F5}"/>
              </a:ext>
            </a:extLst>
          </p:cNvPr>
          <p:cNvGrpSpPr/>
          <p:nvPr/>
        </p:nvGrpSpPr>
        <p:grpSpPr>
          <a:xfrm>
            <a:off x="515521" y="2903746"/>
            <a:ext cx="5432992" cy="2211180"/>
            <a:chOff x="3043925" y="3075195"/>
            <a:chExt cx="6104149" cy="2484335"/>
          </a:xfrm>
        </p:grpSpPr>
        <p:pic>
          <p:nvPicPr>
            <p:cNvPr id="3" name="Picture 2">
              <a:extLst>
                <a:ext uri="{FF2B5EF4-FFF2-40B4-BE49-F238E27FC236}">
                  <a16:creationId xmlns:a16="http://schemas.microsoft.com/office/drawing/2014/main" id="{1A143041-7F6F-44A9-A233-7AB28480AD49}"/>
                </a:ext>
              </a:extLst>
            </p:cNvPr>
            <p:cNvPicPr>
              <a:picLocks noChangeAspect="1"/>
            </p:cNvPicPr>
            <p:nvPr/>
          </p:nvPicPr>
          <p:blipFill>
            <a:blip r:embed="rId4"/>
            <a:stretch>
              <a:fillRect/>
            </a:stretch>
          </p:blipFill>
          <p:spPr>
            <a:xfrm>
              <a:off x="3043925" y="3075195"/>
              <a:ext cx="6104149" cy="2484335"/>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B5CE4E6B-E4C1-44FA-A99E-882212B3E09E}"/>
                </a:ext>
              </a:extLst>
            </p:cNvPr>
            <p:cNvSpPr/>
            <p:nvPr/>
          </p:nvSpPr>
          <p:spPr>
            <a:xfrm>
              <a:off x="3043925" y="3075195"/>
              <a:ext cx="503316" cy="21191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60D20A0-BF9D-4537-B715-C6A5F5D9739B}"/>
                </a:ext>
              </a:extLst>
            </p:cNvPr>
            <p:cNvSpPr/>
            <p:nvPr/>
          </p:nvSpPr>
          <p:spPr>
            <a:xfrm>
              <a:off x="3043925" y="5319565"/>
              <a:ext cx="503316" cy="21191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3">
            <a:extLst>
              <a:ext uri="{FF2B5EF4-FFF2-40B4-BE49-F238E27FC236}">
                <a16:creationId xmlns:a16="http://schemas.microsoft.com/office/drawing/2014/main" id="{7084012D-C037-4616-94CE-369C18DE5ED2}"/>
              </a:ext>
            </a:extLst>
          </p:cNvPr>
          <p:cNvPicPr/>
          <p:nvPr/>
        </p:nvPicPr>
        <p:blipFill rotWithShape="1">
          <a:blip r:embed="rId5"/>
          <a:srcRect t="9500" b="49344"/>
          <a:stretch/>
        </p:blipFill>
        <p:spPr>
          <a:xfrm>
            <a:off x="6662243" y="3322336"/>
            <a:ext cx="5133344" cy="1442053"/>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6F3B0360-7263-41FA-B729-07D5AB34D57E}"/>
              </a:ext>
            </a:extLst>
          </p:cNvPr>
          <p:cNvCxnSpPr>
            <a:cxnSpLocks/>
            <a:stCxn id="3" idx="3"/>
          </p:cNvCxnSpPr>
          <p:nvPr/>
        </p:nvCxnSpPr>
        <p:spPr>
          <a:xfrm>
            <a:off x="5948513" y="4009336"/>
            <a:ext cx="713730"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FB7F9E3-BECC-458C-A44B-4112DDE3A68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355987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Picture 3"/>
          <p:cNvPicPr/>
          <p:nvPr/>
        </p:nvPicPr>
        <p:blipFill>
          <a:blip r:embed="rId3"/>
          <a:stretch/>
        </p:blipFill>
        <p:spPr>
          <a:xfrm>
            <a:off x="2737260" y="2484360"/>
            <a:ext cx="6071760" cy="4080600"/>
          </a:xfrm>
          <a:prstGeom prst="rect">
            <a:avLst/>
          </a:prstGeom>
          <a:ln>
            <a:noFill/>
          </a:ln>
          <a:effectLst>
            <a:outerShdw blurRad="292100" dist="139700" dir="2700000" algn="tl" rotWithShape="0">
              <a:srgbClr val="333333">
                <a:alpha val="65000"/>
              </a:srgbClr>
            </a:outerShdw>
          </a:effectLst>
        </p:spPr>
      </p:pic>
      <p:sp>
        <p:nvSpPr>
          <p:cNvPr id="21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8" name="Content Placeholder 34"/>
          <p:cNvSpPr/>
          <p:nvPr/>
        </p:nvSpPr>
        <p:spPr>
          <a:xfrm>
            <a:off x="641644"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kern="1200" spc="-1">
                <a:solidFill>
                  <a:srgbClr val="000000"/>
                </a:solidFill>
                <a:effectLst/>
                <a:latin typeface="-apple-system"/>
                <a:ea typeface="DejaVu Sans"/>
                <a:cs typeface="DejaVu Sans"/>
              </a:rPr>
              <a:t>7. </a:t>
            </a:r>
            <a:r>
              <a:rPr lang="en-US" sz="3600" b="0" kern="1200" spc="-1">
                <a:solidFill>
                  <a:srgbClr val="000000"/>
                </a:solidFill>
                <a:effectLst/>
                <a:latin typeface="-apple-system"/>
                <a:ea typeface="DejaVu Sans"/>
                <a:cs typeface="DejaVu Sans"/>
              </a:rPr>
              <a:t>Good QA Body</a:t>
            </a:r>
            <a:endParaRPr lang="en-US" sz="4800">
              <a:effectLst/>
            </a:endParaRPr>
          </a:p>
          <a:p>
            <a:pPr lvl="1">
              <a:lnSpc>
                <a:spcPct val="90000"/>
              </a:lnSpc>
              <a:spcBef>
                <a:spcPts val="1001"/>
              </a:spcBef>
              <a:buClr>
                <a:srgbClr val="000000"/>
              </a:buClr>
            </a:pPr>
            <a:r>
              <a:rPr lang="en-US" sz="2400" spc="-1">
                <a:solidFill>
                  <a:srgbClr val="000000"/>
                </a:solidFill>
                <a:latin typeface="-apple-system"/>
              </a:rPr>
              <a:t>5. </a:t>
            </a:r>
            <a:r>
              <a:rPr lang="en-US" sz="2400" b="0" strike="noStrike" spc="-1">
                <a:solidFill>
                  <a:srgbClr val="000000"/>
                </a:solidFill>
                <a:latin typeface="-apple-system"/>
              </a:rPr>
              <a:t>Use code snippets/reprex</a:t>
            </a:r>
            <a:endParaRPr lang="en-US" sz="2400" b="0" strike="noStrike" spc="-1">
              <a:latin typeface="Arial"/>
            </a:endParaRPr>
          </a:p>
          <a:p>
            <a:pPr>
              <a:lnSpc>
                <a:spcPct val="90000"/>
              </a:lnSpc>
              <a:spcBef>
                <a:spcPts val="1001"/>
              </a:spcBef>
              <a:buNone/>
            </a:pPr>
            <a:endParaRPr lang="en-US" sz="2800" b="0" strike="noStrike" spc="-1">
              <a:latin typeface="Arial"/>
            </a:endParaRPr>
          </a:p>
        </p:txBody>
      </p:sp>
      <p:pic>
        <p:nvPicPr>
          <p:cNvPr id="219" name="Picture 7"/>
          <p:cNvPicPr/>
          <p:nvPr/>
        </p:nvPicPr>
        <p:blipFill>
          <a:blip r:embed="rId4"/>
          <a:stretch/>
        </p:blipFill>
        <p:spPr>
          <a:xfrm>
            <a:off x="10339560" y="5834520"/>
            <a:ext cx="1641600" cy="730440"/>
          </a:xfrm>
          <a:prstGeom prst="rect">
            <a:avLst/>
          </a:prstGeom>
          <a:ln w="0">
            <a:noFill/>
          </a:ln>
        </p:spPr>
      </p:pic>
      <p:sp>
        <p:nvSpPr>
          <p:cNvPr id="221" name="Rectangle 6"/>
          <p:cNvSpPr/>
          <p:nvPr/>
        </p:nvSpPr>
        <p:spPr>
          <a:xfrm>
            <a:off x="3182996" y="3444766"/>
            <a:ext cx="5471640" cy="153828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pic>
        <p:nvPicPr>
          <p:cNvPr id="7" name="Picture 6">
            <a:extLst>
              <a:ext uri="{FF2B5EF4-FFF2-40B4-BE49-F238E27FC236}">
                <a16:creationId xmlns:a16="http://schemas.microsoft.com/office/drawing/2014/main" id="{B360ECB8-3B45-4253-B59E-98873B4C8F3C}"/>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6"/>
          <p:cNvPicPr/>
          <p:nvPr/>
        </p:nvPicPr>
        <p:blipFill>
          <a:blip r:embed="rId3"/>
          <a:stretch/>
        </p:blipFill>
        <p:spPr>
          <a:xfrm>
            <a:off x="3892140" y="1378030"/>
            <a:ext cx="6709680" cy="4969080"/>
          </a:xfrm>
          <a:prstGeom prst="rect">
            <a:avLst/>
          </a:prstGeom>
          <a:ln>
            <a:noFill/>
          </a:ln>
          <a:effectLst>
            <a:outerShdw blurRad="292100" dist="139700" dir="2700000" algn="tl" rotWithShape="0">
              <a:srgbClr val="333333">
                <a:alpha val="65000"/>
              </a:srgbClr>
            </a:outerShdw>
          </a:effectLst>
        </p:spPr>
      </p:pic>
      <p:sp>
        <p:nvSpPr>
          <p:cNvPr id="22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23" name="Content Placeholder 34"/>
          <p:cNvSpPr/>
          <p:nvPr/>
        </p:nvSpPr>
        <p:spPr>
          <a:xfrm>
            <a:off x="515520" y="1352929"/>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3600">
              <a:effectLst/>
            </a:endParaRPr>
          </a:p>
          <a:p>
            <a:pPr lvl="1">
              <a:lnSpc>
                <a:spcPct val="90000"/>
              </a:lnSpc>
              <a:spcBef>
                <a:spcPts val="1001"/>
              </a:spcBef>
              <a:buClr>
                <a:srgbClr val="000000"/>
              </a:buClr>
            </a:pPr>
            <a:r>
              <a:rPr lang="en-US" sz="2000" spc="-1">
                <a:solidFill>
                  <a:srgbClr val="000000"/>
                </a:solidFill>
                <a:latin typeface="Calibri"/>
              </a:rPr>
              <a:t>6. </a:t>
            </a:r>
            <a:r>
              <a:rPr lang="en-US" sz="2000" b="0" strike="noStrike" spc="-1">
                <a:solidFill>
                  <a:srgbClr val="000000"/>
                </a:solidFill>
                <a:latin typeface="Calibri"/>
              </a:rPr>
              <a:t>Explain what you need</a:t>
            </a: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224" name="Picture 7"/>
          <p:cNvPicPr/>
          <p:nvPr/>
        </p:nvPicPr>
        <p:blipFill>
          <a:blip r:embed="rId4"/>
          <a:stretch/>
        </p:blipFill>
        <p:spPr>
          <a:xfrm>
            <a:off x="10339560" y="5834520"/>
            <a:ext cx="1641600" cy="730440"/>
          </a:xfrm>
          <a:prstGeom prst="rect">
            <a:avLst/>
          </a:prstGeom>
          <a:ln w="0">
            <a:noFill/>
          </a:ln>
        </p:spPr>
      </p:pic>
      <p:sp>
        <p:nvSpPr>
          <p:cNvPr id="226" name="Rectangle 8"/>
          <p:cNvSpPr/>
          <p:nvPr/>
        </p:nvSpPr>
        <p:spPr>
          <a:xfrm>
            <a:off x="4414072" y="3694835"/>
            <a:ext cx="4934520" cy="4060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227" name="Straight Arrow Connector 10"/>
          <p:cNvSpPr/>
          <p:nvPr/>
        </p:nvSpPr>
        <p:spPr>
          <a:xfrm>
            <a:off x="4620117" y="3429000"/>
            <a:ext cx="360" cy="924840"/>
          </a:xfrm>
          <a:custGeom>
            <a:avLst/>
            <a:gdLst/>
            <a:ahLst/>
            <a:cxnLst/>
            <a:rect l="l" t="t" r="r" b="b"/>
            <a:pathLst>
              <a:path w="21600" h="21600">
                <a:moveTo>
                  <a:pt x="0" y="0"/>
                </a:moveTo>
                <a:lnTo>
                  <a:pt x="21600" y="21600"/>
                </a:lnTo>
              </a:path>
            </a:pathLst>
          </a:custGeom>
          <a:noFill/>
          <a:ln>
            <a:solidFill>
              <a:srgbClr val="5B9BD5"/>
            </a:solidFill>
            <a:tailEnd type="triangle" w="med" len="med"/>
          </a:ln>
        </p:spPr>
        <p:style>
          <a:lnRef idx="1">
            <a:schemeClr val="accent5"/>
          </a:lnRef>
          <a:fillRef idx="0">
            <a:schemeClr val="accent5"/>
          </a:fillRef>
          <a:effectRef idx="0">
            <a:schemeClr val="accent5"/>
          </a:effectRef>
          <a:fontRef idx="minor"/>
        </p:style>
      </p:sp>
      <p:pic>
        <p:nvPicPr>
          <p:cNvPr id="8" name="Picture 7">
            <a:extLst>
              <a:ext uri="{FF2B5EF4-FFF2-40B4-BE49-F238E27FC236}">
                <a16:creationId xmlns:a16="http://schemas.microsoft.com/office/drawing/2014/main" id="{2E0F8482-D54C-4348-8EE6-63F3D7294A0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A80376-C1DB-4845-BAB2-8063FFC148BD}"/>
              </a:ext>
            </a:extLst>
          </p:cNvPr>
          <p:cNvPicPr>
            <a:picLocks noChangeAspect="1"/>
          </p:cNvPicPr>
          <p:nvPr/>
        </p:nvPicPr>
        <p:blipFill>
          <a:blip r:embed="rId3"/>
          <a:stretch>
            <a:fillRect/>
          </a:stretch>
        </p:blipFill>
        <p:spPr>
          <a:xfrm>
            <a:off x="2834237" y="2426977"/>
            <a:ext cx="6523525" cy="3814817"/>
          </a:xfrm>
          <a:prstGeom prst="rect">
            <a:avLst/>
          </a:prstGeom>
          <a:ln>
            <a:noFill/>
          </a:ln>
          <a:effectLst>
            <a:outerShdw blurRad="292100" dist="139700" dir="2700000" algn="tl" rotWithShape="0">
              <a:srgbClr val="333333">
                <a:alpha val="65000"/>
              </a:srgbClr>
            </a:outerShdw>
          </a:effectLst>
        </p:spPr>
      </p:pic>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pic>
        <p:nvPicPr>
          <p:cNvPr id="211" name="Picture 7"/>
          <p:cNvPicPr/>
          <p:nvPr/>
        </p:nvPicPr>
        <p:blipFill>
          <a:blip r:embed="rId4"/>
          <a:stretch/>
        </p:blipFill>
        <p:spPr>
          <a:xfrm>
            <a:off x="10339560" y="5834520"/>
            <a:ext cx="1641600" cy="730440"/>
          </a:xfrm>
          <a:prstGeom prst="rect">
            <a:avLst/>
          </a:prstGeom>
          <a:ln w="0">
            <a:noFill/>
          </a:ln>
        </p:spPr>
      </p:pic>
      <p:sp>
        <p:nvSpPr>
          <p:cNvPr id="19" name="TextBox 18">
            <a:extLst>
              <a:ext uri="{FF2B5EF4-FFF2-40B4-BE49-F238E27FC236}">
                <a16:creationId xmlns:a16="http://schemas.microsoft.com/office/drawing/2014/main" id="{BE317BDA-A645-4871-863D-6024D9744CE5}"/>
              </a:ext>
            </a:extLst>
          </p:cNvPr>
          <p:cNvSpPr txBox="1"/>
          <p:nvPr/>
        </p:nvSpPr>
        <p:spPr>
          <a:xfrm>
            <a:off x="210839" y="6241794"/>
            <a:ext cx="9349849" cy="369332"/>
          </a:xfrm>
          <a:prstGeom prst="rect">
            <a:avLst/>
          </a:prstGeom>
          <a:noFill/>
        </p:spPr>
        <p:txBody>
          <a:bodyPr wrap="square">
            <a:spAutoFit/>
          </a:bodyPr>
          <a:lstStyle/>
          <a:p>
            <a:r>
              <a:rPr lang="en-US">
                <a:hlinkClick r:id="rId5"/>
              </a:rPr>
              <a:t>https://codeblog.jonskeet.uk/2010/08/29/writing-the-perfect-question</a:t>
            </a:r>
            <a:endParaRPr lang="en-US"/>
          </a:p>
        </p:txBody>
      </p:sp>
      <p:sp>
        <p:nvSpPr>
          <p:cNvPr id="7" name="Content Placeholder 34">
            <a:extLst>
              <a:ext uri="{FF2B5EF4-FFF2-40B4-BE49-F238E27FC236}">
                <a16:creationId xmlns:a16="http://schemas.microsoft.com/office/drawing/2014/main" id="{9B1B3E27-2EA1-46ED-8FCE-0F156BA8B990}"/>
              </a:ext>
            </a:extLst>
          </p:cNvPr>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7. </a:t>
            </a:r>
            <a:r>
              <a:rPr lang="en-US" sz="2000" spc="-1">
                <a:latin typeface="-apple-system"/>
              </a:rPr>
              <a:t>P</a:t>
            </a:r>
            <a:r>
              <a:rPr lang="en-US" sz="2000" b="0" strike="noStrike" spc="-1">
                <a:latin typeface="-apple-system"/>
              </a:rPr>
              <a:t>roviding more information</a:t>
            </a:r>
            <a:endParaRPr lang="fa-IR" sz="2000" spc="-1">
              <a:solidFill>
                <a:srgbClr val="000000"/>
              </a:solidFill>
              <a:latin typeface="-apple-system"/>
            </a:endParaRPr>
          </a:p>
        </p:txBody>
      </p:sp>
      <p:pic>
        <p:nvPicPr>
          <p:cNvPr id="8" name="Picture 7">
            <a:extLst>
              <a:ext uri="{FF2B5EF4-FFF2-40B4-BE49-F238E27FC236}">
                <a16:creationId xmlns:a16="http://schemas.microsoft.com/office/drawing/2014/main" id="{D3AD859A-6378-4B50-AAB6-94636C4EEC31}"/>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3938849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54E55-90C7-4E84-B6D0-26BB7D01D140}"/>
              </a:ext>
            </a:extLst>
          </p:cNvPr>
          <p:cNvPicPr>
            <a:picLocks noChangeAspect="1"/>
          </p:cNvPicPr>
          <p:nvPr/>
        </p:nvPicPr>
        <p:blipFill>
          <a:blip r:embed="rId3"/>
          <a:stretch>
            <a:fillRect/>
          </a:stretch>
        </p:blipFill>
        <p:spPr>
          <a:xfrm>
            <a:off x="5773139" y="1337026"/>
            <a:ext cx="5309817" cy="5227933"/>
          </a:xfrm>
          <a:prstGeom prst="rect">
            <a:avLst/>
          </a:prstGeom>
          <a:ln>
            <a:noFill/>
          </a:ln>
          <a:effectLst>
            <a:outerShdw blurRad="292100" dist="139700" dir="2700000" algn="tl" rotWithShape="0">
              <a:srgbClr val="333333">
                <a:alpha val="65000"/>
              </a:srgbClr>
            </a:outerShdw>
          </a:effectLst>
        </p:spPr>
      </p:pic>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10"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7. </a:t>
            </a:r>
            <a:r>
              <a:rPr lang="en-US" sz="2000" spc="-1">
                <a:latin typeface="-apple-system"/>
              </a:rPr>
              <a:t>P</a:t>
            </a:r>
            <a:r>
              <a:rPr lang="en-US" sz="2000" b="0" strike="noStrike" spc="-1">
                <a:latin typeface="-apple-system"/>
              </a:rPr>
              <a:t>roviding more information</a:t>
            </a:r>
            <a:r>
              <a:rPr lang="fa-IR" sz="2000" b="0" strike="noStrike" spc="-1">
                <a:latin typeface="-apple-system"/>
              </a:rPr>
              <a:t> </a:t>
            </a: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Categorize</a:t>
            </a:r>
            <a:endParaRPr lang="en-US" sz="2000" b="0" strike="noStrike" spc="-1">
              <a:latin typeface="Arial"/>
            </a:endParaRP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Use a template</a:t>
            </a:r>
            <a:endParaRPr lang="fa-IR" sz="2000" spc="-1">
              <a:solidFill>
                <a:srgbClr val="000000"/>
              </a:solidFill>
              <a:latin typeface="-apple-system"/>
            </a:endParaRPr>
          </a:p>
        </p:txBody>
      </p:sp>
      <p:pic>
        <p:nvPicPr>
          <p:cNvPr id="211" name="Picture 7"/>
          <p:cNvPicPr/>
          <p:nvPr/>
        </p:nvPicPr>
        <p:blipFill>
          <a:blip r:embed="rId4"/>
          <a:stretch/>
        </p:blipFill>
        <p:spPr>
          <a:xfrm>
            <a:off x="10339560" y="5834520"/>
            <a:ext cx="1641600" cy="730440"/>
          </a:xfrm>
          <a:prstGeom prst="rect">
            <a:avLst/>
          </a:prstGeom>
          <a:ln w="0">
            <a:noFill/>
          </a:ln>
        </p:spPr>
      </p:pic>
      <p:sp>
        <p:nvSpPr>
          <p:cNvPr id="11" name="TextBox 10">
            <a:extLst>
              <a:ext uri="{FF2B5EF4-FFF2-40B4-BE49-F238E27FC236}">
                <a16:creationId xmlns:a16="http://schemas.microsoft.com/office/drawing/2014/main" id="{378A883A-A565-4B13-8711-3CE3C98A1774}"/>
              </a:ext>
            </a:extLst>
          </p:cNvPr>
          <p:cNvSpPr txBox="1"/>
          <p:nvPr/>
        </p:nvSpPr>
        <p:spPr>
          <a:xfrm>
            <a:off x="210840" y="6199740"/>
            <a:ext cx="6093372" cy="646331"/>
          </a:xfrm>
          <a:prstGeom prst="rect">
            <a:avLst/>
          </a:prstGeom>
          <a:noFill/>
        </p:spPr>
        <p:txBody>
          <a:bodyPr wrap="square">
            <a:spAutoFit/>
          </a:bodyPr>
          <a:lstStyle/>
          <a:p>
            <a:r>
              <a:rPr lang="en-US">
                <a:hlinkClick r:id="rId5"/>
              </a:rPr>
              <a:t>https://github.com/facebook/react/issues</a:t>
            </a:r>
            <a:endParaRPr lang="fa-IR"/>
          </a:p>
          <a:p>
            <a:endParaRPr lang="en-US"/>
          </a:p>
        </p:txBody>
      </p:sp>
      <p:pic>
        <p:nvPicPr>
          <p:cNvPr id="7" name="Picture 6">
            <a:extLst>
              <a:ext uri="{FF2B5EF4-FFF2-40B4-BE49-F238E27FC236}">
                <a16:creationId xmlns:a16="http://schemas.microsoft.com/office/drawing/2014/main" id="{45A9BCD3-36D0-49DE-A954-99FC5EE36B6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39688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Our approach</a:t>
            </a:r>
          </a:p>
        </p:txBody>
      </p:sp>
      <p:pic>
        <p:nvPicPr>
          <p:cNvPr id="7" name="Picture 6">
            <a:extLst>
              <a:ext uri="{FF2B5EF4-FFF2-40B4-BE49-F238E27FC236}">
                <a16:creationId xmlns:a16="http://schemas.microsoft.com/office/drawing/2014/main" id="{1972A74C-4FE9-4DCB-9A09-7E9F4DE9F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804" y="2229620"/>
            <a:ext cx="6160391" cy="4106929"/>
          </a:xfrm>
          <a:prstGeom prst="rect">
            <a:avLst/>
          </a:prstGeom>
          <a:ln>
            <a:noFill/>
          </a:ln>
          <a:effectLst>
            <a:softEdge rad="112500"/>
          </a:effectLst>
        </p:spPr>
      </p:pic>
      <p:pic>
        <p:nvPicPr>
          <p:cNvPr id="6" name="Picture 5">
            <a:extLst>
              <a:ext uri="{FF2B5EF4-FFF2-40B4-BE49-F238E27FC236}">
                <a16:creationId xmlns:a16="http://schemas.microsoft.com/office/drawing/2014/main" id="{1458A89F-C4E9-482F-B1BD-A85BC8DDD076}"/>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7738795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5019B-5D0F-4558-B8D4-B8041D1A670E}"/>
              </a:ext>
            </a:extLst>
          </p:cNvPr>
          <p:cNvPicPr>
            <a:picLocks noChangeAspect="1"/>
          </p:cNvPicPr>
          <p:nvPr/>
        </p:nvPicPr>
        <p:blipFill>
          <a:blip r:embed="rId3"/>
          <a:stretch>
            <a:fillRect/>
          </a:stretch>
        </p:blipFill>
        <p:spPr>
          <a:xfrm>
            <a:off x="5679286" y="1359574"/>
            <a:ext cx="5891706" cy="4929233"/>
          </a:xfrm>
          <a:prstGeom prst="rect">
            <a:avLst/>
          </a:prstGeom>
          <a:ln>
            <a:noFill/>
          </a:ln>
          <a:effectLst>
            <a:outerShdw blurRad="292100" dist="139700" dir="2700000" algn="tl" rotWithShape="0">
              <a:srgbClr val="333333">
                <a:alpha val="65000"/>
              </a:srgbClr>
            </a:outerShdw>
          </a:effectLst>
        </p:spPr>
      </p:pic>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pic>
        <p:nvPicPr>
          <p:cNvPr id="211" name="Picture 7"/>
          <p:cNvPicPr/>
          <p:nvPr/>
        </p:nvPicPr>
        <p:blipFill>
          <a:blip r:embed="rId4"/>
          <a:stretch/>
        </p:blipFill>
        <p:spPr>
          <a:xfrm>
            <a:off x="10339560" y="5834520"/>
            <a:ext cx="1641600" cy="730440"/>
          </a:xfrm>
          <a:prstGeom prst="rect">
            <a:avLst/>
          </a:prstGeom>
          <a:ln w="0">
            <a:noFill/>
          </a:ln>
        </p:spPr>
      </p:pic>
      <p:sp>
        <p:nvSpPr>
          <p:cNvPr id="11" name="TextBox 10">
            <a:extLst>
              <a:ext uri="{FF2B5EF4-FFF2-40B4-BE49-F238E27FC236}">
                <a16:creationId xmlns:a16="http://schemas.microsoft.com/office/drawing/2014/main" id="{378A883A-A565-4B13-8711-3CE3C98A1774}"/>
              </a:ext>
            </a:extLst>
          </p:cNvPr>
          <p:cNvSpPr txBox="1"/>
          <p:nvPr/>
        </p:nvSpPr>
        <p:spPr>
          <a:xfrm>
            <a:off x="210840" y="6199740"/>
            <a:ext cx="6093372" cy="646331"/>
          </a:xfrm>
          <a:prstGeom prst="rect">
            <a:avLst/>
          </a:prstGeom>
          <a:noFill/>
        </p:spPr>
        <p:txBody>
          <a:bodyPr wrap="square">
            <a:spAutoFit/>
          </a:bodyPr>
          <a:lstStyle/>
          <a:p>
            <a:r>
              <a:rPr lang="en-US">
                <a:hlinkClick r:id="rId5"/>
              </a:rPr>
              <a:t>https://github.com/facebook/react/issues</a:t>
            </a:r>
            <a:endParaRPr lang="fa-IR"/>
          </a:p>
          <a:p>
            <a:endParaRPr lang="en-US"/>
          </a:p>
        </p:txBody>
      </p:sp>
      <p:sp>
        <p:nvSpPr>
          <p:cNvPr id="14" name="Content Placeholder 34">
            <a:extLst>
              <a:ext uri="{FF2B5EF4-FFF2-40B4-BE49-F238E27FC236}">
                <a16:creationId xmlns:a16="http://schemas.microsoft.com/office/drawing/2014/main" id="{95528887-2FE0-4CD3-AA07-3BDD73A19E67}"/>
              </a:ext>
            </a:extLst>
          </p:cNvPr>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7. </a:t>
            </a:r>
            <a:r>
              <a:rPr lang="en-US" sz="2000" spc="-1">
                <a:latin typeface="-apple-system"/>
              </a:rPr>
              <a:t>P</a:t>
            </a:r>
            <a:r>
              <a:rPr lang="en-US" sz="2000" b="0" strike="noStrike" spc="-1">
                <a:latin typeface="-apple-system"/>
              </a:rPr>
              <a:t>roviding more information</a:t>
            </a:r>
            <a:r>
              <a:rPr lang="fa-IR" sz="2000" b="0" strike="noStrike" spc="-1">
                <a:latin typeface="-apple-system"/>
              </a:rPr>
              <a:t> </a:t>
            </a: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Categorize</a:t>
            </a:r>
            <a:endParaRPr lang="en-US" sz="2000" b="0" strike="noStrike" spc="-1">
              <a:latin typeface="Arial"/>
            </a:endParaRP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Use a template</a:t>
            </a:r>
            <a:endParaRPr lang="fa-IR" sz="2000" spc="-1">
              <a:solidFill>
                <a:srgbClr val="000000"/>
              </a:solidFill>
              <a:latin typeface="-apple-system"/>
            </a:endParaRPr>
          </a:p>
        </p:txBody>
      </p:sp>
      <p:pic>
        <p:nvPicPr>
          <p:cNvPr id="7" name="Picture 6">
            <a:extLst>
              <a:ext uri="{FF2B5EF4-FFF2-40B4-BE49-F238E27FC236}">
                <a16:creationId xmlns:a16="http://schemas.microsoft.com/office/drawing/2014/main" id="{35EFDC40-6CC9-4C7B-B275-DF9004FE8A1F}"/>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2138892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5598A36-F9F1-4F05-A85C-6AA8C7DBCA57}"/>
              </a:ext>
            </a:extLst>
          </p:cNvPr>
          <p:cNvPicPr>
            <a:picLocks noChangeAspect="1"/>
          </p:cNvPicPr>
          <p:nvPr/>
        </p:nvPicPr>
        <p:blipFill>
          <a:blip r:embed="rId3"/>
          <a:stretch>
            <a:fillRect/>
          </a:stretch>
        </p:blipFill>
        <p:spPr>
          <a:xfrm>
            <a:off x="297632" y="3131889"/>
            <a:ext cx="5595600" cy="3131667"/>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0F6A22BE-7257-4D7C-B344-84BA028ECA7F}"/>
              </a:ext>
            </a:extLst>
          </p:cNvPr>
          <p:cNvPicPr>
            <a:picLocks noChangeAspect="1"/>
          </p:cNvPicPr>
          <p:nvPr/>
        </p:nvPicPr>
        <p:blipFill>
          <a:blip r:embed="rId4"/>
          <a:stretch>
            <a:fillRect/>
          </a:stretch>
        </p:blipFill>
        <p:spPr>
          <a:xfrm>
            <a:off x="6048428" y="1566378"/>
            <a:ext cx="5480769" cy="4936752"/>
          </a:xfrm>
          <a:prstGeom prst="rect">
            <a:avLst/>
          </a:prstGeom>
          <a:ln>
            <a:noFill/>
          </a:ln>
          <a:effectLst>
            <a:outerShdw blurRad="292100" dist="139700" dir="2700000" algn="tl" rotWithShape="0">
              <a:srgbClr val="333333">
                <a:alpha val="65000"/>
              </a:srgbClr>
            </a:outerShdw>
          </a:effectLst>
        </p:spPr>
      </p:pic>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pic>
        <p:nvPicPr>
          <p:cNvPr id="211" name="Picture 7"/>
          <p:cNvPicPr/>
          <p:nvPr/>
        </p:nvPicPr>
        <p:blipFill>
          <a:blip r:embed="rId5"/>
          <a:stretch/>
        </p:blipFill>
        <p:spPr>
          <a:xfrm>
            <a:off x="10339560" y="5834520"/>
            <a:ext cx="1641600" cy="730440"/>
          </a:xfrm>
          <a:prstGeom prst="rect">
            <a:avLst/>
          </a:prstGeom>
          <a:ln w="0">
            <a:noFill/>
          </a:ln>
        </p:spPr>
      </p:pic>
      <p:sp>
        <p:nvSpPr>
          <p:cNvPr id="5" name="Rectangle 4">
            <a:extLst>
              <a:ext uri="{FF2B5EF4-FFF2-40B4-BE49-F238E27FC236}">
                <a16:creationId xmlns:a16="http://schemas.microsoft.com/office/drawing/2014/main" id="{DC226078-15ED-4DFD-B41E-5C5ABB89085D}"/>
              </a:ext>
            </a:extLst>
          </p:cNvPr>
          <p:cNvSpPr/>
          <p:nvPr/>
        </p:nvSpPr>
        <p:spPr>
          <a:xfrm>
            <a:off x="783371" y="5632485"/>
            <a:ext cx="755869" cy="20203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1CEB92C-E1CE-4C5C-9E48-A7C817A16107}"/>
              </a:ext>
            </a:extLst>
          </p:cNvPr>
          <p:cNvSpPr/>
          <p:nvPr/>
        </p:nvSpPr>
        <p:spPr>
          <a:xfrm>
            <a:off x="6155632" y="3503615"/>
            <a:ext cx="914401" cy="20241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4">
            <a:extLst>
              <a:ext uri="{FF2B5EF4-FFF2-40B4-BE49-F238E27FC236}">
                <a16:creationId xmlns:a16="http://schemas.microsoft.com/office/drawing/2014/main" id="{DE117ADD-C617-44A8-9144-B3966FC62A0E}"/>
              </a:ext>
            </a:extLst>
          </p:cNvPr>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7. </a:t>
            </a:r>
            <a:r>
              <a:rPr lang="en-US" sz="2000" spc="-1">
                <a:latin typeface="-apple-system"/>
              </a:rPr>
              <a:t>P</a:t>
            </a:r>
            <a:r>
              <a:rPr lang="en-US" sz="2000" b="0" strike="noStrike" spc="-1">
                <a:latin typeface="-apple-system"/>
              </a:rPr>
              <a:t>roviding more information</a:t>
            </a:r>
            <a:r>
              <a:rPr lang="fa-IR" sz="2000" b="0" strike="noStrike" spc="-1">
                <a:latin typeface="-apple-system"/>
              </a:rPr>
              <a:t> </a:t>
            </a: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Categorize</a:t>
            </a:r>
            <a:endParaRPr lang="en-US" sz="2000" b="0" strike="noStrike" spc="-1">
              <a:latin typeface="Arial"/>
            </a:endParaRP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Use a template</a:t>
            </a:r>
            <a:endParaRPr lang="fa-IR" sz="2000" spc="-1">
              <a:solidFill>
                <a:srgbClr val="000000"/>
              </a:solidFill>
              <a:latin typeface="-apple-system"/>
            </a:endParaRPr>
          </a:p>
        </p:txBody>
      </p:sp>
      <p:sp>
        <p:nvSpPr>
          <p:cNvPr id="21" name="Rectangle 20">
            <a:extLst>
              <a:ext uri="{FF2B5EF4-FFF2-40B4-BE49-F238E27FC236}">
                <a16:creationId xmlns:a16="http://schemas.microsoft.com/office/drawing/2014/main" id="{DA015F2B-2E0C-4E40-87FC-D12650B08B9B}"/>
              </a:ext>
            </a:extLst>
          </p:cNvPr>
          <p:cNvSpPr/>
          <p:nvPr/>
        </p:nvSpPr>
        <p:spPr>
          <a:xfrm>
            <a:off x="6155632" y="1566378"/>
            <a:ext cx="5106728" cy="38434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9264BCF-4079-4258-8914-45BBE1EF313F}"/>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89638001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pic>
        <p:nvPicPr>
          <p:cNvPr id="211" name="Picture 7"/>
          <p:cNvPicPr/>
          <p:nvPr/>
        </p:nvPicPr>
        <p:blipFill>
          <a:blip r:embed="rId3"/>
          <a:stretch/>
        </p:blipFill>
        <p:spPr>
          <a:xfrm>
            <a:off x="10339560" y="5834520"/>
            <a:ext cx="1641600" cy="730440"/>
          </a:xfrm>
          <a:prstGeom prst="rect">
            <a:avLst/>
          </a:prstGeom>
          <a:ln w="0">
            <a:noFill/>
          </a:ln>
        </p:spPr>
      </p:pic>
      <p:grpSp>
        <p:nvGrpSpPr>
          <p:cNvPr id="13" name="Group 12">
            <a:extLst>
              <a:ext uri="{FF2B5EF4-FFF2-40B4-BE49-F238E27FC236}">
                <a16:creationId xmlns:a16="http://schemas.microsoft.com/office/drawing/2014/main" id="{CEE17E54-DFB0-481C-8641-A6E96042EC81}"/>
              </a:ext>
            </a:extLst>
          </p:cNvPr>
          <p:cNvGrpSpPr/>
          <p:nvPr/>
        </p:nvGrpSpPr>
        <p:grpSpPr>
          <a:xfrm>
            <a:off x="694604" y="2960272"/>
            <a:ext cx="10802792" cy="2990005"/>
            <a:chOff x="823870" y="2479009"/>
            <a:chExt cx="10802792" cy="2990005"/>
          </a:xfrm>
        </p:grpSpPr>
        <p:pic>
          <p:nvPicPr>
            <p:cNvPr id="3" name="Picture 2">
              <a:extLst>
                <a:ext uri="{FF2B5EF4-FFF2-40B4-BE49-F238E27FC236}">
                  <a16:creationId xmlns:a16="http://schemas.microsoft.com/office/drawing/2014/main" id="{48CE120A-CEDD-4542-9834-B02F4FE232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0720" y="2479009"/>
              <a:ext cx="2325142" cy="2325142"/>
            </a:xfrm>
            <a:prstGeom prst="rect">
              <a:avLst/>
            </a:prstGeom>
          </p:spPr>
        </p:pic>
        <p:pic>
          <p:nvPicPr>
            <p:cNvPr id="6" name="Picture 5">
              <a:extLst>
                <a:ext uri="{FF2B5EF4-FFF2-40B4-BE49-F238E27FC236}">
                  <a16:creationId xmlns:a16="http://schemas.microsoft.com/office/drawing/2014/main" id="{1C86AF37-1A26-4A9D-8F40-BCEF42F87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9984" y="2878538"/>
              <a:ext cx="1713719" cy="1713719"/>
            </a:xfrm>
            <a:prstGeom prst="rect">
              <a:avLst/>
            </a:prstGeom>
          </p:spPr>
        </p:pic>
        <p:pic>
          <p:nvPicPr>
            <p:cNvPr id="8" name="Picture 7">
              <a:extLst>
                <a:ext uri="{FF2B5EF4-FFF2-40B4-BE49-F238E27FC236}">
                  <a16:creationId xmlns:a16="http://schemas.microsoft.com/office/drawing/2014/main" id="{5E0D69D9-7B34-4772-9D5C-F33D8D9774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870" y="2837327"/>
              <a:ext cx="2019096" cy="1754930"/>
            </a:xfrm>
            <a:prstGeom prst="rect">
              <a:avLst/>
            </a:prstGeom>
          </p:spPr>
        </p:pic>
        <p:pic>
          <p:nvPicPr>
            <p:cNvPr id="10" name="Picture 9">
              <a:extLst>
                <a:ext uri="{FF2B5EF4-FFF2-40B4-BE49-F238E27FC236}">
                  <a16:creationId xmlns:a16="http://schemas.microsoft.com/office/drawing/2014/main" id="{2637DA2B-4C4F-46D4-96E9-2F83CCF6BA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9182" y="2937603"/>
              <a:ext cx="1927480" cy="1670483"/>
            </a:xfrm>
            <a:prstGeom prst="rect">
              <a:avLst/>
            </a:prstGeom>
          </p:spPr>
        </p:pic>
        <p:sp>
          <p:nvSpPr>
            <p:cNvPr id="12" name="TextBox 11">
              <a:extLst>
                <a:ext uri="{FF2B5EF4-FFF2-40B4-BE49-F238E27FC236}">
                  <a16:creationId xmlns:a16="http://schemas.microsoft.com/office/drawing/2014/main" id="{F4C2E850-167B-4985-92C7-F20F16E6607D}"/>
                </a:ext>
              </a:extLst>
            </p:cNvPr>
            <p:cNvSpPr txBox="1"/>
            <p:nvPr/>
          </p:nvSpPr>
          <p:spPr>
            <a:xfrm>
              <a:off x="1356364" y="5099682"/>
              <a:ext cx="954107" cy="369332"/>
            </a:xfrm>
            <a:prstGeom prst="rect">
              <a:avLst/>
            </a:prstGeom>
            <a:solidFill>
              <a:srgbClr val="FFFF00"/>
            </a:solidFill>
          </p:spPr>
          <p:txBody>
            <a:bodyPr wrap="none" rtlCol="0">
              <a:spAutoFit/>
            </a:bodyPr>
            <a:lstStyle/>
            <a:p>
              <a:r>
                <a:rPr lang="en-US"/>
                <a:t>Reactjs</a:t>
              </a:r>
            </a:p>
          </p:txBody>
        </p:sp>
        <p:sp>
          <p:nvSpPr>
            <p:cNvPr id="16" name="TextBox 15">
              <a:extLst>
                <a:ext uri="{FF2B5EF4-FFF2-40B4-BE49-F238E27FC236}">
                  <a16:creationId xmlns:a16="http://schemas.microsoft.com/office/drawing/2014/main" id="{C87C4CBF-CF3F-4070-A762-FDAE78B5ED4B}"/>
                </a:ext>
              </a:extLst>
            </p:cNvPr>
            <p:cNvSpPr txBox="1"/>
            <p:nvPr/>
          </p:nvSpPr>
          <p:spPr>
            <a:xfrm>
              <a:off x="4319789" y="5099682"/>
              <a:ext cx="1043876" cy="369332"/>
            </a:xfrm>
            <a:prstGeom prst="rect">
              <a:avLst/>
            </a:prstGeom>
            <a:solidFill>
              <a:srgbClr val="FFFF00"/>
            </a:solidFill>
          </p:spPr>
          <p:txBody>
            <a:bodyPr wrap="none" rtlCol="0">
              <a:spAutoFit/>
            </a:bodyPr>
            <a:lstStyle/>
            <a:p>
              <a:r>
                <a:rPr lang="en-US"/>
                <a:t>VSCode</a:t>
              </a:r>
            </a:p>
          </p:txBody>
        </p:sp>
        <p:sp>
          <p:nvSpPr>
            <p:cNvPr id="17" name="TextBox 16">
              <a:extLst>
                <a:ext uri="{FF2B5EF4-FFF2-40B4-BE49-F238E27FC236}">
                  <a16:creationId xmlns:a16="http://schemas.microsoft.com/office/drawing/2014/main" id="{06A26FE2-9DD1-4370-A2DD-B53A683AC5FF}"/>
                </a:ext>
              </a:extLst>
            </p:cNvPr>
            <p:cNvSpPr txBox="1"/>
            <p:nvPr/>
          </p:nvSpPr>
          <p:spPr>
            <a:xfrm>
              <a:off x="7436237" y="5099682"/>
              <a:ext cx="979755" cy="369332"/>
            </a:xfrm>
            <a:prstGeom prst="rect">
              <a:avLst/>
            </a:prstGeom>
            <a:solidFill>
              <a:srgbClr val="FFFF00"/>
            </a:solidFill>
          </p:spPr>
          <p:txBody>
            <a:bodyPr wrap="none" rtlCol="0">
              <a:spAutoFit/>
            </a:bodyPr>
            <a:lstStyle/>
            <a:p>
              <a:r>
                <a:rPr lang="en-US"/>
                <a:t>Angular</a:t>
              </a:r>
            </a:p>
          </p:txBody>
        </p:sp>
        <p:sp>
          <p:nvSpPr>
            <p:cNvPr id="18" name="TextBox 17">
              <a:extLst>
                <a:ext uri="{FF2B5EF4-FFF2-40B4-BE49-F238E27FC236}">
                  <a16:creationId xmlns:a16="http://schemas.microsoft.com/office/drawing/2014/main" id="{B48D49D9-E6A5-499C-982C-23374419A6A2}"/>
                </a:ext>
              </a:extLst>
            </p:cNvPr>
            <p:cNvSpPr txBox="1"/>
            <p:nvPr/>
          </p:nvSpPr>
          <p:spPr>
            <a:xfrm>
              <a:off x="10286345" y="5048308"/>
              <a:ext cx="753155" cy="369332"/>
            </a:xfrm>
            <a:prstGeom prst="rect">
              <a:avLst/>
            </a:prstGeom>
            <a:solidFill>
              <a:srgbClr val="FFFF00"/>
            </a:solidFill>
          </p:spPr>
          <p:txBody>
            <a:bodyPr wrap="none" rtlCol="0">
              <a:spAutoFit/>
            </a:bodyPr>
            <a:lstStyle/>
            <a:p>
              <a:r>
                <a:rPr lang="en-US"/>
                <a:t>Vuejs</a:t>
              </a:r>
            </a:p>
          </p:txBody>
        </p:sp>
      </p:grpSp>
      <p:sp>
        <p:nvSpPr>
          <p:cNvPr id="14" name="Content Placeholder 34">
            <a:extLst>
              <a:ext uri="{FF2B5EF4-FFF2-40B4-BE49-F238E27FC236}">
                <a16:creationId xmlns:a16="http://schemas.microsoft.com/office/drawing/2014/main" id="{9E32BF44-17D5-424A-B0E8-78F2C94D0868}"/>
              </a:ext>
            </a:extLst>
          </p:cNvPr>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kern="1200" spc="-1">
                <a:solidFill>
                  <a:srgbClr val="000000"/>
                </a:solidFill>
                <a:effectLst/>
                <a:latin typeface="-apple-system"/>
                <a:ea typeface="DejaVu Sans"/>
                <a:cs typeface="DejaVu Sans"/>
              </a:rPr>
              <a:t>7. </a:t>
            </a:r>
            <a:r>
              <a:rPr lang="en-US" sz="3200" b="0" kern="1200" spc="-1">
                <a:solidFill>
                  <a:srgbClr val="000000"/>
                </a:solidFill>
                <a:effectLst/>
                <a:latin typeface="-apple-system"/>
                <a:ea typeface="DejaVu Sans"/>
                <a:cs typeface="DejaVu Sans"/>
              </a:rPr>
              <a:t>Good QA Body</a:t>
            </a:r>
            <a:endParaRPr lang="en-US" sz="4400">
              <a:effectLst/>
              <a:latin typeface="-apple-system"/>
            </a:endParaRPr>
          </a:p>
          <a:p>
            <a:pPr lvl="1">
              <a:lnSpc>
                <a:spcPct val="90000"/>
              </a:lnSpc>
              <a:spcBef>
                <a:spcPts val="1001"/>
              </a:spcBef>
              <a:buClr>
                <a:srgbClr val="000000"/>
              </a:buClr>
            </a:pPr>
            <a:r>
              <a:rPr lang="en-US" sz="2000" spc="-1">
                <a:solidFill>
                  <a:srgbClr val="000000"/>
                </a:solidFill>
                <a:latin typeface="-apple-system"/>
              </a:rPr>
              <a:t>7. </a:t>
            </a:r>
            <a:r>
              <a:rPr lang="en-US" sz="2000" spc="-1">
                <a:latin typeface="-apple-system"/>
              </a:rPr>
              <a:t>P</a:t>
            </a:r>
            <a:r>
              <a:rPr lang="en-US" sz="2000" b="0" strike="noStrike" spc="-1">
                <a:latin typeface="-apple-system"/>
              </a:rPr>
              <a:t>roviding more information</a:t>
            </a:r>
            <a:r>
              <a:rPr lang="fa-IR" sz="2000" b="0" strike="noStrike" spc="-1">
                <a:latin typeface="-apple-system"/>
              </a:rPr>
              <a:t> </a:t>
            </a: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Categorize</a:t>
            </a:r>
            <a:endParaRPr lang="en-US" sz="2000" b="0" strike="noStrike" spc="-1">
              <a:latin typeface="Arial"/>
            </a:endParaRPr>
          </a:p>
          <a:p>
            <a:pPr marL="1257300" lvl="2" indent="-3429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Use a template</a:t>
            </a:r>
            <a:endParaRPr lang="fa-IR" sz="2000" spc="-1">
              <a:solidFill>
                <a:srgbClr val="000000"/>
              </a:solidFill>
              <a:latin typeface="-apple-system"/>
            </a:endParaRPr>
          </a:p>
        </p:txBody>
      </p:sp>
      <p:pic>
        <p:nvPicPr>
          <p:cNvPr id="15" name="Picture 14">
            <a:extLst>
              <a:ext uri="{FF2B5EF4-FFF2-40B4-BE49-F238E27FC236}">
                <a16:creationId xmlns:a16="http://schemas.microsoft.com/office/drawing/2014/main" id="{12133021-FBF3-4083-920D-F9EA5A1F0875}"/>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8495168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3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000" b="0" strike="noStrike" spc="-1">
                <a:solidFill>
                  <a:srgbClr val="000000"/>
                </a:solidFill>
                <a:latin typeface="Calibri"/>
              </a:rPr>
              <a:t>30 Examples</a:t>
            </a:r>
            <a:endParaRPr lang="en-US" sz="2000" b="0" strike="noStrike" spc="-1">
              <a:latin typeface="Arial"/>
            </a:endParaRPr>
          </a:p>
          <a:p>
            <a:pPr marL="685800" lvl="1" indent="-228600">
              <a:lnSpc>
                <a:spcPct val="90000"/>
              </a:lnSpc>
              <a:spcBef>
                <a:spcPts val="499"/>
              </a:spcBef>
              <a:buClr>
                <a:srgbClr val="000000"/>
              </a:buClr>
              <a:buFont typeface="Arial"/>
              <a:buChar char="•"/>
            </a:pPr>
            <a:r>
              <a:rPr lang="en-US" sz="1600" b="0" strike="noStrike" spc="-1">
                <a:solidFill>
                  <a:srgbClr val="000000"/>
                </a:solidFill>
                <a:latin typeface="Calibri"/>
              </a:rPr>
              <a:t>score:100.. [javascript] hasaccepted:yes</a:t>
            </a:r>
            <a:endParaRPr lang="en-US" sz="1600" b="0" strike="noStrike" spc="-1">
              <a:latin typeface="Arial"/>
            </a:endParaRPr>
          </a:p>
          <a:p>
            <a:pPr>
              <a:lnSpc>
                <a:spcPct val="90000"/>
              </a:lnSpc>
              <a:spcBef>
                <a:spcPts val="1001"/>
              </a:spcBef>
              <a:buNone/>
            </a:pPr>
            <a:endParaRPr lang="en-US" sz="2000" b="0" strike="noStrike" spc="-1">
              <a:latin typeface="Arial"/>
            </a:endParaRPr>
          </a:p>
        </p:txBody>
      </p:sp>
      <p:pic>
        <p:nvPicPr>
          <p:cNvPr id="239" name="Picture 7"/>
          <p:cNvPicPr/>
          <p:nvPr/>
        </p:nvPicPr>
        <p:blipFill>
          <a:blip r:embed="rId3"/>
          <a:stretch/>
        </p:blipFill>
        <p:spPr>
          <a:xfrm>
            <a:off x="10339560" y="5834520"/>
            <a:ext cx="1641600" cy="730440"/>
          </a:xfrm>
          <a:prstGeom prst="rect">
            <a:avLst/>
          </a:prstGeom>
          <a:ln w="0">
            <a:noFill/>
          </a:ln>
        </p:spPr>
      </p:pic>
      <p:sp>
        <p:nvSpPr>
          <p:cNvPr id="240" name="TextBox 9"/>
          <p:cNvSpPr/>
          <p:nvPr/>
        </p:nvSpPr>
        <p:spPr>
          <a:xfrm>
            <a:off x="210600" y="6242400"/>
            <a:ext cx="991296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hlinkClick r:id="rId4"/>
              </a:rPr>
              <a:t>https://stackoverflow.com/search?q=score:100..+[javascript]+hasaccepted:yes+is:question</a:t>
            </a:r>
            <a:endParaRPr lang="en-US" sz="1800" b="0" strike="noStrike" spc="-1"/>
          </a:p>
          <a:p>
            <a:pPr>
              <a:lnSpc>
                <a:spcPct val="100000"/>
              </a:lnSpc>
              <a:buNone/>
            </a:pPr>
            <a:endParaRPr lang="en-US" sz="1800" b="0" strike="noStrike" spc="-1"/>
          </a:p>
        </p:txBody>
      </p:sp>
      <p:pic>
        <p:nvPicPr>
          <p:cNvPr id="241" name="Picture 12"/>
          <p:cNvPicPr/>
          <p:nvPr/>
        </p:nvPicPr>
        <p:blipFill>
          <a:blip r:embed="rId5"/>
          <a:stretch/>
        </p:blipFill>
        <p:spPr>
          <a:xfrm>
            <a:off x="2498700" y="2229840"/>
            <a:ext cx="7194600" cy="397728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07DA92D-8AF4-476F-96B1-30E759A3EF68}"/>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Good Question Body</a:t>
            </a:r>
            <a:endParaRPr lang="en-US" sz="4400" b="0" strike="noStrike" spc="-1">
              <a:solidFill>
                <a:srgbClr val="000000"/>
              </a:solidFill>
              <a:latin typeface="Calibri"/>
            </a:endParaRPr>
          </a:p>
        </p:txBody>
      </p:sp>
      <p:sp>
        <p:nvSpPr>
          <p:cNvPr id="24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000" b="0" strike="noStrike" spc="-1">
                <a:solidFill>
                  <a:srgbClr val="000000"/>
                </a:solidFill>
                <a:latin typeface="Calibri"/>
              </a:rPr>
              <a:t>30 Examples </a:t>
            </a:r>
            <a:endParaRPr lang="en-US" sz="2000" b="0" strike="noStrike" spc="-1">
              <a:latin typeface="Arial"/>
            </a:endParaRPr>
          </a:p>
          <a:p>
            <a:pPr marL="685800" lvl="1" indent="-228600">
              <a:lnSpc>
                <a:spcPct val="90000"/>
              </a:lnSpc>
              <a:spcBef>
                <a:spcPts val="499"/>
              </a:spcBef>
              <a:buClr>
                <a:srgbClr val="000000"/>
              </a:buClr>
              <a:buFont typeface="Arial"/>
              <a:buChar char="•"/>
            </a:pPr>
            <a:r>
              <a:rPr lang="en-US" sz="1600" b="0" strike="noStrike" spc="-1">
                <a:solidFill>
                  <a:srgbClr val="000000"/>
                </a:solidFill>
                <a:latin typeface="Calibri"/>
              </a:rPr>
              <a:t>score:100.. [reactjs] hasaccepted:yes</a:t>
            </a:r>
            <a:endParaRPr lang="en-US" sz="1600" b="0" strike="noStrike" spc="-1">
              <a:latin typeface="Arial"/>
            </a:endParaRPr>
          </a:p>
          <a:p>
            <a:pPr>
              <a:lnSpc>
                <a:spcPct val="90000"/>
              </a:lnSpc>
              <a:spcBef>
                <a:spcPts val="1001"/>
              </a:spcBef>
              <a:buNone/>
            </a:pPr>
            <a:endParaRPr lang="en-US" sz="2000" b="0" strike="noStrike" spc="-1">
              <a:latin typeface="Arial"/>
            </a:endParaRPr>
          </a:p>
        </p:txBody>
      </p:sp>
      <p:pic>
        <p:nvPicPr>
          <p:cNvPr id="244" name="Picture 7"/>
          <p:cNvPicPr/>
          <p:nvPr/>
        </p:nvPicPr>
        <p:blipFill>
          <a:blip r:embed="rId3"/>
          <a:stretch/>
        </p:blipFill>
        <p:spPr>
          <a:xfrm>
            <a:off x="10339560" y="5834520"/>
            <a:ext cx="1641600" cy="730440"/>
          </a:xfrm>
          <a:prstGeom prst="rect">
            <a:avLst/>
          </a:prstGeom>
          <a:ln w="0">
            <a:noFill/>
          </a:ln>
        </p:spPr>
      </p:pic>
      <p:pic>
        <p:nvPicPr>
          <p:cNvPr id="245" name="Picture 3"/>
          <p:cNvPicPr/>
          <p:nvPr/>
        </p:nvPicPr>
        <p:blipFill>
          <a:blip r:embed="rId4"/>
          <a:stretch/>
        </p:blipFill>
        <p:spPr>
          <a:xfrm>
            <a:off x="2291880" y="2157840"/>
            <a:ext cx="7608240" cy="3977280"/>
          </a:xfrm>
          <a:prstGeom prst="rect">
            <a:avLst/>
          </a:prstGeom>
          <a:ln>
            <a:noFill/>
          </a:ln>
          <a:effectLst>
            <a:outerShdw blurRad="292100" dist="139700" dir="2700000" algn="tl" rotWithShape="0">
              <a:srgbClr val="333333">
                <a:alpha val="65000"/>
              </a:srgbClr>
            </a:outerShdw>
          </a:effectLst>
        </p:spPr>
      </p:pic>
      <p:sp>
        <p:nvSpPr>
          <p:cNvPr id="246" name="TextBox 10"/>
          <p:cNvSpPr/>
          <p:nvPr/>
        </p:nvSpPr>
        <p:spPr>
          <a:xfrm>
            <a:off x="167040" y="6242400"/>
            <a:ext cx="1039176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rPr>
              <a:t>https://stackoverflow.com/search?q=score:100..+[reactjs]+hasaccepted:yes+is:question</a:t>
            </a:r>
            <a:endParaRPr lang="en-US" sz="1800" b="0" strike="noStrike" spc="-1">
              <a:latin typeface="Arial"/>
            </a:endParaRPr>
          </a:p>
        </p:txBody>
      </p:sp>
      <p:pic>
        <p:nvPicPr>
          <p:cNvPr id="7" name="Picture 6">
            <a:extLst>
              <a:ext uri="{FF2B5EF4-FFF2-40B4-BE49-F238E27FC236}">
                <a16:creationId xmlns:a16="http://schemas.microsoft.com/office/drawing/2014/main" id="{9A67AC5A-FC97-459E-ABF4-1214541B3F4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 - Review</a:t>
            </a:r>
            <a:endParaRPr lang="en-US" sz="4400" b="0" strike="noStrike" spc="-1">
              <a:solidFill>
                <a:srgbClr val="000000"/>
              </a:solidFill>
              <a:latin typeface="Calibri"/>
            </a:endParaRPr>
          </a:p>
        </p:txBody>
      </p:sp>
      <p:pic>
        <p:nvPicPr>
          <p:cNvPr id="249" name="Picture 7"/>
          <p:cNvPicPr/>
          <p:nvPr/>
        </p:nvPicPr>
        <p:blipFill>
          <a:blip r:embed="rId3"/>
          <a:stretch/>
        </p:blipFill>
        <p:spPr>
          <a:xfrm>
            <a:off x="10339560" y="5834520"/>
            <a:ext cx="1641600" cy="730440"/>
          </a:xfrm>
          <a:prstGeom prst="rect">
            <a:avLst/>
          </a:prstGeom>
          <a:ln w="0">
            <a:noFill/>
          </a:ln>
        </p:spPr>
      </p:pic>
      <p:sp>
        <p:nvSpPr>
          <p:cNvPr id="6" name="Content Placeholder 34">
            <a:extLst>
              <a:ext uri="{FF2B5EF4-FFF2-40B4-BE49-F238E27FC236}">
                <a16:creationId xmlns:a16="http://schemas.microsoft.com/office/drawing/2014/main" id="{19DD0142-D32E-401C-95BE-61B46B721E71}"/>
              </a:ext>
            </a:extLst>
          </p:cNvPr>
          <p:cNvSpPr/>
          <p:nvPr/>
        </p:nvSpPr>
        <p:spPr>
          <a:xfrm>
            <a:off x="68940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How to ask good questions?</a:t>
            </a:r>
            <a:endParaRPr lang="en-US" sz="2800" b="0" strike="noStrike" spc="-1">
              <a:latin typeface="Arial"/>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7 Rules</a:t>
            </a: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Search, and research</a:t>
            </a:r>
            <a:endParaRPr lang="en-US" b="0" strike="noStrike" spc="-1">
              <a:latin typeface="Arial"/>
            </a:endParaRP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Pretend you're talking to a busy colleague</a:t>
            </a:r>
            <a:endParaRPr lang="en-US" b="0" strike="noStrike" spc="-1">
              <a:latin typeface="Arial"/>
            </a:endParaRP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Spelling, grammar and punctuation are important, Markdown</a:t>
            </a:r>
            <a:endParaRPr lang="en-US" b="0" strike="noStrike" spc="-1">
              <a:latin typeface="Arial"/>
            </a:endParaRP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Crystal clear titles</a:t>
            </a:r>
            <a:endParaRPr lang="en-US" b="0" strike="noStrike" spc="-1">
              <a:latin typeface="Arial"/>
            </a:endParaRP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On-Topic Questions</a:t>
            </a: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Calibri"/>
              </a:rPr>
              <a:t>Tags</a:t>
            </a:r>
            <a:endParaRPr lang="en-US" b="0" strike="noStrike" spc="-1">
              <a:latin typeface="Arial"/>
            </a:endParaRP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Good QA Body</a:t>
            </a: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Introduce the problem before you post any code</a:t>
            </a:r>
            <a:endParaRPr lang="en-US" sz="1600" b="0" strike="noStrike" spc="-1">
              <a:latin typeface="Arial"/>
            </a:endParaRP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First paragraph is the most important part</a:t>
            </a:r>
            <a:endParaRPr lang="en-US" sz="1600" b="0" strike="noStrike" spc="-1">
              <a:latin typeface="Arial"/>
            </a:endParaRP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Show you have tried/searched to fix it!</a:t>
            </a:r>
            <a:endParaRPr lang="fa-IR" sz="1600" b="0" strike="noStrike" spc="-1">
              <a:solidFill>
                <a:srgbClr val="000000"/>
              </a:solidFill>
              <a:latin typeface="-apple-system"/>
            </a:endParaRP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Use code snippets/reprex</a:t>
            </a: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include the errors </a:t>
            </a: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Explain what you need</a:t>
            </a:r>
            <a:endParaRPr lang="fa-IR" sz="1600" b="0" strike="noStrike" spc="-1">
              <a:solidFill>
                <a:srgbClr val="000000"/>
              </a:solidFill>
              <a:latin typeface="-apple-system"/>
            </a:endParaRPr>
          </a:p>
          <a:p>
            <a:pPr marL="1714500" lvl="3" indent="-342900">
              <a:lnSpc>
                <a:spcPct val="90000"/>
              </a:lnSpc>
              <a:spcBef>
                <a:spcPts val="499"/>
              </a:spcBef>
              <a:buClr>
                <a:srgbClr val="000000"/>
              </a:buClr>
              <a:buFont typeface="+mj-lt"/>
              <a:buAutoNum type="arabicPeriod"/>
            </a:pPr>
            <a:r>
              <a:rPr lang="en-US" sz="1600" spc="-1">
                <a:latin typeface="-apple-system"/>
              </a:rPr>
              <a:t>P</a:t>
            </a:r>
            <a:r>
              <a:rPr lang="en-US" sz="1600" b="0" strike="noStrike" spc="-1">
                <a:latin typeface="-apple-system"/>
              </a:rPr>
              <a:t>roviding more information</a:t>
            </a:r>
            <a:r>
              <a:rPr lang="fa-IR" sz="1600" b="0" strike="noStrike" spc="-1">
                <a:latin typeface="-apple-system"/>
              </a:rPr>
              <a:t> </a:t>
            </a:r>
          </a:p>
          <a:p>
            <a:pPr marL="1714500" lvl="3" indent="-342900">
              <a:lnSpc>
                <a:spcPct val="90000"/>
              </a:lnSpc>
              <a:spcBef>
                <a:spcPts val="499"/>
              </a:spcBef>
              <a:buClr>
                <a:srgbClr val="000000"/>
              </a:buClr>
              <a:buFont typeface="+mj-lt"/>
              <a:buAutoNum type="arabicPeriod"/>
            </a:pPr>
            <a:endParaRPr lang="en-US" b="0" strike="noStrike" spc="-1">
              <a:latin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000000"/>
                </a:solidFill>
                <a:latin typeface="Calibri Light"/>
              </a:rPr>
              <a:t>Dealing with down/close votes?</a:t>
            </a:r>
            <a:endParaRPr lang="en-US" sz="4400" b="0" strike="noStrike" spc="-1">
              <a:solidFill>
                <a:srgbClr val="000000"/>
              </a:solidFill>
              <a:latin typeface="Calibri"/>
            </a:endParaRPr>
          </a:p>
        </p:txBody>
      </p:sp>
      <p:pic>
        <p:nvPicPr>
          <p:cNvPr id="313" name="Picture 7"/>
          <p:cNvPicPr/>
          <p:nvPr/>
        </p:nvPicPr>
        <p:blipFill>
          <a:blip r:embed="rId3"/>
          <a:stretch/>
        </p:blipFill>
        <p:spPr>
          <a:xfrm>
            <a:off x="10339560" y="5834520"/>
            <a:ext cx="1641600" cy="730440"/>
          </a:xfrm>
          <a:prstGeom prst="rect">
            <a:avLst/>
          </a:prstGeom>
          <a:ln w="0">
            <a:noFill/>
          </a:ln>
        </p:spPr>
      </p:pic>
      <p:sp>
        <p:nvSpPr>
          <p:cNvPr id="314" name="TextBox 8"/>
          <p:cNvSpPr/>
          <p:nvPr/>
        </p:nvSpPr>
        <p:spPr>
          <a:xfrm>
            <a:off x="169656" y="6044872"/>
            <a:ext cx="6095520" cy="6140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700" b="0" u="sng" strike="noStrike" spc="-1">
                <a:solidFill>
                  <a:srgbClr val="0563C1"/>
                </a:solidFill>
                <a:uFillTx/>
                <a:latin typeface="Calibri"/>
                <a:hlinkClick r:id="rId4"/>
              </a:rPr>
              <a:t>https://stackoverflow.com/help/closed-questions</a:t>
            </a:r>
            <a:endParaRPr lang="fa-IR" sz="1700" b="0" u="sng" strike="noStrike" spc="-1">
              <a:solidFill>
                <a:srgbClr val="0563C1"/>
              </a:solidFill>
              <a:uFillTx/>
              <a:latin typeface="Calibri"/>
            </a:endParaRPr>
          </a:p>
          <a:p>
            <a:r>
              <a:rPr lang="en-US" sz="1700">
                <a:latin typeface="-apple-system"/>
                <a:hlinkClick r:id="rId5"/>
              </a:rPr>
              <a:t>https://stackoverflow.com/help/privileges/close-questions</a:t>
            </a:r>
            <a:endParaRPr lang="en-US" sz="1700" b="0" strike="noStrike" spc="-1">
              <a:latin typeface="-apple-system"/>
            </a:endParaRPr>
          </a:p>
        </p:txBody>
      </p:sp>
      <p:sp>
        <p:nvSpPr>
          <p:cNvPr id="315" name="TextBox 6"/>
          <p:cNvSpPr/>
          <p:nvPr/>
        </p:nvSpPr>
        <p:spPr>
          <a:xfrm>
            <a:off x="622440" y="1258560"/>
            <a:ext cx="10946880" cy="433819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buClr>
                <a:srgbClr val="000000"/>
              </a:buClr>
              <a:buFont typeface="Arial" panose="020B0604020202020204" pitchFamily="34" charset="0"/>
              <a:buChar char="•"/>
            </a:pPr>
            <a:r>
              <a:rPr lang="en-US" sz="2300" strike="noStrike" spc="-1">
                <a:solidFill>
                  <a:srgbClr val="232629"/>
                </a:solidFill>
                <a:latin typeface="-apple-system"/>
              </a:rPr>
              <a:t>When should I vote down?</a:t>
            </a: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Duplicate</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Opinion-based</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Recommend or find a book, tool, software library, tutorial </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Questions seeking debugging help </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Legal questions, including questions about copyright or licensing</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Customer support with third-party services </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Needs details or clarity</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Needs more focus </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A problem that can no longer be reproduced </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A community-specific reason:</a:t>
            </a:r>
            <a:endParaRPr lang="en-US" sz="2300" b="0" strike="noStrike" spc="-1">
              <a:latin typeface="-apple-system"/>
            </a:endParaRPr>
          </a:p>
          <a:p>
            <a:pPr marL="457200" indent="-457200">
              <a:buClr>
                <a:srgbClr val="000000"/>
              </a:buClr>
              <a:buFont typeface="Arial" panose="020B0604020202020204" pitchFamily="34" charset="0"/>
              <a:buChar char="•"/>
            </a:pPr>
            <a:r>
              <a:rPr lang="en-US" sz="2300" b="0" strike="noStrike" spc="-1">
                <a:solidFill>
                  <a:srgbClr val="000000"/>
                </a:solidFill>
                <a:latin typeface="-apple-system"/>
              </a:rPr>
              <a:t>Stackoverflow Redline</a:t>
            </a:r>
            <a:endParaRPr lang="en-US" sz="2300" b="0" strike="noStrike" spc="-1">
              <a:latin typeface="-apple-system"/>
            </a:endParaRPr>
          </a:p>
        </p:txBody>
      </p:sp>
      <p:pic>
        <p:nvPicPr>
          <p:cNvPr id="7" name="Picture 6">
            <a:extLst>
              <a:ext uri="{FF2B5EF4-FFF2-40B4-BE49-F238E27FC236}">
                <a16:creationId xmlns:a16="http://schemas.microsoft.com/office/drawing/2014/main" id="{48878E90-A88C-4D44-80E3-7BBE8EAEFF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5756" y="3265876"/>
            <a:ext cx="2333564" cy="2333564"/>
          </a:xfrm>
          <a:prstGeom prst="rect">
            <a:avLst/>
          </a:prstGeom>
        </p:spPr>
      </p:pic>
      <p:pic>
        <p:nvPicPr>
          <p:cNvPr id="9" name="Picture 8">
            <a:extLst>
              <a:ext uri="{FF2B5EF4-FFF2-40B4-BE49-F238E27FC236}">
                <a16:creationId xmlns:a16="http://schemas.microsoft.com/office/drawing/2014/main" id="{0D0B2486-C9A1-4B52-977D-4B2304A273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9958" y="2221380"/>
            <a:ext cx="1325160" cy="1325160"/>
          </a:xfrm>
          <a:prstGeom prst="rect">
            <a:avLst/>
          </a:prstGeom>
        </p:spPr>
      </p:pic>
    </p:spTree>
    <p:extLst>
      <p:ext uri="{BB962C8B-B14F-4D97-AF65-F5344CB8AC3E}">
        <p14:creationId xmlns:p14="http://schemas.microsoft.com/office/powerpoint/2010/main" val="231301523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6AAE8-BCDA-409A-BD9C-51477FB59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690" y="1956522"/>
            <a:ext cx="6358620" cy="3354912"/>
          </a:xfrm>
          <a:prstGeom prst="rect">
            <a:avLst/>
          </a:prstGeom>
        </p:spPr>
      </p:pic>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vote down?</a:t>
            </a:r>
            <a:endParaRPr lang="fa-IR" b="0" i="0">
              <a:solidFill>
                <a:srgbClr val="232629"/>
              </a:solidFill>
              <a:effectLst/>
              <a:latin typeface="-apple-system"/>
            </a:endParaRPr>
          </a:p>
          <a:p>
            <a:pPr lvl="1" fontAlgn="base"/>
            <a:r>
              <a:rPr lang="en-US" b="0" i="0">
                <a:solidFill>
                  <a:srgbClr val="232629"/>
                </a:solidFill>
                <a:effectLst/>
                <a:latin typeface="-apple-system"/>
              </a:rPr>
              <a:t>Downvote Questions</a:t>
            </a:r>
          </a:p>
          <a:p>
            <a:pPr lvl="1" fontAlgn="base"/>
            <a:r>
              <a:rPr lang="en-US" b="0" i="0">
                <a:solidFill>
                  <a:srgbClr val="232629"/>
                </a:solidFill>
                <a:effectLst/>
                <a:latin typeface="-apple-system"/>
              </a:rPr>
              <a:t>Downvote Answers</a:t>
            </a:r>
          </a:p>
          <a:p>
            <a:pPr lvl="1" fontAlgn="base"/>
            <a:endParaRPr lang="en-US" b="0"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4"/>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6195628"/>
            <a:ext cx="6093724" cy="646331"/>
          </a:xfrm>
          <a:prstGeom prst="rect">
            <a:avLst/>
          </a:prstGeom>
          <a:noFill/>
        </p:spPr>
        <p:txBody>
          <a:bodyPr wrap="square">
            <a:spAutoFit/>
          </a:bodyPr>
          <a:lstStyle/>
          <a:p>
            <a:r>
              <a:rPr lang="en-US">
                <a:hlinkClick r:id="rId5"/>
              </a:rPr>
              <a:t>https://stackoverflow.com/help/privileges/vote-down</a:t>
            </a:r>
            <a:endParaRPr lang="fa-IR"/>
          </a:p>
          <a:p>
            <a:endParaRPr lang="en-US"/>
          </a:p>
        </p:txBody>
      </p:sp>
    </p:spTree>
    <p:extLst>
      <p:ext uri="{BB962C8B-B14F-4D97-AF65-F5344CB8AC3E}">
        <p14:creationId xmlns:p14="http://schemas.microsoft.com/office/powerpoint/2010/main" val="31184302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vote down?</a:t>
            </a:r>
            <a:endParaRPr lang="fa-IR" b="0" i="0">
              <a:solidFill>
                <a:srgbClr val="232629"/>
              </a:solidFill>
              <a:effectLst/>
              <a:latin typeface="-apple-system"/>
            </a:endParaRPr>
          </a:p>
          <a:p>
            <a:pPr lvl="1" fontAlgn="base"/>
            <a:r>
              <a:rPr lang="en-US" b="0" i="0">
                <a:solidFill>
                  <a:srgbClr val="232629"/>
                </a:solidFill>
                <a:effectLst/>
                <a:latin typeface="-apple-system"/>
              </a:rPr>
              <a:t>Downvote Questions</a:t>
            </a:r>
          </a:p>
          <a:p>
            <a:pPr lvl="1" fontAlgn="base"/>
            <a:r>
              <a:rPr lang="en-US" b="0" i="0">
                <a:solidFill>
                  <a:srgbClr val="232629"/>
                </a:solidFill>
                <a:effectLst/>
                <a:latin typeface="-apple-system"/>
              </a:rPr>
              <a:t>Downvote Answers</a:t>
            </a:r>
          </a:p>
          <a:p>
            <a:pPr lvl="1" fontAlgn="base"/>
            <a:endParaRPr lang="en-US" b="0"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6195628"/>
            <a:ext cx="6093724" cy="646331"/>
          </a:xfrm>
          <a:prstGeom prst="rect">
            <a:avLst/>
          </a:prstGeom>
          <a:noFill/>
        </p:spPr>
        <p:txBody>
          <a:bodyPr wrap="square">
            <a:spAutoFit/>
          </a:bodyPr>
          <a:lstStyle/>
          <a:p>
            <a:r>
              <a:rPr lang="en-US">
                <a:hlinkClick r:id="rId4"/>
              </a:rPr>
              <a:t>https://stackoverflow.com/help/privileges/vote-down</a:t>
            </a:r>
            <a:endParaRPr lang="fa-IR"/>
          </a:p>
          <a:p>
            <a:endParaRPr lang="en-US"/>
          </a:p>
        </p:txBody>
      </p:sp>
      <p:pic>
        <p:nvPicPr>
          <p:cNvPr id="4" name="Picture 3">
            <a:extLst>
              <a:ext uri="{FF2B5EF4-FFF2-40B4-BE49-F238E27FC236}">
                <a16:creationId xmlns:a16="http://schemas.microsoft.com/office/drawing/2014/main" id="{B963CD8F-AABA-410B-8CA8-06496F977F10}"/>
              </a:ext>
            </a:extLst>
          </p:cNvPr>
          <p:cNvPicPr>
            <a:picLocks noChangeAspect="1"/>
          </p:cNvPicPr>
          <p:nvPr/>
        </p:nvPicPr>
        <p:blipFill>
          <a:blip r:embed="rId5"/>
          <a:stretch>
            <a:fillRect/>
          </a:stretch>
        </p:blipFill>
        <p:spPr>
          <a:xfrm>
            <a:off x="969422" y="3248518"/>
            <a:ext cx="5692633" cy="226333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F6531E8-CF39-4CA6-B04F-A430D295B981}"/>
              </a:ext>
            </a:extLst>
          </p:cNvPr>
          <p:cNvPicPr>
            <a:picLocks noChangeAspect="1"/>
          </p:cNvPicPr>
          <p:nvPr/>
        </p:nvPicPr>
        <p:blipFill>
          <a:blip r:embed="rId6"/>
          <a:stretch>
            <a:fillRect/>
          </a:stretch>
        </p:blipFill>
        <p:spPr>
          <a:xfrm>
            <a:off x="7452290" y="3248518"/>
            <a:ext cx="3581710" cy="2088061"/>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F8C809E4-C79A-4A12-878D-E565BF287A0F}"/>
              </a:ext>
            </a:extLst>
          </p:cNvPr>
          <p:cNvSpPr/>
          <p:nvPr/>
        </p:nvSpPr>
        <p:spPr>
          <a:xfrm>
            <a:off x="1554811" y="4576586"/>
            <a:ext cx="1729740" cy="6477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EF48C8-7B04-494C-86B7-501779EAD302}"/>
              </a:ext>
            </a:extLst>
          </p:cNvPr>
          <p:cNvSpPr/>
          <p:nvPr/>
        </p:nvSpPr>
        <p:spPr>
          <a:xfrm>
            <a:off x="1105231" y="4789946"/>
            <a:ext cx="320040" cy="228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B03335D-66B1-42C8-BB06-9400D0E4F35D}"/>
              </a:ext>
            </a:extLst>
          </p:cNvPr>
          <p:cNvSpPr/>
          <p:nvPr/>
        </p:nvSpPr>
        <p:spPr>
          <a:xfrm>
            <a:off x="7582231" y="4386086"/>
            <a:ext cx="304800" cy="2590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85524A-1B9E-4B83-B497-BA53E53C0401}"/>
              </a:ext>
            </a:extLst>
          </p:cNvPr>
          <p:cNvSpPr/>
          <p:nvPr/>
        </p:nvSpPr>
        <p:spPr>
          <a:xfrm>
            <a:off x="8013391" y="4325126"/>
            <a:ext cx="1344300" cy="32004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202E83-E147-4C65-9642-507A937A3025}"/>
              </a:ext>
            </a:extLst>
          </p:cNvPr>
          <p:cNvSpPr txBox="1"/>
          <p:nvPr/>
        </p:nvSpPr>
        <p:spPr>
          <a:xfrm>
            <a:off x="594842" y="3232930"/>
            <a:ext cx="364202" cy="369332"/>
          </a:xfrm>
          <a:prstGeom prst="rect">
            <a:avLst/>
          </a:prstGeom>
          <a:solidFill>
            <a:srgbClr val="FFFF00"/>
          </a:solidFill>
        </p:spPr>
        <p:txBody>
          <a:bodyPr wrap="none" rtlCol="0">
            <a:spAutoFit/>
          </a:bodyPr>
          <a:lstStyle/>
          <a:p>
            <a:r>
              <a:rPr lang="en-US"/>
              <a:t>Q</a:t>
            </a:r>
          </a:p>
        </p:txBody>
      </p:sp>
      <p:sp>
        <p:nvSpPr>
          <p:cNvPr id="14" name="TextBox 13">
            <a:extLst>
              <a:ext uri="{FF2B5EF4-FFF2-40B4-BE49-F238E27FC236}">
                <a16:creationId xmlns:a16="http://schemas.microsoft.com/office/drawing/2014/main" id="{42991C65-61ED-4B23-8C3F-79EAE31927DF}"/>
              </a:ext>
            </a:extLst>
          </p:cNvPr>
          <p:cNvSpPr txBox="1"/>
          <p:nvPr/>
        </p:nvSpPr>
        <p:spPr>
          <a:xfrm>
            <a:off x="7113736" y="3244334"/>
            <a:ext cx="338554" cy="369332"/>
          </a:xfrm>
          <a:prstGeom prst="rect">
            <a:avLst/>
          </a:prstGeom>
          <a:solidFill>
            <a:srgbClr val="FFFF00"/>
          </a:solidFill>
        </p:spPr>
        <p:txBody>
          <a:bodyPr wrap="none" rtlCol="0">
            <a:spAutoFit/>
          </a:bodyPr>
          <a:lstStyle/>
          <a:p>
            <a:r>
              <a:rPr lang="en-US"/>
              <a:t>A</a:t>
            </a:r>
          </a:p>
        </p:txBody>
      </p:sp>
      <p:pic>
        <p:nvPicPr>
          <p:cNvPr id="15" name="Picture 14">
            <a:extLst>
              <a:ext uri="{FF2B5EF4-FFF2-40B4-BE49-F238E27FC236}">
                <a16:creationId xmlns:a16="http://schemas.microsoft.com/office/drawing/2014/main" id="{9302DCC7-214B-453F-B6EB-C64AFCFA863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4999561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vote down?</a:t>
            </a:r>
            <a:endParaRPr lang="fa-IR" b="0" i="0">
              <a:solidFill>
                <a:srgbClr val="232629"/>
              </a:solidFill>
              <a:effectLst/>
              <a:latin typeface="-apple-system"/>
            </a:endParaRPr>
          </a:p>
          <a:p>
            <a:pPr lvl="1" fontAlgn="base"/>
            <a:r>
              <a:rPr lang="en-US" b="0" i="0">
                <a:solidFill>
                  <a:srgbClr val="232629"/>
                </a:solidFill>
                <a:effectLst/>
                <a:latin typeface="-apple-system"/>
              </a:rPr>
              <a:t>Downvote Questions</a:t>
            </a:r>
            <a:endParaRPr lang="fa-IR" b="0" i="0">
              <a:solidFill>
                <a:srgbClr val="232629"/>
              </a:solidFill>
              <a:effectLst/>
              <a:latin typeface="-apple-system"/>
            </a:endParaRPr>
          </a:p>
          <a:p>
            <a:pPr marL="1143000" indent="-228600" algn="l" rtl="0" fontAlgn="base" latinLnBrk="0">
              <a:spcBef>
                <a:spcPts val="500"/>
              </a:spcBef>
              <a:spcAft>
                <a:spcPts val="0"/>
              </a:spcAft>
            </a:pPr>
            <a:r>
              <a:rPr lang="en-US" sz="1800" b="0" i="0">
                <a:solidFill>
                  <a:srgbClr val="232629"/>
                </a:solidFill>
                <a:effectLst/>
                <a:latin typeface="-apple-system"/>
              </a:rPr>
              <a:t>Not enough research effort.</a:t>
            </a:r>
            <a:endParaRPr lang="en-US" b="0" i="0">
              <a:solidFill>
                <a:srgbClr val="000000"/>
              </a:solidFill>
              <a:effectLst/>
              <a:latin typeface="-apple-system"/>
            </a:endParaRPr>
          </a:p>
          <a:p>
            <a:pPr lvl="2" fontAlgn="base"/>
            <a:endParaRPr lang="en-US" b="0" i="0">
              <a:solidFill>
                <a:srgbClr val="232629"/>
              </a:solidFill>
              <a:effectLst/>
              <a:latin typeface="-apple-system"/>
            </a:endParaRPr>
          </a:p>
          <a:p>
            <a:pPr lvl="1" fontAlgn="base"/>
            <a:endParaRPr lang="en-US" b="0"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AE5F4E47-F275-4A9B-97C2-E495A930CB62}"/>
              </a:ext>
            </a:extLst>
          </p:cNvPr>
          <p:cNvSpPr txBox="1"/>
          <p:nvPr/>
        </p:nvSpPr>
        <p:spPr>
          <a:xfrm>
            <a:off x="210840" y="6240688"/>
            <a:ext cx="10515240" cy="369332"/>
          </a:xfrm>
          <a:prstGeom prst="rect">
            <a:avLst/>
          </a:prstGeom>
          <a:noFill/>
        </p:spPr>
        <p:txBody>
          <a:bodyPr wrap="square">
            <a:spAutoFit/>
          </a:bodyPr>
          <a:lstStyle/>
          <a:p>
            <a:r>
              <a:rPr lang="en-US">
                <a:latin typeface="-apple-system"/>
                <a:hlinkClick r:id="rId4"/>
              </a:rPr>
              <a:t>https://meta.stackexchange.com/questions/121350/ive-just-been-downvoted-how-should-i-react</a:t>
            </a:r>
            <a:endParaRPr lang="en-US">
              <a:latin typeface="-apple-system"/>
            </a:endParaRPr>
          </a:p>
        </p:txBody>
      </p:sp>
      <p:sp>
        <p:nvSpPr>
          <p:cNvPr id="10" name="TextBox 9">
            <a:extLst>
              <a:ext uri="{FF2B5EF4-FFF2-40B4-BE49-F238E27FC236}">
                <a16:creationId xmlns:a16="http://schemas.microsoft.com/office/drawing/2014/main" id="{4208C946-CB4F-4324-BEE3-868DE161E46D}"/>
              </a:ext>
            </a:extLst>
          </p:cNvPr>
          <p:cNvSpPr txBox="1"/>
          <p:nvPr/>
        </p:nvSpPr>
        <p:spPr>
          <a:xfrm>
            <a:off x="210840" y="5963689"/>
            <a:ext cx="6093724" cy="646331"/>
          </a:xfrm>
          <a:prstGeom prst="rect">
            <a:avLst/>
          </a:prstGeom>
          <a:noFill/>
        </p:spPr>
        <p:txBody>
          <a:bodyPr wrap="square">
            <a:spAutoFit/>
          </a:bodyPr>
          <a:lstStyle/>
          <a:p>
            <a:r>
              <a:rPr lang="en-US">
                <a:latin typeface="-apple-system"/>
                <a:hlinkClick r:id="rId5"/>
              </a:rPr>
              <a:t>https://stackoverflow.com/help/privileges/vote-down</a:t>
            </a:r>
            <a:endParaRPr lang="fa-IR">
              <a:latin typeface="-apple-system"/>
            </a:endParaRPr>
          </a:p>
          <a:p>
            <a:endParaRPr lang="en-US">
              <a:latin typeface="-apple-system"/>
            </a:endParaRPr>
          </a:p>
        </p:txBody>
      </p:sp>
      <p:pic>
        <p:nvPicPr>
          <p:cNvPr id="7" name="Picture 6">
            <a:extLst>
              <a:ext uri="{FF2B5EF4-FFF2-40B4-BE49-F238E27FC236}">
                <a16:creationId xmlns:a16="http://schemas.microsoft.com/office/drawing/2014/main" id="{86F010E7-FB3A-4BF5-81C7-7F43FEB36A9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66562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Our approach</a:t>
            </a:r>
          </a:p>
        </p:txBody>
      </p:sp>
      <p:pic>
        <p:nvPicPr>
          <p:cNvPr id="7" name="Picture 6">
            <a:extLst>
              <a:ext uri="{FF2B5EF4-FFF2-40B4-BE49-F238E27FC236}">
                <a16:creationId xmlns:a16="http://schemas.microsoft.com/office/drawing/2014/main" id="{1972A74C-4FE9-4DCB-9A09-7E9F4DE9F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754" y="2373310"/>
            <a:ext cx="4939533" cy="3293023"/>
          </a:xfrm>
          <a:prstGeom prst="rect">
            <a:avLst/>
          </a:prstGeom>
          <a:ln>
            <a:noFill/>
          </a:ln>
          <a:effectLst>
            <a:softEdge rad="112500"/>
          </a:effectLst>
        </p:spPr>
      </p:pic>
      <p:pic>
        <p:nvPicPr>
          <p:cNvPr id="9" name="Picture 8">
            <a:extLst>
              <a:ext uri="{FF2B5EF4-FFF2-40B4-BE49-F238E27FC236}">
                <a16:creationId xmlns:a16="http://schemas.microsoft.com/office/drawing/2014/main" id="{E0DBE84A-98AF-4E52-9160-E8D88ED02DA4}"/>
              </a:ext>
            </a:extLst>
          </p:cNvPr>
          <p:cNvPicPr>
            <a:picLocks noChangeAspect="1"/>
          </p:cNvPicPr>
          <p:nvPr/>
        </p:nvPicPr>
        <p:blipFill>
          <a:blip r:embed="rId5"/>
          <a:stretch>
            <a:fillRect/>
          </a:stretch>
        </p:blipFill>
        <p:spPr>
          <a:xfrm>
            <a:off x="6650412" y="2373310"/>
            <a:ext cx="4939535" cy="3293023"/>
          </a:xfrm>
          <a:prstGeom prst="rect">
            <a:avLst/>
          </a:prstGeom>
          <a:ln>
            <a:noFill/>
          </a:ln>
          <a:effectLst>
            <a:softEdge rad="112500"/>
          </a:effectLst>
        </p:spPr>
      </p:pic>
      <p:cxnSp>
        <p:nvCxnSpPr>
          <p:cNvPr id="11" name="Straight Arrow Connector 10">
            <a:extLst>
              <a:ext uri="{FF2B5EF4-FFF2-40B4-BE49-F238E27FC236}">
                <a16:creationId xmlns:a16="http://schemas.microsoft.com/office/drawing/2014/main" id="{5103DDE3-97D4-4905-96BA-1226D82A5C95}"/>
              </a:ext>
            </a:extLst>
          </p:cNvPr>
          <p:cNvCxnSpPr>
            <a:stCxn id="7" idx="3"/>
            <a:endCxn id="9" idx="1"/>
          </p:cNvCxnSpPr>
          <p:nvPr/>
        </p:nvCxnSpPr>
        <p:spPr>
          <a:xfrm>
            <a:off x="5729287" y="4019822"/>
            <a:ext cx="9211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3AC9BBF-13A4-476E-8828-6FCFA3790E2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26829151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vote down?</a:t>
            </a:r>
            <a:endParaRPr lang="fa-IR" b="0" i="0">
              <a:solidFill>
                <a:srgbClr val="232629"/>
              </a:solidFill>
              <a:effectLst/>
              <a:latin typeface="-apple-system"/>
            </a:endParaRPr>
          </a:p>
          <a:p>
            <a:pPr lvl="1" fontAlgn="base"/>
            <a:r>
              <a:rPr lang="en-US" b="0" i="0">
                <a:solidFill>
                  <a:srgbClr val="232629"/>
                </a:solidFill>
                <a:effectLst/>
                <a:latin typeface="-apple-system"/>
              </a:rPr>
              <a:t>Downvote Questions</a:t>
            </a:r>
            <a:endParaRPr lang="fa-IR" b="0" i="0">
              <a:solidFill>
                <a:srgbClr val="232629"/>
              </a:solidFill>
              <a:effectLst/>
              <a:latin typeface="-apple-system"/>
            </a:endParaRPr>
          </a:p>
          <a:p>
            <a:pPr marL="1143000" indent="-228600" algn="l" rtl="0" fontAlgn="base" latinLnBrk="0">
              <a:spcBef>
                <a:spcPts val="500"/>
              </a:spcBef>
              <a:spcAft>
                <a:spcPts val="0"/>
              </a:spcAft>
            </a:pPr>
            <a:r>
              <a:rPr lang="en-US" sz="1800" b="0" i="0">
                <a:solidFill>
                  <a:srgbClr val="232629"/>
                </a:solidFill>
                <a:effectLst/>
                <a:latin typeface="-apple-system"/>
              </a:rPr>
              <a:t>Not enough research effort.</a:t>
            </a:r>
            <a:endParaRPr lang="en-US" b="0" i="0">
              <a:solidFill>
                <a:srgbClr val="000000"/>
              </a:solidFill>
              <a:effectLst/>
              <a:latin typeface="-apple-system"/>
            </a:endParaRPr>
          </a:p>
          <a:p>
            <a:pPr marL="1143000" indent="-228600" algn="l" rtl="0" fontAlgn="base" latinLnBrk="0">
              <a:spcBef>
                <a:spcPts val="500"/>
              </a:spcBef>
              <a:spcAft>
                <a:spcPts val="0"/>
              </a:spcAft>
            </a:pPr>
            <a:r>
              <a:rPr lang="en-US" sz="1800" b="0" i="0">
                <a:solidFill>
                  <a:srgbClr val="232629"/>
                </a:solidFill>
                <a:effectLst/>
                <a:latin typeface="-apple-system"/>
              </a:rPr>
              <a:t>The post didn’t meet the Guidelines</a:t>
            </a:r>
            <a:endParaRPr lang="en-US" b="0" i="0">
              <a:solidFill>
                <a:srgbClr val="000000"/>
              </a:solidFill>
              <a:effectLst/>
              <a:latin typeface="-apple-system"/>
            </a:endParaRPr>
          </a:p>
          <a:p>
            <a:pPr marL="914400" indent="0" algn="l" rtl="0" fontAlgn="base" latinLnBrk="0">
              <a:spcBef>
                <a:spcPts val="500"/>
              </a:spcBef>
              <a:spcAft>
                <a:spcPts val="0"/>
              </a:spcAft>
              <a:buNone/>
            </a:pPr>
            <a:r>
              <a:rPr lang="en-US" sz="1800" b="0" i="0">
                <a:solidFill>
                  <a:srgbClr val="232629"/>
                </a:solidFill>
                <a:effectLst/>
                <a:latin typeface="-apple-system"/>
              </a:rPr>
              <a:t>     ( on-topic questions, or good answers )</a:t>
            </a:r>
            <a:endParaRPr lang="en-US" b="0" i="0">
              <a:solidFill>
                <a:srgbClr val="000000"/>
              </a:solidFill>
              <a:effectLst/>
              <a:latin typeface="-apple-system"/>
            </a:endParaRPr>
          </a:p>
          <a:p>
            <a:pPr lvl="2" fontAlgn="base"/>
            <a:endParaRPr lang="en-US" b="0" i="0">
              <a:solidFill>
                <a:srgbClr val="232629"/>
              </a:solidFill>
              <a:effectLst/>
              <a:latin typeface="-apple-system"/>
            </a:endParaRPr>
          </a:p>
          <a:p>
            <a:pPr lvl="1" fontAlgn="base"/>
            <a:endParaRPr lang="en-US" b="0"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AE5F4E47-F275-4A9B-97C2-E495A930CB62}"/>
              </a:ext>
            </a:extLst>
          </p:cNvPr>
          <p:cNvSpPr txBox="1"/>
          <p:nvPr/>
        </p:nvSpPr>
        <p:spPr>
          <a:xfrm>
            <a:off x="210840" y="6240688"/>
            <a:ext cx="10515240" cy="369332"/>
          </a:xfrm>
          <a:prstGeom prst="rect">
            <a:avLst/>
          </a:prstGeom>
          <a:noFill/>
        </p:spPr>
        <p:txBody>
          <a:bodyPr wrap="square">
            <a:spAutoFit/>
          </a:bodyPr>
          <a:lstStyle/>
          <a:p>
            <a:r>
              <a:rPr lang="en-US">
                <a:latin typeface="-apple-system"/>
                <a:hlinkClick r:id="rId4"/>
              </a:rPr>
              <a:t>https://meta.stackexchange.com/questions/121350/ive-just-been-downvoted-how-should-i-react</a:t>
            </a:r>
            <a:endParaRPr lang="en-US">
              <a:latin typeface="-apple-system"/>
            </a:endParaRPr>
          </a:p>
        </p:txBody>
      </p:sp>
      <p:sp>
        <p:nvSpPr>
          <p:cNvPr id="10" name="TextBox 9">
            <a:extLst>
              <a:ext uri="{FF2B5EF4-FFF2-40B4-BE49-F238E27FC236}">
                <a16:creationId xmlns:a16="http://schemas.microsoft.com/office/drawing/2014/main" id="{4208C946-CB4F-4324-BEE3-868DE161E46D}"/>
              </a:ext>
            </a:extLst>
          </p:cNvPr>
          <p:cNvSpPr txBox="1"/>
          <p:nvPr/>
        </p:nvSpPr>
        <p:spPr>
          <a:xfrm>
            <a:off x="210840" y="5963689"/>
            <a:ext cx="6093724" cy="646331"/>
          </a:xfrm>
          <a:prstGeom prst="rect">
            <a:avLst/>
          </a:prstGeom>
          <a:noFill/>
        </p:spPr>
        <p:txBody>
          <a:bodyPr wrap="square">
            <a:spAutoFit/>
          </a:bodyPr>
          <a:lstStyle/>
          <a:p>
            <a:r>
              <a:rPr lang="en-US">
                <a:latin typeface="-apple-system"/>
                <a:hlinkClick r:id="rId5"/>
              </a:rPr>
              <a:t>https://stackoverflow.com/help/privileges/vote-down</a:t>
            </a:r>
            <a:endParaRPr lang="fa-IR">
              <a:latin typeface="-apple-system"/>
            </a:endParaRPr>
          </a:p>
          <a:p>
            <a:endParaRPr lang="en-US">
              <a:latin typeface="-apple-system"/>
            </a:endParaRPr>
          </a:p>
        </p:txBody>
      </p:sp>
      <p:pic>
        <p:nvPicPr>
          <p:cNvPr id="7" name="Picture 6">
            <a:extLst>
              <a:ext uri="{FF2B5EF4-FFF2-40B4-BE49-F238E27FC236}">
                <a16:creationId xmlns:a16="http://schemas.microsoft.com/office/drawing/2014/main" id="{86F010E7-FB3A-4BF5-81C7-7F43FEB36A9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8" name="Picture 7">
            <a:extLst>
              <a:ext uri="{FF2B5EF4-FFF2-40B4-BE49-F238E27FC236}">
                <a16:creationId xmlns:a16="http://schemas.microsoft.com/office/drawing/2014/main" id="{47E766D4-F5DC-4334-B1F8-AC5B2C328922}"/>
              </a:ext>
            </a:extLst>
          </p:cNvPr>
          <p:cNvPicPr>
            <a:picLocks noChangeAspect="1"/>
          </p:cNvPicPr>
          <p:nvPr/>
        </p:nvPicPr>
        <p:blipFill>
          <a:blip r:embed="rId7"/>
          <a:stretch>
            <a:fillRect/>
          </a:stretch>
        </p:blipFill>
        <p:spPr>
          <a:xfrm>
            <a:off x="6999890" y="1424037"/>
            <a:ext cx="4596579" cy="4410483"/>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8ECD3BE6-1932-462E-A236-F75FD428B96D}"/>
              </a:ext>
            </a:extLst>
          </p:cNvPr>
          <p:cNvSpPr/>
          <p:nvPr/>
        </p:nvSpPr>
        <p:spPr>
          <a:xfrm>
            <a:off x="8308427" y="2144110"/>
            <a:ext cx="614856" cy="22058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0459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vote down?</a:t>
            </a:r>
            <a:endParaRPr lang="fa-IR" b="0" i="0">
              <a:solidFill>
                <a:srgbClr val="232629"/>
              </a:solidFill>
              <a:effectLst/>
              <a:latin typeface="-apple-system"/>
            </a:endParaRPr>
          </a:p>
          <a:p>
            <a:pPr lvl="1" fontAlgn="base"/>
            <a:r>
              <a:rPr lang="en-US" b="0" i="0">
                <a:solidFill>
                  <a:srgbClr val="232629"/>
                </a:solidFill>
                <a:effectLst/>
                <a:latin typeface="-apple-system"/>
              </a:rPr>
              <a:t>Downvote Questions</a:t>
            </a:r>
            <a:endParaRPr lang="fa-IR" b="0" i="0">
              <a:solidFill>
                <a:srgbClr val="232629"/>
              </a:solidFill>
              <a:effectLst/>
              <a:latin typeface="-apple-system"/>
            </a:endParaRPr>
          </a:p>
          <a:p>
            <a:pPr marL="1143000" indent="-228600" algn="l" rtl="0" fontAlgn="base" latinLnBrk="0">
              <a:spcBef>
                <a:spcPts val="500"/>
              </a:spcBef>
              <a:spcAft>
                <a:spcPts val="0"/>
              </a:spcAft>
            </a:pPr>
            <a:r>
              <a:rPr lang="en-US" sz="1800" b="0" i="0">
                <a:solidFill>
                  <a:srgbClr val="232629"/>
                </a:solidFill>
                <a:effectLst/>
                <a:latin typeface="-apple-system"/>
              </a:rPr>
              <a:t>Not enough research effort.</a:t>
            </a:r>
            <a:endParaRPr lang="en-US" b="0" i="0">
              <a:solidFill>
                <a:srgbClr val="000000"/>
              </a:solidFill>
              <a:effectLst/>
              <a:latin typeface="-apple-system"/>
            </a:endParaRPr>
          </a:p>
          <a:p>
            <a:pPr marL="1143000" indent="-228600" algn="l" rtl="0" fontAlgn="base" latinLnBrk="0">
              <a:spcBef>
                <a:spcPts val="500"/>
              </a:spcBef>
              <a:spcAft>
                <a:spcPts val="0"/>
              </a:spcAft>
            </a:pPr>
            <a:r>
              <a:rPr lang="en-US" sz="1800" b="0" i="0">
                <a:solidFill>
                  <a:srgbClr val="232629"/>
                </a:solidFill>
                <a:effectLst/>
                <a:latin typeface="-apple-system"/>
              </a:rPr>
              <a:t>The post didn’t meet the Guidelines</a:t>
            </a:r>
            <a:endParaRPr lang="en-US" sz="1800" b="0" i="0">
              <a:solidFill>
                <a:srgbClr val="000000"/>
              </a:solidFill>
              <a:effectLst/>
              <a:latin typeface="-apple-system"/>
            </a:endParaRPr>
          </a:p>
          <a:p>
            <a:pPr marL="914400" indent="0" algn="l" rtl="0" fontAlgn="base" latinLnBrk="0">
              <a:spcBef>
                <a:spcPts val="500"/>
              </a:spcBef>
              <a:spcAft>
                <a:spcPts val="0"/>
              </a:spcAft>
              <a:buNone/>
            </a:pPr>
            <a:r>
              <a:rPr lang="en-US" sz="1800" b="0" i="0">
                <a:solidFill>
                  <a:srgbClr val="232629"/>
                </a:solidFill>
                <a:effectLst/>
                <a:latin typeface="-apple-system"/>
              </a:rPr>
              <a:t>     ( on-topic questions, or good answers )</a:t>
            </a:r>
            <a:endParaRPr lang="en-US" sz="1800" b="0" i="0">
              <a:solidFill>
                <a:srgbClr val="000000"/>
              </a:solidFill>
              <a:effectLst/>
              <a:latin typeface="-apple-system"/>
            </a:endParaRPr>
          </a:p>
          <a:p>
            <a:pPr marL="1143000" indent="-228600" algn="l" rtl="0" fontAlgn="base" latinLnBrk="0">
              <a:spcBef>
                <a:spcPts val="500"/>
              </a:spcBef>
              <a:spcAft>
                <a:spcPts val="0"/>
              </a:spcAft>
            </a:pPr>
            <a:r>
              <a:rPr lang="en-US" sz="1800" b="0" i="0">
                <a:solidFill>
                  <a:srgbClr val="000000"/>
                </a:solidFill>
                <a:effectLst/>
                <a:latin typeface="-apple-system"/>
              </a:rPr>
              <a:t>If you d</a:t>
            </a:r>
            <a:r>
              <a:rPr lang="en-US" sz="1800" b="0" i="0">
                <a:solidFill>
                  <a:srgbClr val="232629"/>
                </a:solidFill>
                <a:effectLst/>
                <a:latin typeface="-apple-system"/>
              </a:rPr>
              <a:t>isagree with </a:t>
            </a:r>
          </a:p>
          <a:p>
            <a:pPr marL="1600200" lvl="1" fontAlgn="base"/>
            <a:r>
              <a:rPr lang="en-US" sz="1800" b="0" i="0">
                <a:solidFill>
                  <a:srgbClr val="232629"/>
                </a:solidFill>
                <a:effectLst/>
                <a:latin typeface="-apple-system"/>
              </a:rPr>
              <a:t>factual statements in the post.</a:t>
            </a:r>
            <a:endParaRPr lang="en-US" sz="3600">
              <a:solidFill>
                <a:srgbClr val="000000"/>
              </a:solidFill>
              <a:latin typeface="-apple-system"/>
            </a:endParaRPr>
          </a:p>
          <a:p>
            <a:pPr marL="1600200" lvl="1" fontAlgn="base"/>
            <a:r>
              <a:rPr lang="en-US" sz="1800" b="0" i="0">
                <a:solidFill>
                  <a:srgbClr val="232629"/>
                </a:solidFill>
                <a:effectLst/>
                <a:latin typeface="-apple-system"/>
              </a:rPr>
              <a:t>opinions stated in the post.</a:t>
            </a:r>
            <a:endParaRPr lang="en-US" sz="2800">
              <a:solidFill>
                <a:srgbClr val="000000"/>
              </a:solidFill>
              <a:latin typeface="-apple-system"/>
            </a:endParaRPr>
          </a:p>
          <a:p>
            <a:pPr marL="1600200" lvl="1" fontAlgn="base"/>
            <a:r>
              <a:rPr lang="en-US" sz="1800" b="0">
                <a:solidFill>
                  <a:srgbClr val="232629"/>
                </a:solidFill>
                <a:effectLst/>
                <a:latin typeface="-apple-system"/>
              </a:rPr>
              <a:t>how they presented the post</a:t>
            </a:r>
            <a:endParaRPr lang="en-US" b="0">
              <a:solidFill>
                <a:srgbClr val="000000"/>
              </a:solidFill>
              <a:effectLst/>
              <a:latin typeface="-apple-system"/>
            </a:endParaRPr>
          </a:p>
          <a:p>
            <a:pPr marL="914400" indent="0" algn="l" rtl="0" fontAlgn="base" latinLnBrk="0">
              <a:spcBef>
                <a:spcPts val="500"/>
              </a:spcBef>
              <a:spcAft>
                <a:spcPts val="0"/>
              </a:spcAft>
              <a:buNone/>
            </a:pPr>
            <a:r>
              <a:rPr lang="en-US" sz="1800">
                <a:solidFill>
                  <a:srgbClr val="232629"/>
                </a:solidFill>
                <a:latin typeface="-apple-system"/>
              </a:rPr>
              <a:t>             </a:t>
            </a:r>
            <a:r>
              <a:rPr lang="en-US" sz="1800" b="0" i="0">
                <a:solidFill>
                  <a:srgbClr val="232629"/>
                </a:solidFill>
                <a:effectLst/>
                <a:latin typeface="-apple-system"/>
              </a:rPr>
              <a:t>(i.e. the tone or format of the post)</a:t>
            </a:r>
            <a:endParaRPr lang="en-US" b="0" i="0">
              <a:solidFill>
                <a:srgbClr val="000000"/>
              </a:solidFill>
              <a:effectLst/>
              <a:latin typeface="-apple-system"/>
            </a:endParaRPr>
          </a:p>
          <a:p>
            <a:pPr lvl="2" fontAlgn="base"/>
            <a:endParaRPr lang="en-US" b="0" i="0">
              <a:solidFill>
                <a:srgbClr val="232629"/>
              </a:solidFill>
              <a:effectLst/>
              <a:latin typeface="-apple-system"/>
            </a:endParaRPr>
          </a:p>
          <a:p>
            <a:pPr lvl="1" fontAlgn="base"/>
            <a:endParaRPr lang="en-US" b="0"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AE5F4E47-F275-4A9B-97C2-E495A930CB62}"/>
              </a:ext>
            </a:extLst>
          </p:cNvPr>
          <p:cNvSpPr txBox="1"/>
          <p:nvPr/>
        </p:nvSpPr>
        <p:spPr>
          <a:xfrm>
            <a:off x="210840" y="6240688"/>
            <a:ext cx="10515240" cy="369332"/>
          </a:xfrm>
          <a:prstGeom prst="rect">
            <a:avLst/>
          </a:prstGeom>
          <a:noFill/>
        </p:spPr>
        <p:txBody>
          <a:bodyPr wrap="square">
            <a:spAutoFit/>
          </a:bodyPr>
          <a:lstStyle/>
          <a:p>
            <a:r>
              <a:rPr lang="en-US">
                <a:latin typeface="-apple-system"/>
                <a:hlinkClick r:id="rId4"/>
              </a:rPr>
              <a:t>https://meta.stackexchange.com/questions/121350/ive-just-been-downvoted-how-should-i-react</a:t>
            </a:r>
            <a:endParaRPr lang="en-US">
              <a:latin typeface="-apple-system"/>
            </a:endParaRPr>
          </a:p>
        </p:txBody>
      </p:sp>
      <p:sp>
        <p:nvSpPr>
          <p:cNvPr id="10" name="TextBox 9">
            <a:extLst>
              <a:ext uri="{FF2B5EF4-FFF2-40B4-BE49-F238E27FC236}">
                <a16:creationId xmlns:a16="http://schemas.microsoft.com/office/drawing/2014/main" id="{4208C946-CB4F-4324-BEE3-868DE161E46D}"/>
              </a:ext>
            </a:extLst>
          </p:cNvPr>
          <p:cNvSpPr txBox="1"/>
          <p:nvPr/>
        </p:nvSpPr>
        <p:spPr>
          <a:xfrm>
            <a:off x="210840" y="5963689"/>
            <a:ext cx="6093724" cy="646331"/>
          </a:xfrm>
          <a:prstGeom prst="rect">
            <a:avLst/>
          </a:prstGeom>
          <a:noFill/>
        </p:spPr>
        <p:txBody>
          <a:bodyPr wrap="square">
            <a:spAutoFit/>
          </a:bodyPr>
          <a:lstStyle/>
          <a:p>
            <a:r>
              <a:rPr lang="en-US">
                <a:latin typeface="-apple-system"/>
                <a:hlinkClick r:id="rId5"/>
              </a:rPr>
              <a:t>https://stackoverflow.com/help/privileges/vote-down</a:t>
            </a:r>
            <a:endParaRPr lang="fa-IR">
              <a:latin typeface="-apple-system"/>
            </a:endParaRPr>
          </a:p>
          <a:p>
            <a:endParaRPr lang="en-US">
              <a:latin typeface="-apple-system"/>
            </a:endParaRPr>
          </a:p>
        </p:txBody>
      </p:sp>
      <p:pic>
        <p:nvPicPr>
          <p:cNvPr id="7" name="Picture 6">
            <a:extLst>
              <a:ext uri="{FF2B5EF4-FFF2-40B4-BE49-F238E27FC236}">
                <a16:creationId xmlns:a16="http://schemas.microsoft.com/office/drawing/2014/main" id="{86F010E7-FB3A-4BF5-81C7-7F43FEB36A9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1851261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vote down?</a:t>
            </a:r>
            <a:endParaRPr lang="fa-IR" b="0" i="0">
              <a:solidFill>
                <a:srgbClr val="232629"/>
              </a:solidFill>
              <a:effectLst/>
              <a:latin typeface="-apple-system"/>
            </a:endParaRPr>
          </a:p>
          <a:p>
            <a:pPr lvl="1" fontAlgn="base"/>
            <a:r>
              <a:rPr lang="en-US" b="0" i="0">
                <a:solidFill>
                  <a:srgbClr val="232629"/>
                </a:solidFill>
                <a:effectLst/>
                <a:latin typeface="-apple-system"/>
              </a:rPr>
              <a:t>Downvote Questions</a:t>
            </a:r>
            <a:endParaRPr lang="fa-IR" b="0" i="0">
              <a:solidFill>
                <a:srgbClr val="232629"/>
              </a:solidFill>
              <a:effectLst/>
              <a:latin typeface="-apple-system"/>
            </a:endParaRPr>
          </a:p>
          <a:p>
            <a:pPr marL="1143000" indent="-228600" algn="l" rtl="0" fontAlgn="base" latinLnBrk="0">
              <a:spcBef>
                <a:spcPts val="500"/>
              </a:spcBef>
              <a:spcAft>
                <a:spcPts val="0"/>
              </a:spcAft>
            </a:pPr>
            <a:r>
              <a:rPr lang="en-US" sz="1800" b="0" i="0">
                <a:solidFill>
                  <a:srgbClr val="232629"/>
                </a:solidFill>
                <a:effectLst/>
                <a:latin typeface="-apple-system"/>
              </a:rPr>
              <a:t>Not enough research effort.</a:t>
            </a:r>
            <a:endParaRPr lang="en-US" b="0" i="0">
              <a:solidFill>
                <a:srgbClr val="000000"/>
              </a:solidFill>
              <a:effectLst/>
              <a:latin typeface="-apple-system"/>
            </a:endParaRPr>
          </a:p>
          <a:p>
            <a:pPr marL="1143000" indent="-228600" algn="l" rtl="0" fontAlgn="base" latinLnBrk="0">
              <a:spcBef>
                <a:spcPts val="500"/>
              </a:spcBef>
              <a:spcAft>
                <a:spcPts val="0"/>
              </a:spcAft>
            </a:pPr>
            <a:r>
              <a:rPr lang="en-US" sz="1800" b="0" i="0">
                <a:solidFill>
                  <a:srgbClr val="232629"/>
                </a:solidFill>
                <a:effectLst/>
                <a:latin typeface="-apple-system"/>
              </a:rPr>
              <a:t>The post didn’t meet the Guidelines</a:t>
            </a:r>
            <a:endParaRPr lang="en-US" sz="1800" b="0" i="0">
              <a:solidFill>
                <a:srgbClr val="000000"/>
              </a:solidFill>
              <a:effectLst/>
              <a:latin typeface="-apple-system"/>
            </a:endParaRPr>
          </a:p>
          <a:p>
            <a:pPr marL="914400" indent="0" algn="l" rtl="0" fontAlgn="base" latinLnBrk="0">
              <a:spcBef>
                <a:spcPts val="500"/>
              </a:spcBef>
              <a:spcAft>
                <a:spcPts val="0"/>
              </a:spcAft>
              <a:buNone/>
            </a:pPr>
            <a:r>
              <a:rPr lang="en-US" sz="1800" b="0" i="0">
                <a:solidFill>
                  <a:srgbClr val="232629"/>
                </a:solidFill>
                <a:effectLst/>
                <a:latin typeface="-apple-system"/>
              </a:rPr>
              <a:t>     ( on-topic questions, or good answers )</a:t>
            </a:r>
            <a:endParaRPr lang="en-US" sz="1800" b="0" i="0">
              <a:solidFill>
                <a:srgbClr val="000000"/>
              </a:solidFill>
              <a:effectLst/>
              <a:latin typeface="-apple-system"/>
            </a:endParaRPr>
          </a:p>
          <a:p>
            <a:pPr marL="1143000" indent="-228600" algn="l" rtl="0" fontAlgn="base" latinLnBrk="0">
              <a:spcBef>
                <a:spcPts val="500"/>
              </a:spcBef>
              <a:spcAft>
                <a:spcPts val="0"/>
              </a:spcAft>
            </a:pPr>
            <a:r>
              <a:rPr lang="en-US" sz="1800" b="0" i="0">
                <a:solidFill>
                  <a:srgbClr val="000000"/>
                </a:solidFill>
                <a:effectLst/>
                <a:latin typeface="-apple-system"/>
              </a:rPr>
              <a:t>If you d</a:t>
            </a:r>
            <a:r>
              <a:rPr lang="en-US" sz="1800" b="0" i="0">
                <a:solidFill>
                  <a:srgbClr val="232629"/>
                </a:solidFill>
                <a:effectLst/>
                <a:latin typeface="-apple-system"/>
              </a:rPr>
              <a:t>isagree with </a:t>
            </a:r>
          </a:p>
          <a:p>
            <a:pPr marL="1600200" lvl="1" fontAlgn="base"/>
            <a:r>
              <a:rPr lang="en-US" sz="1800" b="0" i="0">
                <a:solidFill>
                  <a:srgbClr val="232629"/>
                </a:solidFill>
                <a:effectLst/>
                <a:latin typeface="-apple-system"/>
              </a:rPr>
              <a:t>factual statements in the post.</a:t>
            </a:r>
            <a:endParaRPr lang="en-US" sz="3600">
              <a:solidFill>
                <a:srgbClr val="000000"/>
              </a:solidFill>
              <a:latin typeface="-apple-system"/>
            </a:endParaRPr>
          </a:p>
          <a:p>
            <a:pPr marL="1600200" lvl="1" fontAlgn="base"/>
            <a:r>
              <a:rPr lang="en-US" sz="1800" b="0" i="0">
                <a:solidFill>
                  <a:srgbClr val="232629"/>
                </a:solidFill>
                <a:effectLst/>
                <a:latin typeface="-apple-system"/>
              </a:rPr>
              <a:t>opinions stated in the post.</a:t>
            </a:r>
            <a:endParaRPr lang="en-US" sz="2800">
              <a:solidFill>
                <a:srgbClr val="000000"/>
              </a:solidFill>
              <a:latin typeface="-apple-system"/>
            </a:endParaRPr>
          </a:p>
          <a:p>
            <a:pPr marL="1600200" lvl="1" fontAlgn="base"/>
            <a:r>
              <a:rPr lang="en-US" sz="1800" b="0">
                <a:solidFill>
                  <a:srgbClr val="232629"/>
                </a:solidFill>
                <a:effectLst/>
                <a:latin typeface="-apple-system"/>
              </a:rPr>
              <a:t>how they presented the post</a:t>
            </a:r>
            <a:endParaRPr lang="en-US" b="0">
              <a:solidFill>
                <a:srgbClr val="000000"/>
              </a:solidFill>
              <a:effectLst/>
              <a:latin typeface="-apple-system"/>
            </a:endParaRPr>
          </a:p>
          <a:p>
            <a:pPr marL="914400" indent="0" algn="l" rtl="0" fontAlgn="base" latinLnBrk="0">
              <a:spcBef>
                <a:spcPts val="500"/>
              </a:spcBef>
              <a:spcAft>
                <a:spcPts val="0"/>
              </a:spcAft>
              <a:buNone/>
            </a:pPr>
            <a:r>
              <a:rPr lang="en-US" sz="1800">
                <a:solidFill>
                  <a:srgbClr val="232629"/>
                </a:solidFill>
                <a:latin typeface="-apple-system"/>
              </a:rPr>
              <a:t>             </a:t>
            </a:r>
            <a:r>
              <a:rPr lang="en-US" sz="1800" b="0" i="0">
                <a:solidFill>
                  <a:srgbClr val="232629"/>
                </a:solidFill>
                <a:effectLst/>
                <a:latin typeface="-apple-system"/>
              </a:rPr>
              <a:t>(i.e. the tone or format of the post)</a:t>
            </a:r>
            <a:endParaRPr lang="en-US" b="0" i="0">
              <a:solidFill>
                <a:srgbClr val="000000"/>
              </a:solidFill>
              <a:effectLst/>
              <a:latin typeface="-apple-system"/>
            </a:endParaRPr>
          </a:p>
          <a:p>
            <a:pPr lvl="2" fontAlgn="base"/>
            <a:endParaRPr lang="en-US" b="0" i="0">
              <a:solidFill>
                <a:srgbClr val="232629"/>
              </a:solidFill>
              <a:effectLst/>
              <a:latin typeface="-apple-system"/>
            </a:endParaRPr>
          </a:p>
          <a:p>
            <a:pPr lvl="1" fontAlgn="base"/>
            <a:endParaRPr lang="en-US" b="0"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2417C4D1-6238-47A8-8121-BAE7C4F1A573}"/>
              </a:ext>
            </a:extLst>
          </p:cNvPr>
          <p:cNvPicPr>
            <a:picLocks noChangeAspect="1"/>
          </p:cNvPicPr>
          <p:nvPr/>
        </p:nvPicPr>
        <p:blipFill>
          <a:blip r:embed="rId4"/>
          <a:stretch>
            <a:fillRect/>
          </a:stretch>
        </p:blipFill>
        <p:spPr>
          <a:xfrm>
            <a:off x="6794077" y="1412940"/>
            <a:ext cx="4752803" cy="482774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E5F4E47-F275-4A9B-97C2-E495A930CB62}"/>
              </a:ext>
            </a:extLst>
          </p:cNvPr>
          <p:cNvSpPr txBox="1"/>
          <p:nvPr/>
        </p:nvSpPr>
        <p:spPr>
          <a:xfrm>
            <a:off x="210840" y="6240688"/>
            <a:ext cx="10515240" cy="369332"/>
          </a:xfrm>
          <a:prstGeom prst="rect">
            <a:avLst/>
          </a:prstGeom>
          <a:noFill/>
        </p:spPr>
        <p:txBody>
          <a:bodyPr wrap="square">
            <a:spAutoFit/>
          </a:bodyPr>
          <a:lstStyle/>
          <a:p>
            <a:r>
              <a:rPr lang="en-US">
                <a:latin typeface="-apple-system"/>
                <a:hlinkClick r:id="rId5"/>
              </a:rPr>
              <a:t>https://meta.stackexchange.com/questions/121350/ive-just-been-downvoted-how-should-i-react</a:t>
            </a:r>
            <a:endParaRPr lang="en-US">
              <a:latin typeface="-apple-system"/>
            </a:endParaRPr>
          </a:p>
        </p:txBody>
      </p:sp>
      <p:sp>
        <p:nvSpPr>
          <p:cNvPr id="10" name="TextBox 9">
            <a:extLst>
              <a:ext uri="{FF2B5EF4-FFF2-40B4-BE49-F238E27FC236}">
                <a16:creationId xmlns:a16="http://schemas.microsoft.com/office/drawing/2014/main" id="{4208C946-CB4F-4324-BEE3-868DE161E46D}"/>
              </a:ext>
            </a:extLst>
          </p:cNvPr>
          <p:cNvSpPr txBox="1"/>
          <p:nvPr/>
        </p:nvSpPr>
        <p:spPr>
          <a:xfrm>
            <a:off x="210840" y="5963689"/>
            <a:ext cx="6093724" cy="646331"/>
          </a:xfrm>
          <a:prstGeom prst="rect">
            <a:avLst/>
          </a:prstGeom>
          <a:noFill/>
        </p:spPr>
        <p:txBody>
          <a:bodyPr wrap="square">
            <a:spAutoFit/>
          </a:bodyPr>
          <a:lstStyle/>
          <a:p>
            <a:r>
              <a:rPr lang="en-US">
                <a:latin typeface="-apple-system"/>
                <a:hlinkClick r:id="rId6"/>
              </a:rPr>
              <a:t>https://stackoverflow.com/help/privileges/vote-down</a:t>
            </a:r>
            <a:endParaRPr lang="fa-IR">
              <a:latin typeface="-apple-system"/>
            </a:endParaRPr>
          </a:p>
          <a:p>
            <a:endParaRPr lang="en-US">
              <a:latin typeface="-apple-system"/>
            </a:endParaRPr>
          </a:p>
        </p:txBody>
      </p:sp>
      <p:pic>
        <p:nvPicPr>
          <p:cNvPr id="11" name="Picture 10">
            <a:extLst>
              <a:ext uri="{FF2B5EF4-FFF2-40B4-BE49-F238E27FC236}">
                <a16:creationId xmlns:a16="http://schemas.microsoft.com/office/drawing/2014/main" id="{A092696C-DA31-4638-9A74-32392C2F80C2}"/>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2" name="Rectangle 1">
            <a:extLst>
              <a:ext uri="{FF2B5EF4-FFF2-40B4-BE49-F238E27FC236}">
                <a16:creationId xmlns:a16="http://schemas.microsoft.com/office/drawing/2014/main" id="{7C20EC86-4839-4895-87AC-5273C1314628}"/>
              </a:ext>
            </a:extLst>
          </p:cNvPr>
          <p:cNvSpPr/>
          <p:nvPr/>
        </p:nvSpPr>
        <p:spPr>
          <a:xfrm>
            <a:off x="7460456" y="5974105"/>
            <a:ext cx="533400" cy="19809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 name="Rectangle 2">
            <a:extLst>
              <a:ext uri="{FF2B5EF4-FFF2-40B4-BE49-F238E27FC236}">
                <a16:creationId xmlns:a16="http://schemas.microsoft.com/office/drawing/2014/main" id="{4F9CCCAC-0AA1-4C99-89D6-4876D442500D}"/>
              </a:ext>
            </a:extLst>
          </p:cNvPr>
          <p:cNvSpPr/>
          <p:nvPr/>
        </p:nvSpPr>
        <p:spPr>
          <a:xfrm>
            <a:off x="8296275" y="2152650"/>
            <a:ext cx="742950" cy="1905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 name="Rectangle 3">
            <a:extLst>
              <a:ext uri="{FF2B5EF4-FFF2-40B4-BE49-F238E27FC236}">
                <a16:creationId xmlns:a16="http://schemas.microsoft.com/office/drawing/2014/main" id="{ACC45236-FBB3-452F-9FA5-4CE07B2BB6B5}"/>
              </a:ext>
            </a:extLst>
          </p:cNvPr>
          <p:cNvSpPr/>
          <p:nvPr/>
        </p:nvSpPr>
        <p:spPr>
          <a:xfrm>
            <a:off x="6877050" y="2257425"/>
            <a:ext cx="266700" cy="25717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16732086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vote down?</a:t>
            </a:r>
            <a:endParaRPr lang="fa-IR" b="0" i="0">
              <a:solidFill>
                <a:srgbClr val="232629"/>
              </a:solidFill>
              <a:effectLst/>
              <a:latin typeface="-apple-system"/>
            </a:endParaRPr>
          </a:p>
          <a:p>
            <a:pPr lvl="1" fontAlgn="base"/>
            <a:r>
              <a:rPr lang="en-US" b="0" i="0">
                <a:solidFill>
                  <a:srgbClr val="232629"/>
                </a:solidFill>
                <a:effectLst/>
                <a:latin typeface="-apple-system"/>
              </a:rPr>
              <a:t>Downvote Answers</a:t>
            </a:r>
          </a:p>
          <a:p>
            <a:pPr lvl="1" fontAlgn="base"/>
            <a:endParaRPr lang="en-US" b="0"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D2221BBA-47C3-44FE-9D55-62EF6BF991B8}"/>
              </a:ext>
            </a:extLst>
          </p:cNvPr>
          <p:cNvSpPr txBox="1"/>
          <p:nvPr/>
        </p:nvSpPr>
        <p:spPr>
          <a:xfrm>
            <a:off x="590164" y="2120539"/>
            <a:ext cx="340158" cy="369332"/>
          </a:xfrm>
          <a:prstGeom prst="rect">
            <a:avLst/>
          </a:prstGeom>
          <a:solidFill>
            <a:srgbClr val="FFFF00"/>
          </a:solidFill>
          <a:ln>
            <a:noFill/>
          </a:ln>
        </p:spPr>
        <p:txBody>
          <a:bodyPr wrap="none" rtlCol="0">
            <a:spAutoFit/>
          </a:bodyPr>
          <a:lstStyle/>
          <a:p>
            <a:r>
              <a:rPr lang="en-US">
                <a:latin typeface="-apple-system"/>
              </a:rPr>
              <a:t>Q</a:t>
            </a:r>
          </a:p>
        </p:txBody>
      </p:sp>
      <p:sp>
        <p:nvSpPr>
          <p:cNvPr id="12" name="TextBox 11">
            <a:extLst>
              <a:ext uri="{FF2B5EF4-FFF2-40B4-BE49-F238E27FC236}">
                <a16:creationId xmlns:a16="http://schemas.microsoft.com/office/drawing/2014/main" id="{1AEF7988-1EB6-45E2-A948-9AE015DE2AB5}"/>
              </a:ext>
            </a:extLst>
          </p:cNvPr>
          <p:cNvSpPr txBox="1"/>
          <p:nvPr/>
        </p:nvSpPr>
        <p:spPr>
          <a:xfrm>
            <a:off x="6038981" y="2076436"/>
            <a:ext cx="317716" cy="369332"/>
          </a:xfrm>
          <a:prstGeom prst="rect">
            <a:avLst/>
          </a:prstGeom>
          <a:solidFill>
            <a:srgbClr val="FF0000"/>
          </a:solidFill>
          <a:ln>
            <a:noFill/>
          </a:ln>
        </p:spPr>
        <p:txBody>
          <a:bodyPr wrap="none" rtlCol="0">
            <a:spAutoFit/>
          </a:bodyPr>
          <a:lstStyle/>
          <a:p>
            <a:r>
              <a:rPr lang="en-US">
                <a:latin typeface="-apple-system"/>
              </a:rPr>
              <a:t>A</a:t>
            </a:r>
          </a:p>
        </p:txBody>
      </p:sp>
      <p:pic>
        <p:nvPicPr>
          <p:cNvPr id="10" name="Picture 9">
            <a:extLst>
              <a:ext uri="{FF2B5EF4-FFF2-40B4-BE49-F238E27FC236}">
                <a16:creationId xmlns:a16="http://schemas.microsoft.com/office/drawing/2014/main" id="{E5C073B6-BDF1-45FC-882E-C2D2E7A640CB}"/>
              </a:ext>
            </a:extLst>
          </p:cNvPr>
          <p:cNvPicPr>
            <a:picLocks noChangeAspect="1"/>
          </p:cNvPicPr>
          <p:nvPr/>
        </p:nvPicPr>
        <p:blipFill>
          <a:blip r:embed="rId4"/>
          <a:stretch>
            <a:fillRect/>
          </a:stretch>
        </p:blipFill>
        <p:spPr>
          <a:xfrm>
            <a:off x="590164" y="2445768"/>
            <a:ext cx="5067405" cy="202206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D0ACAF8-4BCA-4795-A328-E92B4A9B9FB4}"/>
              </a:ext>
            </a:extLst>
          </p:cNvPr>
          <p:cNvPicPr>
            <a:picLocks noChangeAspect="1"/>
          </p:cNvPicPr>
          <p:nvPr/>
        </p:nvPicPr>
        <p:blipFill>
          <a:blip r:embed="rId5"/>
          <a:stretch>
            <a:fillRect/>
          </a:stretch>
        </p:blipFill>
        <p:spPr>
          <a:xfrm>
            <a:off x="6038981" y="2445768"/>
            <a:ext cx="5176335" cy="2828046"/>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E91D4757-CBC5-4059-BB96-96F8E1D2C62D}"/>
              </a:ext>
            </a:extLst>
          </p:cNvPr>
          <p:cNvSpPr txBox="1"/>
          <p:nvPr/>
        </p:nvSpPr>
        <p:spPr>
          <a:xfrm>
            <a:off x="210840" y="6195628"/>
            <a:ext cx="6093724" cy="646331"/>
          </a:xfrm>
          <a:prstGeom prst="rect">
            <a:avLst/>
          </a:prstGeom>
          <a:noFill/>
        </p:spPr>
        <p:txBody>
          <a:bodyPr wrap="square">
            <a:spAutoFit/>
          </a:bodyPr>
          <a:lstStyle/>
          <a:p>
            <a:r>
              <a:rPr lang="en-US">
                <a:latin typeface="-apple-system"/>
                <a:hlinkClick r:id="rId6"/>
              </a:rPr>
              <a:t>https://stackoverflow.com/help/privileges/vote-down</a:t>
            </a:r>
            <a:endParaRPr lang="fa-IR">
              <a:latin typeface="-apple-system"/>
            </a:endParaRPr>
          </a:p>
          <a:p>
            <a:endParaRPr lang="en-US">
              <a:latin typeface="-apple-system"/>
            </a:endParaRPr>
          </a:p>
        </p:txBody>
      </p:sp>
      <p:pic>
        <p:nvPicPr>
          <p:cNvPr id="11" name="Picture 10">
            <a:extLst>
              <a:ext uri="{FF2B5EF4-FFF2-40B4-BE49-F238E27FC236}">
                <a16:creationId xmlns:a16="http://schemas.microsoft.com/office/drawing/2014/main" id="{FDF56BAA-C5D1-4131-807F-2627FC9DC93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3452493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346146"/>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vote down?</a:t>
            </a:r>
            <a:endParaRPr lang="fa-IR" b="0" i="0">
              <a:solidFill>
                <a:srgbClr val="232629"/>
              </a:solidFill>
              <a:effectLst/>
              <a:latin typeface="-apple-system"/>
            </a:endParaRPr>
          </a:p>
          <a:p>
            <a:pPr lvl="1" fontAlgn="base"/>
            <a:r>
              <a:rPr lang="en-US" b="0" i="0">
                <a:solidFill>
                  <a:srgbClr val="232629"/>
                </a:solidFill>
                <a:effectLst/>
                <a:latin typeface="-apple-system"/>
              </a:rPr>
              <a:t>Downvote Answers</a:t>
            </a:r>
          </a:p>
          <a:p>
            <a:pPr lvl="1" fontAlgn="base"/>
            <a:endParaRPr lang="en-US" b="0"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6195628"/>
            <a:ext cx="6093724" cy="646331"/>
          </a:xfrm>
          <a:prstGeom prst="rect">
            <a:avLst/>
          </a:prstGeom>
          <a:noFill/>
        </p:spPr>
        <p:txBody>
          <a:bodyPr wrap="square">
            <a:spAutoFit/>
          </a:bodyPr>
          <a:lstStyle/>
          <a:p>
            <a:r>
              <a:rPr lang="en-US">
                <a:latin typeface="-apple-system"/>
                <a:hlinkClick r:id="rId4"/>
              </a:rPr>
              <a:t>https://stackoverflow.com/help/privileges/vote-down</a:t>
            </a:r>
            <a:endParaRPr lang="fa-IR">
              <a:latin typeface="-apple-system"/>
            </a:endParaRPr>
          </a:p>
          <a:p>
            <a:endParaRPr lang="en-US">
              <a:latin typeface="-apple-system"/>
            </a:endParaRPr>
          </a:p>
        </p:txBody>
      </p:sp>
      <p:pic>
        <p:nvPicPr>
          <p:cNvPr id="4" name="Picture 3">
            <a:extLst>
              <a:ext uri="{FF2B5EF4-FFF2-40B4-BE49-F238E27FC236}">
                <a16:creationId xmlns:a16="http://schemas.microsoft.com/office/drawing/2014/main" id="{7136C047-65E6-49BC-BA8F-15A4D479C30B}"/>
              </a:ext>
            </a:extLst>
          </p:cNvPr>
          <p:cNvPicPr>
            <a:picLocks noChangeAspect="1"/>
          </p:cNvPicPr>
          <p:nvPr/>
        </p:nvPicPr>
        <p:blipFill>
          <a:blip r:embed="rId5"/>
          <a:stretch>
            <a:fillRect/>
          </a:stretch>
        </p:blipFill>
        <p:spPr>
          <a:xfrm>
            <a:off x="7353309" y="2489871"/>
            <a:ext cx="3680691" cy="306372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4FB84C7-CA67-42BA-A2A5-9F66680A6426}"/>
              </a:ext>
            </a:extLst>
          </p:cNvPr>
          <p:cNvPicPr>
            <a:picLocks noChangeAspect="1"/>
          </p:cNvPicPr>
          <p:nvPr/>
        </p:nvPicPr>
        <p:blipFill>
          <a:blip r:embed="rId6"/>
          <a:stretch>
            <a:fillRect/>
          </a:stretch>
        </p:blipFill>
        <p:spPr>
          <a:xfrm>
            <a:off x="590164" y="2489871"/>
            <a:ext cx="5624047" cy="315495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2221BBA-47C3-44FE-9D55-62EF6BF991B8}"/>
              </a:ext>
            </a:extLst>
          </p:cNvPr>
          <p:cNvSpPr txBox="1"/>
          <p:nvPr/>
        </p:nvSpPr>
        <p:spPr>
          <a:xfrm>
            <a:off x="590164" y="2120539"/>
            <a:ext cx="340158" cy="369332"/>
          </a:xfrm>
          <a:prstGeom prst="rect">
            <a:avLst/>
          </a:prstGeom>
          <a:solidFill>
            <a:srgbClr val="FFFF00"/>
          </a:solidFill>
          <a:ln>
            <a:noFill/>
          </a:ln>
        </p:spPr>
        <p:txBody>
          <a:bodyPr wrap="none" rtlCol="0">
            <a:spAutoFit/>
          </a:bodyPr>
          <a:lstStyle/>
          <a:p>
            <a:r>
              <a:rPr lang="en-US">
                <a:latin typeface="-apple-system"/>
              </a:rPr>
              <a:t>Q</a:t>
            </a:r>
          </a:p>
        </p:txBody>
      </p:sp>
      <p:sp>
        <p:nvSpPr>
          <p:cNvPr id="12" name="TextBox 11">
            <a:extLst>
              <a:ext uri="{FF2B5EF4-FFF2-40B4-BE49-F238E27FC236}">
                <a16:creationId xmlns:a16="http://schemas.microsoft.com/office/drawing/2014/main" id="{1AEF7988-1EB6-45E2-A948-9AE015DE2AB5}"/>
              </a:ext>
            </a:extLst>
          </p:cNvPr>
          <p:cNvSpPr txBox="1"/>
          <p:nvPr/>
        </p:nvSpPr>
        <p:spPr>
          <a:xfrm>
            <a:off x="7353309" y="2120539"/>
            <a:ext cx="317716" cy="369332"/>
          </a:xfrm>
          <a:prstGeom prst="rect">
            <a:avLst/>
          </a:prstGeom>
          <a:solidFill>
            <a:srgbClr val="FF0000"/>
          </a:solidFill>
          <a:ln>
            <a:noFill/>
          </a:ln>
        </p:spPr>
        <p:txBody>
          <a:bodyPr wrap="none" rtlCol="0">
            <a:spAutoFit/>
          </a:bodyPr>
          <a:lstStyle/>
          <a:p>
            <a:r>
              <a:rPr lang="en-US">
                <a:latin typeface="-apple-system"/>
              </a:rPr>
              <a:t>A</a:t>
            </a:r>
          </a:p>
        </p:txBody>
      </p:sp>
      <p:pic>
        <p:nvPicPr>
          <p:cNvPr id="10" name="Picture 9">
            <a:extLst>
              <a:ext uri="{FF2B5EF4-FFF2-40B4-BE49-F238E27FC236}">
                <a16:creationId xmlns:a16="http://schemas.microsoft.com/office/drawing/2014/main" id="{9F0265C9-6C85-4AFA-9EF0-B1C7680CD55E}"/>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21137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down/close votes?</a:t>
            </a:r>
            <a:endParaRPr lang="en-US" sz="4400" b="0" strike="noStrike" spc="-1">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happens when I vote down?</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5868120"/>
            <a:ext cx="6093724" cy="646331"/>
          </a:xfrm>
          <a:prstGeom prst="rect">
            <a:avLst/>
          </a:prstGeom>
          <a:noFill/>
        </p:spPr>
        <p:txBody>
          <a:bodyPr wrap="square">
            <a:spAutoFit/>
          </a:bodyPr>
          <a:lstStyle/>
          <a:p>
            <a:r>
              <a:rPr lang="en-US">
                <a:latin typeface="-apple-system"/>
                <a:hlinkClick r:id="rId4"/>
              </a:rPr>
              <a:t>https://stackoverflow.com/help/privileges/vote-down</a:t>
            </a:r>
            <a:endParaRPr lang="fa-IR">
              <a:latin typeface="-apple-system"/>
            </a:endParaRPr>
          </a:p>
          <a:p>
            <a:endParaRPr lang="en-US">
              <a:latin typeface="-apple-system"/>
            </a:endParaRPr>
          </a:p>
        </p:txBody>
      </p:sp>
      <p:sp>
        <p:nvSpPr>
          <p:cNvPr id="10" name="TextBox 9">
            <a:extLst>
              <a:ext uri="{FF2B5EF4-FFF2-40B4-BE49-F238E27FC236}">
                <a16:creationId xmlns:a16="http://schemas.microsoft.com/office/drawing/2014/main" id="{01B7E29F-EE0B-4918-AEAE-7C13E3C27520}"/>
              </a:ext>
            </a:extLst>
          </p:cNvPr>
          <p:cNvSpPr txBox="1"/>
          <p:nvPr/>
        </p:nvSpPr>
        <p:spPr>
          <a:xfrm>
            <a:off x="210840" y="6241794"/>
            <a:ext cx="6093724" cy="646331"/>
          </a:xfrm>
          <a:prstGeom prst="rect">
            <a:avLst/>
          </a:prstGeom>
          <a:noFill/>
        </p:spPr>
        <p:txBody>
          <a:bodyPr wrap="square">
            <a:spAutoFit/>
          </a:bodyPr>
          <a:lstStyle/>
          <a:p>
            <a:r>
              <a:rPr lang="en-US">
                <a:latin typeface="-apple-system"/>
                <a:hlinkClick r:id="rId5"/>
              </a:rPr>
              <a:t>https://stackoverflow.com/help/privileges/vote-up</a:t>
            </a:r>
            <a:endParaRPr lang="en-US">
              <a:latin typeface="-apple-system"/>
            </a:endParaRPr>
          </a:p>
          <a:p>
            <a:endParaRPr lang="en-US">
              <a:latin typeface="-apple-system"/>
            </a:endParaRPr>
          </a:p>
        </p:txBody>
      </p:sp>
      <p:pic>
        <p:nvPicPr>
          <p:cNvPr id="9" name="Picture 8">
            <a:extLst>
              <a:ext uri="{FF2B5EF4-FFF2-40B4-BE49-F238E27FC236}">
                <a16:creationId xmlns:a16="http://schemas.microsoft.com/office/drawing/2014/main" id="{5079FA36-9EC8-41B1-B107-2689A45552B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2" name="Picture 11">
            <a:extLst>
              <a:ext uri="{FF2B5EF4-FFF2-40B4-BE49-F238E27FC236}">
                <a16:creationId xmlns:a16="http://schemas.microsoft.com/office/drawing/2014/main" id="{54B021DC-67F7-4AE7-9D04-737611C94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6690" y="1956024"/>
            <a:ext cx="6358620" cy="3354912"/>
          </a:xfrm>
          <a:prstGeom prst="rect">
            <a:avLst/>
          </a:prstGeom>
        </p:spPr>
      </p:pic>
    </p:spTree>
    <p:extLst>
      <p:ext uri="{BB962C8B-B14F-4D97-AF65-F5344CB8AC3E}">
        <p14:creationId xmlns:p14="http://schemas.microsoft.com/office/powerpoint/2010/main" val="41744444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down/close votes?</a:t>
            </a:r>
            <a:endParaRPr lang="en-US" sz="4400" b="0" strike="noStrike" spc="-1">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happens when I vote down?</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5868120"/>
            <a:ext cx="6093724" cy="646331"/>
          </a:xfrm>
          <a:prstGeom prst="rect">
            <a:avLst/>
          </a:prstGeom>
          <a:noFill/>
        </p:spPr>
        <p:txBody>
          <a:bodyPr wrap="square">
            <a:spAutoFit/>
          </a:bodyPr>
          <a:lstStyle/>
          <a:p>
            <a:r>
              <a:rPr lang="en-US">
                <a:latin typeface="-apple-system"/>
                <a:hlinkClick r:id="rId4"/>
              </a:rPr>
              <a:t>https://stackoverflow.com/help/privileges/vote-down</a:t>
            </a:r>
            <a:endParaRPr lang="fa-IR">
              <a:latin typeface="-apple-system"/>
            </a:endParaRPr>
          </a:p>
          <a:p>
            <a:endParaRPr lang="en-US">
              <a:latin typeface="-apple-system"/>
            </a:endParaRPr>
          </a:p>
        </p:txBody>
      </p:sp>
      <p:graphicFrame>
        <p:nvGraphicFramePr>
          <p:cNvPr id="8" name="Table 7">
            <a:extLst>
              <a:ext uri="{FF2B5EF4-FFF2-40B4-BE49-F238E27FC236}">
                <a16:creationId xmlns:a16="http://schemas.microsoft.com/office/drawing/2014/main" id="{7666900D-8C34-45BF-BEA9-F4BA368B7E98}"/>
              </a:ext>
            </a:extLst>
          </p:cNvPr>
          <p:cNvGraphicFramePr>
            <a:graphicFrameLocks noGrp="1"/>
          </p:cNvGraphicFramePr>
          <p:nvPr/>
        </p:nvGraphicFramePr>
        <p:xfrm>
          <a:off x="1058234" y="2878778"/>
          <a:ext cx="6206149" cy="972169"/>
        </p:xfrm>
        <a:graphic>
          <a:graphicData uri="http://schemas.openxmlformats.org/drawingml/2006/table">
            <a:tbl>
              <a:tblPr firstRow="1" firstCol="1" bandRow="1">
                <a:tableStyleId>{5A111915-BE36-4E01-A7E5-04B1672EAD32}</a:tableStyleId>
              </a:tblPr>
              <a:tblGrid>
                <a:gridCol w="5205431">
                  <a:extLst>
                    <a:ext uri="{9D8B030D-6E8A-4147-A177-3AD203B41FA5}">
                      <a16:colId xmlns:a16="http://schemas.microsoft.com/office/drawing/2014/main" val="2671305051"/>
                    </a:ext>
                  </a:extLst>
                </a:gridCol>
                <a:gridCol w="1000718">
                  <a:extLst>
                    <a:ext uri="{9D8B030D-6E8A-4147-A177-3AD203B41FA5}">
                      <a16:colId xmlns:a16="http://schemas.microsoft.com/office/drawing/2014/main" val="1096920125"/>
                    </a:ext>
                  </a:extLst>
                </a:gridCol>
              </a:tblGrid>
              <a:tr h="535860">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28137">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your question/answer is voted down</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-2</a:t>
                      </a:r>
                    </a:p>
                  </a:txBody>
                  <a:tcPr marL="68580" marR="68580" marT="0" marB="0" anchor="ctr"/>
                </a:tc>
                <a:extLst>
                  <a:ext uri="{0D108BD9-81ED-4DB2-BD59-A6C34878D82A}">
                    <a16:rowId xmlns:a16="http://schemas.microsoft.com/office/drawing/2014/main" val="483895691"/>
                  </a:ext>
                </a:extLst>
              </a:tr>
            </a:tbl>
          </a:graphicData>
        </a:graphic>
      </p:graphicFrame>
      <p:sp>
        <p:nvSpPr>
          <p:cNvPr id="10" name="TextBox 9">
            <a:extLst>
              <a:ext uri="{FF2B5EF4-FFF2-40B4-BE49-F238E27FC236}">
                <a16:creationId xmlns:a16="http://schemas.microsoft.com/office/drawing/2014/main" id="{01B7E29F-EE0B-4918-AEAE-7C13E3C27520}"/>
              </a:ext>
            </a:extLst>
          </p:cNvPr>
          <p:cNvSpPr txBox="1"/>
          <p:nvPr/>
        </p:nvSpPr>
        <p:spPr>
          <a:xfrm>
            <a:off x="210840" y="6241794"/>
            <a:ext cx="6093724" cy="646331"/>
          </a:xfrm>
          <a:prstGeom prst="rect">
            <a:avLst/>
          </a:prstGeom>
          <a:noFill/>
        </p:spPr>
        <p:txBody>
          <a:bodyPr wrap="square">
            <a:spAutoFit/>
          </a:bodyPr>
          <a:lstStyle/>
          <a:p>
            <a:r>
              <a:rPr lang="en-US">
                <a:latin typeface="-apple-system"/>
                <a:hlinkClick r:id="rId5"/>
              </a:rPr>
              <a:t>https://stackoverflow.com/help/privileges/vote-up</a:t>
            </a:r>
            <a:endParaRPr lang="en-US">
              <a:latin typeface="-apple-system"/>
            </a:endParaRPr>
          </a:p>
          <a:p>
            <a:endParaRPr lang="en-US">
              <a:latin typeface="-apple-system"/>
            </a:endParaRPr>
          </a:p>
        </p:txBody>
      </p:sp>
      <p:pic>
        <p:nvPicPr>
          <p:cNvPr id="9" name="Picture 8">
            <a:extLst>
              <a:ext uri="{FF2B5EF4-FFF2-40B4-BE49-F238E27FC236}">
                <a16:creationId xmlns:a16="http://schemas.microsoft.com/office/drawing/2014/main" id="{5079FA36-9EC8-41B1-B107-2689A45552B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2" name="Picture 11">
            <a:extLst>
              <a:ext uri="{FF2B5EF4-FFF2-40B4-BE49-F238E27FC236}">
                <a16:creationId xmlns:a16="http://schemas.microsoft.com/office/drawing/2014/main" id="{54B021DC-67F7-4AE7-9D04-737611C94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2673" y="1985604"/>
            <a:ext cx="6358620" cy="3354912"/>
          </a:xfrm>
          <a:prstGeom prst="rect">
            <a:avLst/>
          </a:prstGeom>
        </p:spPr>
      </p:pic>
    </p:spTree>
    <p:extLst>
      <p:ext uri="{BB962C8B-B14F-4D97-AF65-F5344CB8AC3E}">
        <p14:creationId xmlns:p14="http://schemas.microsoft.com/office/powerpoint/2010/main" val="6722594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down/close votes?</a:t>
            </a:r>
            <a:endParaRPr lang="en-US" sz="4400" b="0" strike="noStrike" spc="-1">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happens when I vote down?</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5868120"/>
            <a:ext cx="6093724" cy="646331"/>
          </a:xfrm>
          <a:prstGeom prst="rect">
            <a:avLst/>
          </a:prstGeom>
          <a:noFill/>
        </p:spPr>
        <p:txBody>
          <a:bodyPr wrap="square">
            <a:spAutoFit/>
          </a:bodyPr>
          <a:lstStyle/>
          <a:p>
            <a:r>
              <a:rPr lang="en-US">
                <a:latin typeface="-apple-system"/>
                <a:hlinkClick r:id="rId4"/>
              </a:rPr>
              <a:t>https://stackoverflow.com/help/privileges/vote-down</a:t>
            </a:r>
            <a:endParaRPr lang="fa-IR">
              <a:latin typeface="-apple-system"/>
            </a:endParaRPr>
          </a:p>
          <a:p>
            <a:endParaRPr lang="en-US">
              <a:latin typeface="-apple-system"/>
            </a:endParaRPr>
          </a:p>
        </p:txBody>
      </p:sp>
      <p:graphicFrame>
        <p:nvGraphicFramePr>
          <p:cNvPr id="8" name="Table 7">
            <a:extLst>
              <a:ext uri="{FF2B5EF4-FFF2-40B4-BE49-F238E27FC236}">
                <a16:creationId xmlns:a16="http://schemas.microsoft.com/office/drawing/2014/main" id="{7666900D-8C34-45BF-BEA9-F4BA368B7E98}"/>
              </a:ext>
            </a:extLst>
          </p:cNvPr>
          <p:cNvGraphicFramePr>
            <a:graphicFrameLocks noGrp="1"/>
          </p:cNvGraphicFramePr>
          <p:nvPr>
            <p:extLst>
              <p:ext uri="{D42A27DB-BD31-4B8C-83A1-F6EECF244321}">
                <p14:modId xmlns:p14="http://schemas.microsoft.com/office/powerpoint/2010/main" val="690447199"/>
              </p:ext>
            </p:extLst>
          </p:nvPr>
        </p:nvGraphicFramePr>
        <p:xfrm>
          <a:off x="1058234" y="2878778"/>
          <a:ext cx="6206149" cy="1408478"/>
        </p:xfrm>
        <a:graphic>
          <a:graphicData uri="http://schemas.openxmlformats.org/drawingml/2006/table">
            <a:tbl>
              <a:tblPr firstRow="1" firstCol="1" bandRow="1">
                <a:tableStyleId>{5A111915-BE36-4E01-A7E5-04B1672EAD32}</a:tableStyleId>
              </a:tblPr>
              <a:tblGrid>
                <a:gridCol w="5205431">
                  <a:extLst>
                    <a:ext uri="{9D8B030D-6E8A-4147-A177-3AD203B41FA5}">
                      <a16:colId xmlns:a16="http://schemas.microsoft.com/office/drawing/2014/main" val="2671305051"/>
                    </a:ext>
                  </a:extLst>
                </a:gridCol>
                <a:gridCol w="1000718">
                  <a:extLst>
                    <a:ext uri="{9D8B030D-6E8A-4147-A177-3AD203B41FA5}">
                      <a16:colId xmlns:a16="http://schemas.microsoft.com/office/drawing/2014/main" val="1096920125"/>
                    </a:ext>
                  </a:extLst>
                </a:gridCol>
              </a:tblGrid>
              <a:tr h="535860">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28137">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your question/answer is voted down</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-2</a:t>
                      </a:r>
                    </a:p>
                  </a:txBody>
                  <a:tcPr marL="68580" marR="68580" marT="0" marB="0" anchor="ctr"/>
                </a:tc>
                <a:extLst>
                  <a:ext uri="{0D108BD9-81ED-4DB2-BD59-A6C34878D82A}">
                    <a16:rowId xmlns:a16="http://schemas.microsoft.com/office/drawing/2014/main" val="483895691"/>
                  </a:ext>
                </a:extLst>
              </a:tr>
              <a:tr h="412877">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 vote down an answer</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-1</a:t>
                      </a:r>
                    </a:p>
                  </a:txBody>
                  <a:tcPr marL="68580" marR="68580" marT="0" marB="0" anchor="ctr"/>
                </a:tc>
                <a:extLst>
                  <a:ext uri="{0D108BD9-81ED-4DB2-BD59-A6C34878D82A}">
                    <a16:rowId xmlns:a16="http://schemas.microsoft.com/office/drawing/2014/main" val="314130786"/>
                  </a:ext>
                </a:extLst>
              </a:tr>
            </a:tbl>
          </a:graphicData>
        </a:graphic>
      </p:graphicFrame>
      <p:sp>
        <p:nvSpPr>
          <p:cNvPr id="10" name="TextBox 9">
            <a:extLst>
              <a:ext uri="{FF2B5EF4-FFF2-40B4-BE49-F238E27FC236}">
                <a16:creationId xmlns:a16="http://schemas.microsoft.com/office/drawing/2014/main" id="{01B7E29F-EE0B-4918-AEAE-7C13E3C27520}"/>
              </a:ext>
            </a:extLst>
          </p:cNvPr>
          <p:cNvSpPr txBox="1"/>
          <p:nvPr/>
        </p:nvSpPr>
        <p:spPr>
          <a:xfrm>
            <a:off x="210840" y="6241794"/>
            <a:ext cx="6093724" cy="646331"/>
          </a:xfrm>
          <a:prstGeom prst="rect">
            <a:avLst/>
          </a:prstGeom>
          <a:noFill/>
        </p:spPr>
        <p:txBody>
          <a:bodyPr wrap="square">
            <a:spAutoFit/>
          </a:bodyPr>
          <a:lstStyle/>
          <a:p>
            <a:r>
              <a:rPr lang="en-US">
                <a:latin typeface="-apple-system"/>
                <a:hlinkClick r:id="rId5"/>
              </a:rPr>
              <a:t>https://stackoverflow.com/help/privileges/vote-up</a:t>
            </a:r>
            <a:endParaRPr lang="en-US">
              <a:latin typeface="-apple-system"/>
            </a:endParaRPr>
          </a:p>
          <a:p>
            <a:endParaRPr lang="en-US">
              <a:latin typeface="-apple-system"/>
            </a:endParaRPr>
          </a:p>
        </p:txBody>
      </p:sp>
      <p:pic>
        <p:nvPicPr>
          <p:cNvPr id="9" name="Picture 8">
            <a:extLst>
              <a:ext uri="{FF2B5EF4-FFF2-40B4-BE49-F238E27FC236}">
                <a16:creationId xmlns:a16="http://schemas.microsoft.com/office/drawing/2014/main" id="{5079FA36-9EC8-41B1-B107-2689A45552B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2" name="Picture 11">
            <a:extLst>
              <a:ext uri="{FF2B5EF4-FFF2-40B4-BE49-F238E27FC236}">
                <a16:creationId xmlns:a16="http://schemas.microsoft.com/office/drawing/2014/main" id="{54B021DC-67F7-4AE7-9D04-737611C94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2673" y="1985604"/>
            <a:ext cx="6358620" cy="3354912"/>
          </a:xfrm>
          <a:prstGeom prst="rect">
            <a:avLst/>
          </a:prstGeom>
        </p:spPr>
      </p:pic>
    </p:spTree>
    <p:extLst>
      <p:ext uri="{BB962C8B-B14F-4D97-AF65-F5344CB8AC3E}">
        <p14:creationId xmlns:p14="http://schemas.microsoft.com/office/powerpoint/2010/main" val="328003282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down/close votes?</a:t>
            </a:r>
            <a:endParaRPr lang="en-US" sz="4400" b="0" strike="noStrike" spc="-1">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happens when I vote down?</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5868120"/>
            <a:ext cx="6093724" cy="646331"/>
          </a:xfrm>
          <a:prstGeom prst="rect">
            <a:avLst/>
          </a:prstGeom>
          <a:noFill/>
        </p:spPr>
        <p:txBody>
          <a:bodyPr wrap="square">
            <a:spAutoFit/>
          </a:bodyPr>
          <a:lstStyle/>
          <a:p>
            <a:r>
              <a:rPr lang="en-US">
                <a:latin typeface="-apple-system"/>
                <a:hlinkClick r:id="rId4"/>
              </a:rPr>
              <a:t>https://stackoverflow.com/help/privileges/vote-down</a:t>
            </a:r>
            <a:endParaRPr lang="fa-IR">
              <a:latin typeface="-apple-system"/>
            </a:endParaRPr>
          </a:p>
          <a:p>
            <a:endParaRPr lang="en-US">
              <a:latin typeface="-apple-system"/>
            </a:endParaRPr>
          </a:p>
        </p:txBody>
      </p:sp>
      <p:graphicFrame>
        <p:nvGraphicFramePr>
          <p:cNvPr id="8" name="Table 7">
            <a:extLst>
              <a:ext uri="{FF2B5EF4-FFF2-40B4-BE49-F238E27FC236}">
                <a16:creationId xmlns:a16="http://schemas.microsoft.com/office/drawing/2014/main" id="{7666900D-8C34-45BF-BEA9-F4BA368B7E98}"/>
              </a:ext>
            </a:extLst>
          </p:cNvPr>
          <p:cNvGraphicFramePr>
            <a:graphicFrameLocks noGrp="1"/>
          </p:cNvGraphicFramePr>
          <p:nvPr/>
        </p:nvGraphicFramePr>
        <p:xfrm>
          <a:off x="1058234" y="2878778"/>
          <a:ext cx="6206149" cy="1874951"/>
        </p:xfrm>
        <a:graphic>
          <a:graphicData uri="http://schemas.openxmlformats.org/drawingml/2006/table">
            <a:tbl>
              <a:tblPr firstRow="1" firstCol="1" bandRow="1">
                <a:tableStyleId>{5A111915-BE36-4E01-A7E5-04B1672EAD32}</a:tableStyleId>
              </a:tblPr>
              <a:tblGrid>
                <a:gridCol w="5205431">
                  <a:extLst>
                    <a:ext uri="{9D8B030D-6E8A-4147-A177-3AD203B41FA5}">
                      <a16:colId xmlns:a16="http://schemas.microsoft.com/office/drawing/2014/main" val="2671305051"/>
                    </a:ext>
                  </a:extLst>
                </a:gridCol>
                <a:gridCol w="1000718">
                  <a:extLst>
                    <a:ext uri="{9D8B030D-6E8A-4147-A177-3AD203B41FA5}">
                      <a16:colId xmlns:a16="http://schemas.microsoft.com/office/drawing/2014/main" val="1096920125"/>
                    </a:ext>
                  </a:extLst>
                </a:gridCol>
              </a:tblGrid>
              <a:tr h="535860">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28137">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your question/answer is voted down</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-2</a:t>
                      </a:r>
                    </a:p>
                  </a:txBody>
                  <a:tcPr marL="68580" marR="68580" marT="0" marB="0" anchor="ctr"/>
                </a:tc>
                <a:extLst>
                  <a:ext uri="{0D108BD9-81ED-4DB2-BD59-A6C34878D82A}">
                    <a16:rowId xmlns:a16="http://schemas.microsoft.com/office/drawing/2014/main" val="483895691"/>
                  </a:ext>
                </a:extLst>
              </a:tr>
              <a:tr h="412877">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 vote down an answer</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-1</a:t>
                      </a:r>
                    </a:p>
                  </a:txBody>
                  <a:tcPr marL="68580" marR="68580" marT="0" marB="0" anchor="ctr"/>
                </a:tc>
                <a:extLst>
                  <a:ext uri="{0D108BD9-81ED-4DB2-BD59-A6C34878D82A}">
                    <a16:rowId xmlns:a16="http://schemas.microsoft.com/office/drawing/2014/main" val="314130786"/>
                  </a:ext>
                </a:extLst>
              </a:tr>
              <a:tr h="466473">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 vote down a question</a:t>
                      </a:r>
                    </a:p>
                  </a:txBody>
                  <a:tcPr marL="68580" marR="68580" marT="0" marB="0" anchor="ctr"/>
                </a:tc>
                <a:tc>
                  <a:txBody>
                    <a:bodyPr/>
                    <a:lstStyle/>
                    <a:p>
                      <a:pPr marL="0" marR="0" indent="0" algn="ctr" rtl="0">
                        <a:lnSpc>
                          <a:spcPct val="107000"/>
                        </a:lnSpc>
                        <a:spcBef>
                          <a:spcPts val="800"/>
                        </a:spcBef>
                        <a:spcAft>
                          <a:spcPts val="0"/>
                        </a:spcAft>
                      </a:pPr>
                      <a:r>
                        <a:rPr lang="en-US" sz="2800" b="1">
                          <a:effectLst/>
                          <a:latin typeface="-apple-system"/>
                        </a:rPr>
                        <a:t>0</a:t>
                      </a:r>
                      <a:endParaRPr lang="en-US" sz="2800" b="1">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nchor="ctr"/>
                </a:tc>
                <a:extLst>
                  <a:ext uri="{0D108BD9-81ED-4DB2-BD59-A6C34878D82A}">
                    <a16:rowId xmlns:a16="http://schemas.microsoft.com/office/drawing/2014/main" val="2085518401"/>
                  </a:ext>
                </a:extLst>
              </a:tr>
            </a:tbl>
          </a:graphicData>
        </a:graphic>
      </p:graphicFrame>
      <p:sp>
        <p:nvSpPr>
          <p:cNvPr id="10" name="TextBox 9">
            <a:extLst>
              <a:ext uri="{FF2B5EF4-FFF2-40B4-BE49-F238E27FC236}">
                <a16:creationId xmlns:a16="http://schemas.microsoft.com/office/drawing/2014/main" id="{01B7E29F-EE0B-4918-AEAE-7C13E3C27520}"/>
              </a:ext>
            </a:extLst>
          </p:cNvPr>
          <p:cNvSpPr txBox="1"/>
          <p:nvPr/>
        </p:nvSpPr>
        <p:spPr>
          <a:xfrm>
            <a:off x="210840" y="6241794"/>
            <a:ext cx="6093724" cy="646331"/>
          </a:xfrm>
          <a:prstGeom prst="rect">
            <a:avLst/>
          </a:prstGeom>
          <a:noFill/>
        </p:spPr>
        <p:txBody>
          <a:bodyPr wrap="square">
            <a:spAutoFit/>
          </a:bodyPr>
          <a:lstStyle/>
          <a:p>
            <a:r>
              <a:rPr lang="en-US">
                <a:latin typeface="-apple-system"/>
                <a:hlinkClick r:id="rId5"/>
              </a:rPr>
              <a:t>https://stackoverflow.com/help/privileges/vote-up</a:t>
            </a:r>
            <a:endParaRPr lang="en-US">
              <a:latin typeface="-apple-system"/>
            </a:endParaRPr>
          </a:p>
          <a:p>
            <a:endParaRPr lang="en-US">
              <a:latin typeface="-apple-system"/>
            </a:endParaRPr>
          </a:p>
        </p:txBody>
      </p:sp>
      <p:pic>
        <p:nvPicPr>
          <p:cNvPr id="9" name="Picture 8">
            <a:extLst>
              <a:ext uri="{FF2B5EF4-FFF2-40B4-BE49-F238E27FC236}">
                <a16:creationId xmlns:a16="http://schemas.microsoft.com/office/drawing/2014/main" id="{5079FA36-9EC8-41B1-B107-2689A45552B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2" name="Picture 11">
            <a:extLst>
              <a:ext uri="{FF2B5EF4-FFF2-40B4-BE49-F238E27FC236}">
                <a16:creationId xmlns:a16="http://schemas.microsoft.com/office/drawing/2014/main" id="{54B021DC-67F7-4AE7-9D04-737611C94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2673" y="1985604"/>
            <a:ext cx="6358620" cy="3354912"/>
          </a:xfrm>
          <a:prstGeom prst="rect">
            <a:avLst/>
          </a:prstGeom>
        </p:spPr>
      </p:pic>
    </p:spTree>
    <p:extLst>
      <p:ext uri="{BB962C8B-B14F-4D97-AF65-F5344CB8AC3E}">
        <p14:creationId xmlns:p14="http://schemas.microsoft.com/office/powerpoint/2010/main" val="10443352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2"/>
          <p:cNvSpPr>
            <a:spLocks noGrp="1"/>
          </p:cNvSpPr>
          <p:nvPr>
            <p:ph/>
          </p:nvPr>
        </p:nvSpPr>
        <p:spPr>
          <a:xfrm>
            <a:off x="532407" y="125352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Kill Q&amp;A</a:t>
            </a:r>
            <a:endParaRPr lang="en-US" i="0">
              <a:solidFill>
                <a:srgbClr val="232629"/>
              </a:solidFill>
              <a:effectLst/>
              <a:latin typeface="-apple-system"/>
            </a:endParaRPr>
          </a:p>
        </p:txBody>
      </p:sp>
      <p:pic>
        <p:nvPicPr>
          <p:cNvPr id="13" name="Picture 12">
            <a:extLst>
              <a:ext uri="{FF2B5EF4-FFF2-40B4-BE49-F238E27FC236}">
                <a16:creationId xmlns:a16="http://schemas.microsoft.com/office/drawing/2014/main" id="{F6DCEBBB-A555-4179-AB91-7B3EF69DD5C0}"/>
              </a:ext>
            </a:extLst>
          </p:cNvPr>
          <p:cNvPicPr>
            <a:picLocks noChangeAspect="1"/>
          </p:cNvPicPr>
          <p:nvPr/>
        </p:nvPicPr>
        <p:blipFill>
          <a:blip r:embed="rId3">
            <a:alphaModFix/>
          </a:blip>
          <a:stretch>
            <a:fillRect/>
          </a:stretch>
        </p:blipFill>
        <p:spPr>
          <a:xfrm>
            <a:off x="4016040" y="1294506"/>
            <a:ext cx="3793634" cy="2276180"/>
          </a:xfrm>
          <a:prstGeom prst="rect">
            <a:avLst/>
          </a:prstGeom>
          <a:ln>
            <a:noFill/>
          </a:ln>
          <a:effectLst>
            <a:softEdge rad="112500"/>
          </a:effectLst>
        </p:spPr>
      </p:pic>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4"/>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7A956475-3061-453D-AD3C-5155BCFDCDF5}"/>
              </a:ext>
            </a:extLst>
          </p:cNvPr>
          <p:cNvSpPr txBox="1"/>
          <p:nvPr/>
        </p:nvSpPr>
        <p:spPr>
          <a:xfrm>
            <a:off x="210839" y="6054583"/>
            <a:ext cx="9424479" cy="615553"/>
          </a:xfrm>
          <a:prstGeom prst="rect">
            <a:avLst/>
          </a:prstGeom>
          <a:noFill/>
        </p:spPr>
        <p:txBody>
          <a:bodyPr wrap="square">
            <a:spAutoFit/>
          </a:bodyPr>
          <a:lstStyle/>
          <a:p>
            <a:r>
              <a:rPr lang="en-US" sz="1600">
                <a:latin typeface="-apple-system"/>
                <a:hlinkClick r:id="rId5"/>
              </a:rPr>
              <a:t>https://blog.stackoverflow.com/2011/06/optimizing-for-pearls-not-sand/</a:t>
            </a:r>
            <a:endParaRPr lang="fa-IR" sz="1600">
              <a:latin typeface="-apple-system"/>
            </a:endParaRPr>
          </a:p>
          <a:p>
            <a:endParaRPr lang="en-US">
              <a:latin typeface="-apple-system"/>
            </a:endParaRPr>
          </a:p>
        </p:txBody>
      </p:sp>
      <p:pic>
        <p:nvPicPr>
          <p:cNvPr id="6" name="Picture 5">
            <a:extLst>
              <a:ext uri="{FF2B5EF4-FFF2-40B4-BE49-F238E27FC236}">
                <a16:creationId xmlns:a16="http://schemas.microsoft.com/office/drawing/2014/main" id="{8C0B3C27-0F17-444B-AFB9-B88F454D8337}"/>
              </a:ext>
            </a:extLst>
          </p:cNvPr>
          <p:cNvPicPr>
            <a:picLocks noChangeAspect="1"/>
          </p:cNvPicPr>
          <p:nvPr/>
        </p:nvPicPr>
        <p:blipFill>
          <a:blip r:embed="rId6"/>
          <a:stretch>
            <a:fillRect/>
          </a:stretch>
        </p:blipFill>
        <p:spPr>
          <a:xfrm>
            <a:off x="2266122" y="3819549"/>
            <a:ext cx="7663809" cy="2175206"/>
          </a:xfrm>
          <a:prstGeom prst="rect">
            <a:avLst/>
          </a:prstGeom>
          <a:ln>
            <a:noFill/>
          </a:ln>
          <a:effectLst>
            <a:outerShdw blurRad="292100" dist="139700" dir="2700000" algn="tl" rotWithShape="0">
              <a:srgbClr val="333333">
                <a:alpha val="65000"/>
              </a:srgbClr>
            </a:outerShdw>
          </a:effectLst>
        </p:spPr>
      </p:pic>
      <p:cxnSp>
        <p:nvCxnSpPr>
          <p:cNvPr id="15" name="Straight Arrow Connector 14">
            <a:extLst>
              <a:ext uri="{FF2B5EF4-FFF2-40B4-BE49-F238E27FC236}">
                <a16:creationId xmlns:a16="http://schemas.microsoft.com/office/drawing/2014/main" id="{A8FF3405-BAE6-450E-8417-46250766F024}"/>
              </a:ext>
            </a:extLst>
          </p:cNvPr>
          <p:cNvCxnSpPr>
            <a:cxnSpLocks/>
            <a:stCxn id="13" idx="2"/>
          </p:cNvCxnSpPr>
          <p:nvPr/>
        </p:nvCxnSpPr>
        <p:spPr>
          <a:xfrm>
            <a:off x="5912857" y="3570686"/>
            <a:ext cx="0" cy="25808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2139D9F-3095-4ACF-B21F-CF8E136DA9B2}"/>
              </a:ext>
            </a:extLst>
          </p:cNvPr>
          <p:cNvSpPr txBox="1"/>
          <p:nvPr/>
        </p:nvSpPr>
        <p:spPr>
          <a:xfrm>
            <a:off x="210839" y="6331582"/>
            <a:ext cx="14678758" cy="307777"/>
          </a:xfrm>
          <a:prstGeom prst="rect">
            <a:avLst/>
          </a:prstGeom>
          <a:noFill/>
        </p:spPr>
        <p:txBody>
          <a:bodyPr wrap="square">
            <a:spAutoFit/>
          </a:bodyPr>
          <a:lstStyle/>
          <a:p>
            <a:r>
              <a:rPr lang="en-US" sz="1400">
                <a:latin typeface="-apple-system"/>
                <a:hlinkClick r:id="rId7"/>
              </a:rPr>
              <a:t>https://meta.stackexchange.com/questions/325416/why-isnt-providing-feedback-mandatory-on-downvotes-and-why-are-ideas-suggestin</a:t>
            </a:r>
            <a:endParaRPr lang="en-US" sz="1400">
              <a:latin typeface="-apple-system"/>
            </a:endParaRPr>
          </a:p>
        </p:txBody>
      </p:sp>
      <p:pic>
        <p:nvPicPr>
          <p:cNvPr id="11" name="Picture 10">
            <a:extLst>
              <a:ext uri="{FF2B5EF4-FFF2-40B4-BE49-F238E27FC236}">
                <a16:creationId xmlns:a16="http://schemas.microsoft.com/office/drawing/2014/main" id="{51D888C7-1370-4046-94B6-9CE43E8B77DF}"/>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778658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Our approach</a:t>
            </a:r>
          </a:p>
        </p:txBody>
      </p:sp>
      <p:pic>
        <p:nvPicPr>
          <p:cNvPr id="6" name="Picture 5">
            <a:extLst>
              <a:ext uri="{FF2B5EF4-FFF2-40B4-BE49-F238E27FC236}">
                <a16:creationId xmlns:a16="http://schemas.microsoft.com/office/drawing/2014/main" id="{D2F51459-150F-4C4B-A260-56E475E52297}"/>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4" name="Picture 3">
            <a:extLst>
              <a:ext uri="{FF2B5EF4-FFF2-40B4-BE49-F238E27FC236}">
                <a16:creationId xmlns:a16="http://schemas.microsoft.com/office/drawing/2014/main" id="{1BB61C13-A9EF-41A4-A0C0-A4C74538C1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4412" y="1783407"/>
            <a:ext cx="2863176" cy="44076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231442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happens when I vote down?</a:t>
            </a:r>
          </a:p>
          <a:p>
            <a:pPr lvl="1"/>
            <a:r>
              <a:rPr lang="en-US" b="1" i="0">
                <a:solidFill>
                  <a:srgbClr val="232629"/>
                </a:solidFill>
                <a:effectLst/>
                <a:latin typeface="-apple-system"/>
              </a:rPr>
              <a:t>30</a:t>
            </a:r>
            <a:r>
              <a:rPr lang="en-US" i="0">
                <a:solidFill>
                  <a:srgbClr val="232629"/>
                </a:solidFill>
                <a:effectLst/>
                <a:latin typeface="-apple-system"/>
              </a:rPr>
              <a:t> votes per UTC day</a:t>
            </a:r>
          </a:p>
          <a:p>
            <a:pPr lvl="1"/>
            <a:r>
              <a:rPr lang="en-US" b="1" i="0">
                <a:solidFill>
                  <a:srgbClr val="232629"/>
                </a:solidFill>
                <a:effectLst/>
                <a:latin typeface="-apple-system"/>
              </a:rPr>
              <a:t>5</a:t>
            </a:r>
            <a:r>
              <a:rPr lang="en-US" i="0">
                <a:solidFill>
                  <a:srgbClr val="232629"/>
                </a:solidFill>
                <a:effectLst/>
                <a:latin typeface="-apple-system"/>
              </a:rPr>
              <a:t> min to undo</a:t>
            </a:r>
          </a:p>
          <a:p>
            <a:pPr lvl="1"/>
            <a:endParaRPr lang="en-US" i="0">
              <a:solidFill>
                <a:srgbClr val="232629"/>
              </a:solidFill>
              <a:effectLst/>
              <a:latin typeface="-apple-system"/>
            </a:endParaRP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graphicFrame>
        <p:nvGraphicFramePr>
          <p:cNvPr id="8" name="Table 7">
            <a:extLst>
              <a:ext uri="{FF2B5EF4-FFF2-40B4-BE49-F238E27FC236}">
                <a16:creationId xmlns:a16="http://schemas.microsoft.com/office/drawing/2014/main" id="{7666900D-8C34-45BF-BEA9-F4BA368B7E98}"/>
              </a:ext>
            </a:extLst>
          </p:cNvPr>
          <p:cNvGraphicFramePr>
            <a:graphicFrameLocks noGrp="1"/>
          </p:cNvGraphicFramePr>
          <p:nvPr/>
        </p:nvGraphicFramePr>
        <p:xfrm>
          <a:off x="1058234" y="2878778"/>
          <a:ext cx="6206149" cy="1874951"/>
        </p:xfrm>
        <a:graphic>
          <a:graphicData uri="http://schemas.openxmlformats.org/drawingml/2006/table">
            <a:tbl>
              <a:tblPr firstRow="1" firstCol="1" bandRow="1">
                <a:tableStyleId>{5A111915-BE36-4E01-A7E5-04B1672EAD32}</a:tableStyleId>
              </a:tblPr>
              <a:tblGrid>
                <a:gridCol w="5205431">
                  <a:extLst>
                    <a:ext uri="{9D8B030D-6E8A-4147-A177-3AD203B41FA5}">
                      <a16:colId xmlns:a16="http://schemas.microsoft.com/office/drawing/2014/main" val="2671305051"/>
                    </a:ext>
                  </a:extLst>
                </a:gridCol>
                <a:gridCol w="1000718">
                  <a:extLst>
                    <a:ext uri="{9D8B030D-6E8A-4147-A177-3AD203B41FA5}">
                      <a16:colId xmlns:a16="http://schemas.microsoft.com/office/drawing/2014/main" val="1096920125"/>
                    </a:ext>
                  </a:extLst>
                </a:gridCol>
              </a:tblGrid>
              <a:tr h="535860">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28137">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your question/answer is voted down</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-2</a:t>
                      </a:r>
                    </a:p>
                  </a:txBody>
                  <a:tcPr marL="68580" marR="68580" marT="0" marB="0" anchor="ctr"/>
                </a:tc>
                <a:extLst>
                  <a:ext uri="{0D108BD9-81ED-4DB2-BD59-A6C34878D82A}">
                    <a16:rowId xmlns:a16="http://schemas.microsoft.com/office/drawing/2014/main" val="483895691"/>
                  </a:ext>
                </a:extLst>
              </a:tr>
              <a:tr h="412877">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 vote down an answer</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800" b="1" kern="1200">
                          <a:solidFill>
                            <a:schemeClr val="tx1"/>
                          </a:solidFill>
                          <a:effectLst/>
                          <a:latin typeface="-apple-system"/>
                          <a:ea typeface="+mn-ea"/>
                          <a:cs typeface="+mn-cs"/>
                        </a:rPr>
                        <a:t>-1</a:t>
                      </a:r>
                    </a:p>
                  </a:txBody>
                  <a:tcPr marL="68580" marR="68580" marT="0" marB="0" anchor="ctr"/>
                </a:tc>
                <a:extLst>
                  <a:ext uri="{0D108BD9-81ED-4DB2-BD59-A6C34878D82A}">
                    <a16:rowId xmlns:a16="http://schemas.microsoft.com/office/drawing/2014/main" val="314130786"/>
                  </a:ext>
                </a:extLst>
              </a:tr>
              <a:tr h="466473">
                <a:tc>
                  <a:txBody>
                    <a:bodyPr/>
                    <a:lstStyle/>
                    <a:p>
                      <a:pPr marL="0" marR="0" indent="0" algn="l" defTabSz="914400" rtl="0" eaLnBrk="1" latinLnBrk="0" hangingPunct="1">
                        <a:lnSpc>
                          <a:spcPct val="107000"/>
                        </a:lnSpc>
                        <a:spcBef>
                          <a:spcPts val="800"/>
                        </a:spcBef>
                        <a:spcAft>
                          <a:spcPts val="0"/>
                        </a:spcAft>
                      </a:pPr>
                      <a:r>
                        <a:rPr lang="en-US" sz="2400" b="0" kern="1200">
                          <a:solidFill>
                            <a:schemeClr val="tx1"/>
                          </a:solidFill>
                          <a:effectLst/>
                          <a:latin typeface="-apple-system"/>
                          <a:ea typeface="+mn-ea"/>
                          <a:cs typeface="+mn-cs"/>
                        </a:rPr>
                        <a:t>you vote down a question</a:t>
                      </a:r>
                    </a:p>
                  </a:txBody>
                  <a:tcPr marL="68580" marR="68580" marT="0" marB="0" anchor="ctr"/>
                </a:tc>
                <a:tc>
                  <a:txBody>
                    <a:bodyPr/>
                    <a:lstStyle/>
                    <a:p>
                      <a:pPr marL="0" marR="0" indent="0" algn="ctr" rtl="0">
                        <a:lnSpc>
                          <a:spcPct val="107000"/>
                        </a:lnSpc>
                        <a:spcBef>
                          <a:spcPts val="800"/>
                        </a:spcBef>
                        <a:spcAft>
                          <a:spcPts val="0"/>
                        </a:spcAft>
                      </a:pPr>
                      <a:r>
                        <a:rPr lang="en-US" sz="2800" b="1">
                          <a:effectLst/>
                          <a:latin typeface="-apple-system"/>
                        </a:rPr>
                        <a:t>0</a:t>
                      </a:r>
                      <a:endParaRPr lang="en-US" sz="2800" b="1">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nchor="ctr"/>
                </a:tc>
                <a:extLst>
                  <a:ext uri="{0D108BD9-81ED-4DB2-BD59-A6C34878D82A}">
                    <a16:rowId xmlns:a16="http://schemas.microsoft.com/office/drawing/2014/main" val="2085518401"/>
                  </a:ext>
                </a:extLst>
              </a:tr>
            </a:tbl>
          </a:graphicData>
        </a:graphic>
      </p:graphicFrame>
      <p:sp>
        <p:nvSpPr>
          <p:cNvPr id="11" name="TextBox 10">
            <a:extLst>
              <a:ext uri="{FF2B5EF4-FFF2-40B4-BE49-F238E27FC236}">
                <a16:creationId xmlns:a16="http://schemas.microsoft.com/office/drawing/2014/main" id="{2B88CCE7-26DE-427F-8EC7-A1723514DB5E}"/>
              </a:ext>
            </a:extLst>
          </p:cNvPr>
          <p:cNvSpPr txBox="1"/>
          <p:nvPr/>
        </p:nvSpPr>
        <p:spPr>
          <a:xfrm>
            <a:off x="206105" y="6211669"/>
            <a:ext cx="11636849" cy="338554"/>
          </a:xfrm>
          <a:prstGeom prst="rect">
            <a:avLst/>
          </a:prstGeom>
          <a:noFill/>
        </p:spPr>
        <p:txBody>
          <a:bodyPr wrap="square">
            <a:spAutoFit/>
          </a:bodyPr>
          <a:lstStyle/>
          <a:p>
            <a:r>
              <a:rPr lang="en-US" sz="1600">
                <a:latin typeface="-apple-system"/>
                <a:hlinkClick r:id="rId4"/>
              </a:rPr>
              <a:t>https://meta.stackoverflow.com/questions/365805/what-is-the-time-limit-to-undo-upvotes-downvotes-on-posts</a:t>
            </a:r>
            <a:endParaRPr lang="en-US" sz="1600">
              <a:latin typeface="-apple-system"/>
            </a:endParaRPr>
          </a:p>
        </p:txBody>
      </p:sp>
      <p:pic>
        <p:nvPicPr>
          <p:cNvPr id="10" name="Picture 9">
            <a:extLst>
              <a:ext uri="{FF2B5EF4-FFF2-40B4-BE49-F238E27FC236}">
                <a16:creationId xmlns:a16="http://schemas.microsoft.com/office/drawing/2014/main" id="{60453AB6-76C7-48DC-BFD5-4CDF7EC469A8}"/>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2" name="Picture 11">
            <a:extLst>
              <a:ext uri="{FF2B5EF4-FFF2-40B4-BE49-F238E27FC236}">
                <a16:creationId xmlns:a16="http://schemas.microsoft.com/office/drawing/2014/main" id="{FE2D02BF-1E02-4235-835A-53F3B661DF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2673" y="1985604"/>
            <a:ext cx="6358620" cy="3354912"/>
          </a:xfrm>
          <a:prstGeom prst="rect">
            <a:avLst/>
          </a:prstGeom>
        </p:spPr>
      </p:pic>
    </p:spTree>
    <p:extLst>
      <p:ext uri="{BB962C8B-B14F-4D97-AF65-F5344CB8AC3E}">
        <p14:creationId xmlns:p14="http://schemas.microsoft.com/office/powerpoint/2010/main" val="36317448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are the alternatives to downvoting?</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933FF2FC-E32B-4120-AFD6-8056AC90905A}"/>
              </a:ext>
            </a:extLst>
          </p:cNvPr>
          <p:cNvSpPr txBox="1"/>
          <p:nvPr/>
        </p:nvSpPr>
        <p:spPr>
          <a:xfrm>
            <a:off x="210840" y="6199740"/>
            <a:ext cx="6093724" cy="646331"/>
          </a:xfrm>
          <a:prstGeom prst="rect">
            <a:avLst/>
          </a:prstGeom>
          <a:noFill/>
        </p:spPr>
        <p:txBody>
          <a:bodyPr wrap="square">
            <a:spAutoFit/>
          </a:bodyPr>
          <a:lstStyle/>
          <a:p>
            <a:r>
              <a:rPr lang="en-US">
                <a:latin typeface="-apple-system"/>
                <a:hlinkClick r:id="rId4"/>
              </a:rPr>
              <a:t>https://stackoverflow.com/help/privileges/vote-down</a:t>
            </a:r>
            <a:endParaRPr lang="fa-IR">
              <a:latin typeface="-apple-system"/>
            </a:endParaRPr>
          </a:p>
          <a:p>
            <a:endParaRPr lang="en-US">
              <a:latin typeface="-apple-system"/>
            </a:endParaRPr>
          </a:p>
        </p:txBody>
      </p:sp>
      <p:graphicFrame>
        <p:nvGraphicFramePr>
          <p:cNvPr id="8" name="Table 7">
            <a:extLst>
              <a:ext uri="{FF2B5EF4-FFF2-40B4-BE49-F238E27FC236}">
                <a16:creationId xmlns:a16="http://schemas.microsoft.com/office/drawing/2014/main" id="{7666900D-8C34-45BF-BEA9-F4BA368B7E98}"/>
              </a:ext>
            </a:extLst>
          </p:cNvPr>
          <p:cNvGraphicFramePr>
            <a:graphicFrameLocks noGrp="1"/>
          </p:cNvGraphicFramePr>
          <p:nvPr/>
        </p:nvGraphicFramePr>
        <p:xfrm>
          <a:off x="944906" y="3084395"/>
          <a:ext cx="6448336" cy="1497233"/>
        </p:xfrm>
        <a:graphic>
          <a:graphicData uri="http://schemas.openxmlformats.org/drawingml/2006/table">
            <a:tbl>
              <a:tblPr firstRow="1" firstCol="1" bandRow="1">
                <a:tableStyleId>{5A111915-BE36-4E01-A7E5-04B1672EAD32}</a:tableStyleId>
              </a:tblPr>
              <a:tblGrid>
                <a:gridCol w="4349510">
                  <a:extLst>
                    <a:ext uri="{9D8B030D-6E8A-4147-A177-3AD203B41FA5}">
                      <a16:colId xmlns:a16="http://schemas.microsoft.com/office/drawing/2014/main" val="2671305051"/>
                    </a:ext>
                  </a:extLst>
                </a:gridCol>
                <a:gridCol w="2098826">
                  <a:extLst>
                    <a:ext uri="{9D8B030D-6E8A-4147-A177-3AD203B41FA5}">
                      <a16:colId xmlns:a16="http://schemas.microsoft.com/office/drawing/2014/main" val="1096920125"/>
                    </a:ext>
                  </a:extLst>
                </a:gridCol>
              </a:tblGrid>
              <a:tr h="501443">
                <a:tc>
                  <a:txBody>
                    <a:bodyPr/>
                    <a:lstStyle/>
                    <a:p>
                      <a:pPr marL="0" marR="0" indent="0" algn="l" defTabSz="914400" rtl="0" eaLnBrk="1" latinLnBrk="0" hangingPunct="1">
                        <a:lnSpc>
                          <a:spcPct val="107000"/>
                        </a:lnSpc>
                        <a:spcBef>
                          <a:spcPts val="800"/>
                        </a:spcBef>
                        <a:spcAft>
                          <a:spcPts val="0"/>
                        </a:spcAft>
                      </a:pPr>
                      <a:r>
                        <a:rPr lang="en-US" sz="2400" b="1" kern="1200">
                          <a:solidFill>
                            <a:schemeClr val="tx1"/>
                          </a:solidFill>
                          <a:effectLst/>
                          <a:latin typeface="-apple-system"/>
                          <a:ea typeface="+mn-ea"/>
                          <a:cs typeface="+mn-cs"/>
                        </a:rPr>
                        <a:t>What happened?</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2400" b="1" kern="1200">
                          <a:solidFill>
                            <a:schemeClr val="tx1"/>
                          </a:solidFill>
                          <a:effectLst/>
                          <a:latin typeface="-apple-system"/>
                          <a:ea typeface="+mn-ea"/>
                          <a:cs typeface="+mn-cs"/>
                        </a:rPr>
                        <a:t>Action</a:t>
                      </a:r>
                    </a:p>
                  </a:txBody>
                  <a:tcPr marL="68580" marR="68580" marT="0" marB="0"/>
                </a:tc>
                <a:extLst>
                  <a:ext uri="{0D108BD9-81ED-4DB2-BD59-A6C34878D82A}">
                    <a16:rowId xmlns:a16="http://schemas.microsoft.com/office/drawing/2014/main" val="2585814512"/>
                  </a:ext>
                </a:extLst>
              </a:tr>
              <a:tr h="322351">
                <a:tc>
                  <a:txBody>
                    <a:bodyPr/>
                    <a:lstStyle/>
                    <a:p>
                      <a:pPr fontAlgn="base"/>
                      <a:r>
                        <a:rPr lang="en-US" sz="2000" b="0" i="0" kern="1200">
                          <a:solidFill>
                            <a:schemeClr val="tx1"/>
                          </a:solidFill>
                          <a:effectLst/>
                          <a:latin typeface="-apple-system"/>
                          <a:ea typeface="+mn-ea"/>
                          <a:cs typeface="+mn-cs"/>
                        </a:rPr>
                        <a:t>If the post is spam or offensive</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000" b="1" kern="1200">
                          <a:solidFill>
                            <a:schemeClr val="tx1"/>
                          </a:solidFill>
                          <a:effectLst/>
                          <a:latin typeface="-apple-system"/>
                          <a:ea typeface="+mn-ea"/>
                          <a:cs typeface="+mn-cs"/>
                        </a:rPr>
                        <a:t>Flag it</a:t>
                      </a:r>
                    </a:p>
                  </a:txBody>
                  <a:tcPr marL="68580" marR="68580" marT="0" marB="0" anchor="ctr"/>
                </a:tc>
                <a:extLst>
                  <a:ext uri="{0D108BD9-81ED-4DB2-BD59-A6C34878D82A}">
                    <a16:rowId xmlns:a16="http://schemas.microsoft.com/office/drawing/2014/main" val="483895691"/>
                  </a:ext>
                </a:extLst>
              </a:tr>
              <a:tr h="322351">
                <a:tc>
                  <a:txBody>
                    <a:bodyPr/>
                    <a:lstStyle/>
                    <a:p>
                      <a:pPr marL="0" marR="0" indent="0" algn="l" defTabSz="914400" rtl="0" eaLnBrk="1" latinLnBrk="0" hangingPunct="1">
                        <a:lnSpc>
                          <a:spcPct val="107000"/>
                        </a:lnSpc>
                        <a:spcBef>
                          <a:spcPts val="800"/>
                        </a:spcBef>
                        <a:spcAft>
                          <a:spcPts val="0"/>
                        </a:spcAft>
                      </a:pPr>
                      <a:r>
                        <a:rPr lang="en-US" sz="2000" b="0" i="0" kern="1200">
                          <a:solidFill>
                            <a:schemeClr val="tx1"/>
                          </a:solidFill>
                          <a:effectLst/>
                          <a:latin typeface="-apple-system"/>
                          <a:ea typeface="+mn-ea"/>
                          <a:cs typeface="+mn-cs"/>
                        </a:rPr>
                        <a:t>If the question is a duplicate or off-topic</a:t>
                      </a:r>
                      <a:endParaRPr lang="en-US" sz="2000" b="0" kern="1200">
                        <a:solidFill>
                          <a:schemeClr val="tx1"/>
                        </a:solidFill>
                        <a:effectLst/>
                        <a:latin typeface="-apple-system"/>
                        <a:ea typeface="+mn-ea"/>
                        <a:cs typeface="+mn-cs"/>
                      </a:endParaRPr>
                    </a:p>
                  </a:txBody>
                  <a:tcPr marL="68580" marR="68580" marT="0" marB="0" anchor="ctr"/>
                </a:tc>
                <a:tc>
                  <a:txBody>
                    <a:bodyPr/>
                    <a:lstStyle/>
                    <a:p>
                      <a:pPr marL="0" marR="0" lvl="0" indent="0" algn="ctr" defTabSz="914400" rtl="0" eaLnBrk="1" fontAlgn="auto" latinLnBrk="0" hangingPunct="1">
                        <a:lnSpc>
                          <a:spcPct val="107000"/>
                        </a:lnSpc>
                        <a:spcBef>
                          <a:spcPts val="800"/>
                        </a:spcBef>
                        <a:spcAft>
                          <a:spcPts val="0"/>
                        </a:spcAft>
                        <a:buClrTx/>
                        <a:buSzTx/>
                        <a:buFontTx/>
                        <a:buNone/>
                        <a:tabLst/>
                        <a:defRPr/>
                      </a:pPr>
                      <a:r>
                        <a:rPr lang="en-US" sz="2000" b="1" kern="1200">
                          <a:solidFill>
                            <a:schemeClr val="tx1"/>
                          </a:solidFill>
                          <a:effectLst/>
                          <a:latin typeface="-apple-system"/>
                          <a:ea typeface="+mn-ea"/>
                          <a:cs typeface="+mn-cs"/>
                        </a:rPr>
                        <a:t>Flag it</a:t>
                      </a:r>
                    </a:p>
                  </a:txBody>
                  <a:tcPr marL="68580" marR="68580" marT="0" marB="0" anchor="ctr"/>
                </a:tc>
                <a:extLst>
                  <a:ext uri="{0D108BD9-81ED-4DB2-BD59-A6C34878D82A}">
                    <a16:rowId xmlns:a16="http://schemas.microsoft.com/office/drawing/2014/main" val="314130786"/>
                  </a:ext>
                </a:extLst>
              </a:tr>
              <a:tr h="351088">
                <a:tc>
                  <a:txBody>
                    <a:bodyPr/>
                    <a:lstStyle/>
                    <a:p>
                      <a:pPr marL="0" marR="0" indent="0" algn="l" defTabSz="914400" rtl="0" eaLnBrk="1" latinLnBrk="0" hangingPunct="1">
                        <a:lnSpc>
                          <a:spcPct val="107000"/>
                        </a:lnSpc>
                        <a:spcBef>
                          <a:spcPts val="800"/>
                        </a:spcBef>
                        <a:spcAft>
                          <a:spcPts val="0"/>
                        </a:spcAft>
                      </a:pPr>
                      <a:r>
                        <a:rPr lang="en-US" sz="2000" b="0" i="0" kern="1200">
                          <a:solidFill>
                            <a:schemeClr val="tx1"/>
                          </a:solidFill>
                          <a:effectLst/>
                          <a:latin typeface="-apple-system"/>
                          <a:ea typeface="+mn-ea"/>
                          <a:cs typeface="+mn-cs"/>
                        </a:rPr>
                        <a:t>If something is wrong</a:t>
                      </a:r>
                      <a:endParaRPr lang="en-US" sz="2000" b="0" kern="1200">
                        <a:solidFill>
                          <a:schemeClr val="tx1"/>
                        </a:solidFill>
                        <a:effectLst/>
                        <a:latin typeface="-apple-system"/>
                        <a:ea typeface="+mn-ea"/>
                        <a:cs typeface="+mn-cs"/>
                      </a:endParaRPr>
                    </a:p>
                  </a:txBody>
                  <a:tcPr marL="68580" marR="68580" marT="0" marB="0" anchor="ctr"/>
                </a:tc>
                <a:tc>
                  <a:txBody>
                    <a:bodyPr/>
                    <a:lstStyle/>
                    <a:p>
                      <a:pPr marL="0" marR="0" indent="0" algn="ctr" rtl="0">
                        <a:lnSpc>
                          <a:spcPct val="107000"/>
                        </a:lnSpc>
                        <a:spcBef>
                          <a:spcPts val="800"/>
                        </a:spcBef>
                        <a:spcAft>
                          <a:spcPts val="0"/>
                        </a:spcAft>
                      </a:pPr>
                      <a:r>
                        <a:rPr lang="en-US" sz="2000" b="1">
                          <a:solidFill>
                            <a:srgbClr val="404040"/>
                          </a:solidFill>
                          <a:effectLst/>
                          <a:latin typeface="-apple-system"/>
                          <a:ea typeface="Segoe UI" panose="020B0502040204020203" pitchFamily="34" charset="0"/>
                          <a:cs typeface="B Kamran" panose="00000400000000000000" pitchFamily="2" charset="-78"/>
                        </a:rPr>
                        <a:t>Comment/edit</a:t>
                      </a:r>
                    </a:p>
                  </a:txBody>
                  <a:tcPr marL="68580" marR="68580" marT="0" marB="0" anchor="ctr"/>
                </a:tc>
                <a:extLst>
                  <a:ext uri="{0D108BD9-81ED-4DB2-BD59-A6C34878D82A}">
                    <a16:rowId xmlns:a16="http://schemas.microsoft.com/office/drawing/2014/main" val="2085518401"/>
                  </a:ext>
                </a:extLst>
              </a:tr>
            </a:tbl>
          </a:graphicData>
        </a:graphic>
      </p:graphicFrame>
      <p:pic>
        <p:nvPicPr>
          <p:cNvPr id="3" name="Picture 2">
            <a:extLst>
              <a:ext uri="{FF2B5EF4-FFF2-40B4-BE49-F238E27FC236}">
                <a16:creationId xmlns:a16="http://schemas.microsoft.com/office/drawing/2014/main" id="{9AE1308F-6046-48D7-B227-A7402DE9809B}"/>
              </a:ext>
            </a:extLst>
          </p:cNvPr>
          <p:cNvPicPr>
            <a:picLocks noChangeAspect="1"/>
          </p:cNvPicPr>
          <p:nvPr/>
        </p:nvPicPr>
        <p:blipFill>
          <a:blip r:embed="rId5"/>
          <a:stretch>
            <a:fillRect/>
          </a:stretch>
        </p:blipFill>
        <p:spPr>
          <a:xfrm>
            <a:off x="7693027" y="1721619"/>
            <a:ext cx="3884581" cy="3884581"/>
          </a:xfrm>
          <a:prstGeom prst="rect">
            <a:avLst/>
          </a:prstGeom>
          <a:ln>
            <a:noFill/>
          </a:ln>
          <a:effectLst>
            <a:softEdge rad="112500"/>
          </a:effectLst>
        </p:spPr>
      </p:pic>
      <p:sp>
        <p:nvSpPr>
          <p:cNvPr id="13" name="TextBox 12">
            <a:extLst>
              <a:ext uri="{FF2B5EF4-FFF2-40B4-BE49-F238E27FC236}">
                <a16:creationId xmlns:a16="http://schemas.microsoft.com/office/drawing/2014/main" id="{6190DC1A-A999-4FB1-93D7-1F3923C81179}"/>
              </a:ext>
            </a:extLst>
          </p:cNvPr>
          <p:cNvSpPr txBox="1"/>
          <p:nvPr/>
        </p:nvSpPr>
        <p:spPr>
          <a:xfrm>
            <a:off x="210840" y="5878594"/>
            <a:ext cx="6093724" cy="646331"/>
          </a:xfrm>
          <a:prstGeom prst="rect">
            <a:avLst/>
          </a:prstGeom>
          <a:noFill/>
        </p:spPr>
        <p:txBody>
          <a:bodyPr wrap="square">
            <a:spAutoFit/>
          </a:bodyPr>
          <a:lstStyle/>
          <a:p>
            <a:r>
              <a:rPr lang="en-US">
                <a:latin typeface="-apple-system"/>
                <a:hlinkClick r:id="rId6"/>
              </a:rPr>
              <a:t>https://stackoverflow.com/help/privileges/flag-posts</a:t>
            </a:r>
            <a:endParaRPr lang="fa-IR">
              <a:latin typeface="-apple-system"/>
            </a:endParaRPr>
          </a:p>
          <a:p>
            <a:endParaRPr lang="en-US">
              <a:latin typeface="-apple-system"/>
            </a:endParaRPr>
          </a:p>
        </p:txBody>
      </p:sp>
      <p:pic>
        <p:nvPicPr>
          <p:cNvPr id="9" name="Picture 8">
            <a:extLst>
              <a:ext uri="{FF2B5EF4-FFF2-40B4-BE49-F238E27FC236}">
                <a16:creationId xmlns:a16="http://schemas.microsoft.com/office/drawing/2014/main" id="{544B181F-658D-4A1D-909A-D24BEDE1B193}"/>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99294581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are the alternatives to downvoting?</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F9A9E574-151A-4D1B-8DB7-C89AEDCD6773}"/>
              </a:ext>
            </a:extLst>
          </p:cNvPr>
          <p:cNvPicPr>
            <a:picLocks noChangeAspect="1"/>
          </p:cNvPicPr>
          <p:nvPr/>
        </p:nvPicPr>
        <p:blipFill>
          <a:blip r:embed="rId4"/>
          <a:stretch>
            <a:fillRect/>
          </a:stretch>
        </p:blipFill>
        <p:spPr>
          <a:xfrm>
            <a:off x="5303112" y="2030738"/>
            <a:ext cx="5036448" cy="368728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C9EFB62-CB1E-4DC6-AA44-330EF3EF33FB}"/>
              </a:ext>
            </a:extLst>
          </p:cNvPr>
          <p:cNvPicPr>
            <a:picLocks noChangeAspect="1"/>
          </p:cNvPicPr>
          <p:nvPr/>
        </p:nvPicPr>
        <p:blipFill>
          <a:blip r:embed="rId5"/>
          <a:stretch>
            <a:fillRect/>
          </a:stretch>
        </p:blipFill>
        <p:spPr>
          <a:xfrm>
            <a:off x="1031640" y="2010279"/>
            <a:ext cx="2514818" cy="1082134"/>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4F327947-EB32-4AFC-9994-14488A6EC057}"/>
              </a:ext>
            </a:extLst>
          </p:cNvPr>
          <p:cNvSpPr/>
          <p:nvPr/>
        </p:nvSpPr>
        <p:spPr>
          <a:xfrm>
            <a:off x="2634018" y="2565779"/>
            <a:ext cx="382137" cy="21738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519CF5EE-F323-4810-967F-74FAC5D01B1F}"/>
              </a:ext>
            </a:extLst>
          </p:cNvPr>
          <p:cNvCxnSpPr/>
          <p:nvPr/>
        </p:nvCxnSpPr>
        <p:spPr>
          <a:xfrm>
            <a:off x="3016155" y="2783160"/>
            <a:ext cx="2286957" cy="193896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09DEF1-130F-4AD3-8BD4-A2F11982EC22}"/>
              </a:ext>
            </a:extLst>
          </p:cNvPr>
          <p:cNvSpPr txBox="1"/>
          <p:nvPr/>
        </p:nvSpPr>
        <p:spPr>
          <a:xfrm>
            <a:off x="210840" y="6199740"/>
            <a:ext cx="6093724" cy="646331"/>
          </a:xfrm>
          <a:prstGeom prst="rect">
            <a:avLst/>
          </a:prstGeom>
          <a:noFill/>
        </p:spPr>
        <p:txBody>
          <a:bodyPr wrap="square">
            <a:spAutoFit/>
          </a:bodyPr>
          <a:lstStyle/>
          <a:p>
            <a:r>
              <a:rPr lang="en-US">
                <a:latin typeface="-apple-system"/>
                <a:hlinkClick r:id="rId6"/>
              </a:rPr>
              <a:t>https://stackoverflow.com/help/privileges/vote-down</a:t>
            </a:r>
            <a:endParaRPr lang="fa-IR">
              <a:latin typeface="-apple-system"/>
            </a:endParaRPr>
          </a:p>
          <a:p>
            <a:endParaRPr lang="en-US">
              <a:latin typeface="-apple-system"/>
            </a:endParaRPr>
          </a:p>
        </p:txBody>
      </p:sp>
      <p:sp>
        <p:nvSpPr>
          <p:cNvPr id="14" name="TextBox 13">
            <a:extLst>
              <a:ext uri="{FF2B5EF4-FFF2-40B4-BE49-F238E27FC236}">
                <a16:creationId xmlns:a16="http://schemas.microsoft.com/office/drawing/2014/main" id="{72522E6E-C6B8-4603-9FF6-990B9903A9A9}"/>
              </a:ext>
            </a:extLst>
          </p:cNvPr>
          <p:cNvSpPr txBox="1"/>
          <p:nvPr/>
        </p:nvSpPr>
        <p:spPr>
          <a:xfrm>
            <a:off x="210840" y="5878594"/>
            <a:ext cx="6093724" cy="646331"/>
          </a:xfrm>
          <a:prstGeom prst="rect">
            <a:avLst/>
          </a:prstGeom>
          <a:noFill/>
        </p:spPr>
        <p:txBody>
          <a:bodyPr wrap="square">
            <a:spAutoFit/>
          </a:bodyPr>
          <a:lstStyle/>
          <a:p>
            <a:r>
              <a:rPr lang="en-US">
                <a:latin typeface="-apple-system"/>
                <a:hlinkClick r:id="rId7"/>
              </a:rPr>
              <a:t>https://stackoverflow.com/help/privileges/flag-posts</a:t>
            </a:r>
            <a:endParaRPr lang="fa-IR">
              <a:latin typeface="-apple-system"/>
            </a:endParaRPr>
          </a:p>
          <a:p>
            <a:endParaRPr lang="en-US">
              <a:latin typeface="-apple-system"/>
            </a:endParaRPr>
          </a:p>
        </p:txBody>
      </p:sp>
      <p:pic>
        <p:nvPicPr>
          <p:cNvPr id="13" name="Picture 12">
            <a:extLst>
              <a:ext uri="{FF2B5EF4-FFF2-40B4-BE49-F238E27FC236}">
                <a16:creationId xmlns:a16="http://schemas.microsoft.com/office/drawing/2014/main" id="{92F9F370-CC5A-401E-8AB5-A64266C1FF9C}"/>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5284912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are the alternatives to downvoting?</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graphicFrame>
        <p:nvGraphicFramePr>
          <p:cNvPr id="8" name="Table 7">
            <a:extLst>
              <a:ext uri="{FF2B5EF4-FFF2-40B4-BE49-F238E27FC236}">
                <a16:creationId xmlns:a16="http://schemas.microsoft.com/office/drawing/2014/main" id="{7666900D-8C34-45BF-BEA9-F4BA368B7E98}"/>
              </a:ext>
            </a:extLst>
          </p:cNvPr>
          <p:cNvGraphicFramePr>
            <a:graphicFrameLocks noGrp="1"/>
          </p:cNvGraphicFramePr>
          <p:nvPr/>
        </p:nvGraphicFramePr>
        <p:xfrm>
          <a:off x="944906" y="3084395"/>
          <a:ext cx="6448336" cy="1497233"/>
        </p:xfrm>
        <a:graphic>
          <a:graphicData uri="http://schemas.openxmlformats.org/drawingml/2006/table">
            <a:tbl>
              <a:tblPr firstRow="1" firstCol="1" bandRow="1">
                <a:tableStyleId>{5A111915-BE36-4E01-A7E5-04B1672EAD32}</a:tableStyleId>
              </a:tblPr>
              <a:tblGrid>
                <a:gridCol w="4349510">
                  <a:extLst>
                    <a:ext uri="{9D8B030D-6E8A-4147-A177-3AD203B41FA5}">
                      <a16:colId xmlns:a16="http://schemas.microsoft.com/office/drawing/2014/main" val="2671305051"/>
                    </a:ext>
                  </a:extLst>
                </a:gridCol>
                <a:gridCol w="2098826">
                  <a:extLst>
                    <a:ext uri="{9D8B030D-6E8A-4147-A177-3AD203B41FA5}">
                      <a16:colId xmlns:a16="http://schemas.microsoft.com/office/drawing/2014/main" val="1096920125"/>
                    </a:ext>
                  </a:extLst>
                </a:gridCol>
              </a:tblGrid>
              <a:tr h="501443">
                <a:tc>
                  <a:txBody>
                    <a:bodyPr/>
                    <a:lstStyle/>
                    <a:p>
                      <a:pPr marL="0" marR="0" indent="0" algn="l" defTabSz="914400" rtl="0" eaLnBrk="1" latinLnBrk="0" hangingPunct="1">
                        <a:lnSpc>
                          <a:spcPct val="107000"/>
                        </a:lnSpc>
                        <a:spcBef>
                          <a:spcPts val="800"/>
                        </a:spcBef>
                        <a:spcAft>
                          <a:spcPts val="0"/>
                        </a:spcAft>
                      </a:pPr>
                      <a:r>
                        <a:rPr lang="en-US" sz="2400" b="1" kern="1200">
                          <a:solidFill>
                            <a:schemeClr val="tx1"/>
                          </a:solidFill>
                          <a:effectLst/>
                          <a:latin typeface="-apple-system"/>
                          <a:ea typeface="+mn-ea"/>
                          <a:cs typeface="+mn-cs"/>
                        </a:rPr>
                        <a:t>What happened?</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2400" b="1" kern="1200">
                          <a:solidFill>
                            <a:schemeClr val="tx1"/>
                          </a:solidFill>
                          <a:effectLst/>
                          <a:latin typeface="-apple-system"/>
                          <a:ea typeface="+mn-ea"/>
                          <a:cs typeface="+mn-cs"/>
                        </a:rPr>
                        <a:t>Action</a:t>
                      </a:r>
                    </a:p>
                  </a:txBody>
                  <a:tcPr marL="68580" marR="68580" marT="0" marB="0"/>
                </a:tc>
                <a:extLst>
                  <a:ext uri="{0D108BD9-81ED-4DB2-BD59-A6C34878D82A}">
                    <a16:rowId xmlns:a16="http://schemas.microsoft.com/office/drawing/2014/main" val="2585814512"/>
                  </a:ext>
                </a:extLst>
              </a:tr>
              <a:tr h="322351">
                <a:tc>
                  <a:txBody>
                    <a:bodyPr/>
                    <a:lstStyle/>
                    <a:p>
                      <a:pPr fontAlgn="base"/>
                      <a:r>
                        <a:rPr lang="en-US" sz="2000" b="0" i="0" kern="1200">
                          <a:solidFill>
                            <a:schemeClr val="tx1"/>
                          </a:solidFill>
                          <a:effectLst/>
                          <a:latin typeface="-apple-system"/>
                          <a:ea typeface="+mn-ea"/>
                          <a:cs typeface="+mn-cs"/>
                        </a:rPr>
                        <a:t>If the post is spam or offensive</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000" b="1" kern="1200">
                          <a:solidFill>
                            <a:schemeClr val="tx1"/>
                          </a:solidFill>
                          <a:effectLst/>
                          <a:latin typeface="-apple-system"/>
                          <a:ea typeface="+mn-ea"/>
                          <a:cs typeface="+mn-cs"/>
                        </a:rPr>
                        <a:t>Flag it</a:t>
                      </a:r>
                    </a:p>
                  </a:txBody>
                  <a:tcPr marL="68580" marR="68580" marT="0" marB="0" anchor="ctr"/>
                </a:tc>
                <a:extLst>
                  <a:ext uri="{0D108BD9-81ED-4DB2-BD59-A6C34878D82A}">
                    <a16:rowId xmlns:a16="http://schemas.microsoft.com/office/drawing/2014/main" val="483895691"/>
                  </a:ext>
                </a:extLst>
              </a:tr>
              <a:tr h="322351">
                <a:tc>
                  <a:txBody>
                    <a:bodyPr/>
                    <a:lstStyle/>
                    <a:p>
                      <a:pPr marL="0" marR="0" indent="0" algn="l" defTabSz="914400" rtl="0" eaLnBrk="1" latinLnBrk="0" hangingPunct="1">
                        <a:lnSpc>
                          <a:spcPct val="107000"/>
                        </a:lnSpc>
                        <a:spcBef>
                          <a:spcPts val="800"/>
                        </a:spcBef>
                        <a:spcAft>
                          <a:spcPts val="0"/>
                        </a:spcAft>
                      </a:pPr>
                      <a:r>
                        <a:rPr lang="en-US" sz="2000" b="0" i="0" kern="1200">
                          <a:solidFill>
                            <a:schemeClr val="tx1"/>
                          </a:solidFill>
                          <a:effectLst/>
                          <a:latin typeface="-apple-system"/>
                          <a:ea typeface="+mn-ea"/>
                          <a:cs typeface="+mn-cs"/>
                        </a:rPr>
                        <a:t>If the question is a duplicate or off-topic</a:t>
                      </a:r>
                      <a:endParaRPr lang="en-US" sz="2000" b="0" kern="1200">
                        <a:solidFill>
                          <a:schemeClr val="tx1"/>
                        </a:solidFill>
                        <a:effectLst/>
                        <a:latin typeface="-apple-system"/>
                        <a:ea typeface="+mn-ea"/>
                        <a:cs typeface="+mn-cs"/>
                      </a:endParaRPr>
                    </a:p>
                  </a:txBody>
                  <a:tcPr marL="68580" marR="68580" marT="0" marB="0" anchor="ctr"/>
                </a:tc>
                <a:tc>
                  <a:txBody>
                    <a:bodyPr/>
                    <a:lstStyle/>
                    <a:p>
                      <a:pPr marL="0" marR="0" lvl="0" indent="0" algn="ctr" defTabSz="914400" rtl="0" eaLnBrk="1" fontAlgn="auto" latinLnBrk="0" hangingPunct="1">
                        <a:lnSpc>
                          <a:spcPct val="107000"/>
                        </a:lnSpc>
                        <a:spcBef>
                          <a:spcPts val="800"/>
                        </a:spcBef>
                        <a:spcAft>
                          <a:spcPts val="0"/>
                        </a:spcAft>
                        <a:buClrTx/>
                        <a:buSzTx/>
                        <a:buFontTx/>
                        <a:buNone/>
                        <a:tabLst/>
                        <a:defRPr/>
                      </a:pPr>
                      <a:r>
                        <a:rPr lang="en-US" sz="2000" b="1" kern="1200">
                          <a:solidFill>
                            <a:schemeClr val="tx1"/>
                          </a:solidFill>
                          <a:effectLst/>
                          <a:latin typeface="-apple-system"/>
                          <a:ea typeface="+mn-ea"/>
                          <a:cs typeface="+mn-cs"/>
                        </a:rPr>
                        <a:t>Flag it</a:t>
                      </a:r>
                    </a:p>
                  </a:txBody>
                  <a:tcPr marL="68580" marR="68580" marT="0" marB="0" anchor="ctr"/>
                </a:tc>
                <a:extLst>
                  <a:ext uri="{0D108BD9-81ED-4DB2-BD59-A6C34878D82A}">
                    <a16:rowId xmlns:a16="http://schemas.microsoft.com/office/drawing/2014/main" val="314130786"/>
                  </a:ext>
                </a:extLst>
              </a:tr>
              <a:tr h="351088">
                <a:tc>
                  <a:txBody>
                    <a:bodyPr/>
                    <a:lstStyle/>
                    <a:p>
                      <a:pPr marL="0" marR="0" indent="0" algn="l" defTabSz="914400" rtl="0" eaLnBrk="1" latinLnBrk="0" hangingPunct="1">
                        <a:lnSpc>
                          <a:spcPct val="107000"/>
                        </a:lnSpc>
                        <a:spcBef>
                          <a:spcPts val="800"/>
                        </a:spcBef>
                        <a:spcAft>
                          <a:spcPts val="0"/>
                        </a:spcAft>
                      </a:pPr>
                      <a:r>
                        <a:rPr lang="en-US" sz="2000" b="0" i="0" kern="1200">
                          <a:solidFill>
                            <a:schemeClr val="tx1"/>
                          </a:solidFill>
                          <a:effectLst/>
                          <a:latin typeface="-apple-system"/>
                          <a:ea typeface="+mn-ea"/>
                          <a:cs typeface="+mn-cs"/>
                        </a:rPr>
                        <a:t>If something is wrong</a:t>
                      </a:r>
                      <a:endParaRPr lang="en-US" sz="2000" b="0" kern="1200">
                        <a:solidFill>
                          <a:schemeClr val="tx1"/>
                        </a:solidFill>
                        <a:effectLst/>
                        <a:latin typeface="-apple-system"/>
                        <a:ea typeface="+mn-ea"/>
                        <a:cs typeface="+mn-cs"/>
                      </a:endParaRPr>
                    </a:p>
                  </a:txBody>
                  <a:tcPr marL="68580" marR="68580" marT="0" marB="0" anchor="ctr"/>
                </a:tc>
                <a:tc>
                  <a:txBody>
                    <a:bodyPr/>
                    <a:lstStyle/>
                    <a:p>
                      <a:pPr marL="0" marR="0" indent="0" algn="ctr" rtl="0">
                        <a:lnSpc>
                          <a:spcPct val="107000"/>
                        </a:lnSpc>
                        <a:spcBef>
                          <a:spcPts val="800"/>
                        </a:spcBef>
                        <a:spcAft>
                          <a:spcPts val="0"/>
                        </a:spcAft>
                      </a:pPr>
                      <a:r>
                        <a:rPr lang="en-US" sz="2000" b="1">
                          <a:solidFill>
                            <a:srgbClr val="404040"/>
                          </a:solidFill>
                          <a:effectLst/>
                          <a:latin typeface="-apple-system"/>
                          <a:ea typeface="Segoe UI" panose="020B0502040204020203" pitchFamily="34" charset="0"/>
                          <a:cs typeface="B Kamran" panose="00000400000000000000" pitchFamily="2" charset="-78"/>
                        </a:rPr>
                        <a:t>Comment/edit</a:t>
                      </a:r>
                    </a:p>
                  </a:txBody>
                  <a:tcPr marL="68580" marR="68580" marT="0" marB="0" anchor="ctr"/>
                </a:tc>
                <a:extLst>
                  <a:ext uri="{0D108BD9-81ED-4DB2-BD59-A6C34878D82A}">
                    <a16:rowId xmlns:a16="http://schemas.microsoft.com/office/drawing/2014/main" val="2085518401"/>
                  </a:ext>
                </a:extLst>
              </a:tr>
            </a:tbl>
          </a:graphicData>
        </a:graphic>
      </p:graphicFrame>
      <p:pic>
        <p:nvPicPr>
          <p:cNvPr id="3" name="Picture 2">
            <a:extLst>
              <a:ext uri="{FF2B5EF4-FFF2-40B4-BE49-F238E27FC236}">
                <a16:creationId xmlns:a16="http://schemas.microsoft.com/office/drawing/2014/main" id="{9AE1308F-6046-48D7-B227-A7402DE9809B}"/>
              </a:ext>
            </a:extLst>
          </p:cNvPr>
          <p:cNvPicPr>
            <a:picLocks noChangeAspect="1"/>
          </p:cNvPicPr>
          <p:nvPr/>
        </p:nvPicPr>
        <p:blipFill>
          <a:blip r:embed="rId4"/>
          <a:stretch>
            <a:fillRect/>
          </a:stretch>
        </p:blipFill>
        <p:spPr>
          <a:xfrm>
            <a:off x="7693027" y="1721619"/>
            <a:ext cx="3884581" cy="3884581"/>
          </a:xfrm>
          <a:prstGeom prst="rect">
            <a:avLst/>
          </a:prstGeom>
          <a:ln>
            <a:noFill/>
          </a:ln>
          <a:effectLst>
            <a:softEdge rad="112500"/>
          </a:effectLst>
        </p:spPr>
      </p:pic>
      <p:sp>
        <p:nvSpPr>
          <p:cNvPr id="13" name="TextBox 12">
            <a:extLst>
              <a:ext uri="{FF2B5EF4-FFF2-40B4-BE49-F238E27FC236}">
                <a16:creationId xmlns:a16="http://schemas.microsoft.com/office/drawing/2014/main" id="{6190DC1A-A999-4FB1-93D7-1F3923C81179}"/>
              </a:ext>
            </a:extLst>
          </p:cNvPr>
          <p:cNvSpPr txBox="1"/>
          <p:nvPr/>
        </p:nvSpPr>
        <p:spPr>
          <a:xfrm>
            <a:off x="210840" y="6208023"/>
            <a:ext cx="6093724" cy="369332"/>
          </a:xfrm>
          <a:prstGeom prst="rect">
            <a:avLst/>
          </a:prstGeom>
          <a:noFill/>
        </p:spPr>
        <p:txBody>
          <a:bodyPr wrap="square">
            <a:spAutoFit/>
          </a:bodyPr>
          <a:lstStyle/>
          <a:p>
            <a:r>
              <a:rPr lang="en-US">
                <a:latin typeface="-apple-system"/>
                <a:hlinkClick r:id="rId5"/>
              </a:rPr>
              <a:t>https://stackoverflow.com/help/privileges/flag-posts</a:t>
            </a:r>
            <a:endParaRPr lang="fa-IR">
              <a:latin typeface="-apple-system"/>
            </a:endParaRPr>
          </a:p>
        </p:txBody>
      </p:sp>
      <p:pic>
        <p:nvPicPr>
          <p:cNvPr id="9" name="Picture 8">
            <a:extLst>
              <a:ext uri="{FF2B5EF4-FFF2-40B4-BE49-F238E27FC236}">
                <a16:creationId xmlns:a16="http://schemas.microsoft.com/office/drawing/2014/main" id="{67F2F6D7-8450-421B-8A72-360329FFD565}"/>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0212932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28817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comment?</a:t>
            </a:r>
          </a:p>
          <a:p>
            <a:pPr lvl="2">
              <a:lnSpc>
                <a:spcPct val="150000"/>
              </a:lnSpc>
            </a:pPr>
            <a:r>
              <a:rPr lang="en-US">
                <a:latin typeface="-apple-system"/>
              </a:rPr>
              <a:t>Request </a:t>
            </a:r>
            <a:r>
              <a:rPr lang="en-US" b="1">
                <a:latin typeface="-apple-system"/>
              </a:rPr>
              <a:t>clarification</a:t>
            </a:r>
            <a:r>
              <a:rPr lang="en-US">
                <a:latin typeface="-apple-system"/>
              </a:rPr>
              <a:t> from the author;</a:t>
            </a:r>
          </a:p>
          <a:p>
            <a:pPr marL="914400" lvl="2" indent="0">
              <a:lnSpc>
                <a:spcPct val="150000"/>
              </a:lnSpc>
              <a:buNone/>
            </a:pPr>
            <a:br>
              <a:rPr lang="en-US">
                <a:latin typeface="-apple-system"/>
              </a:rPr>
            </a:br>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B43E5AF7-3E6E-4200-AAF0-C5A4D07C9579}"/>
              </a:ext>
            </a:extLst>
          </p:cNvPr>
          <p:cNvSpPr txBox="1"/>
          <p:nvPr/>
        </p:nvSpPr>
        <p:spPr>
          <a:xfrm>
            <a:off x="210840" y="6199740"/>
            <a:ext cx="6096000" cy="369332"/>
          </a:xfrm>
          <a:prstGeom prst="rect">
            <a:avLst/>
          </a:prstGeom>
          <a:noFill/>
        </p:spPr>
        <p:txBody>
          <a:bodyPr wrap="square">
            <a:spAutoFit/>
          </a:bodyPr>
          <a:lstStyle/>
          <a:p>
            <a:r>
              <a:rPr lang="en-US">
                <a:hlinkClick r:id="rId4"/>
              </a:rPr>
              <a:t>https://stackoverflow.com/help/privileges/comment</a:t>
            </a:r>
            <a:endParaRPr lang="en-US"/>
          </a:p>
        </p:txBody>
      </p:sp>
      <p:pic>
        <p:nvPicPr>
          <p:cNvPr id="23" name="Picture 22">
            <a:extLst>
              <a:ext uri="{FF2B5EF4-FFF2-40B4-BE49-F238E27FC236}">
                <a16:creationId xmlns:a16="http://schemas.microsoft.com/office/drawing/2014/main" id="{475B4862-D9E0-4490-A147-D66F9092E437}"/>
              </a:ext>
            </a:extLst>
          </p:cNvPr>
          <p:cNvPicPr>
            <a:picLocks noChangeAspect="1"/>
          </p:cNvPicPr>
          <p:nvPr/>
        </p:nvPicPr>
        <p:blipFill rotWithShape="1">
          <a:blip r:embed="rId5"/>
          <a:srcRect t="16269" b="30888"/>
          <a:stretch/>
        </p:blipFill>
        <p:spPr>
          <a:xfrm>
            <a:off x="3043914" y="4476111"/>
            <a:ext cx="5717027" cy="751968"/>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ED5763EB-93D3-4D42-B242-DD69C347B6C2}"/>
              </a:ext>
            </a:extLst>
          </p:cNvPr>
          <p:cNvPicPr>
            <a:picLocks noChangeAspect="1"/>
          </p:cNvPicPr>
          <p:nvPr/>
        </p:nvPicPr>
        <p:blipFill rotWithShape="1">
          <a:blip r:embed="rId6"/>
          <a:srcRect t="25562" r="35651" b="-774"/>
          <a:stretch/>
        </p:blipFill>
        <p:spPr>
          <a:xfrm>
            <a:off x="3690023" y="3447489"/>
            <a:ext cx="4218301" cy="843996"/>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18C1476D-B452-4745-BCB5-8F0E500957EF}"/>
              </a:ext>
            </a:extLst>
          </p:cNvPr>
          <p:cNvSpPr/>
          <p:nvPr/>
        </p:nvSpPr>
        <p:spPr>
          <a:xfrm>
            <a:off x="4253345" y="3447489"/>
            <a:ext cx="2053495" cy="26552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CB8E3B1-1C46-4169-8B70-01E56603881D}"/>
              </a:ext>
            </a:extLst>
          </p:cNvPr>
          <p:cNvSpPr/>
          <p:nvPr/>
        </p:nvSpPr>
        <p:spPr>
          <a:xfrm>
            <a:off x="3519055" y="4476111"/>
            <a:ext cx="4987636" cy="37598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6B2FCDD-A16E-40C6-AB58-9A9B9282747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45442509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28817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comment?</a:t>
            </a:r>
          </a:p>
          <a:p>
            <a:pPr lvl="2">
              <a:lnSpc>
                <a:spcPct val="150000"/>
              </a:lnSpc>
            </a:pPr>
            <a:r>
              <a:rPr lang="en-US">
                <a:latin typeface="-apple-system"/>
              </a:rPr>
              <a:t>Request </a:t>
            </a:r>
            <a:r>
              <a:rPr lang="en-US" b="1">
                <a:latin typeface="-apple-system"/>
              </a:rPr>
              <a:t>clarification</a:t>
            </a:r>
            <a:r>
              <a:rPr lang="en-US">
                <a:latin typeface="-apple-system"/>
              </a:rPr>
              <a:t> from the author;</a:t>
            </a:r>
          </a:p>
          <a:p>
            <a:pPr lvl="2">
              <a:lnSpc>
                <a:spcPct val="150000"/>
              </a:lnSpc>
            </a:pPr>
            <a:r>
              <a:rPr lang="en-US">
                <a:latin typeface="-apple-system"/>
              </a:rPr>
              <a:t>Leave </a:t>
            </a:r>
            <a:r>
              <a:rPr lang="en-US" b="1">
                <a:latin typeface="-apple-system"/>
              </a:rPr>
              <a:t>constructive criticism </a:t>
            </a:r>
            <a:r>
              <a:rPr lang="en-US">
                <a:latin typeface="-apple-system"/>
              </a:rPr>
              <a:t>that guides the author in improving the post;</a:t>
            </a:r>
          </a:p>
          <a:p>
            <a:pPr marL="914400" lvl="2" indent="0">
              <a:lnSpc>
                <a:spcPct val="150000"/>
              </a:lnSpc>
              <a:buNone/>
            </a:pPr>
            <a:br>
              <a:rPr lang="en-US">
                <a:latin typeface="-apple-system"/>
              </a:rPr>
            </a:br>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B43E5AF7-3E6E-4200-AAF0-C5A4D07C9579}"/>
              </a:ext>
            </a:extLst>
          </p:cNvPr>
          <p:cNvSpPr txBox="1"/>
          <p:nvPr/>
        </p:nvSpPr>
        <p:spPr>
          <a:xfrm>
            <a:off x="210840" y="6199740"/>
            <a:ext cx="6096000" cy="369332"/>
          </a:xfrm>
          <a:prstGeom prst="rect">
            <a:avLst/>
          </a:prstGeom>
          <a:noFill/>
        </p:spPr>
        <p:txBody>
          <a:bodyPr wrap="square">
            <a:spAutoFit/>
          </a:bodyPr>
          <a:lstStyle/>
          <a:p>
            <a:r>
              <a:rPr lang="en-US">
                <a:hlinkClick r:id="rId4"/>
              </a:rPr>
              <a:t>https://stackoverflow.com/help/privileges/comment</a:t>
            </a:r>
            <a:endParaRPr lang="en-US"/>
          </a:p>
        </p:txBody>
      </p:sp>
      <p:pic>
        <p:nvPicPr>
          <p:cNvPr id="8" name="Picture 7">
            <a:extLst>
              <a:ext uri="{FF2B5EF4-FFF2-40B4-BE49-F238E27FC236}">
                <a16:creationId xmlns:a16="http://schemas.microsoft.com/office/drawing/2014/main" id="{5121B221-AF09-4989-8D7B-4F9FF1C0A667}"/>
              </a:ext>
            </a:extLst>
          </p:cNvPr>
          <p:cNvPicPr>
            <a:picLocks noChangeAspect="1"/>
          </p:cNvPicPr>
          <p:nvPr/>
        </p:nvPicPr>
        <p:blipFill rotWithShape="1">
          <a:blip r:embed="rId5"/>
          <a:srcRect l="8019" t="86665"/>
          <a:stretch/>
        </p:blipFill>
        <p:spPr>
          <a:xfrm>
            <a:off x="2689565" y="4325937"/>
            <a:ext cx="7463504" cy="87221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39EFF60-D2DA-4F4B-BA20-07133554E09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962756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28817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comment?</a:t>
            </a:r>
          </a:p>
          <a:p>
            <a:pPr lvl="2">
              <a:lnSpc>
                <a:spcPct val="150000"/>
              </a:lnSpc>
            </a:pPr>
            <a:r>
              <a:rPr lang="en-US">
                <a:latin typeface="-apple-system"/>
              </a:rPr>
              <a:t>Request </a:t>
            </a:r>
            <a:r>
              <a:rPr lang="en-US" b="1">
                <a:latin typeface="-apple-system"/>
              </a:rPr>
              <a:t>clarification</a:t>
            </a:r>
            <a:r>
              <a:rPr lang="en-US">
                <a:latin typeface="-apple-system"/>
              </a:rPr>
              <a:t> from the author;</a:t>
            </a:r>
          </a:p>
          <a:p>
            <a:pPr lvl="2">
              <a:lnSpc>
                <a:spcPct val="150000"/>
              </a:lnSpc>
            </a:pPr>
            <a:r>
              <a:rPr lang="en-US">
                <a:latin typeface="-apple-system"/>
              </a:rPr>
              <a:t>Leave </a:t>
            </a:r>
            <a:r>
              <a:rPr lang="en-US" b="1">
                <a:latin typeface="-apple-system"/>
              </a:rPr>
              <a:t>constructive criticism </a:t>
            </a:r>
            <a:r>
              <a:rPr lang="en-US">
                <a:latin typeface="-apple-system"/>
              </a:rPr>
              <a:t>that guides the author in improving the post;</a:t>
            </a:r>
          </a:p>
          <a:p>
            <a:pPr lvl="2">
              <a:lnSpc>
                <a:spcPct val="150000"/>
              </a:lnSpc>
            </a:pPr>
            <a:r>
              <a:rPr lang="en-US">
                <a:latin typeface="-apple-system"/>
              </a:rPr>
              <a:t>Add relevant but </a:t>
            </a:r>
            <a:r>
              <a:rPr lang="en-US" b="1">
                <a:latin typeface="-apple-system"/>
              </a:rPr>
              <a:t>minor or transient information </a:t>
            </a:r>
            <a:r>
              <a:rPr lang="en-US">
                <a:latin typeface="-apple-system"/>
              </a:rPr>
              <a:t>to a post</a:t>
            </a:r>
          </a:p>
          <a:p>
            <a:pPr marL="1371600" lvl="3" indent="0">
              <a:lnSpc>
                <a:spcPct val="150000"/>
              </a:lnSpc>
              <a:buNone/>
            </a:pPr>
            <a:r>
              <a:rPr lang="en-US">
                <a:latin typeface="-apple-system"/>
              </a:rPr>
              <a:t> (e.g. a link to a related question, or an alert to the author that the question has been updated).</a:t>
            </a:r>
            <a:br>
              <a:rPr lang="en-US">
                <a:latin typeface="-apple-system"/>
              </a:rPr>
            </a:br>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B43E5AF7-3E6E-4200-AAF0-C5A4D07C9579}"/>
              </a:ext>
            </a:extLst>
          </p:cNvPr>
          <p:cNvSpPr txBox="1"/>
          <p:nvPr/>
        </p:nvSpPr>
        <p:spPr>
          <a:xfrm>
            <a:off x="210840" y="6199740"/>
            <a:ext cx="6096000" cy="369332"/>
          </a:xfrm>
          <a:prstGeom prst="rect">
            <a:avLst/>
          </a:prstGeom>
          <a:noFill/>
        </p:spPr>
        <p:txBody>
          <a:bodyPr wrap="square">
            <a:spAutoFit/>
          </a:bodyPr>
          <a:lstStyle/>
          <a:p>
            <a:r>
              <a:rPr lang="en-US">
                <a:hlinkClick r:id="rId4"/>
              </a:rPr>
              <a:t>https://stackoverflow.com/help/privileges/comment</a:t>
            </a:r>
            <a:endParaRPr lang="en-US"/>
          </a:p>
        </p:txBody>
      </p:sp>
      <p:pic>
        <p:nvPicPr>
          <p:cNvPr id="3" name="Picture 2">
            <a:extLst>
              <a:ext uri="{FF2B5EF4-FFF2-40B4-BE49-F238E27FC236}">
                <a16:creationId xmlns:a16="http://schemas.microsoft.com/office/drawing/2014/main" id="{78B6E881-C350-4FAF-A505-C7CC29FF935D}"/>
              </a:ext>
            </a:extLst>
          </p:cNvPr>
          <p:cNvPicPr>
            <a:picLocks noChangeAspect="1"/>
          </p:cNvPicPr>
          <p:nvPr/>
        </p:nvPicPr>
        <p:blipFill>
          <a:blip r:embed="rId5"/>
          <a:stretch>
            <a:fillRect/>
          </a:stretch>
        </p:blipFill>
        <p:spPr>
          <a:xfrm>
            <a:off x="2902943" y="4707751"/>
            <a:ext cx="6386113" cy="114089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79D8059-A346-488B-A62B-B5D1344901C3}"/>
              </a:ext>
            </a:extLst>
          </p:cNvPr>
          <p:cNvPicPr>
            <a:picLocks noChangeAspect="1"/>
          </p:cNvPicPr>
          <p:nvPr/>
        </p:nvPicPr>
        <p:blipFill>
          <a:blip r:embed="rId6"/>
          <a:stretch>
            <a:fillRect/>
          </a:stretch>
        </p:blipFill>
        <p:spPr>
          <a:xfrm>
            <a:off x="2902943" y="4148142"/>
            <a:ext cx="6386113" cy="47469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8756E54-A0CC-475F-B59B-185909D2484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02015753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28817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 I comment?</a:t>
            </a:r>
          </a:p>
          <a:p>
            <a:pPr lvl="2">
              <a:lnSpc>
                <a:spcPct val="150000"/>
              </a:lnSpc>
            </a:pPr>
            <a:r>
              <a:rPr lang="en-US">
                <a:latin typeface="-apple-system"/>
              </a:rPr>
              <a:t>Request </a:t>
            </a:r>
            <a:r>
              <a:rPr lang="en-US" b="1">
                <a:latin typeface="-apple-system"/>
              </a:rPr>
              <a:t>clarification</a:t>
            </a:r>
            <a:r>
              <a:rPr lang="en-US">
                <a:latin typeface="-apple-system"/>
              </a:rPr>
              <a:t> from the author;</a:t>
            </a:r>
          </a:p>
          <a:p>
            <a:pPr lvl="2">
              <a:lnSpc>
                <a:spcPct val="150000"/>
              </a:lnSpc>
            </a:pPr>
            <a:r>
              <a:rPr lang="en-US">
                <a:latin typeface="-apple-system"/>
              </a:rPr>
              <a:t>Leave </a:t>
            </a:r>
            <a:r>
              <a:rPr lang="en-US" b="1">
                <a:latin typeface="-apple-system"/>
              </a:rPr>
              <a:t>constructive criticism </a:t>
            </a:r>
            <a:r>
              <a:rPr lang="en-US">
                <a:latin typeface="-apple-system"/>
              </a:rPr>
              <a:t>that guides the author in improving the post;</a:t>
            </a:r>
          </a:p>
          <a:p>
            <a:pPr lvl="2">
              <a:lnSpc>
                <a:spcPct val="150000"/>
              </a:lnSpc>
            </a:pPr>
            <a:r>
              <a:rPr lang="en-US">
                <a:latin typeface="-apple-system"/>
              </a:rPr>
              <a:t>Add relevant but </a:t>
            </a:r>
            <a:r>
              <a:rPr lang="en-US" b="1">
                <a:latin typeface="-apple-system"/>
              </a:rPr>
              <a:t>minor or transient information </a:t>
            </a:r>
            <a:r>
              <a:rPr lang="en-US">
                <a:latin typeface="-apple-system"/>
              </a:rPr>
              <a:t>to a post</a:t>
            </a:r>
          </a:p>
          <a:p>
            <a:pPr marL="1371600" lvl="3" indent="0">
              <a:lnSpc>
                <a:spcPct val="150000"/>
              </a:lnSpc>
              <a:buNone/>
            </a:pPr>
            <a:r>
              <a:rPr lang="en-US">
                <a:latin typeface="-apple-system"/>
              </a:rPr>
              <a:t> (e.g. a link to a related question, or an alert to the author that the question has been updated).</a:t>
            </a:r>
            <a:br>
              <a:rPr lang="en-US">
                <a:latin typeface="-apple-system"/>
              </a:rPr>
            </a:br>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B43E5AF7-3E6E-4200-AAF0-C5A4D07C9579}"/>
              </a:ext>
            </a:extLst>
          </p:cNvPr>
          <p:cNvSpPr txBox="1"/>
          <p:nvPr/>
        </p:nvSpPr>
        <p:spPr>
          <a:xfrm>
            <a:off x="210840" y="6199740"/>
            <a:ext cx="6096000" cy="369332"/>
          </a:xfrm>
          <a:prstGeom prst="rect">
            <a:avLst/>
          </a:prstGeom>
          <a:noFill/>
        </p:spPr>
        <p:txBody>
          <a:bodyPr wrap="square">
            <a:spAutoFit/>
          </a:bodyPr>
          <a:lstStyle/>
          <a:p>
            <a:r>
              <a:rPr lang="en-US">
                <a:hlinkClick r:id="rId4"/>
              </a:rPr>
              <a:t>https://stackoverflow.com/help/privileges/comment</a:t>
            </a:r>
            <a:endParaRPr lang="en-US"/>
          </a:p>
        </p:txBody>
      </p:sp>
      <p:grpSp>
        <p:nvGrpSpPr>
          <p:cNvPr id="8" name="Group 7">
            <a:extLst>
              <a:ext uri="{FF2B5EF4-FFF2-40B4-BE49-F238E27FC236}">
                <a16:creationId xmlns:a16="http://schemas.microsoft.com/office/drawing/2014/main" id="{581ED305-F0D2-441A-8301-3D42B1E10319}"/>
              </a:ext>
            </a:extLst>
          </p:cNvPr>
          <p:cNvGrpSpPr/>
          <p:nvPr/>
        </p:nvGrpSpPr>
        <p:grpSpPr>
          <a:xfrm>
            <a:off x="2902943" y="4701236"/>
            <a:ext cx="6386113" cy="474693"/>
            <a:chOff x="2902943" y="4162253"/>
            <a:chExt cx="6386113" cy="474693"/>
          </a:xfrm>
        </p:grpSpPr>
        <p:pic>
          <p:nvPicPr>
            <p:cNvPr id="7" name="Picture 6">
              <a:extLst>
                <a:ext uri="{FF2B5EF4-FFF2-40B4-BE49-F238E27FC236}">
                  <a16:creationId xmlns:a16="http://schemas.microsoft.com/office/drawing/2014/main" id="{BF9FDA78-7EF7-41CD-9228-D4BF539DA99B}"/>
                </a:ext>
              </a:extLst>
            </p:cNvPr>
            <p:cNvPicPr>
              <a:picLocks noChangeAspect="1"/>
            </p:cNvPicPr>
            <p:nvPr/>
          </p:nvPicPr>
          <p:blipFill>
            <a:blip r:embed="rId5"/>
            <a:stretch>
              <a:fillRect/>
            </a:stretch>
          </p:blipFill>
          <p:spPr>
            <a:xfrm>
              <a:off x="2902943" y="4162253"/>
              <a:ext cx="6386113" cy="474693"/>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20973E67-0649-4049-ABB1-D3FA1F4F886E}"/>
                </a:ext>
              </a:extLst>
            </p:cNvPr>
            <p:cNvSpPr/>
            <p:nvPr/>
          </p:nvSpPr>
          <p:spPr>
            <a:xfrm>
              <a:off x="3197220" y="4246466"/>
              <a:ext cx="218440" cy="32545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BF2B51CF-EF85-4A9C-99D8-F922A6570F94}"/>
              </a:ext>
            </a:extLst>
          </p:cNvPr>
          <p:cNvPicPr>
            <a:picLocks noChangeAspect="1"/>
          </p:cNvPicPr>
          <p:nvPr/>
        </p:nvPicPr>
        <p:blipFill>
          <a:blip r:embed="rId6"/>
          <a:stretch>
            <a:fillRect/>
          </a:stretch>
        </p:blipFill>
        <p:spPr>
          <a:xfrm>
            <a:off x="2902943" y="5456234"/>
            <a:ext cx="6386113" cy="35233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65AF57DB-39A5-440B-8B05-8BF5ED6D2C37}"/>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7954723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28817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When shouldn't I comment?</a:t>
            </a:r>
          </a:p>
          <a:p>
            <a:pPr lvl="1" fontAlgn="base">
              <a:lnSpc>
                <a:spcPct val="100000"/>
              </a:lnSpc>
            </a:pPr>
            <a:r>
              <a:rPr lang="en-US" sz="1800" i="0">
                <a:solidFill>
                  <a:srgbClr val="232629"/>
                </a:solidFill>
                <a:effectLst/>
                <a:latin typeface="-apple-system"/>
              </a:rPr>
              <a:t>Suggesting corrections </a:t>
            </a:r>
          </a:p>
          <a:p>
            <a:pPr lvl="2" fontAlgn="base">
              <a:lnSpc>
                <a:spcPct val="100000"/>
              </a:lnSpc>
            </a:pPr>
            <a:r>
              <a:rPr lang="en-US" sz="1400" b="0" i="0">
                <a:solidFill>
                  <a:srgbClr val="232629"/>
                </a:solidFill>
                <a:effectLst/>
                <a:latin typeface="-apple-system"/>
              </a:rPr>
              <a:t>that don't </a:t>
            </a:r>
            <a:r>
              <a:rPr lang="en-US" sz="1400" b="0" i="1">
                <a:solidFill>
                  <a:srgbClr val="232629"/>
                </a:solidFill>
                <a:effectLst/>
                <a:latin typeface="-apple-system"/>
              </a:rPr>
              <a:t>fundamentally</a:t>
            </a:r>
            <a:r>
              <a:rPr lang="en-US" sz="1400" b="0" i="0">
                <a:solidFill>
                  <a:srgbClr val="232629"/>
                </a:solidFill>
                <a:effectLst/>
                <a:latin typeface="-apple-system"/>
              </a:rPr>
              <a:t> change the meaning of the post; instead</a:t>
            </a:r>
            <a:r>
              <a:rPr lang="en-US" sz="1400">
                <a:solidFill>
                  <a:srgbClr val="232629"/>
                </a:solidFill>
                <a:latin typeface="-apple-system"/>
              </a:rPr>
              <a:t>, </a:t>
            </a:r>
            <a:r>
              <a:rPr lang="en-US" sz="1400" b="1">
                <a:solidFill>
                  <a:srgbClr val="232629"/>
                </a:solidFill>
                <a:latin typeface="-apple-system"/>
              </a:rPr>
              <a:t>make</a:t>
            </a:r>
            <a:r>
              <a:rPr lang="en-US" sz="1400">
                <a:solidFill>
                  <a:srgbClr val="232629"/>
                </a:solidFill>
                <a:latin typeface="-apple-system"/>
              </a:rPr>
              <a:t> or </a:t>
            </a:r>
            <a:r>
              <a:rPr lang="en-US" sz="1400" b="1">
                <a:solidFill>
                  <a:srgbClr val="232629"/>
                </a:solidFill>
                <a:latin typeface="-apple-system"/>
              </a:rPr>
              <a:t>suggest</a:t>
            </a:r>
            <a:r>
              <a:rPr lang="en-US" sz="1400">
                <a:solidFill>
                  <a:srgbClr val="232629"/>
                </a:solidFill>
                <a:latin typeface="-apple-system"/>
              </a:rPr>
              <a:t> </a:t>
            </a:r>
            <a:r>
              <a:rPr lang="en-US" sz="1400" b="0" i="0">
                <a:effectLst/>
                <a:latin typeface="-apple-system"/>
              </a:rPr>
              <a:t>an </a:t>
            </a:r>
            <a:r>
              <a:rPr lang="en-US" sz="1400" b="0" i="0">
                <a:solidFill>
                  <a:srgbClr val="232629"/>
                </a:solidFill>
                <a:effectLst/>
                <a:latin typeface="-apple-system"/>
              </a:rPr>
              <a:t>edit;</a:t>
            </a:r>
          </a:p>
          <a:p>
            <a:pPr lvl="1" fontAlgn="base">
              <a:lnSpc>
                <a:spcPct val="100000"/>
              </a:lnSpc>
            </a:pPr>
            <a:r>
              <a:rPr lang="en-US" sz="1800" i="0">
                <a:solidFill>
                  <a:srgbClr val="232629"/>
                </a:solidFill>
                <a:effectLst/>
                <a:latin typeface="-apple-system"/>
              </a:rPr>
              <a:t>Answering a question </a:t>
            </a:r>
          </a:p>
          <a:p>
            <a:pPr lvl="2" fontAlgn="base">
              <a:lnSpc>
                <a:spcPct val="100000"/>
              </a:lnSpc>
            </a:pPr>
            <a:r>
              <a:rPr lang="en-US" sz="1400" b="0" i="0">
                <a:solidFill>
                  <a:srgbClr val="232629"/>
                </a:solidFill>
                <a:effectLst/>
                <a:latin typeface="-apple-system"/>
              </a:rPr>
              <a:t>or providing an alternate solution to an existing answer; instead, post an actual answer (or edit to expand an existing one);</a:t>
            </a:r>
          </a:p>
          <a:p>
            <a:pPr lvl="1" fontAlgn="base">
              <a:lnSpc>
                <a:spcPct val="100000"/>
              </a:lnSpc>
            </a:pPr>
            <a:r>
              <a:rPr lang="en-US" sz="1800" i="0">
                <a:solidFill>
                  <a:srgbClr val="232629"/>
                </a:solidFill>
                <a:effectLst/>
                <a:latin typeface="-apple-system"/>
              </a:rPr>
              <a:t>Compliments </a:t>
            </a:r>
          </a:p>
          <a:p>
            <a:pPr lvl="2" fontAlgn="base">
              <a:lnSpc>
                <a:spcPct val="100000"/>
              </a:lnSpc>
            </a:pPr>
            <a:r>
              <a:rPr lang="en-US" sz="1400" b="0" i="0">
                <a:solidFill>
                  <a:srgbClr val="232629"/>
                </a:solidFill>
                <a:effectLst/>
                <a:latin typeface="-apple-system"/>
              </a:rPr>
              <a:t>which do not add new information ("+1, great answer!"); instead, upvote it and pay it forward;</a:t>
            </a:r>
          </a:p>
          <a:p>
            <a:pPr lvl="1" fontAlgn="base">
              <a:lnSpc>
                <a:spcPct val="100000"/>
              </a:lnSpc>
            </a:pPr>
            <a:r>
              <a:rPr lang="en-US" sz="1800" i="0">
                <a:solidFill>
                  <a:srgbClr val="232629"/>
                </a:solidFill>
                <a:effectLst/>
                <a:latin typeface="-apple-system"/>
              </a:rPr>
              <a:t>Criticisms </a:t>
            </a:r>
          </a:p>
          <a:p>
            <a:pPr lvl="2" fontAlgn="base">
              <a:lnSpc>
                <a:spcPct val="100000"/>
              </a:lnSpc>
            </a:pPr>
            <a:r>
              <a:rPr lang="en-US" sz="1400" b="0" i="0">
                <a:solidFill>
                  <a:srgbClr val="232629"/>
                </a:solidFill>
                <a:effectLst/>
                <a:latin typeface="-apple-system"/>
              </a:rPr>
              <a:t>which do not add anything constructive ("-1, see previous comments you scallywag!"); instead, </a:t>
            </a:r>
            <a:r>
              <a:rPr lang="en-US" sz="1400" b="1" i="0">
                <a:solidFill>
                  <a:srgbClr val="232629"/>
                </a:solidFill>
                <a:effectLst/>
                <a:latin typeface="-apple-system"/>
              </a:rPr>
              <a:t>downvote</a:t>
            </a:r>
            <a:r>
              <a:rPr lang="en-US" sz="1400" b="0" i="0">
                <a:solidFill>
                  <a:srgbClr val="232629"/>
                </a:solidFill>
                <a:effectLst/>
                <a:latin typeface="-apple-system"/>
              </a:rPr>
              <a:t> (and provide or upvote a better answer if appropriate);</a:t>
            </a:r>
          </a:p>
          <a:p>
            <a:pPr lvl="1" fontAlgn="base">
              <a:lnSpc>
                <a:spcPct val="100000"/>
              </a:lnSpc>
            </a:pPr>
            <a:r>
              <a:rPr lang="en-US" sz="1800" i="0">
                <a:solidFill>
                  <a:srgbClr val="232629"/>
                </a:solidFill>
                <a:effectLst/>
                <a:latin typeface="-apple-system"/>
              </a:rPr>
              <a:t>Secondary discussion </a:t>
            </a:r>
          </a:p>
          <a:p>
            <a:pPr lvl="2" fontAlgn="base">
              <a:lnSpc>
                <a:spcPct val="100000"/>
              </a:lnSpc>
            </a:pPr>
            <a:r>
              <a:rPr lang="en-US" sz="1400" b="0" i="0">
                <a:solidFill>
                  <a:srgbClr val="232629"/>
                </a:solidFill>
                <a:effectLst/>
                <a:latin typeface="-apple-system"/>
              </a:rPr>
              <a:t>or debating a controversial point; please use </a:t>
            </a:r>
            <a:r>
              <a:rPr lang="en-US" sz="1400" b="1" i="0">
                <a:solidFill>
                  <a:srgbClr val="232629"/>
                </a:solidFill>
                <a:effectLst/>
                <a:latin typeface="-apple-system"/>
              </a:rPr>
              <a:t>chat</a:t>
            </a:r>
            <a:r>
              <a:rPr lang="en-US" sz="1400" b="0" i="0">
                <a:solidFill>
                  <a:srgbClr val="232629"/>
                </a:solidFill>
                <a:effectLst/>
                <a:latin typeface="-apple-system"/>
              </a:rPr>
              <a:t> instead;</a:t>
            </a:r>
          </a:p>
          <a:p>
            <a:pPr lvl="1" fontAlgn="base">
              <a:lnSpc>
                <a:spcPct val="100000"/>
              </a:lnSpc>
            </a:pPr>
            <a:r>
              <a:rPr lang="en-US" sz="1800" i="0">
                <a:solidFill>
                  <a:srgbClr val="232629"/>
                </a:solidFill>
                <a:effectLst/>
                <a:latin typeface="-apple-system"/>
              </a:rPr>
              <a:t>Discussion of community behavior or site policies; </a:t>
            </a:r>
          </a:p>
          <a:p>
            <a:pPr lvl="2" fontAlgn="base">
              <a:lnSpc>
                <a:spcPct val="100000"/>
              </a:lnSpc>
            </a:pPr>
            <a:r>
              <a:rPr lang="en-US" sz="1400" b="0" i="0">
                <a:solidFill>
                  <a:srgbClr val="232629"/>
                </a:solidFill>
                <a:effectLst/>
                <a:latin typeface="-apple-system"/>
              </a:rPr>
              <a:t>please use </a:t>
            </a:r>
            <a:r>
              <a:rPr lang="en-US" sz="1400" b="1" i="0">
                <a:solidFill>
                  <a:srgbClr val="232629"/>
                </a:solidFill>
                <a:effectLst/>
                <a:latin typeface="-apple-system"/>
              </a:rPr>
              <a:t>meta</a:t>
            </a:r>
            <a:r>
              <a:rPr lang="en-US" sz="1400" b="0" i="0">
                <a:solidFill>
                  <a:srgbClr val="232629"/>
                </a:solidFill>
                <a:effectLst/>
                <a:latin typeface="-apple-system"/>
              </a:rPr>
              <a:t> instead.</a:t>
            </a:r>
          </a:p>
          <a:p>
            <a:pPr marL="457200" lvl="1" indent="0">
              <a:lnSpc>
                <a:spcPct val="150000"/>
              </a:lnSpc>
              <a:buNone/>
            </a:pPr>
            <a:br>
              <a:rPr lang="en-US">
                <a:latin typeface="-apple-system"/>
              </a:rPr>
            </a:br>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00863BD2-0527-41A7-899C-85B558EE07D3}"/>
              </a:ext>
            </a:extLst>
          </p:cNvPr>
          <p:cNvSpPr txBox="1"/>
          <p:nvPr/>
        </p:nvSpPr>
        <p:spPr>
          <a:xfrm>
            <a:off x="210840" y="6195628"/>
            <a:ext cx="6096000" cy="646331"/>
          </a:xfrm>
          <a:prstGeom prst="rect">
            <a:avLst/>
          </a:prstGeom>
          <a:noFill/>
        </p:spPr>
        <p:txBody>
          <a:bodyPr wrap="square">
            <a:spAutoFit/>
          </a:bodyPr>
          <a:lstStyle/>
          <a:p>
            <a:r>
              <a:rPr lang="en-US">
                <a:latin typeface="-apple-system"/>
                <a:hlinkClick r:id="rId4"/>
              </a:rPr>
              <a:t>https://chat.stackoverflow.com</a:t>
            </a:r>
            <a:r>
              <a:rPr lang="fa-IR">
                <a:latin typeface="-apple-system"/>
              </a:rPr>
              <a:t>	</a:t>
            </a:r>
          </a:p>
          <a:p>
            <a:endParaRPr lang="en-US">
              <a:latin typeface="-apple-system"/>
            </a:endParaRPr>
          </a:p>
        </p:txBody>
      </p:sp>
      <p:sp>
        <p:nvSpPr>
          <p:cNvPr id="13" name="TextBox 12">
            <a:extLst>
              <a:ext uri="{FF2B5EF4-FFF2-40B4-BE49-F238E27FC236}">
                <a16:creationId xmlns:a16="http://schemas.microsoft.com/office/drawing/2014/main" id="{149E868B-686E-4C94-B053-DC235C1E2C31}"/>
              </a:ext>
            </a:extLst>
          </p:cNvPr>
          <p:cNvSpPr txBox="1"/>
          <p:nvPr/>
        </p:nvSpPr>
        <p:spPr>
          <a:xfrm>
            <a:off x="3586480" y="6195628"/>
            <a:ext cx="6096000" cy="646331"/>
          </a:xfrm>
          <a:prstGeom prst="rect">
            <a:avLst/>
          </a:prstGeom>
          <a:noFill/>
        </p:spPr>
        <p:txBody>
          <a:bodyPr wrap="square">
            <a:spAutoFit/>
          </a:bodyPr>
          <a:lstStyle/>
          <a:p>
            <a:r>
              <a:rPr lang="en-US">
                <a:latin typeface="-apple-system"/>
                <a:hlinkClick r:id="rId5"/>
              </a:rPr>
              <a:t>https://meta.stackoverflow.com</a:t>
            </a:r>
            <a:endParaRPr lang="fa-IR">
              <a:latin typeface="-apple-system"/>
            </a:endParaRPr>
          </a:p>
          <a:p>
            <a:endParaRPr lang="en-US">
              <a:latin typeface="-apple-system"/>
            </a:endParaRPr>
          </a:p>
        </p:txBody>
      </p:sp>
      <p:pic>
        <p:nvPicPr>
          <p:cNvPr id="7" name="Picture 6">
            <a:extLst>
              <a:ext uri="{FF2B5EF4-FFF2-40B4-BE49-F238E27FC236}">
                <a16:creationId xmlns:a16="http://schemas.microsoft.com/office/drawing/2014/main" id="{4B4587F9-7DF9-481E-A429-7DDAA78AE61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26526401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28817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happens when I comment?</a:t>
            </a:r>
          </a:p>
          <a:p>
            <a:pPr lvl="1">
              <a:lnSpc>
                <a:spcPct val="150000"/>
              </a:lnSpc>
            </a:pPr>
            <a:r>
              <a:rPr lang="en-US" sz="2000">
                <a:latin typeface="-apple-system"/>
              </a:rPr>
              <a:t>the owner of the post you're commenting on</a:t>
            </a:r>
          </a:p>
          <a:p>
            <a:pPr lvl="1">
              <a:lnSpc>
                <a:spcPct val="150000"/>
              </a:lnSpc>
            </a:pPr>
            <a:r>
              <a:rPr lang="en-US" sz="2000" b="1">
                <a:latin typeface="-apple-system"/>
              </a:rPr>
              <a:t>one</a:t>
            </a:r>
            <a:r>
              <a:rPr lang="en-US" sz="2000">
                <a:latin typeface="-apple-system"/>
              </a:rPr>
              <a:t> additional user when your comment contains a @username1 reply</a:t>
            </a:r>
            <a:br>
              <a:rPr lang="en-US">
                <a:latin typeface="-apple-system"/>
              </a:rPr>
            </a:br>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8" name="TextBox 7">
            <a:extLst>
              <a:ext uri="{FF2B5EF4-FFF2-40B4-BE49-F238E27FC236}">
                <a16:creationId xmlns:a16="http://schemas.microsoft.com/office/drawing/2014/main" id="{38546962-C30C-4328-B443-8DA4D6492F7C}"/>
              </a:ext>
            </a:extLst>
          </p:cNvPr>
          <p:cNvSpPr txBox="1"/>
          <p:nvPr/>
        </p:nvSpPr>
        <p:spPr>
          <a:xfrm>
            <a:off x="210840" y="6199740"/>
            <a:ext cx="6098058" cy="338554"/>
          </a:xfrm>
          <a:prstGeom prst="rect">
            <a:avLst/>
          </a:prstGeom>
          <a:noFill/>
        </p:spPr>
        <p:txBody>
          <a:bodyPr wrap="square">
            <a:spAutoFit/>
          </a:bodyPr>
          <a:lstStyle/>
          <a:p>
            <a:r>
              <a:rPr lang="en-US" sz="1600">
                <a:latin typeface="-apple-system"/>
                <a:hlinkClick r:id="rId4"/>
              </a:rPr>
              <a:t>https://stackoverflow.com/help/privileges/comment</a:t>
            </a:r>
            <a:endParaRPr lang="en-US" sz="1600">
              <a:latin typeface="-apple-system"/>
            </a:endParaRPr>
          </a:p>
        </p:txBody>
      </p:sp>
      <p:pic>
        <p:nvPicPr>
          <p:cNvPr id="4" name="Picture 3">
            <a:extLst>
              <a:ext uri="{FF2B5EF4-FFF2-40B4-BE49-F238E27FC236}">
                <a16:creationId xmlns:a16="http://schemas.microsoft.com/office/drawing/2014/main" id="{0615EC97-5CF8-43E0-8CA0-3AE69305C25B}"/>
              </a:ext>
            </a:extLst>
          </p:cNvPr>
          <p:cNvPicPr>
            <a:picLocks noChangeAspect="1"/>
          </p:cNvPicPr>
          <p:nvPr/>
        </p:nvPicPr>
        <p:blipFill>
          <a:blip r:embed="rId5"/>
          <a:stretch>
            <a:fillRect/>
          </a:stretch>
        </p:blipFill>
        <p:spPr>
          <a:xfrm>
            <a:off x="4285675" y="2986414"/>
            <a:ext cx="3620649" cy="3213326"/>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727DB9CC-30BF-4B49-8B52-E5A0C1AFE017}"/>
              </a:ext>
            </a:extLst>
          </p:cNvPr>
          <p:cNvSpPr/>
          <p:nvPr/>
        </p:nvSpPr>
        <p:spPr>
          <a:xfrm>
            <a:off x="4488180" y="4975860"/>
            <a:ext cx="439420" cy="1092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FDAD7FF-6046-4CA4-B539-E87EF15A5214}"/>
              </a:ext>
            </a:extLst>
          </p:cNvPr>
          <p:cNvSpPr/>
          <p:nvPr/>
        </p:nvSpPr>
        <p:spPr>
          <a:xfrm>
            <a:off x="4488180" y="3980180"/>
            <a:ext cx="439420" cy="1092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F74D258-F8FD-4B66-881F-70B5898E5F3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37188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Our approach</a:t>
            </a:r>
          </a:p>
        </p:txBody>
      </p:sp>
      <p:pic>
        <p:nvPicPr>
          <p:cNvPr id="4" name="Picture 3">
            <a:extLst>
              <a:ext uri="{FF2B5EF4-FFF2-40B4-BE49-F238E27FC236}">
                <a16:creationId xmlns:a16="http://schemas.microsoft.com/office/drawing/2014/main" id="{191281FB-01AD-4A44-A046-840A8D4CF605}"/>
              </a:ext>
            </a:extLst>
          </p:cNvPr>
          <p:cNvPicPr>
            <a:picLocks noChangeAspect="1"/>
          </p:cNvPicPr>
          <p:nvPr/>
        </p:nvPicPr>
        <p:blipFill>
          <a:blip r:embed="rId4"/>
          <a:stretch>
            <a:fillRect/>
          </a:stretch>
        </p:blipFill>
        <p:spPr>
          <a:xfrm>
            <a:off x="3376204" y="2385828"/>
            <a:ext cx="5439591" cy="3626394"/>
          </a:xfrm>
          <a:prstGeom prst="rect">
            <a:avLst/>
          </a:prstGeom>
          <a:ln>
            <a:noFill/>
          </a:ln>
          <a:effectLst>
            <a:softEdge rad="112500"/>
          </a:effectLst>
        </p:spPr>
      </p:pic>
      <p:pic>
        <p:nvPicPr>
          <p:cNvPr id="6" name="Picture 5">
            <a:extLst>
              <a:ext uri="{FF2B5EF4-FFF2-40B4-BE49-F238E27FC236}">
                <a16:creationId xmlns:a16="http://schemas.microsoft.com/office/drawing/2014/main" id="{CED5B468-8BAA-423A-B955-03B8BC77E630}"/>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93535551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28817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happens when I comment?</a:t>
            </a:r>
          </a:p>
          <a:p>
            <a:pPr lvl="1">
              <a:lnSpc>
                <a:spcPct val="150000"/>
              </a:lnSpc>
            </a:pPr>
            <a:r>
              <a:rPr lang="en-US" sz="2000">
                <a:latin typeface="-apple-system"/>
              </a:rPr>
              <a:t>the owner of the post you're commenting on</a:t>
            </a:r>
          </a:p>
          <a:p>
            <a:pPr lvl="1">
              <a:lnSpc>
                <a:spcPct val="150000"/>
              </a:lnSpc>
            </a:pPr>
            <a:r>
              <a:rPr lang="en-US" sz="2000" b="1">
                <a:latin typeface="-apple-system"/>
              </a:rPr>
              <a:t>one</a:t>
            </a:r>
            <a:r>
              <a:rPr lang="en-US" sz="2000">
                <a:latin typeface="-apple-system"/>
              </a:rPr>
              <a:t> additional user when your comment contains a @username1 reply</a:t>
            </a:r>
            <a:br>
              <a:rPr lang="en-US">
                <a:latin typeface="-apple-system"/>
              </a:rPr>
            </a:br>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sp>
        <p:nvSpPr>
          <p:cNvPr id="8" name="TextBox 7">
            <a:extLst>
              <a:ext uri="{FF2B5EF4-FFF2-40B4-BE49-F238E27FC236}">
                <a16:creationId xmlns:a16="http://schemas.microsoft.com/office/drawing/2014/main" id="{38546962-C30C-4328-B443-8DA4D6492F7C}"/>
              </a:ext>
            </a:extLst>
          </p:cNvPr>
          <p:cNvSpPr txBox="1"/>
          <p:nvPr/>
        </p:nvSpPr>
        <p:spPr>
          <a:xfrm>
            <a:off x="210840" y="5989927"/>
            <a:ext cx="6098058" cy="338554"/>
          </a:xfrm>
          <a:prstGeom prst="rect">
            <a:avLst/>
          </a:prstGeom>
          <a:noFill/>
        </p:spPr>
        <p:txBody>
          <a:bodyPr wrap="square">
            <a:spAutoFit/>
          </a:bodyPr>
          <a:lstStyle/>
          <a:p>
            <a:r>
              <a:rPr lang="en-US" sz="1600">
                <a:latin typeface="-apple-system"/>
                <a:hlinkClick r:id="rId4"/>
              </a:rPr>
              <a:t>https://stackoverflow.com/help/privileges/comment</a:t>
            </a:r>
            <a:endParaRPr lang="en-US" sz="1600">
              <a:latin typeface="-apple-system"/>
            </a:endParaRPr>
          </a:p>
        </p:txBody>
      </p:sp>
      <p:grpSp>
        <p:nvGrpSpPr>
          <p:cNvPr id="2" name="Group 1">
            <a:extLst>
              <a:ext uri="{FF2B5EF4-FFF2-40B4-BE49-F238E27FC236}">
                <a16:creationId xmlns:a16="http://schemas.microsoft.com/office/drawing/2014/main" id="{5B98CD88-382D-497D-A354-6DA08C4CCA89}"/>
              </a:ext>
            </a:extLst>
          </p:cNvPr>
          <p:cNvGrpSpPr/>
          <p:nvPr/>
        </p:nvGrpSpPr>
        <p:grpSpPr>
          <a:xfrm>
            <a:off x="2952687" y="2941387"/>
            <a:ext cx="5818516" cy="2893133"/>
            <a:chOff x="2557270" y="2941387"/>
            <a:chExt cx="6690940" cy="3326927"/>
          </a:xfrm>
        </p:grpSpPr>
        <p:pic>
          <p:nvPicPr>
            <p:cNvPr id="22" name="Picture 21">
              <a:extLst>
                <a:ext uri="{FF2B5EF4-FFF2-40B4-BE49-F238E27FC236}">
                  <a16:creationId xmlns:a16="http://schemas.microsoft.com/office/drawing/2014/main" id="{C2FE037D-0BBB-4B24-9776-724254071CAA}"/>
                </a:ext>
              </a:extLst>
            </p:cNvPr>
            <p:cNvPicPr>
              <a:picLocks noChangeAspect="1"/>
            </p:cNvPicPr>
            <p:nvPr/>
          </p:nvPicPr>
          <p:blipFill>
            <a:blip r:embed="rId5"/>
            <a:stretch>
              <a:fillRect/>
            </a:stretch>
          </p:blipFill>
          <p:spPr>
            <a:xfrm>
              <a:off x="3259869" y="5349967"/>
              <a:ext cx="5145097" cy="918347"/>
            </a:xfrm>
            <a:prstGeom prst="rect">
              <a:avLst/>
            </a:prstGeom>
            <a:ln>
              <a:noFill/>
            </a:ln>
            <a:effectLst>
              <a:outerShdw blurRad="292100" dist="139700" dir="2700000" algn="tl" rotWithShape="0">
                <a:srgbClr val="333333">
                  <a:alpha val="65000"/>
                </a:srgbClr>
              </a:outerShdw>
            </a:effectLst>
          </p:spPr>
        </p:pic>
        <p:grpSp>
          <p:nvGrpSpPr>
            <p:cNvPr id="13" name="Group 12">
              <a:extLst>
                <a:ext uri="{FF2B5EF4-FFF2-40B4-BE49-F238E27FC236}">
                  <a16:creationId xmlns:a16="http://schemas.microsoft.com/office/drawing/2014/main" id="{E6A97249-3FF6-4812-8321-63AF2B8AF9D9}"/>
                </a:ext>
              </a:extLst>
            </p:cNvPr>
            <p:cNvGrpSpPr/>
            <p:nvPr/>
          </p:nvGrpSpPr>
          <p:grpSpPr>
            <a:xfrm>
              <a:off x="2557270" y="2941387"/>
              <a:ext cx="6690940" cy="1783235"/>
              <a:chOff x="2557270" y="3953590"/>
              <a:chExt cx="6690940" cy="1783235"/>
            </a:xfrm>
          </p:grpSpPr>
          <p:pic>
            <p:nvPicPr>
              <p:cNvPr id="10" name="Picture 9">
                <a:extLst>
                  <a:ext uri="{FF2B5EF4-FFF2-40B4-BE49-F238E27FC236}">
                    <a16:creationId xmlns:a16="http://schemas.microsoft.com/office/drawing/2014/main" id="{41AB2437-064A-4E0C-99B2-AF3211B5D7F9}"/>
                  </a:ext>
                </a:extLst>
              </p:cNvPr>
              <p:cNvPicPr>
                <a:picLocks noChangeAspect="1"/>
              </p:cNvPicPr>
              <p:nvPr/>
            </p:nvPicPr>
            <p:blipFill>
              <a:blip r:embed="rId6"/>
              <a:stretch>
                <a:fillRect/>
              </a:stretch>
            </p:blipFill>
            <p:spPr>
              <a:xfrm>
                <a:off x="2557270" y="3953590"/>
                <a:ext cx="6690940" cy="1783235"/>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1AC9D725-97A8-4CAF-BE87-63333D6582FE}"/>
                  </a:ext>
                </a:extLst>
              </p:cNvPr>
              <p:cNvSpPr/>
              <p:nvPr/>
            </p:nvSpPr>
            <p:spPr>
              <a:xfrm>
                <a:off x="3962400" y="5100320"/>
                <a:ext cx="1239520" cy="203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B458620B-3BF1-4217-9CA8-374A3037D73A}"/>
                </a:ext>
              </a:extLst>
            </p:cNvPr>
            <p:cNvGrpSpPr/>
            <p:nvPr/>
          </p:nvGrpSpPr>
          <p:grpSpPr>
            <a:xfrm>
              <a:off x="2583323" y="4851927"/>
              <a:ext cx="6664887" cy="453340"/>
              <a:chOff x="2583323" y="5216158"/>
              <a:chExt cx="6664887" cy="453340"/>
            </a:xfrm>
          </p:grpSpPr>
          <p:pic>
            <p:nvPicPr>
              <p:cNvPr id="15" name="Picture 14">
                <a:extLst>
                  <a:ext uri="{FF2B5EF4-FFF2-40B4-BE49-F238E27FC236}">
                    <a16:creationId xmlns:a16="http://schemas.microsoft.com/office/drawing/2014/main" id="{D406A48B-F055-4391-AB6A-95E1B714C88A}"/>
                  </a:ext>
                </a:extLst>
              </p:cNvPr>
              <p:cNvPicPr>
                <a:picLocks noChangeAspect="1"/>
              </p:cNvPicPr>
              <p:nvPr/>
            </p:nvPicPr>
            <p:blipFill>
              <a:blip r:embed="rId7"/>
              <a:stretch>
                <a:fillRect/>
              </a:stretch>
            </p:blipFill>
            <p:spPr>
              <a:xfrm>
                <a:off x="2583323" y="5216158"/>
                <a:ext cx="6664887" cy="453340"/>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1DB1FE51-1EA8-440A-88EC-D3CAEA5AB53B}"/>
                  </a:ext>
                </a:extLst>
              </p:cNvPr>
              <p:cNvSpPr/>
              <p:nvPr/>
            </p:nvSpPr>
            <p:spPr>
              <a:xfrm>
                <a:off x="3169920" y="5285232"/>
                <a:ext cx="999744" cy="19507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C0C11D5E-EB5D-4CF2-B0EC-DFAF16D3182E}"/>
                </a:ext>
              </a:extLst>
            </p:cNvPr>
            <p:cNvSpPr/>
            <p:nvPr/>
          </p:nvSpPr>
          <p:spPr>
            <a:xfrm>
              <a:off x="3259868" y="5381180"/>
              <a:ext cx="1942051" cy="38525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78398F9-52E3-42B7-B8B8-D3B09B795F2A}"/>
              </a:ext>
            </a:extLst>
          </p:cNvPr>
          <p:cNvSpPr txBox="1"/>
          <p:nvPr/>
        </p:nvSpPr>
        <p:spPr>
          <a:xfrm>
            <a:off x="210839" y="6270043"/>
            <a:ext cx="9476857" cy="338554"/>
          </a:xfrm>
          <a:prstGeom prst="rect">
            <a:avLst/>
          </a:prstGeom>
          <a:noFill/>
        </p:spPr>
        <p:txBody>
          <a:bodyPr wrap="square">
            <a:spAutoFit/>
          </a:bodyPr>
          <a:lstStyle/>
          <a:p>
            <a:r>
              <a:rPr lang="en-US" sz="1600">
                <a:latin typeface="-apple-system"/>
                <a:hlinkClick r:id="rId8"/>
              </a:rPr>
              <a:t>https://meta.stackexchange.com/questions/43019/how-do-comment-replies-work</a:t>
            </a:r>
            <a:endParaRPr lang="en-US" sz="1600">
              <a:latin typeface="-apple-system"/>
            </a:endParaRPr>
          </a:p>
        </p:txBody>
      </p:sp>
      <p:pic>
        <p:nvPicPr>
          <p:cNvPr id="19" name="Picture 18">
            <a:extLst>
              <a:ext uri="{FF2B5EF4-FFF2-40B4-BE49-F238E27FC236}">
                <a16:creationId xmlns:a16="http://schemas.microsoft.com/office/drawing/2014/main" id="{A9E6B6A4-9DFA-4F76-A87E-70CBCD99E320}"/>
              </a:ext>
            </a:extLst>
          </p:cNvPr>
          <p:cNvPicPr>
            <a:picLocks noChangeAspect="1"/>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63388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gn="l" fontAlgn="base"/>
            <a:r>
              <a:rPr lang="en-US" b="0" i="0">
                <a:solidFill>
                  <a:srgbClr val="232629"/>
                </a:solidFill>
                <a:effectLst/>
                <a:latin typeface="-apple-system"/>
              </a:rPr>
              <a:t>What are the alternatives to downvoting?</a:t>
            </a:r>
          </a:p>
          <a:p>
            <a:pPr lvl="1"/>
            <a:endParaRPr lang="en-US" i="0">
              <a:solidFill>
                <a:srgbClr val="232629"/>
              </a:solidFill>
              <a:effectLst/>
              <a:latin typeface="-apple-system"/>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graphicFrame>
        <p:nvGraphicFramePr>
          <p:cNvPr id="8" name="Table 7">
            <a:extLst>
              <a:ext uri="{FF2B5EF4-FFF2-40B4-BE49-F238E27FC236}">
                <a16:creationId xmlns:a16="http://schemas.microsoft.com/office/drawing/2014/main" id="{7666900D-8C34-45BF-BEA9-F4BA368B7E98}"/>
              </a:ext>
            </a:extLst>
          </p:cNvPr>
          <p:cNvGraphicFramePr>
            <a:graphicFrameLocks noGrp="1"/>
          </p:cNvGraphicFramePr>
          <p:nvPr/>
        </p:nvGraphicFramePr>
        <p:xfrm>
          <a:off x="944906" y="3084395"/>
          <a:ext cx="6448336" cy="1497233"/>
        </p:xfrm>
        <a:graphic>
          <a:graphicData uri="http://schemas.openxmlformats.org/drawingml/2006/table">
            <a:tbl>
              <a:tblPr firstRow="1" firstCol="1" bandRow="1">
                <a:tableStyleId>{5A111915-BE36-4E01-A7E5-04B1672EAD32}</a:tableStyleId>
              </a:tblPr>
              <a:tblGrid>
                <a:gridCol w="4349510">
                  <a:extLst>
                    <a:ext uri="{9D8B030D-6E8A-4147-A177-3AD203B41FA5}">
                      <a16:colId xmlns:a16="http://schemas.microsoft.com/office/drawing/2014/main" val="2671305051"/>
                    </a:ext>
                  </a:extLst>
                </a:gridCol>
                <a:gridCol w="2098826">
                  <a:extLst>
                    <a:ext uri="{9D8B030D-6E8A-4147-A177-3AD203B41FA5}">
                      <a16:colId xmlns:a16="http://schemas.microsoft.com/office/drawing/2014/main" val="1096920125"/>
                    </a:ext>
                  </a:extLst>
                </a:gridCol>
              </a:tblGrid>
              <a:tr h="501443">
                <a:tc>
                  <a:txBody>
                    <a:bodyPr/>
                    <a:lstStyle/>
                    <a:p>
                      <a:pPr marL="0" marR="0" indent="0" algn="l" defTabSz="914400" rtl="0" eaLnBrk="1" latinLnBrk="0" hangingPunct="1">
                        <a:lnSpc>
                          <a:spcPct val="107000"/>
                        </a:lnSpc>
                        <a:spcBef>
                          <a:spcPts val="800"/>
                        </a:spcBef>
                        <a:spcAft>
                          <a:spcPts val="0"/>
                        </a:spcAft>
                      </a:pPr>
                      <a:r>
                        <a:rPr lang="en-US" sz="2400" b="1" kern="1200">
                          <a:solidFill>
                            <a:schemeClr val="tx1"/>
                          </a:solidFill>
                          <a:effectLst/>
                          <a:latin typeface="-apple-system"/>
                          <a:ea typeface="+mn-ea"/>
                          <a:cs typeface="+mn-cs"/>
                        </a:rPr>
                        <a:t>What happened?</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2400" b="1" kern="1200">
                          <a:solidFill>
                            <a:schemeClr val="tx1"/>
                          </a:solidFill>
                          <a:effectLst/>
                          <a:latin typeface="-apple-system"/>
                          <a:ea typeface="+mn-ea"/>
                          <a:cs typeface="+mn-cs"/>
                        </a:rPr>
                        <a:t>Action</a:t>
                      </a:r>
                    </a:p>
                  </a:txBody>
                  <a:tcPr marL="68580" marR="68580" marT="0" marB="0"/>
                </a:tc>
                <a:extLst>
                  <a:ext uri="{0D108BD9-81ED-4DB2-BD59-A6C34878D82A}">
                    <a16:rowId xmlns:a16="http://schemas.microsoft.com/office/drawing/2014/main" val="2585814512"/>
                  </a:ext>
                </a:extLst>
              </a:tr>
              <a:tr h="322351">
                <a:tc>
                  <a:txBody>
                    <a:bodyPr/>
                    <a:lstStyle/>
                    <a:p>
                      <a:pPr fontAlgn="base"/>
                      <a:r>
                        <a:rPr lang="en-US" sz="2000" b="0" i="0" kern="1200">
                          <a:solidFill>
                            <a:schemeClr val="tx1"/>
                          </a:solidFill>
                          <a:effectLst/>
                          <a:latin typeface="-apple-system"/>
                          <a:ea typeface="+mn-ea"/>
                          <a:cs typeface="+mn-cs"/>
                        </a:rPr>
                        <a:t>If the post is spam or offensive</a:t>
                      </a:r>
                    </a:p>
                  </a:txBody>
                  <a:tcPr marL="68580" marR="68580" marT="0" marB="0" anchor="ctr"/>
                </a:tc>
                <a:tc>
                  <a:txBody>
                    <a:bodyPr/>
                    <a:lstStyle/>
                    <a:p>
                      <a:pPr marL="0" marR="0" indent="0" algn="ctr" defTabSz="914400" rtl="0" eaLnBrk="1" latinLnBrk="0" hangingPunct="1">
                        <a:lnSpc>
                          <a:spcPct val="107000"/>
                        </a:lnSpc>
                        <a:spcBef>
                          <a:spcPts val="800"/>
                        </a:spcBef>
                        <a:spcAft>
                          <a:spcPts val="0"/>
                        </a:spcAft>
                      </a:pPr>
                      <a:r>
                        <a:rPr lang="en-US" sz="2000" b="1" kern="1200">
                          <a:solidFill>
                            <a:schemeClr val="tx1"/>
                          </a:solidFill>
                          <a:effectLst/>
                          <a:latin typeface="-apple-system"/>
                          <a:ea typeface="+mn-ea"/>
                          <a:cs typeface="+mn-cs"/>
                        </a:rPr>
                        <a:t>Flag it</a:t>
                      </a:r>
                    </a:p>
                  </a:txBody>
                  <a:tcPr marL="68580" marR="68580" marT="0" marB="0" anchor="ctr"/>
                </a:tc>
                <a:extLst>
                  <a:ext uri="{0D108BD9-81ED-4DB2-BD59-A6C34878D82A}">
                    <a16:rowId xmlns:a16="http://schemas.microsoft.com/office/drawing/2014/main" val="483895691"/>
                  </a:ext>
                </a:extLst>
              </a:tr>
              <a:tr h="322351">
                <a:tc>
                  <a:txBody>
                    <a:bodyPr/>
                    <a:lstStyle/>
                    <a:p>
                      <a:pPr marL="0" marR="0" indent="0" algn="l" defTabSz="914400" rtl="0" eaLnBrk="1" latinLnBrk="0" hangingPunct="1">
                        <a:lnSpc>
                          <a:spcPct val="107000"/>
                        </a:lnSpc>
                        <a:spcBef>
                          <a:spcPts val="800"/>
                        </a:spcBef>
                        <a:spcAft>
                          <a:spcPts val="0"/>
                        </a:spcAft>
                      </a:pPr>
                      <a:r>
                        <a:rPr lang="en-US" sz="2000" b="0" i="0" kern="1200">
                          <a:solidFill>
                            <a:schemeClr val="tx1"/>
                          </a:solidFill>
                          <a:effectLst/>
                          <a:latin typeface="-apple-system"/>
                          <a:ea typeface="+mn-ea"/>
                          <a:cs typeface="+mn-cs"/>
                        </a:rPr>
                        <a:t>If the question is a duplicate or off-topic</a:t>
                      </a:r>
                      <a:endParaRPr lang="en-US" sz="2000" b="0" kern="1200">
                        <a:solidFill>
                          <a:schemeClr val="tx1"/>
                        </a:solidFill>
                        <a:effectLst/>
                        <a:latin typeface="-apple-system"/>
                        <a:ea typeface="+mn-ea"/>
                        <a:cs typeface="+mn-cs"/>
                      </a:endParaRPr>
                    </a:p>
                  </a:txBody>
                  <a:tcPr marL="68580" marR="68580" marT="0" marB="0" anchor="ctr"/>
                </a:tc>
                <a:tc>
                  <a:txBody>
                    <a:bodyPr/>
                    <a:lstStyle/>
                    <a:p>
                      <a:pPr marL="0" marR="0" lvl="0" indent="0" algn="ctr" defTabSz="914400" rtl="0" eaLnBrk="1" fontAlgn="auto" latinLnBrk="0" hangingPunct="1">
                        <a:lnSpc>
                          <a:spcPct val="107000"/>
                        </a:lnSpc>
                        <a:spcBef>
                          <a:spcPts val="800"/>
                        </a:spcBef>
                        <a:spcAft>
                          <a:spcPts val="0"/>
                        </a:spcAft>
                        <a:buClrTx/>
                        <a:buSzTx/>
                        <a:buFontTx/>
                        <a:buNone/>
                        <a:tabLst/>
                        <a:defRPr/>
                      </a:pPr>
                      <a:r>
                        <a:rPr lang="en-US" sz="2000" b="1" kern="1200">
                          <a:solidFill>
                            <a:schemeClr val="tx1"/>
                          </a:solidFill>
                          <a:effectLst/>
                          <a:latin typeface="-apple-system"/>
                          <a:ea typeface="+mn-ea"/>
                          <a:cs typeface="+mn-cs"/>
                        </a:rPr>
                        <a:t>Flag it</a:t>
                      </a:r>
                    </a:p>
                  </a:txBody>
                  <a:tcPr marL="68580" marR="68580" marT="0" marB="0" anchor="ctr"/>
                </a:tc>
                <a:extLst>
                  <a:ext uri="{0D108BD9-81ED-4DB2-BD59-A6C34878D82A}">
                    <a16:rowId xmlns:a16="http://schemas.microsoft.com/office/drawing/2014/main" val="314130786"/>
                  </a:ext>
                </a:extLst>
              </a:tr>
              <a:tr h="351088">
                <a:tc>
                  <a:txBody>
                    <a:bodyPr/>
                    <a:lstStyle/>
                    <a:p>
                      <a:pPr marL="0" marR="0" indent="0" algn="l" defTabSz="914400" rtl="0" eaLnBrk="1" latinLnBrk="0" hangingPunct="1">
                        <a:lnSpc>
                          <a:spcPct val="107000"/>
                        </a:lnSpc>
                        <a:spcBef>
                          <a:spcPts val="800"/>
                        </a:spcBef>
                        <a:spcAft>
                          <a:spcPts val="0"/>
                        </a:spcAft>
                      </a:pPr>
                      <a:r>
                        <a:rPr lang="en-US" sz="2000" b="0" i="0" kern="1200">
                          <a:solidFill>
                            <a:schemeClr val="tx1"/>
                          </a:solidFill>
                          <a:effectLst/>
                          <a:latin typeface="-apple-system"/>
                          <a:ea typeface="+mn-ea"/>
                          <a:cs typeface="+mn-cs"/>
                        </a:rPr>
                        <a:t>If something is wrong</a:t>
                      </a:r>
                      <a:endParaRPr lang="en-US" sz="2000" b="0" kern="1200">
                        <a:solidFill>
                          <a:schemeClr val="tx1"/>
                        </a:solidFill>
                        <a:effectLst/>
                        <a:latin typeface="-apple-system"/>
                        <a:ea typeface="+mn-ea"/>
                        <a:cs typeface="+mn-cs"/>
                      </a:endParaRPr>
                    </a:p>
                  </a:txBody>
                  <a:tcPr marL="68580" marR="68580" marT="0" marB="0" anchor="ctr"/>
                </a:tc>
                <a:tc>
                  <a:txBody>
                    <a:bodyPr/>
                    <a:lstStyle/>
                    <a:p>
                      <a:pPr marL="0" marR="0" indent="0" algn="ctr" rtl="0">
                        <a:lnSpc>
                          <a:spcPct val="107000"/>
                        </a:lnSpc>
                        <a:spcBef>
                          <a:spcPts val="800"/>
                        </a:spcBef>
                        <a:spcAft>
                          <a:spcPts val="0"/>
                        </a:spcAft>
                      </a:pPr>
                      <a:r>
                        <a:rPr lang="en-US" sz="2000" b="1">
                          <a:solidFill>
                            <a:srgbClr val="404040"/>
                          </a:solidFill>
                          <a:effectLst/>
                          <a:latin typeface="-apple-system"/>
                          <a:ea typeface="Segoe UI" panose="020B0502040204020203" pitchFamily="34" charset="0"/>
                          <a:cs typeface="B Kamran" panose="00000400000000000000" pitchFamily="2" charset="-78"/>
                        </a:rPr>
                        <a:t>Comment/edit</a:t>
                      </a:r>
                    </a:p>
                  </a:txBody>
                  <a:tcPr marL="68580" marR="68580" marT="0" marB="0" anchor="ctr"/>
                </a:tc>
                <a:extLst>
                  <a:ext uri="{0D108BD9-81ED-4DB2-BD59-A6C34878D82A}">
                    <a16:rowId xmlns:a16="http://schemas.microsoft.com/office/drawing/2014/main" val="2085518401"/>
                  </a:ext>
                </a:extLst>
              </a:tr>
            </a:tbl>
          </a:graphicData>
        </a:graphic>
      </p:graphicFrame>
      <p:pic>
        <p:nvPicPr>
          <p:cNvPr id="3" name="Picture 2">
            <a:extLst>
              <a:ext uri="{FF2B5EF4-FFF2-40B4-BE49-F238E27FC236}">
                <a16:creationId xmlns:a16="http://schemas.microsoft.com/office/drawing/2014/main" id="{9AE1308F-6046-48D7-B227-A7402DE9809B}"/>
              </a:ext>
            </a:extLst>
          </p:cNvPr>
          <p:cNvPicPr>
            <a:picLocks noChangeAspect="1"/>
          </p:cNvPicPr>
          <p:nvPr/>
        </p:nvPicPr>
        <p:blipFill>
          <a:blip r:embed="rId4"/>
          <a:stretch>
            <a:fillRect/>
          </a:stretch>
        </p:blipFill>
        <p:spPr>
          <a:xfrm>
            <a:off x="7693027" y="1721619"/>
            <a:ext cx="3884581" cy="3884581"/>
          </a:xfrm>
          <a:prstGeom prst="rect">
            <a:avLst/>
          </a:prstGeom>
          <a:ln>
            <a:noFill/>
          </a:ln>
          <a:effectLst>
            <a:softEdge rad="112500"/>
          </a:effectLst>
        </p:spPr>
      </p:pic>
      <p:sp>
        <p:nvSpPr>
          <p:cNvPr id="13" name="TextBox 12">
            <a:extLst>
              <a:ext uri="{FF2B5EF4-FFF2-40B4-BE49-F238E27FC236}">
                <a16:creationId xmlns:a16="http://schemas.microsoft.com/office/drawing/2014/main" id="{6190DC1A-A999-4FB1-93D7-1F3923C81179}"/>
              </a:ext>
            </a:extLst>
          </p:cNvPr>
          <p:cNvSpPr txBox="1"/>
          <p:nvPr/>
        </p:nvSpPr>
        <p:spPr>
          <a:xfrm>
            <a:off x="210840" y="6208023"/>
            <a:ext cx="6093724" cy="369332"/>
          </a:xfrm>
          <a:prstGeom prst="rect">
            <a:avLst/>
          </a:prstGeom>
          <a:noFill/>
        </p:spPr>
        <p:txBody>
          <a:bodyPr wrap="square">
            <a:spAutoFit/>
          </a:bodyPr>
          <a:lstStyle/>
          <a:p>
            <a:r>
              <a:rPr lang="en-US">
                <a:hlinkClick r:id="rId5"/>
              </a:rPr>
              <a:t>https://stackoverflow.com/help/privileges/flag-posts</a:t>
            </a:r>
            <a:endParaRPr lang="fa-IR"/>
          </a:p>
        </p:txBody>
      </p:sp>
      <p:pic>
        <p:nvPicPr>
          <p:cNvPr id="9" name="Picture 8">
            <a:extLst>
              <a:ext uri="{FF2B5EF4-FFF2-40B4-BE49-F238E27FC236}">
                <a16:creationId xmlns:a16="http://schemas.microsoft.com/office/drawing/2014/main" id="{56D5CE20-8295-46B4-ACFB-91006E81F8C2}"/>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0257915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52" name="Picture 7"/>
          <p:cNvPicPr/>
          <p:nvPr/>
        </p:nvPicPr>
        <p:blipFill>
          <a:blip r:embed="rId3"/>
          <a:stretch/>
        </p:blipFill>
        <p:spPr>
          <a:xfrm>
            <a:off x="10339560" y="5834520"/>
            <a:ext cx="1641600" cy="730440"/>
          </a:xfrm>
          <a:prstGeom prst="rect">
            <a:avLst/>
          </a:prstGeom>
          <a:ln w="0">
            <a:noFill/>
          </a:ln>
        </p:spPr>
      </p:pic>
      <p:sp>
        <p:nvSpPr>
          <p:cNvPr id="253" name="TextBox 9"/>
          <p:cNvSpPr/>
          <p:nvPr/>
        </p:nvSpPr>
        <p:spPr>
          <a:xfrm>
            <a:off x="515520" y="1267560"/>
            <a:ext cx="10860480" cy="79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514350" indent="-514350">
              <a:lnSpc>
                <a:spcPct val="100000"/>
              </a:lnSpc>
              <a:buClr>
                <a:srgbClr val="232629"/>
              </a:buClr>
              <a:buFont typeface="Arial" panose="020B0604020202020204" pitchFamily="34" charset="0"/>
              <a:buChar char="•"/>
            </a:pPr>
            <a:r>
              <a:rPr lang="en-US" sz="2800" b="0" strike="noStrike" spc="-1">
                <a:solidFill>
                  <a:srgbClr val="232629"/>
                </a:solidFill>
                <a:latin typeface="-apple-system"/>
              </a:rPr>
              <a:t>Duplicate</a:t>
            </a:r>
            <a:endParaRPr lang="en-US" sz="2800" b="0" strike="noStrike" spc="-1">
              <a:latin typeface="Arial"/>
            </a:endParaRPr>
          </a:p>
          <a:p>
            <a:pPr>
              <a:lnSpc>
                <a:spcPct val="100000"/>
              </a:lnSpc>
              <a:buNone/>
            </a:pPr>
            <a:endParaRPr lang="en-US" sz="1800" b="0" strike="noStrike" spc="-1">
              <a:latin typeface="Arial"/>
            </a:endParaRPr>
          </a:p>
        </p:txBody>
      </p:sp>
      <p:sp>
        <p:nvSpPr>
          <p:cNvPr id="254" name="TextBox 11"/>
          <p:cNvSpPr/>
          <p:nvPr/>
        </p:nvSpPr>
        <p:spPr>
          <a:xfrm>
            <a:off x="-188280" y="5473080"/>
            <a:ext cx="11711880" cy="10747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600" b="0" u="sng" strike="noStrike" spc="-1">
                <a:solidFill>
                  <a:srgbClr val="0563C1"/>
                </a:solidFill>
                <a:uFillTx/>
                <a:ea typeface="Segoe UI"/>
                <a:hlinkClick r:id="rId4"/>
              </a:rPr>
              <a:t>https://stackoverflow.com/help/on-topic</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5"/>
              </a:rPr>
              <a:t>https://stackoverflow.com/help/closed-questions</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6"/>
              </a:rPr>
              <a:t>https://meta.stackoverflow.com/questions/417476/question-close-reasons-definitions-and-guidance</a:t>
            </a:r>
            <a:endParaRPr lang="en-US" sz="1600" b="0" strike="noStrike" spc="-1"/>
          </a:p>
        </p:txBody>
      </p:sp>
      <p:pic>
        <p:nvPicPr>
          <p:cNvPr id="3" name="Picture 2">
            <a:extLst>
              <a:ext uri="{FF2B5EF4-FFF2-40B4-BE49-F238E27FC236}">
                <a16:creationId xmlns:a16="http://schemas.microsoft.com/office/drawing/2014/main" id="{9FED91D7-8FBA-4329-AE3C-D279A47A9DC2}"/>
              </a:ext>
            </a:extLst>
          </p:cNvPr>
          <p:cNvPicPr>
            <a:picLocks noChangeAspect="1"/>
          </p:cNvPicPr>
          <p:nvPr/>
        </p:nvPicPr>
        <p:blipFill>
          <a:blip r:embed="rId7"/>
          <a:stretch>
            <a:fillRect/>
          </a:stretch>
        </p:blipFill>
        <p:spPr>
          <a:xfrm>
            <a:off x="5213441" y="1448640"/>
            <a:ext cx="4957341" cy="4763329"/>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5A1247C7-70CD-4174-87B9-B510A2A699CB}"/>
              </a:ext>
            </a:extLst>
          </p:cNvPr>
          <p:cNvSpPr/>
          <p:nvPr/>
        </p:nvSpPr>
        <p:spPr>
          <a:xfrm>
            <a:off x="5213441" y="2239920"/>
            <a:ext cx="454219" cy="35890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A85D592-19F2-4C38-AB7A-5BD7A790A736}"/>
              </a:ext>
            </a:extLst>
          </p:cNvPr>
          <p:cNvSpPr/>
          <p:nvPr/>
        </p:nvSpPr>
        <p:spPr>
          <a:xfrm>
            <a:off x="7347285" y="1468015"/>
            <a:ext cx="847172" cy="1937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1FF168-7356-4A3F-94F6-8C6CB6640F47}"/>
              </a:ext>
            </a:extLst>
          </p:cNvPr>
          <p:cNvSpPr/>
          <p:nvPr/>
        </p:nvSpPr>
        <p:spPr>
          <a:xfrm>
            <a:off x="5667660" y="2182904"/>
            <a:ext cx="2158080" cy="35890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B3D637-DEB2-4E3F-AEEE-28DA7968F668}"/>
              </a:ext>
            </a:extLst>
          </p:cNvPr>
          <p:cNvPicPr>
            <a:picLocks noChangeAspect="1"/>
          </p:cNvPicPr>
          <p:nvPr/>
        </p:nvPicPr>
        <p:blipFill>
          <a:blip r:embed="rId3"/>
          <a:stretch>
            <a:fillRect/>
          </a:stretch>
        </p:blipFill>
        <p:spPr>
          <a:xfrm>
            <a:off x="3162046" y="1362483"/>
            <a:ext cx="5496509" cy="4782677"/>
          </a:xfrm>
          <a:prstGeom prst="rect">
            <a:avLst/>
          </a:prstGeom>
          <a:ln>
            <a:noFill/>
          </a:ln>
          <a:effectLst>
            <a:outerShdw blurRad="292100" dist="139700" dir="2700000" algn="tl" rotWithShape="0">
              <a:srgbClr val="333333">
                <a:alpha val="65000"/>
              </a:srgbClr>
            </a:outerShdw>
          </a:effectLst>
        </p:spPr>
      </p:pic>
      <p:sp>
        <p:nvSpPr>
          <p:cNvPr id="251"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52" name="Picture 7"/>
          <p:cNvPicPr/>
          <p:nvPr/>
        </p:nvPicPr>
        <p:blipFill>
          <a:blip r:embed="rId4"/>
          <a:stretch/>
        </p:blipFill>
        <p:spPr>
          <a:xfrm>
            <a:off x="10339560" y="5834520"/>
            <a:ext cx="1641600" cy="730440"/>
          </a:xfrm>
          <a:prstGeom prst="rect">
            <a:avLst/>
          </a:prstGeom>
          <a:ln w="0">
            <a:noFill/>
          </a:ln>
        </p:spPr>
      </p:pic>
      <p:sp>
        <p:nvSpPr>
          <p:cNvPr id="253" name="TextBox 9"/>
          <p:cNvSpPr/>
          <p:nvPr/>
        </p:nvSpPr>
        <p:spPr>
          <a:xfrm>
            <a:off x="515520" y="1267560"/>
            <a:ext cx="10860480" cy="79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514350" indent="-514350">
              <a:lnSpc>
                <a:spcPct val="100000"/>
              </a:lnSpc>
              <a:buClr>
                <a:srgbClr val="232629"/>
              </a:buClr>
              <a:buFont typeface="Arial" panose="020B0604020202020204" pitchFamily="34" charset="0"/>
              <a:buChar char="•"/>
            </a:pPr>
            <a:r>
              <a:rPr lang="en-US" sz="2800" b="0" strike="noStrike" spc="-1">
                <a:solidFill>
                  <a:srgbClr val="232629"/>
                </a:solidFill>
                <a:latin typeface="-apple-system"/>
              </a:rPr>
              <a:t>Duplicate</a:t>
            </a:r>
            <a:endParaRPr lang="en-US" sz="2800" b="0" strike="noStrike" spc="-1">
              <a:latin typeface="Arial"/>
            </a:endParaRPr>
          </a:p>
          <a:p>
            <a:pPr>
              <a:lnSpc>
                <a:spcPct val="100000"/>
              </a:lnSpc>
              <a:buNone/>
            </a:pPr>
            <a:endParaRPr lang="en-US" sz="1800" b="0" strike="noStrike" spc="-1">
              <a:latin typeface="Arial"/>
            </a:endParaRPr>
          </a:p>
        </p:txBody>
      </p:sp>
      <p:sp>
        <p:nvSpPr>
          <p:cNvPr id="11" name="Rectangle 10">
            <a:extLst>
              <a:ext uri="{FF2B5EF4-FFF2-40B4-BE49-F238E27FC236}">
                <a16:creationId xmlns:a16="http://schemas.microsoft.com/office/drawing/2014/main" id="{C89CA21A-D4D1-4420-AF70-03EC9BD09777}"/>
              </a:ext>
            </a:extLst>
          </p:cNvPr>
          <p:cNvSpPr/>
          <p:nvPr/>
        </p:nvSpPr>
        <p:spPr>
          <a:xfrm>
            <a:off x="3298444" y="2721406"/>
            <a:ext cx="847172" cy="1937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4779DFB-6230-4728-8F9E-A0EA54139638}"/>
              </a:ext>
            </a:extLst>
          </p:cNvPr>
          <p:cNvSpPr txBox="1"/>
          <p:nvPr/>
        </p:nvSpPr>
        <p:spPr>
          <a:xfrm>
            <a:off x="210840" y="6241794"/>
            <a:ext cx="9185408" cy="646331"/>
          </a:xfrm>
          <a:prstGeom prst="rect">
            <a:avLst/>
          </a:prstGeom>
          <a:noFill/>
        </p:spPr>
        <p:txBody>
          <a:bodyPr wrap="square">
            <a:spAutoFit/>
          </a:bodyPr>
          <a:lstStyle/>
          <a:p>
            <a:r>
              <a:rPr lang="en-US">
                <a:hlinkClick r:id="rId5"/>
              </a:rPr>
              <a:t>https://stackoverflow.com/search?tab=newest&amp;q=duplicate%3ayes</a:t>
            </a:r>
            <a:endParaRPr lang="en-US"/>
          </a:p>
          <a:p>
            <a:endParaRPr lang="en-US"/>
          </a:p>
        </p:txBody>
      </p:sp>
      <p:pic>
        <p:nvPicPr>
          <p:cNvPr id="8" name="Picture 7">
            <a:extLst>
              <a:ext uri="{FF2B5EF4-FFF2-40B4-BE49-F238E27FC236}">
                <a16:creationId xmlns:a16="http://schemas.microsoft.com/office/drawing/2014/main" id="{2EE572FE-6671-40EB-8ACA-76C67591122A}"/>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974403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1524DC-2EC8-431C-9660-0EB11B0804BC}"/>
              </a:ext>
            </a:extLst>
          </p:cNvPr>
          <p:cNvPicPr>
            <a:picLocks noChangeAspect="1"/>
          </p:cNvPicPr>
          <p:nvPr/>
        </p:nvPicPr>
        <p:blipFill>
          <a:blip r:embed="rId3"/>
          <a:stretch>
            <a:fillRect/>
          </a:stretch>
        </p:blipFill>
        <p:spPr>
          <a:xfrm>
            <a:off x="3226821" y="1377922"/>
            <a:ext cx="5738357" cy="4793395"/>
          </a:xfrm>
          <a:prstGeom prst="rect">
            <a:avLst/>
          </a:prstGeom>
          <a:ln>
            <a:noFill/>
          </a:ln>
          <a:effectLst>
            <a:outerShdw blurRad="292100" dist="139700" dir="2700000" algn="tl" rotWithShape="0">
              <a:srgbClr val="333333">
                <a:alpha val="65000"/>
              </a:srgbClr>
            </a:outerShdw>
          </a:effectLst>
        </p:spPr>
      </p:pic>
      <p:sp>
        <p:nvSpPr>
          <p:cNvPr id="251"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52" name="Picture 7"/>
          <p:cNvPicPr/>
          <p:nvPr/>
        </p:nvPicPr>
        <p:blipFill>
          <a:blip r:embed="rId4"/>
          <a:stretch/>
        </p:blipFill>
        <p:spPr>
          <a:xfrm>
            <a:off x="10339560" y="5834520"/>
            <a:ext cx="1641600" cy="730440"/>
          </a:xfrm>
          <a:prstGeom prst="rect">
            <a:avLst/>
          </a:prstGeom>
          <a:ln w="0">
            <a:noFill/>
          </a:ln>
        </p:spPr>
      </p:pic>
      <p:sp>
        <p:nvSpPr>
          <p:cNvPr id="253" name="TextBox 9"/>
          <p:cNvSpPr/>
          <p:nvPr/>
        </p:nvSpPr>
        <p:spPr>
          <a:xfrm>
            <a:off x="515520" y="1267560"/>
            <a:ext cx="10860480" cy="79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514350" indent="-514350">
              <a:lnSpc>
                <a:spcPct val="100000"/>
              </a:lnSpc>
              <a:buClr>
                <a:srgbClr val="232629"/>
              </a:buClr>
              <a:buFont typeface="Arial" panose="020B0604020202020204" pitchFamily="34" charset="0"/>
              <a:buChar char="•"/>
            </a:pPr>
            <a:r>
              <a:rPr lang="en-US" sz="2800" b="0" strike="noStrike" spc="-1">
                <a:solidFill>
                  <a:srgbClr val="232629"/>
                </a:solidFill>
                <a:latin typeface="-apple-system"/>
              </a:rPr>
              <a:t>Duplicate</a:t>
            </a:r>
            <a:endParaRPr lang="en-US" sz="2800" b="0" strike="noStrike" spc="-1">
              <a:latin typeface="Arial"/>
            </a:endParaRPr>
          </a:p>
          <a:p>
            <a:pPr>
              <a:lnSpc>
                <a:spcPct val="100000"/>
              </a:lnSpc>
              <a:buNone/>
            </a:pPr>
            <a:endParaRPr lang="en-US" sz="1800" b="0" strike="noStrike" spc="-1">
              <a:latin typeface="Arial"/>
            </a:endParaRPr>
          </a:p>
        </p:txBody>
      </p:sp>
      <p:sp>
        <p:nvSpPr>
          <p:cNvPr id="10" name="TextBox 9">
            <a:extLst>
              <a:ext uri="{FF2B5EF4-FFF2-40B4-BE49-F238E27FC236}">
                <a16:creationId xmlns:a16="http://schemas.microsoft.com/office/drawing/2014/main" id="{2EBBEF4A-C12D-44C4-9ABD-727BD46D90C7}"/>
              </a:ext>
            </a:extLst>
          </p:cNvPr>
          <p:cNvSpPr txBox="1"/>
          <p:nvPr/>
        </p:nvSpPr>
        <p:spPr>
          <a:xfrm>
            <a:off x="210839" y="6235876"/>
            <a:ext cx="9334213" cy="646331"/>
          </a:xfrm>
          <a:prstGeom prst="rect">
            <a:avLst/>
          </a:prstGeom>
          <a:noFill/>
        </p:spPr>
        <p:txBody>
          <a:bodyPr wrap="square">
            <a:spAutoFit/>
          </a:bodyPr>
          <a:lstStyle/>
          <a:p>
            <a:r>
              <a:rPr lang="en-US">
                <a:hlinkClick r:id="rId5"/>
              </a:rPr>
              <a:t>https://stackoverflow.com/search?q=duplicate%3Ayes+score%3A..-1</a:t>
            </a:r>
            <a:r>
              <a:rPr lang="en-US"/>
              <a:t>+</a:t>
            </a:r>
          </a:p>
          <a:p>
            <a:endParaRPr lang="en-US"/>
          </a:p>
        </p:txBody>
      </p:sp>
      <p:sp>
        <p:nvSpPr>
          <p:cNvPr id="11" name="Rectangle 10">
            <a:extLst>
              <a:ext uri="{FF2B5EF4-FFF2-40B4-BE49-F238E27FC236}">
                <a16:creationId xmlns:a16="http://schemas.microsoft.com/office/drawing/2014/main" id="{C89CA21A-D4D1-4420-AF70-03EC9BD09777}"/>
              </a:ext>
            </a:extLst>
          </p:cNvPr>
          <p:cNvSpPr/>
          <p:nvPr/>
        </p:nvSpPr>
        <p:spPr>
          <a:xfrm>
            <a:off x="3361507" y="2847532"/>
            <a:ext cx="1005540" cy="17944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270CDC-1096-443B-84F2-70E5F62CA0D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9742687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4C4A3-0BA5-45BF-A534-B87F07B4B824}"/>
              </a:ext>
            </a:extLst>
          </p:cNvPr>
          <p:cNvPicPr>
            <a:picLocks noChangeAspect="1"/>
          </p:cNvPicPr>
          <p:nvPr/>
        </p:nvPicPr>
        <p:blipFill>
          <a:blip r:embed="rId3"/>
          <a:stretch>
            <a:fillRect/>
          </a:stretch>
        </p:blipFill>
        <p:spPr>
          <a:xfrm>
            <a:off x="3223011" y="1292179"/>
            <a:ext cx="5116948" cy="4872637"/>
          </a:xfrm>
          <a:prstGeom prst="rect">
            <a:avLst/>
          </a:prstGeom>
          <a:ln>
            <a:noFill/>
          </a:ln>
          <a:effectLst>
            <a:outerShdw blurRad="292100" dist="139700" dir="2700000" algn="tl" rotWithShape="0">
              <a:srgbClr val="333333">
                <a:alpha val="65000"/>
              </a:srgbClr>
            </a:outerShdw>
          </a:effectLst>
        </p:spPr>
      </p:pic>
      <p:sp>
        <p:nvSpPr>
          <p:cNvPr id="251"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52" name="Picture 7"/>
          <p:cNvPicPr/>
          <p:nvPr/>
        </p:nvPicPr>
        <p:blipFill>
          <a:blip r:embed="rId4"/>
          <a:stretch/>
        </p:blipFill>
        <p:spPr>
          <a:xfrm>
            <a:off x="10339560" y="5834520"/>
            <a:ext cx="1641600" cy="730440"/>
          </a:xfrm>
          <a:prstGeom prst="rect">
            <a:avLst/>
          </a:prstGeom>
          <a:ln w="0">
            <a:noFill/>
          </a:ln>
        </p:spPr>
      </p:pic>
      <p:sp>
        <p:nvSpPr>
          <p:cNvPr id="253" name="TextBox 9"/>
          <p:cNvSpPr/>
          <p:nvPr/>
        </p:nvSpPr>
        <p:spPr>
          <a:xfrm>
            <a:off x="515520" y="1267560"/>
            <a:ext cx="10860480" cy="79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514350" indent="-514350">
              <a:lnSpc>
                <a:spcPct val="100000"/>
              </a:lnSpc>
              <a:buClr>
                <a:srgbClr val="232629"/>
              </a:buClr>
              <a:buFont typeface="Arial" panose="020B0604020202020204" pitchFamily="34" charset="0"/>
              <a:buChar char="•"/>
            </a:pPr>
            <a:r>
              <a:rPr lang="en-US" sz="2800" b="0" strike="noStrike" spc="-1">
                <a:solidFill>
                  <a:srgbClr val="232629"/>
                </a:solidFill>
                <a:latin typeface="-apple-system"/>
              </a:rPr>
              <a:t>Duplicate</a:t>
            </a:r>
            <a:endParaRPr lang="en-US" sz="2800" b="0" strike="noStrike" spc="-1">
              <a:latin typeface="Arial"/>
            </a:endParaRPr>
          </a:p>
          <a:p>
            <a:pPr>
              <a:lnSpc>
                <a:spcPct val="100000"/>
              </a:lnSpc>
              <a:buNone/>
            </a:pPr>
            <a:endParaRPr lang="en-US" sz="1800" b="0" strike="noStrike" spc="-1">
              <a:latin typeface="Arial"/>
            </a:endParaRPr>
          </a:p>
        </p:txBody>
      </p:sp>
      <p:sp>
        <p:nvSpPr>
          <p:cNvPr id="10" name="TextBox 9">
            <a:extLst>
              <a:ext uri="{FF2B5EF4-FFF2-40B4-BE49-F238E27FC236}">
                <a16:creationId xmlns:a16="http://schemas.microsoft.com/office/drawing/2014/main" id="{2EBBEF4A-C12D-44C4-9ABD-727BD46D90C7}"/>
              </a:ext>
            </a:extLst>
          </p:cNvPr>
          <p:cNvSpPr txBox="1"/>
          <p:nvPr/>
        </p:nvSpPr>
        <p:spPr>
          <a:xfrm>
            <a:off x="210839" y="6265856"/>
            <a:ext cx="9334213" cy="646331"/>
          </a:xfrm>
          <a:prstGeom prst="rect">
            <a:avLst/>
          </a:prstGeom>
          <a:noFill/>
        </p:spPr>
        <p:txBody>
          <a:bodyPr wrap="square">
            <a:spAutoFit/>
          </a:bodyPr>
          <a:lstStyle/>
          <a:p>
            <a:r>
              <a:rPr lang="en-US">
                <a:hlinkClick r:id="rId5"/>
              </a:rPr>
              <a:t>https://stackoverflow.com/search?q=duplicate%3Ayes+score%3A..-1</a:t>
            </a:r>
            <a:r>
              <a:rPr lang="en-US"/>
              <a:t>+</a:t>
            </a:r>
          </a:p>
          <a:p>
            <a:endParaRPr lang="en-US"/>
          </a:p>
        </p:txBody>
      </p:sp>
      <p:sp>
        <p:nvSpPr>
          <p:cNvPr id="11" name="Rectangle 10">
            <a:extLst>
              <a:ext uri="{FF2B5EF4-FFF2-40B4-BE49-F238E27FC236}">
                <a16:creationId xmlns:a16="http://schemas.microsoft.com/office/drawing/2014/main" id="{C89CA21A-D4D1-4420-AF70-03EC9BD09777}"/>
              </a:ext>
            </a:extLst>
          </p:cNvPr>
          <p:cNvSpPr/>
          <p:nvPr/>
        </p:nvSpPr>
        <p:spPr>
          <a:xfrm>
            <a:off x="3342289" y="3012275"/>
            <a:ext cx="752679" cy="41672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ADD559B-CC74-4AB2-A8D1-16708A31744D}"/>
              </a:ext>
            </a:extLst>
          </p:cNvPr>
          <p:cNvSpPr/>
          <p:nvPr/>
        </p:nvSpPr>
        <p:spPr>
          <a:xfrm>
            <a:off x="7131010" y="3429000"/>
            <a:ext cx="1187116" cy="27271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413B674-4E52-433D-A98B-DDD7D8C63C08}"/>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85220420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31686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232629"/>
              </a:buClr>
              <a:buFont typeface="Arial" panose="020B0604020202020204" pitchFamily="34" charset="0"/>
              <a:buChar char="•"/>
            </a:pPr>
            <a:r>
              <a:rPr lang="en-US" sz="2800" b="0" strike="noStrike" spc="-1">
                <a:solidFill>
                  <a:srgbClr val="232629"/>
                </a:solidFill>
                <a:latin typeface="-apple-system"/>
              </a:rPr>
              <a:t>Opinion-based</a:t>
            </a:r>
          </a:p>
          <a:p>
            <a:pPr marL="800100" lvl="1" indent="-342900">
              <a:buClr>
                <a:srgbClr val="232629"/>
              </a:buClr>
              <a:buFont typeface="Arial" panose="020B0604020202020204" pitchFamily="34" charset="0"/>
              <a:buChar char="•"/>
            </a:pPr>
            <a:r>
              <a:rPr lang="en-US" sz="2000" spc="-1">
                <a:solidFill>
                  <a:srgbClr val="232629"/>
                </a:solidFill>
                <a:latin typeface="-apple-system"/>
              </a:rPr>
              <a:t>What is the best programming language?</a:t>
            </a:r>
            <a:endParaRPr lang="fa-IR" sz="2000" spc="-1">
              <a:solidFill>
                <a:srgbClr val="232629"/>
              </a:solidFill>
              <a:latin typeface="-apple-system"/>
            </a:endParaRPr>
          </a:p>
          <a:p>
            <a:pPr marL="800100" lvl="1" indent="-342900">
              <a:buClr>
                <a:srgbClr val="232629"/>
              </a:buClr>
              <a:buFont typeface="Arial" panose="020B0604020202020204" pitchFamily="34" charset="0"/>
              <a:buChar char="•"/>
            </a:pPr>
            <a:r>
              <a:rPr lang="en-US" sz="2000" spc="-1">
                <a:solidFill>
                  <a:srgbClr val="232629"/>
                </a:solidFill>
                <a:latin typeface="-apple-system"/>
              </a:rPr>
              <a:t>Is Java better than C#?</a:t>
            </a:r>
          </a:p>
          <a:p>
            <a:pPr marL="800100" lvl="1" indent="-342900">
              <a:buClr>
                <a:srgbClr val="232629"/>
              </a:buClr>
              <a:buFont typeface="Arial" panose="020B0604020202020204" pitchFamily="34" charset="0"/>
              <a:buChar char="•"/>
            </a:pPr>
            <a:r>
              <a:rPr lang="en-US" sz="2000" i="0">
                <a:solidFill>
                  <a:srgbClr val="282829"/>
                </a:solidFill>
                <a:effectLst/>
                <a:latin typeface="-apple-system"/>
              </a:rPr>
              <a:t>Is using vuejs better than reactjs?</a:t>
            </a:r>
          </a:p>
          <a:p>
            <a:pPr marL="800100" lvl="1" indent="-342900">
              <a:buClr>
                <a:srgbClr val="232629"/>
              </a:buClr>
              <a:buFont typeface="Arial" panose="020B0604020202020204" pitchFamily="34" charset="0"/>
              <a:buChar char="•"/>
            </a:pPr>
            <a:r>
              <a:rPr lang="en-US" sz="2000" spc="-1">
                <a:solidFill>
                  <a:srgbClr val="232629"/>
                </a:solidFill>
                <a:latin typeface="-apple-system"/>
              </a:rPr>
              <a:t>Is recoil better than redux?</a:t>
            </a:r>
          </a:p>
          <a:p>
            <a:pPr marL="800100" lvl="1" indent="-342900">
              <a:buClr>
                <a:srgbClr val="232629"/>
              </a:buClr>
              <a:buFont typeface="Arial" panose="020B0604020202020204" pitchFamily="34" charset="0"/>
              <a:buChar char="•"/>
            </a:pPr>
            <a:r>
              <a:rPr lang="en-US" sz="2000" spc="-1">
                <a:solidFill>
                  <a:srgbClr val="232629"/>
                </a:solidFill>
                <a:latin typeface="-apple-system"/>
              </a:rPr>
              <a:t>What is the best Folder Structure?</a:t>
            </a:r>
            <a:endParaRPr lang="fa-IR" sz="2000" spc="-1">
              <a:solidFill>
                <a:srgbClr val="232629"/>
              </a:solidFill>
              <a:latin typeface="-apple-system"/>
            </a:endParaRPr>
          </a:p>
          <a:p>
            <a:pPr marL="800100" lvl="1" indent="-342900">
              <a:buClr>
                <a:srgbClr val="232629"/>
              </a:buClr>
              <a:buFont typeface="Arial" panose="020B0604020202020204" pitchFamily="34" charset="0"/>
              <a:buChar char="•"/>
            </a:pPr>
            <a:r>
              <a:rPr lang="en-US" sz="2000" spc="-1">
                <a:solidFill>
                  <a:srgbClr val="232629"/>
                </a:solidFill>
                <a:latin typeface="-apple-system"/>
              </a:rPr>
              <a:t>Best practice related questions</a:t>
            </a:r>
          </a:p>
          <a:p>
            <a:pPr marL="743040" lvl="1" indent="-285840">
              <a:buClr>
                <a:srgbClr val="232629"/>
              </a:buClr>
              <a:buFont typeface="Arial"/>
              <a:buChar char="•"/>
            </a:pPr>
            <a:r>
              <a:rPr lang="fa-IR" sz="2000" b="0" strike="noStrike" spc="-1">
                <a:latin typeface="Arial"/>
              </a:rPr>
              <a:t>...</a:t>
            </a:r>
            <a:endParaRPr lang="en-US" sz="2000" b="0" strike="noStrike" spc="-1">
              <a:latin typeface="Arial"/>
            </a:endParaRPr>
          </a:p>
          <a:p>
            <a:pPr>
              <a:lnSpc>
                <a:spcPct val="100000"/>
              </a:lnSpc>
              <a:buNone/>
            </a:pPr>
            <a:endParaRPr lang="en-US" sz="1400" b="0" strike="noStrike" spc="-1">
              <a:latin typeface="Arial"/>
            </a:endParaRPr>
          </a:p>
          <a:p>
            <a:pPr>
              <a:lnSpc>
                <a:spcPct val="100000"/>
              </a:lnSpc>
              <a:buNone/>
            </a:pPr>
            <a:endParaRPr lang="en-US" sz="1800" b="0" strike="noStrike" spc="-1">
              <a:latin typeface="Arial"/>
            </a:endParaRPr>
          </a:p>
        </p:txBody>
      </p:sp>
      <p:sp>
        <p:nvSpPr>
          <p:cNvPr id="259" name="TextBox 11"/>
          <p:cNvSpPr/>
          <p:nvPr/>
        </p:nvSpPr>
        <p:spPr>
          <a:xfrm>
            <a:off x="-218520" y="5529870"/>
            <a:ext cx="11742120" cy="10747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600" b="0" u="sng" strike="noStrike" spc="-1">
                <a:solidFill>
                  <a:srgbClr val="0563C1"/>
                </a:solidFill>
                <a:uFillTx/>
                <a:ea typeface="Segoe UI"/>
                <a:hlinkClick r:id="rId4"/>
              </a:rPr>
              <a:t>https://stackoverflow.com/help/on-topic</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5"/>
              </a:rPr>
              <a:t>https://stackoverflow.com/help/closed-questions</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6"/>
              </a:rPr>
              <a:t>https://meta.stackoverflow.com/questions/417476/question-close-reasons-definitions-and-guidance</a:t>
            </a:r>
            <a:endParaRPr lang="en-US" sz="1600" b="0" strike="noStrike" spc="-1"/>
          </a:p>
        </p:txBody>
      </p:sp>
      <p:pic>
        <p:nvPicPr>
          <p:cNvPr id="5" name="Picture 4">
            <a:extLst>
              <a:ext uri="{FF2B5EF4-FFF2-40B4-BE49-F238E27FC236}">
                <a16:creationId xmlns:a16="http://schemas.microsoft.com/office/drawing/2014/main" id="{B17312BF-1323-4EF2-BAF0-7A47FCBA7572}"/>
              </a:ext>
            </a:extLst>
          </p:cNvPr>
          <p:cNvPicPr>
            <a:picLocks noChangeAspect="1"/>
          </p:cNvPicPr>
          <p:nvPr/>
        </p:nvPicPr>
        <p:blipFill>
          <a:blip r:embed="rId7"/>
          <a:stretch>
            <a:fillRect/>
          </a:stretch>
        </p:blipFill>
        <p:spPr>
          <a:xfrm>
            <a:off x="6999890" y="1424037"/>
            <a:ext cx="4596579" cy="441048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14EE88C0-2F3E-4B5E-B202-147CF5C2D179}"/>
              </a:ext>
            </a:extLst>
          </p:cNvPr>
          <p:cNvSpPr/>
          <p:nvPr/>
        </p:nvSpPr>
        <p:spPr>
          <a:xfrm>
            <a:off x="8308427" y="2144110"/>
            <a:ext cx="614856" cy="22058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8144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232629"/>
              </a:buClr>
              <a:buFont typeface="Arial" panose="020B0604020202020204" pitchFamily="34" charset="0"/>
              <a:buChar char="•"/>
            </a:pPr>
            <a:r>
              <a:rPr lang="en-US" sz="2800" b="0" strike="noStrike" spc="-1">
                <a:solidFill>
                  <a:srgbClr val="232629"/>
                </a:solidFill>
                <a:latin typeface="-apple-system"/>
              </a:rPr>
              <a:t>Opinion-based</a:t>
            </a:r>
          </a:p>
          <a:p>
            <a:pPr marL="743040" lvl="1" indent="-285840">
              <a:buClr>
                <a:srgbClr val="232629"/>
              </a:buClr>
              <a:buFont typeface="Arial"/>
              <a:buChar char="•"/>
            </a:pPr>
            <a:r>
              <a:rPr lang="en-US" sz="2400" b="0" strike="noStrike" spc="-1">
                <a:solidFill>
                  <a:srgbClr val="232629"/>
                </a:solidFill>
                <a:latin typeface="-apple-system"/>
              </a:rPr>
              <a:t>Quora</a:t>
            </a:r>
            <a:endParaRPr lang="en-US" sz="2400" b="0" strike="noStrike" spc="-1">
              <a:latin typeface="Arial"/>
            </a:endParaRPr>
          </a:p>
          <a:p>
            <a:pPr marL="743040" lvl="1" indent="-285840">
              <a:buClr>
                <a:srgbClr val="232629"/>
              </a:buClr>
              <a:buFont typeface="Arial"/>
              <a:buChar char="•"/>
            </a:pPr>
            <a:r>
              <a:rPr lang="en-US" sz="2400" spc="-1">
                <a:solidFill>
                  <a:srgbClr val="232629"/>
                </a:solidFill>
                <a:latin typeface="-apple-system"/>
              </a:rPr>
              <a:t>Reddit</a:t>
            </a: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9" name="Picture 8">
            <a:extLst>
              <a:ext uri="{FF2B5EF4-FFF2-40B4-BE49-F238E27FC236}">
                <a16:creationId xmlns:a16="http://schemas.microsoft.com/office/drawing/2014/main" id="{6B45D0F2-6A82-4B03-81A9-C8629225FC48}"/>
              </a:ext>
            </a:extLst>
          </p:cNvPr>
          <p:cNvPicPr>
            <a:picLocks noChangeAspect="1"/>
          </p:cNvPicPr>
          <p:nvPr/>
        </p:nvPicPr>
        <p:blipFill>
          <a:blip r:embed="rId4"/>
          <a:stretch>
            <a:fillRect/>
          </a:stretch>
        </p:blipFill>
        <p:spPr>
          <a:xfrm>
            <a:off x="4944797" y="1448640"/>
            <a:ext cx="6431203" cy="158692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D773D76-4EE4-442F-9AE7-C3748CF4D197}"/>
              </a:ext>
            </a:extLst>
          </p:cNvPr>
          <p:cNvPicPr>
            <a:picLocks noChangeAspect="1"/>
          </p:cNvPicPr>
          <p:nvPr/>
        </p:nvPicPr>
        <p:blipFill rotWithShape="1">
          <a:blip r:embed="rId5"/>
          <a:srcRect l="1" r="33261" b="23825"/>
          <a:stretch/>
        </p:blipFill>
        <p:spPr>
          <a:xfrm>
            <a:off x="5069434" y="3429000"/>
            <a:ext cx="6306566" cy="225816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52100D4A-05C8-470E-9F77-D7ED02D7B9AD}"/>
              </a:ext>
            </a:extLst>
          </p:cNvPr>
          <p:cNvSpPr txBox="1"/>
          <p:nvPr/>
        </p:nvSpPr>
        <p:spPr>
          <a:xfrm>
            <a:off x="210840" y="6211669"/>
            <a:ext cx="9863326" cy="646331"/>
          </a:xfrm>
          <a:prstGeom prst="rect">
            <a:avLst/>
          </a:prstGeom>
          <a:noFill/>
        </p:spPr>
        <p:txBody>
          <a:bodyPr wrap="square">
            <a:spAutoFit/>
          </a:bodyPr>
          <a:lstStyle/>
          <a:p>
            <a:r>
              <a:rPr lang="en-US">
                <a:hlinkClick r:id="rId6"/>
              </a:rPr>
              <a:t>https://www.reddit.com/r/java/comments/ippugt/why_should_i_use_java_over_c/</a:t>
            </a:r>
            <a:endParaRPr lang="en-US"/>
          </a:p>
          <a:p>
            <a:endParaRPr lang="en-US"/>
          </a:p>
        </p:txBody>
      </p:sp>
      <p:sp>
        <p:nvSpPr>
          <p:cNvPr id="14" name="TextBox 13">
            <a:extLst>
              <a:ext uri="{FF2B5EF4-FFF2-40B4-BE49-F238E27FC236}">
                <a16:creationId xmlns:a16="http://schemas.microsoft.com/office/drawing/2014/main" id="{4872642B-D304-4336-B5B7-7ECF53C4B78A}"/>
              </a:ext>
            </a:extLst>
          </p:cNvPr>
          <p:cNvSpPr txBox="1"/>
          <p:nvPr/>
        </p:nvSpPr>
        <p:spPr>
          <a:xfrm>
            <a:off x="210840" y="5862801"/>
            <a:ext cx="6093372" cy="646331"/>
          </a:xfrm>
          <a:prstGeom prst="rect">
            <a:avLst/>
          </a:prstGeom>
          <a:noFill/>
        </p:spPr>
        <p:txBody>
          <a:bodyPr wrap="square">
            <a:spAutoFit/>
          </a:bodyPr>
          <a:lstStyle/>
          <a:p>
            <a:r>
              <a:rPr lang="en-US">
                <a:hlinkClick r:id="rId7"/>
              </a:rPr>
              <a:t>https://www.quora.com/How-much-better-is-Java-than-C</a:t>
            </a:r>
            <a:endParaRPr lang="en-US"/>
          </a:p>
          <a:p>
            <a:endParaRPr lang="en-US"/>
          </a:p>
        </p:txBody>
      </p:sp>
      <p:pic>
        <p:nvPicPr>
          <p:cNvPr id="10" name="Picture 9">
            <a:extLst>
              <a:ext uri="{FF2B5EF4-FFF2-40B4-BE49-F238E27FC236}">
                <a16:creationId xmlns:a16="http://schemas.microsoft.com/office/drawing/2014/main" id="{CE8CEEB1-E165-48D9-A4F5-A4DFDFC59B8B}"/>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39806936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buClr>
                <a:srgbClr val="232629"/>
              </a:buClr>
              <a:buFont typeface="Arial"/>
              <a:buChar char="•"/>
            </a:pPr>
            <a:r>
              <a:rPr lang="en-US" sz="2800" b="0" strike="noStrike" spc="-1">
                <a:solidFill>
                  <a:srgbClr val="232629"/>
                </a:solidFill>
                <a:latin typeface="-apple-system"/>
              </a:rPr>
              <a:t>Quora</a:t>
            </a:r>
            <a:endParaRPr lang="en-US" sz="2800" b="0" strike="noStrike" spc="-1">
              <a:latin typeface="Arial"/>
            </a:endParaRP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4" name="Picture 3">
            <a:extLst>
              <a:ext uri="{FF2B5EF4-FFF2-40B4-BE49-F238E27FC236}">
                <a16:creationId xmlns:a16="http://schemas.microsoft.com/office/drawing/2014/main" id="{21958535-586C-48CC-A9C5-D8AC2E9F0E41}"/>
              </a:ext>
            </a:extLst>
          </p:cNvPr>
          <p:cNvPicPr>
            <a:picLocks noChangeAspect="1"/>
          </p:cNvPicPr>
          <p:nvPr/>
        </p:nvPicPr>
        <p:blipFill>
          <a:blip r:embed="rId4"/>
          <a:stretch>
            <a:fillRect/>
          </a:stretch>
        </p:blipFill>
        <p:spPr>
          <a:xfrm>
            <a:off x="6838440" y="2381618"/>
            <a:ext cx="4809120" cy="305610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926BA3B-11C0-4B7E-803C-D6EB14370250}"/>
              </a:ext>
            </a:extLst>
          </p:cNvPr>
          <p:cNvPicPr>
            <a:picLocks noChangeAspect="1"/>
          </p:cNvPicPr>
          <p:nvPr/>
        </p:nvPicPr>
        <p:blipFill rotWithShape="1">
          <a:blip r:embed="rId5"/>
          <a:srcRect l="578"/>
          <a:stretch/>
        </p:blipFill>
        <p:spPr>
          <a:xfrm>
            <a:off x="816000" y="2343324"/>
            <a:ext cx="5730240" cy="31326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612D16D-6C04-436C-BDA7-8F758694C6E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7019394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buClr>
                <a:srgbClr val="232629"/>
              </a:buClr>
              <a:buFont typeface="Arial"/>
              <a:buChar char="•"/>
            </a:pPr>
            <a:r>
              <a:rPr lang="en-US" sz="2800" spc="-1">
                <a:solidFill>
                  <a:srgbClr val="232629"/>
                </a:solidFill>
                <a:latin typeface="-apple-system"/>
              </a:rPr>
              <a:t>Reddit</a:t>
            </a: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6" name="Picture 5">
            <a:extLst>
              <a:ext uri="{FF2B5EF4-FFF2-40B4-BE49-F238E27FC236}">
                <a16:creationId xmlns:a16="http://schemas.microsoft.com/office/drawing/2014/main" id="{2E87FF82-5294-4EC8-8CF7-960A85EA0850}"/>
              </a:ext>
            </a:extLst>
          </p:cNvPr>
          <p:cNvPicPr>
            <a:picLocks noChangeAspect="1"/>
          </p:cNvPicPr>
          <p:nvPr/>
        </p:nvPicPr>
        <p:blipFill>
          <a:blip r:embed="rId4"/>
          <a:stretch>
            <a:fillRect/>
          </a:stretch>
        </p:blipFill>
        <p:spPr>
          <a:xfrm>
            <a:off x="2807874" y="3932637"/>
            <a:ext cx="6576252" cy="2252366"/>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38C0EA9D-F8A8-4E2C-8594-E9C805ABC1A4}"/>
              </a:ext>
            </a:extLst>
          </p:cNvPr>
          <p:cNvSpPr txBox="1"/>
          <p:nvPr/>
        </p:nvSpPr>
        <p:spPr>
          <a:xfrm>
            <a:off x="165120" y="6291095"/>
            <a:ext cx="6096000" cy="646331"/>
          </a:xfrm>
          <a:prstGeom prst="rect">
            <a:avLst/>
          </a:prstGeom>
          <a:noFill/>
        </p:spPr>
        <p:txBody>
          <a:bodyPr wrap="square">
            <a:spAutoFit/>
          </a:bodyPr>
          <a:lstStyle/>
          <a:p>
            <a:r>
              <a:rPr lang="en-US">
                <a:latin typeface="-apple-system"/>
                <a:hlinkClick r:id="rId5"/>
              </a:rPr>
              <a:t>https://frontpagemetrics.com/history/month</a:t>
            </a:r>
            <a:endParaRPr lang="fa-IR">
              <a:latin typeface="-apple-system"/>
            </a:endParaRPr>
          </a:p>
          <a:p>
            <a:endParaRPr lang="en-US">
              <a:latin typeface="-apple-system"/>
            </a:endParaRPr>
          </a:p>
        </p:txBody>
      </p:sp>
      <p:sp>
        <p:nvSpPr>
          <p:cNvPr id="8" name="Rectangle 7">
            <a:extLst>
              <a:ext uri="{FF2B5EF4-FFF2-40B4-BE49-F238E27FC236}">
                <a16:creationId xmlns:a16="http://schemas.microsoft.com/office/drawing/2014/main" id="{C82847DD-E4B8-4218-8362-6F2B8BFE2B61}"/>
              </a:ext>
            </a:extLst>
          </p:cNvPr>
          <p:cNvSpPr/>
          <p:nvPr/>
        </p:nvSpPr>
        <p:spPr>
          <a:xfrm>
            <a:off x="8118472" y="4978347"/>
            <a:ext cx="1265654" cy="40137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272801A-72AC-4D30-831F-CD54E6F5CA74}"/>
              </a:ext>
            </a:extLst>
          </p:cNvPr>
          <p:cNvPicPr>
            <a:picLocks noChangeAspect="1"/>
          </p:cNvPicPr>
          <p:nvPr/>
        </p:nvPicPr>
        <p:blipFill>
          <a:blip r:embed="rId6"/>
          <a:stretch>
            <a:fillRect/>
          </a:stretch>
        </p:blipFill>
        <p:spPr>
          <a:xfrm>
            <a:off x="3601773" y="1359950"/>
            <a:ext cx="4414468" cy="2464209"/>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DA6629A9-C08F-4B53-9720-563D057D496F}"/>
              </a:ext>
            </a:extLst>
          </p:cNvPr>
          <p:cNvSpPr txBox="1"/>
          <p:nvPr/>
        </p:nvSpPr>
        <p:spPr>
          <a:xfrm>
            <a:off x="165120" y="6081477"/>
            <a:ext cx="6096000" cy="369332"/>
          </a:xfrm>
          <a:prstGeom prst="rect">
            <a:avLst/>
          </a:prstGeom>
          <a:noFill/>
        </p:spPr>
        <p:txBody>
          <a:bodyPr wrap="square">
            <a:spAutoFit/>
          </a:bodyPr>
          <a:lstStyle/>
          <a:p>
            <a:r>
              <a:rPr lang="en-US">
                <a:latin typeface="-apple-system"/>
                <a:hlinkClick r:id="rId7"/>
              </a:rPr>
              <a:t>https://www.redditinc.com/</a:t>
            </a:r>
            <a:endParaRPr lang="en-US">
              <a:latin typeface="-apple-system"/>
            </a:endParaRPr>
          </a:p>
        </p:txBody>
      </p:sp>
      <p:pic>
        <p:nvPicPr>
          <p:cNvPr id="10" name="Picture 9">
            <a:extLst>
              <a:ext uri="{FF2B5EF4-FFF2-40B4-BE49-F238E27FC236}">
                <a16:creationId xmlns:a16="http://schemas.microsoft.com/office/drawing/2014/main" id="{842B1A1B-2C5C-4B27-8643-91B51FFCEAD2}"/>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90537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Our approach</a:t>
            </a:r>
          </a:p>
        </p:txBody>
      </p:sp>
      <p:pic>
        <p:nvPicPr>
          <p:cNvPr id="5" name="Picture 4">
            <a:extLst>
              <a:ext uri="{FF2B5EF4-FFF2-40B4-BE49-F238E27FC236}">
                <a16:creationId xmlns:a16="http://schemas.microsoft.com/office/drawing/2014/main" id="{26C998B2-E2D2-47B8-9E6C-3CE066715788}"/>
              </a:ext>
            </a:extLst>
          </p:cNvPr>
          <p:cNvPicPr>
            <a:picLocks noChangeAspect="1"/>
          </p:cNvPicPr>
          <p:nvPr/>
        </p:nvPicPr>
        <p:blipFill>
          <a:blip r:embed="rId4"/>
          <a:stretch>
            <a:fillRect/>
          </a:stretch>
        </p:blipFill>
        <p:spPr>
          <a:xfrm>
            <a:off x="2491231" y="1797500"/>
            <a:ext cx="6643064" cy="4428709"/>
          </a:xfrm>
          <a:prstGeom prst="rect">
            <a:avLst/>
          </a:prstGeom>
          <a:ln>
            <a:noFill/>
          </a:ln>
          <a:effectLst>
            <a:softEdge rad="112500"/>
          </a:effectLst>
        </p:spPr>
      </p:pic>
      <p:pic>
        <p:nvPicPr>
          <p:cNvPr id="6" name="Picture 5">
            <a:extLst>
              <a:ext uri="{FF2B5EF4-FFF2-40B4-BE49-F238E27FC236}">
                <a16:creationId xmlns:a16="http://schemas.microsoft.com/office/drawing/2014/main" id="{6BD4172B-F2FB-4557-B855-9DB786371166}"/>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13234786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buClr>
                <a:srgbClr val="232629"/>
              </a:buClr>
              <a:buFont typeface="Arial"/>
              <a:buChar char="•"/>
            </a:pPr>
            <a:r>
              <a:rPr lang="en-US" sz="2800" spc="-1">
                <a:solidFill>
                  <a:srgbClr val="232629"/>
                </a:solidFill>
                <a:latin typeface="-apple-system"/>
              </a:rPr>
              <a:t>Reddit</a:t>
            </a: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3" name="Picture 2">
            <a:extLst>
              <a:ext uri="{FF2B5EF4-FFF2-40B4-BE49-F238E27FC236}">
                <a16:creationId xmlns:a16="http://schemas.microsoft.com/office/drawing/2014/main" id="{0D82A520-22DF-4DD9-B424-3EE1CBDAE9FD}"/>
              </a:ext>
            </a:extLst>
          </p:cNvPr>
          <p:cNvPicPr>
            <a:picLocks noChangeAspect="1"/>
          </p:cNvPicPr>
          <p:nvPr/>
        </p:nvPicPr>
        <p:blipFill>
          <a:blip r:embed="rId4"/>
          <a:stretch>
            <a:fillRect/>
          </a:stretch>
        </p:blipFill>
        <p:spPr>
          <a:xfrm>
            <a:off x="3704719" y="3793382"/>
            <a:ext cx="5204241" cy="2509301"/>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069ABB39-D672-4E72-8EE6-8B2382F6116E}"/>
              </a:ext>
            </a:extLst>
          </p:cNvPr>
          <p:cNvGrpSpPr/>
          <p:nvPr/>
        </p:nvGrpSpPr>
        <p:grpSpPr>
          <a:xfrm>
            <a:off x="3704719" y="1433075"/>
            <a:ext cx="5204241" cy="2194792"/>
            <a:chOff x="2964399" y="1267560"/>
            <a:chExt cx="5722814" cy="2421540"/>
          </a:xfrm>
        </p:grpSpPr>
        <p:pic>
          <p:nvPicPr>
            <p:cNvPr id="4" name="Picture 3">
              <a:extLst>
                <a:ext uri="{FF2B5EF4-FFF2-40B4-BE49-F238E27FC236}">
                  <a16:creationId xmlns:a16="http://schemas.microsoft.com/office/drawing/2014/main" id="{0A0AD39C-9D60-46FE-99FB-0E6144D62CFE}"/>
                </a:ext>
              </a:extLst>
            </p:cNvPr>
            <p:cNvPicPr>
              <a:picLocks noChangeAspect="1"/>
            </p:cNvPicPr>
            <p:nvPr/>
          </p:nvPicPr>
          <p:blipFill>
            <a:blip r:embed="rId5"/>
            <a:stretch>
              <a:fillRect/>
            </a:stretch>
          </p:blipFill>
          <p:spPr>
            <a:xfrm>
              <a:off x="2964399" y="1267560"/>
              <a:ext cx="5722814" cy="2421540"/>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7B816A98-D4C3-4D03-8EF2-7C5BC2799D9D}"/>
                </a:ext>
              </a:extLst>
            </p:cNvPr>
            <p:cNvSpPr/>
            <p:nvPr/>
          </p:nvSpPr>
          <p:spPr>
            <a:xfrm>
              <a:off x="3120390" y="2129790"/>
              <a:ext cx="289560" cy="29296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A43FEC7E-1F96-43F0-AFCE-C0DF93996A25}"/>
              </a:ext>
            </a:extLst>
          </p:cNvPr>
          <p:cNvSpPr txBox="1"/>
          <p:nvPr/>
        </p:nvSpPr>
        <p:spPr>
          <a:xfrm>
            <a:off x="210840" y="6269494"/>
            <a:ext cx="6096000" cy="646331"/>
          </a:xfrm>
          <a:prstGeom prst="rect">
            <a:avLst/>
          </a:prstGeom>
          <a:noFill/>
        </p:spPr>
        <p:txBody>
          <a:bodyPr wrap="square">
            <a:spAutoFit/>
          </a:bodyPr>
          <a:lstStyle/>
          <a:p>
            <a:r>
              <a:rPr lang="en-US">
                <a:latin typeface="-apple-system"/>
                <a:hlinkClick r:id="rId6"/>
              </a:rPr>
              <a:t>https://www.reddit.com/r/resumes</a:t>
            </a:r>
            <a:endParaRPr lang="en-US">
              <a:latin typeface="-apple-system"/>
            </a:endParaRPr>
          </a:p>
          <a:p>
            <a:endParaRPr lang="en-US">
              <a:latin typeface="-apple-system"/>
            </a:endParaRPr>
          </a:p>
        </p:txBody>
      </p:sp>
      <p:pic>
        <p:nvPicPr>
          <p:cNvPr id="10" name="Picture 9">
            <a:extLst>
              <a:ext uri="{FF2B5EF4-FFF2-40B4-BE49-F238E27FC236}">
                <a16:creationId xmlns:a16="http://schemas.microsoft.com/office/drawing/2014/main" id="{A4CAB5F6-7487-4577-8E15-4635C36085B7}"/>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8382708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buClr>
                <a:srgbClr val="232629"/>
              </a:buClr>
              <a:buFont typeface="Arial"/>
              <a:buChar char="•"/>
            </a:pPr>
            <a:r>
              <a:rPr lang="en-US" sz="2800" spc="-1">
                <a:solidFill>
                  <a:srgbClr val="232629"/>
                </a:solidFill>
                <a:latin typeface="-apple-system"/>
              </a:rPr>
              <a:t>Reddit</a:t>
            </a: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grpSp>
        <p:nvGrpSpPr>
          <p:cNvPr id="2" name="Group 1">
            <a:extLst>
              <a:ext uri="{FF2B5EF4-FFF2-40B4-BE49-F238E27FC236}">
                <a16:creationId xmlns:a16="http://schemas.microsoft.com/office/drawing/2014/main" id="{E4E859DE-38DA-4EF9-A4C3-19333A3118D8}"/>
              </a:ext>
            </a:extLst>
          </p:cNvPr>
          <p:cNvGrpSpPr/>
          <p:nvPr/>
        </p:nvGrpSpPr>
        <p:grpSpPr>
          <a:xfrm>
            <a:off x="1695293" y="1725577"/>
            <a:ext cx="8801414" cy="4474163"/>
            <a:chOff x="2054122" y="1725577"/>
            <a:chExt cx="8801414" cy="4474163"/>
          </a:xfrm>
        </p:grpSpPr>
        <p:pic>
          <p:nvPicPr>
            <p:cNvPr id="4" name="Picture 3">
              <a:extLst>
                <a:ext uri="{FF2B5EF4-FFF2-40B4-BE49-F238E27FC236}">
                  <a16:creationId xmlns:a16="http://schemas.microsoft.com/office/drawing/2014/main" id="{AFD04BC7-7F68-4B16-B254-3611BAD3AA5E}"/>
                </a:ext>
              </a:extLst>
            </p:cNvPr>
            <p:cNvPicPr>
              <a:picLocks noChangeAspect="1"/>
            </p:cNvPicPr>
            <p:nvPr/>
          </p:nvPicPr>
          <p:blipFill>
            <a:blip r:embed="rId4"/>
            <a:stretch>
              <a:fillRect/>
            </a:stretch>
          </p:blipFill>
          <p:spPr>
            <a:xfrm>
              <a:off x="2054122" y="1725577"/>
              <a:ext cx="2345848" cy="447416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C725DF2-F4F4-47E0-A26D-C1F55602F932}"/>
                </a:ext>
              </a:extLst>
            </p:cNvPr>
            <p:cNvPicPr>
              <a:picLocks noChangeAspect="1"/>
            </p:cNvPicPr>
            <p:nvPr/>
          </p:nvPicPr>
          <p:blipFill>
            <a:blip r:embed="rId5"/>
            <a:stretch>
              <a:fillRect/>
            </a:stretch>
          </p:blipFill>
          <p:spPr>
            <a:xfrm>
              <a:off x="4541385" y="1725577"/>
              <a:ext cx="3109229" cy="446570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C6C4B96-AD07-44B0-9CAE-68CFB6039AC8}"/>
                </a:ext>
              </a:extLst>
            </p:cNvPr>
            <p:cNvPicPr>
              <a:picLocks noChangeAspect="1"/>
            </p:cNvPicPr>
            <p:nvPr/>
          </p:nvPicPr>
          <p:blipFill>
            <a:blip r:embed="rId6"/>
            <a:stretch>
              <a:fillRect/>
            </a:stretch>
          </p:blipFill>
          <p:spPr>
            <a:xfrm>
              <a:off x="7776789" y="2780980"/>
              <a:ext cx="3078747" cy="3375953"/>
            </a:xfrm>
            <a:prstGeom prst="rect">
              <a:avLst/>
            </a:prstGeom>
            <a:ln>
              <a:noFill/>
            </a:ln>
            <a:effectLst>
              <a:outerShdw blurRad="292100" dist="139700" dir="2700000" algn="tl" rotWithShape="0">
                <a:srgbClr val="333333">
                  <a:alpha val="65000"/>
                </a:srgbClr>
              </a:outerShdw>
            </a:effectLst>
          </p:spPr>
        </p:pic>
      </p:grpSp>
      <p:pic>
        <p:nvPicPr>
          <p:cNvPr id="9" name="Picture 8">
            <a:extLst>
              <a:ext uri="{FF2B5EF4-FFF2-40B4-BE49-F238E27FC236}">
                <a16:creationId xmlns:a16="http://schemas.microsoft.com/office/drawing/2014/main" id="{2576A7ED-2597-4D94-B8AF-3A05F149BFCE}"/>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9524221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091053"/>
            <a:ext cx="10515240" cy="2100880"/>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US" sz="4000" spc="-1">
              <a:solidFill>
                <a:srgbClr val="000000"/>
              </a:solidFill>
              <a:latin typeface="-apple-system"/>
            </a:endParaRPr>
          </a:p>
        </p:txBody>
      </p:sp>
      <p:pic>
        <p:nvPicPr>
          <p:cNvPr id="10" name="Picture 9">
            <a:extLst>
              <a:ext uri="{FF2B5EF4-FFF2-40B4-BE49-F238E27FC236}">
                <a16:creationId xmlns:a16="http://schemas.microsoft.com/office/drawing/2014/main" id="{D614688E-9D89-4137-A1A3-19289B3F3D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1224" y="1860387"/>
            <a:ext cx="6090886" cy="2100880"/>
          </a:xfrm>
          <a:prstGeom prst="rect">
            <a:avLst/>
          </a:prstGeom>
        </p:spPr>
      </p:pic>
      <p:pic>
        <p:nvPicPr>
          <p:cNvPr id="12" name="Picture 11">
            <a:extLst>
              <a:ext uri="{FF2B5EF4-FFF2-40B4-BE49-F238E27FC236}">
                <a16:creationId xmlns:a16="http://schemas.microsoft.com/office/drawing/2014/main" id="{40978D7E-1988-4C8C-B308-D249E6EA55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985" y="4311687"/>
            <a:ext cx="5273535" cy="1470822"/>
          </a:xfrm>
          <a:prstGeom prst="rect">
            <a:avLst/>
          </a:prstGeom>
        </p:spPr>
      </p:pic>
      <p:sp>
        <p:nvSpPr>
          <p:cNvPr id="7" name="TextBox 9">
            <a:extLst>
              <a:ext uri="{FF2B5EF4-FFF2-40B4-BE49-F238E27FC236}">
                <a16:creationId xmlns:a16="http://schemas.microsoft.com/office/drawing/2014/main" id="{E3AA68B7-256E-443B-AD91-5A1B9BF4C6A8}"/>
              </a:ext>
            </a:extLst>
          </p:cNvPr>
          <p:cNvSpPr/>
          <p:nvPr/>
        </p:nvSpPr>
        <p:spPr>
          <a:xfrm>
            <a:off x="515520" y="1267560"/>
            <a:ext cx="10860480" cy="31686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232629"/>
              </a:buClr>
              <a:buFont typeface="Arial" panose="020B0604020202020204" pitchFamily="34" charset="0"/>
              <a:buChar char="•"/>
            </a:pPr>
            <a:r>
              <a:rPr lang="en-US" sz="2800" b="0" strike="noStrike" spc="-1">
                <a:solidFill>
                  <a:srgbClr val="232629"/>
                </a:solidFill>
                <a:latin typeface="-apple-system"/>
              </a:rPr>
              <a:t>Opinion-based</a:t>
            </a:r>
          </a:p>
          <a:p>
            <a:pPr marL="800100" lvl="1" indent="-342900">
              <a:buClr>
                <a:srgbClr val="232629"/>
              </a:buClr>
              <a:buFont typeface="Arial" panose="020B0604020202020204" pitchFamily="34" charset="0"/>
              <a:buChar char="•"/>
            </a:pPr>
            <a:r>
              <a:rPr lang="en-US" sz="2000" spc="-1">
                <a:solidFill>
                  <a:srgbClr val="232629"/>
                </a:solidFill>
                <a:latin typeface="-apple-system"/>
              </a:rPr>
              <a:t>What is the best programming language?</a:t>
            </a:r>
            <a:endParaRPr lang="fa-IR" sz="2000" spc="-1">
              <a:solidFill>
                <a:srgbClr val="232629"/>
              </a:solidFill>
              <a:latin typeface="-apple-system"/>
            </a:endParaRPr>
          </a:p>
          <a:p>
            <a:pPr marL="800100" lvl="1" indent="-342900">
              <a:buClr>
                <a:srgbClr val="232629"/>
              </a:buClr>
              <a:buFont typeface="Arial" panose="020B0604020202020204" pitchFamily="34" charset="0"/>
              <a:buChar char="•"/>
            </a:pPr>
            <a:r>
              <a:rPr lang="en-US" sz="2000" spc="-1">
                <a:solidFill>
                  <a:srgbClr val="232629"/>
                </a:solidFill>
                <a:latin typeface="-apple-system"/>
              </a:rPr>
              <a:t>Is Java better than C#?</a:t>
            </a:r>
          </a:p>
          <a:p>
            <a:pPr marL="800100" lvl="1" indent="-342900">
              <a:buClr>
                <a:srgbClr val="232629"/>
              </a:buClr>
              <a:buFont typeface="Arial" panose="020B0604020202020204" pitchFamily="34" charset="0"/>
              <a:buChar char="•"/>
            </a:pPr>
            <a:r>
              <a:rPr lang="en-US" sz="2000" i="0">
                <a:solidFill>
                  <a:srgbClr val="282829"/>
                </a:solidFill>
                <a:effectLst/>
                <a:latin typeface="-apple-system"/>
              </a:rPr>
              <a:t>Is using vuejs better than reactjs?</a:t>
            </a:r>
          </a:p>
          <a:p>
            <a:pPr marL="800100" lvl="1" indent="-342900">
              <a:buClr>
                <a:srgbClr val="232629"/>
              </a:buClr>
              <a:buFont typeface="Arial" panose="020B0604020202020204" pitchFamily="34" charset="0"/>
              <a:buChar char="•"/>
            </a:pPr>
            <a:r>
              <a:rPr lang="en-US" sz="2000" spc="-1">
                <a:solidFill>
                  <a:srgbClr val="232629"/>
                </a:solidFill>
                <a:latin typeface="-apple-system"/>
              </a:rPr>
              <a:t>Is recoil better than redux?</a:t>
            </a:r>
          </a:p>
          <a:p>
            <a:pPr marL="800100" lvl="1" indent="-342900">
              <a:buClr>
                <a:srgbClr val="232629"/>
              </a:buClr>
              <a:buFont typeface="Arial" panose="020B0604020202020204" pitchFamily="34" charset="0"/>
              <a:buChar char="•"/>
            </a:pPr>
            <a:r>
              <a:rPr lang="en-US" sz="2000" spc="-1">
                <a:solidFill>
                  <a:srgbClr val="232629"/>
                </a:solidFill>
                <a:latin typeface="-apple-system"/>
              </a:rPr>
              <a:t>What is the best Folder Structure?</a:t>
            </a:r>
            <a:endParaRPr lang="fa-IR" sz="2000" spc="-1">
              <a:solidFill>
                <a:srgbClr val="232629"/>
              </a:solidFill>
              <a:latin typeface="-apple-system"/>
            </a:endParaRPr>
          </a:p>
          <a:p>
            <a:pPr marL="800100" lvl="1" indent="-342900">
              <a:buClr>
                <a:srgbClr val="232629"/>
              </a:buClr>
              <a:buFont typeface="Arial" panose="020B0604020202020204" pitchFamily="34" charset="0"/>
              <a:buChar char="•"/>
            </a:pPr>
            <a:r>
              <a:rPr lang="en-US" sz="2000" spc="-1">
                <a:solidFill>
                  <a:srgbClr val="232629"/>
                </a:solidFill>
                <a:latin typeface="-apple-system"/>
              </a:rPr>
              <a:t>Best practice related questions</a:t>
            </a:r>
          </a:p>
          <a:p>
            <a:pPr marL="743040" lvl="1" indent="-285840">
              <a:buClr>
                <a:srgbClr val="232629"/>
              </a:buClr>
              <a:buFont typeface="Arial"/>
              <a:buChar char="•"/>
            </a:pPr>
            <a:r>
              <a:rPr lang="fa-IR" sz="2000" b="0" strike="noStrike" spc="-1">
                <a:latin typeface="Arial"/>
              </a:rPr>
              <a:t>...</a:t>
            </a:r>
            <a:endParaRPr lang="en-US" sz="2000" b="0" strike="noStrike" spc="-1">
              <a:latin typeface="Arial"/>
            </a:endParaRPr>
          </a:p>
          <a:p>
            <a:pPr>
              <a:lnSpc>
                <a:spcPct val="100000"/>
              </a:lnSpc>
              <a:buNone/>
            </a:pPr>
            <a:endParaRPr lang="en-US" sz="1400" b="0" strike="noStrike" spc="-1">
              <a:latin typeface="Arial"/>
            </a:endParaRPr>
          </a:p>
          <a:p>
            <a:pPr>
              <a:lnSpc>
                <a:spcPct val="100000"/>
              </a:lnSpc>
              <a:buNone/>
            </a:pPr>
            <a:endParaRPr lang="en-US" sz="1800" b="0" strike="noStrike" spc="-1">
              <a:latin typeface="Arial"/>
            </a:endParaRPr>
          </a:p>
        </p:txBody>
      </p:sp>
      <p:sp>
        <p:nvSpPr>
          <p:cNvPr id="9" name="TextBox 8">
            <a:extLst>
              <a:ext uri="{FF2B5EF4-FFF2-40B4-BE49-F238E27FC236}">
                <a16:creationId xmlns:a16="http://schemas.microsoft.com/office/drawing/2014/main" id="{84370474-D943-42F3-8AD8-18F15F2BCD37}"/>
              </a:ext>
            </a:extLst>
          </p:cNvPr>
          <p:cNvSpPr txBox="1"/>
          <p:nvPr/>
        </p:nvSpPr>
        <p:spPr>
          <a:xfrm>
            <a:off x="180360" y="6314280"/>
            <a:ext cx="12225000" cy="538609"/>
          </a:xfrm>
          <a:prstGeom prst="rect">
            <a:avLst/>
          </a:prstGeom>
          <a:noFill/>
        </p:spPr>
        <p:txBody>
          <a:bodyPr wrap="square">
            <a:spAutoFit/>
          </a:bodyPr>
          <a:lstStyle/>
          <a:p>
            <a:r>
              <a:rPr lang="en-US" sz="1500">
                <a:hlinkClick r:id="rId6"/>
              </a:rPr>
              <a:t>https://meta.stackoverflow.com/questions/255745/why-cant-i-ask-customer-service-related-questions-on-stack-overflow</a:t>
            </a:r>
            <a:endParaRPr lang="fa-IR" sz="1500"/>
          </a:p>
          <a:p>
            <a:endParaRPr lang="en-US" sz="1400"/>
          </a:p>
        </p:txBody>
      </p:sp>
      <p:pic>
        <p:nvPicPr>
          <p:cNvPr id="11" name="Picture 10">
            <a:extLst>
              <a:ext uri="{FF2B5EF4-FFF2-40B4-BE49-F238E27FC236}">
                <a16:creationId xmlns:a16="http://schemas.microsoft.com/office/drawing/2014/main" id="{1BB47D87-3030-44BD-A2AB-677E6C491956}"/>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52285352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232629"/>
              </a:buClr>
              <a:buFont typeface="Arial" panose="020B0604020202020204" pitchFamily="34" charset="0"/>
              <a:buChar char="•"/>
            </a:pPr>
            <a:r>
              <a:rPr lang="en-US" sz="2800" spc="-1">
                <a:solidFill>
                  <a:srgbClr val="232629"/>
                </a:solidFill>
                <a:latin typeface="-apple-system"/>
              </a:rPr>
              <a:t>Twitter</a:t>
            </a:r>
            <a:endParaRPr lang="en-US" sz="2400" spc="-1">
              <a:solidFill>
                <a:srgbClr val="232629"/>
              </a:solidFill>
              <a:latin typeface="-apple-system"/>
            </a:endParaRP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10" name="Picture 9">
            <a:extLst>
              <a:ext uri="{FF2B5EF4-FFF2-40B4-BE49-F238E27FC236}">
                <a16:creationId xmlns:a16="http://schemas.microsoft.com/office/drawing/2014/main" id="{CE8CEEB1-E165-48D9-A4F5-A4DFDFC59B8B}"/>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grpSp>
        <p:nvGrpSpPr>
          <p:cNvPr id="21" name="Group 20">
            <a:extLst>
              <a:ext uri="{FF2B5EF4-FFF2-40B4-BE49-F238E27FC236}">
                <a16:creationId xmlns:a16="http://schemas.microsoft.com/office/drawing/2014/main" id="{E88EBC53-2960-4498-809C-C6A779B78E3E}"/>
              </a:ext>
            </a:extLst>
          </p:cNvPr>
          <p:cNvGrpSpPr/>
          <p:nvPr/>
        </p:nvGrpSpPr>
        <p:grpSpPr>
          <a:xfrm>
            <a:off x="1246072" y="4206240"/>
            <a:ext cx="9699856" cy="2092152"/>
            <a:chOff x="442950" y="4206240"/>
            <a:chExt cx="9699856" cy="2092152"/>
          </a:xfrm>
        </p:grpSpPr>
        <p:pic>
          <p:nvPicPr>
            <p:cNvPr id="13" name="Picture 12">
              <a:extLst>
                <a:ext uri="{FF2B5EF4-FFF2-40B4-BE49-F238E27FC236}">
                  <a16:creationId xmlns:a16="http://schemas.microsoft.com/office/drawing/2014/main" id="{23626858-E5D2-4A74-8B3C-15E277C1A359}"/>
                </a:ext>
              </a:extLst>
            </p:cNvPr>
            <p:cNvPicPr>
              <a:picLocks noChangeAspect="1"/>
            </p:cNvPicPr>
            <p:nvPr/>
          </p:nvPicPr>
          <p:blipFill>
            <a:blip r:embed="rId5"/>
            <a:stretch>
              <a:fillRect/>
            </a:stretch>
          </p:blipFill>
          <p:spPr>
            <a:xfrm>
              <a:off x="442950" y="4206240"/>
              <a:ext cx="2919281" cy="209215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47E9BC18-64D5-4B0C-9A58-C97D40FF24BD}"/>
                </a:ext>
              </a:extLst>
            </p:cNvPr>
            <p:cNvPicPr>
              <a:picLocks noChangeAspect="1"/>
            </p:cNvPicPr>
            <p:nvPr/>
          </p:nvPicPr>
          <p:blipFill>
            <a:blip r:embed="rId6"/>
            <a:stretch>
              <a:fillRect/>
            </a:stretch>
          </p:blipFill>
          <p:spPr>
            <a:xfrm>
              <a:off x="3546438" y="4224678"/>
              <a:ext cx="3374867" cy="2073714"/>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5370AA72-4ABC-4441-87D6-6A1C6ACC90C5}"/>
                </a:ext>
              </a:extLst>
            </p:cNvPr>
            <p:cNvPicPr>
              <a:picLocks noChangeAspect="1"/>
            </p:cNvPicPr>
            <p:nvPr/>
          </p:nvPicPr>
          <p:blipFill>
            <a:blip r:embed="rId7"/>
            <a:stretch>
              <a:fillRect/>
            </a:stretch>
          </p:blipFill>
          <p:spPr>
            <a:xfrm>
              <a:off x="7105512" y="4223510"/>
              <a:ext cx="3037294" cy="2074881"/>
            </a:xfrm>
            <a:prstGeom prst="rect">
              <a:avLst/>
            </a:prstGeom>
          </p:spPr>
        </p:pic>
      </p:grpSp>
      <p:pic>
        <p:nvPicPr>
          <p:cNvPr id="25" name="Picture 24">
            <a:extLst>
              <a:ext uri="{FF2B5EF4-FFF2-40B4-BE49-F238E27FC236}">
                <a16:creationId xmlns:a16="http://schemas.microsoft.com/office/drawing/2014/main" id="{B3993075-B218-4F57-958F-6FCC1E93F9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560" y="1745653"/>
            <a:ext cx="2390609" cy="1931164"/>
          </a:xfrm>
          <a:prstGeom prst="rect">
            <a:avLst/>
          </a:prstGeom>
        </p:spPr>
      </p:pic>
    </p:spTree>
    <p:extLst>
      <p:ext uri="{BB962C8B-B14F-4D97-AF65-F5344CB8AC3E}">
        <p14:creationId xmlns:p14="http://schemas.microsoft.com/office/powerpoint/2010/main" val="268548757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E91C4E-60FE-4A9B-9F9C-652A34BEF415}"/>
              </a:ext>
            </a:extLst>
          </p:cNvPr>
          <p:cNvPicPr>
            <a:picLocks noChangeAspect="1"/>
          </p:cNvPicPr>
          <p:nvPr/>
        </p:nvPicPr>
        <p:blipFill>
          <a:blip r:embed="rId3"/>
          <a:stretch>
            <a:fillRect/>
          </a:stretch>
        </p:blipFill>
        <p:spPr>
          <a:xfrm>
            <a:off x="5698308" y="3054539"/>
            <a:ext cx="5677692" cy="3305636"/>
          </a:xfrm>
          <a:prstGeom prst="rect">
            <a:avLst/>
          </a:prstGeom>
          <a:ln>
            <a:noFill/>
          </a:ln>
          <a:effectLst>
            <a:outerShdw blurRad="292100" dist="139700" dir="2700000" algn="tl" rotWithShape="0">
              <a:srgbClr val="333333">
                <a:alpha val="65000"/>
              </a:srgbClr>
            </a:outerShdw>
          </a:effectLst>
        </p:spPr>
      </p:pic>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57" name="Picture 7"/>
          <p:cNvPicPr/>
          <p:nvPr/>
        </p:nvPicPr>
        <p:blipFill>
          <a:blip r:embed="rId4"/>
          <a:stretch/>
        </p:blipFill>
        <p:spPr>
          <a:xfrm>
            <a:off x="10339560" y="5834520"/>
            <a:ext cx="1641600" cy="730440"/>
          </a:xfrm>
          <a:prstGeom prst="rect">
            <a:avLst/>
          </a:prstGeom>
          <a:ln w="0">
            <a:noFill/>
          </a:ln>
        </p:spPr>
      </p:pic>
      <p:sp>
        <p:nvSpPr>
          <p:cNvPr id="258" name="TextBox 9"/>
          <p:cNvSpPr/>
          <p:nvPr/>
        </p:nvSpPr>
        <p:spPr>
          <a:xfrm>
            <a:off x="515520" y="1267560"/>
            <a:ext cx="1086048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232629"/>
              </a:buClr>
              <a:buFont typeface="Arial" panose="020B0604020202020204" pitchFamily="34" charset="0"/>
              <a:buChar char="•"/>
            </a:pPr>
            <a:r>
              <a:rPr lang="en-US" sz="2800" spc="-1">
                <a:solidFill>
                  <a:srgbClr val="232629"/>
                </a:solidFill>
                <a:latin typeface="-apple-system"/>
              </a:rPr>
              <a:t>Twitter</a:t>
            </a:r>
            <a:endParaRPr lang="en-US" sz="2400" spc="-1">
              <a:solidFill>
                <a:srgbClr val="232629"/>
              </a:solidFill>
              <a:latin typeface="-apple-system"/>
            </a:endParaRP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10" name="Picture 9">
            <a:extLst>
              <a:ext uri="{FF2B5EF4-FFF2-40B4-BE49-F238E27FC236}">
                <a16:creationId xmlns:a16="http://schemas.microsoft.com/office/drawing/2014/main" id="{CE8CEEB1-E165-48D9-A4F5-A4DFDFC59B8B}"/>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6" name="Picture 5">
            <a:extLst>
              <a:ext uri="{FF2B5EF4-FFF2-40B4-BE49-F238E27FC236}">
                <a16:creationId xmlns:a16="http://schemas.microsoft.com/office/drawing/2014/main" id="{08C64257-245E-4856-8F72-1F75645A3629}"/>
              </a:ext>
            </a:extLst>
          </p:cNvPr>
          <p:cNvPicPr>
            <a:picLocks noChangeAspect="1"/>
          </p:cNvPicPr>
          <p:nvPr/>
        </p:nvPicPr>
        <p:blipFill>
          <a:blip r:embed="rId6"/>
          <a:stretch>
            <a:fillRect/>
          </a:stretch>
        </p:blipFill>
        <p:spPr>
          <a:xfrm>
            <a:off x="708146" y="1817670"/>
            <a:ext cx="4534934" cy="4542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852115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44509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232629"/>
              </a:buClr>
              <a:buFont typeface="Arial" panose="020B0604020202020204" pitchFamily="34" charset="0"/>
              <a:buChar char="•"/>
            </a:pPr>
            <a:r>
              <a:rPr lang="en-US" sz="2800" spc="-1">
                <a:solidFill>
                  <a:srgbClr val="232629"/>
                </a:solidFill>
                <a:latin typeface="-apple-system"/>
              </a:rPr>
              <a:t>Twitter</a:t>
            </a:r>
          </a:p>
          <a:p>
            <a:pPr marL="914400" lvl="1" indent="-457200">
              <a:buClr>
                <a:srgbClr val="232629"/>
              </a:buClr>
              <a:buFont typeface="Arial" panose="020B0604020202020204" pitchFamily="34" charset="0"/>
              <a:buChar char="•"/>
            </a:pPr>
            <a:r>
              <a:rPr lang="en-US" sz="2400" spc="-1">
                <a:solidFill>
                  <a:srgbClr val="232629"/>
                </a:solidFill>
                <a:latin typeface="-apple-system"/>
              </a:rPr>
              <a:t>Don’t be a spammer</a:t>
            </a: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10" name="Picture 9">
            <a:extLst>
              <a:ext uri="{FF2B5EF4-FFF2-40B4-BE49-F238E27FC236}">
                <a16:creationId xmlns:a16="http://schemas.microsoft.com/office/drawing/2014/main" id="{CE8CEEB1-E165-48D9-A4F5-A4DFDFC59B8B}"/>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9" name="Picture 8">
            <a:extLst>
              <a:ext uri="{FF2B5EF4-FFF2-40B4-BE49-F238E27FC236}">
                <a16:creationId xmlns:a16="http://schemas.microsoft.com/office/drawing/2014/main" id="{2CDEF6FE-1189-4DBA-A521-FCE66206B7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1037" y="2090643"/>
            <a:ext cx="6169925" cy="4109403"/>
          </a:xfrm>
          <a:prstGeom prst="rect">
            <a:avLst/>
          </a:prstGeom>
          <a:ln>
            <a:noFill/>
          </a:ln>
          <a:effectLst>
            <a:softEdge rad="112500"/>
          </a:effectLst>
        </p:spPr>
      </p:pic>
    </p:spTree>
    <p:extLst>
      <p:ext uri="{BB962C8B-B14F-4D97-AF65-F5344CB8AC3E}">
        <p14:creationId xmlns:p14="http://schemas.microsoft.com/office/powerpoint/2010/main" val="397733862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57" name="Picture 7"/>
          <p:cNvPicPr/>
          <p:nvPr/>
        </p:nvPicPr>
        <p:blipFill>
          <a:blip r:embed="rId3"/>
          <a:stretch/>
        </p:blipFill>
        <p:spPr>
          <a:xfrm>
            <a:off x="10339560" y="5834520"/>
            <a:ext cx="1641600" cy="730440"/>
          </a:xfrm>
          <a:prstGeom prst="rect">
            <a:avLst/>
          </a:prstGeom>
          <a:ln w="0">
            <a:noFill/>
          </a:ln>
        </p:spPr>
      </p:pic>
      <p:sp>
        <p:nvSpPr>
          <p:cNvPr id="258" name="TextBox 9"/>
          <p:cNvSpPr/>
          <p:nvPr/>
        </p:nvSpPr>
        <p:spPr>
          <a:xfrm>
            <a:off x="515520" y="1267560"/>
            <a:ext cx="10860480" cy="18144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lnSpc>
                <a:spcPct val="100000"/>
              </a:lnSpc>
              <a:buClr>
                <a:srgbClr val="232629"/>
              </a:buClr>
              <a:buFont typeface="Arial" panose="020B0604020202020204" pitchFamily="34" charset="0"/>
              <a:buChar char="•"/>
            </a:pPr>
            <a:r>
              <a:rPr lang="en-US" sz="2800" spc="-1">
                <a:solidFill>
                  <a:srgbClr val="232629"/>
                </a:solidFill>
                <a:latin typeface="-apple-system"/>
              </a:rPr>
              <a:t>Twitter</a:t>
            </a:r>
          </a:p>
          <a:p>
            <a:pPr marL="914400" lvl="1" indent="-457200">
              <a:buClr>
                <a:srgbClr val="232629"/>
              </a:buClr>
              <a:buFont typeface="Arial" panose="020B0604020202020204" pitchFamily="34" charset="0"/>
              <a:buChar char="•"/>
            </a:pPr>
            <a:r>
              <a:rPr lang="en-US" sz="2400" spc="-1">
                <a:solidFill>
                  <a:srgbClr val="232629"/>
                </a:solidFill>
                <a:latin typeface="-apple-system"/>
              </a:rPr>
              <a:t>Don’t be a spammer</a:t>
            </a:r>
          </a:p>
          <a:p>
            <a:pPr marL="914400" lvl="1" indent="-457200">
              <a:buClr>
                <a:srgbClr val="232629"/>
              </a:buClr>
              <a:buFont typeface="Arial" panose="020B0604020202020204" pitchFamily="34" charset="0"/>
              <a:buChar char="•"/>
            </a:pPr>
            <a:r>
              <a:rPr lang="en-US" sz="2400" spc="-1">
                <a:solidFill>
                  <a:srgbClr val="232629"/>
                </a:solidFill>
                <a:latin typeface="-apple-system"/>
              </a:rPr>
              <a:t>Be a Friend!</a:t>
            </a: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10" name="Picture 9">
            <a:extLst>
              <a:ext uri="{FF2B5EF4-FFF2-40B4-BE49-F238E27FC236}">
                <a16:creationId xmlns:a16="http://schemas.microsoft.com/office/drawing/2014/main" id="{CE8CEEB1-E165-48D9-A4F5-A4DFDFC59B8B}"/>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5" name="Picture 4">
            <a:extLst>
              <a:ext uri="{FF2B5EF4-FFF2-40B4-BE49-F238E27FC236}">
                <a16:creationId xmlns:a16="http://schemas.microsoft.com/office/drawing/2014/main" id="{93675EE8-661D-4DEE-B202-688E175B3C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3542" y="2592720"/>
            <a:ext cx="5324915" cy="3551618"/>
          </a:xfrm>
          <a:prstGeom prst="rect">
            <a:avLst/>
          </a:prstGeom>
          <a:ln>
            <a:noFill/>
          </a:ln>
          <a:effectLst>
            <a:softEdge rad="112500"/>
          </a:effectLst>
        </p:spPr>
      </p:pic>
    </p:spTree>
    <p:extLst>
      <p:ext uri="{BB962C8B-B14F-4D97-AF65-F5344CB8AC3E}">
        <p14:creationId xmlns:p14="http://schemas.microsoft.com/office/powerpoint/2010/main" val="178888999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1DDB13C-9B63-4A81-86DB-FD88EBBF7049}"/>
              </a:ext>
            </a:extLst>
          </p:cNvPr>
          <p:cNvPicPr>
            <a:picLocks noChangeAspect="1"/>
          </p:cNvPicPr>
          <p:nvPr/>
        </p:nvPicPr>
        <p:blipFill>
          <a:blip r:embed="rId3"/>
          <a:stretch>
            <a:fillRect/>
          </a:stretch>
        </p:blipFill>
        <p:spPr>
          <a:xfrm>
            <a:off x="4893925" y="1349477"/>
            <a:ext cx="6324469" cy="5044290"/>
          </a:xfrm>
          <a:prstGeom prst="rect">
            <a:avLst/>
          </a:prstGeom>
          <a:ln>
            <a:noFill/>
          </a:ln>
          <a:effectLst>
            <a:outerShdw blurRad="292100" dist="139700" dir="2700000" algn="tl" rotWithShape="0">
              <a:srgbClr val="333333">
                <a:alpha val="65000"/>
              </a:srgbClr>
            </a:outerShdw>
          </a:effectLst>
        </p:spPr>
      </p:pic>
      <p:sp>
        <p:nvSpPr>
          <p:cNvPr id="25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57" name="Picture 7"/>
          <p:cNvPicPr/>
          <p:nvPr/>
        </p:nvPicPr>
        <p:blipFill>
          <a:blip r:embed="rId4"/>
          <a:stretch/>
        </p:blipFill>
        <p:spPr>
          <a:xfrm>
            <a:off x="10339560" y="5834520"/>
            <a:ext cx="1641600" cy="730440"/>
          </a:xfrm>
          <a:prstGeom prst="rect">
            <a:avLst/>
          </a:prstGeom>
          <a:ln w="0">
            <a:noFill/>
          </a:ln>
        </p:spPr>
      </p:pic>
      <p:sp>
        <p:nvSpPr>
          <p:cNvPr id="258" name="TextBox 9"/>
          <p:cNvSpPr/>
          <p:nvPr/>
        </p:nvSpPr>
        <p:spPr>
          <a:xfrm>
            <a:off x="515520" y="1267560"/>
            <a:ext cx="10860480" cy="10757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buClr>
                <a:srgbClr val="232629"/>
              </a:buClr>
              <a:buFont typeface="Arial"/>
              <a:buChar char="•"/>
            </a:pPr>
            <a:r>
              <a:rPr lang="en-US" sz="2800" spc="-1">
                <a:solidFill>
                  <a:srgbClr val="232629"/>
                </a:solidFill>
                <a:latin typeface="-apple-system"/>
              </a:rPr>
              <a:t>Reddit, Linkedin</a:t>
            </a:r>
          </a:p>
          <a:p>
            <a:pPr>
              <a:lnSpc>
                <a:spcPct val="100000"/>
              </a:lnSpc>
              <a:buNone/>
            </a:pPr>
            <a:endParaRPr lang="en-US" sz="1800" b="0" strike="noStrike" spc="-1">
              <a:latin typeface="Arial"/>
            </a:endParaRPr>
          </a:p>
          <a:p>
            <a:pPr>
              <a:lnSpc>
                <a:spcPct val="100000"/>
              </a:lnSpc>
              <a:buNone/>
            </a:pPr>
            <a:endParaRPr lang="en-US" sz="1800" b="0" strike="noStrike" spc="-1">
              <a:latin typeface="Arial"/>
            </a:endParaRPr>
          </a:p>
        </p:txBody>
      </p:sp>
      <p:pic>
        <p:nvPicPr>
          <p:cNvPr id="9" name="Picture 8">
            <a:extLst>
              <a:ext uri="{FF2B5EF4-FFF2-40B4-BE49-F238E27FC236}">
                <a16:creationId xmlns:a16="http://schemas.microsoft.com/office/drawing/2014/main" id="{2576A7ED-2597-4D94-B8AF-3A05F149BFCE}"/>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21" name="Picture 20">
            <a:extLst>
              <a:ext uri="{FF2B5EF4-FFF2-40B4-BE49-F238E27FC236}">
                <a16:creationId xmlns:a16="http://schemas.microsoft.com/office/drawing/2014/main" id="{107F1A41-FF0D-4524-A6C8-A858CEAD76B4}"/>
              </a:ext>
            </a:extLst>
          </p:cNvPr>
          <p:cNvPicPr>
            <a:picLocks noChangeAspect="1"/>
          </p:cNvPicPr>
          <p:nvPr/>
        </p:nvPicPr>
        <p:blipFill>
          <a:blip r:embed="rId6"/>
          <a:stretch>
            <a:fillRect/>
          </a:stretch>
        </p:blipFill>
        <p:spPr>
          <a:xfrm>
            <a:off x="973606" y="1879090"/>
            <a:ext cx="3598413" cy="4514676"/>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id="{11CFC2E5-70C4-4974-86A6-C2E7C7CC6840}"/>
              </a:ext>
            </a:extLst>
          </p:cNvPr>
          <p:cNvSpPr/>
          <p:nvPr/>
        </p:nvSpPr>
        <p:spPr>
          <a:xfrm>
            <a:off x="9178346" y="3855243"/>
            <a:ext cx="1094367" cy="29051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8" name="Rectangle 27">
            <a:extLst>
              <a:ext uri="{FF2B5EF4-FFF2-40B4-BE49-F238E27FC236}">
                <a16:creationId xmlns:a16="http://schemas.microsoft.com/office/drawing/2014/main" id="{C6810C1E-BCF3-4A8B-9D83-74937C8FF372}"/>
              </a:ext>
            </a:extLst>
          </p:cNvPr>
          <p:cNvSpPr/>
          <p:nvPr/>
        </p:nvSpPr>
        <p:spPr>
          <a:xfrm>
            <a:off x="5065824" y="5681717"/>
            <a:ext cx="472964" cy="24997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1" name="Rectangle 30">
            <a:extLst>
              <a:ext uri="{FF2B5EF4-FFF2-40B4-BE49-F238E27FC236}">
                <a16:creationId xmlns:a16="http://schemas.microsoft.com/office/drawing/2014/main" id="{4489795B-83B2-4C4F-8639-6CB5FE844BF2}"/>
              </a:ext>
            </a:extLst>
          </p:cNvPr>
          <p:cNvSpPr/>
          <p:nvPr/>
        </p:nvSpPr>
        <p:spPr>
          <a:xfrm>
            <a:off x="6296025" y="2459831"/>
            <a:ext cx="402431" cy="13288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2" name="Rectangle 31">
            <a:extLst>
              <a:ext uri="{FF2B5EF4-FFF2-40B4-BE49-F238E27FC236}">
                <a16:creationId xmlns:a16="http://schemas.microsoft.com/office/drawing/2014/main" id="{D1E6A6DF-0C42-4B04-BF9B-1D6757846120}"/>
              </a:ext>
            </a:extLst>
          </p:cNvPr>
          <p:cNvSpPr/>
          <p:nvPr/>
        </p:nvSpPr>
        <p:spPr>
          <a:xfrm>
            <a:off x="5265420" y="4787032"/>
            <a:ext cx="830580" cy="16120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344630014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62" name="Picture 7"/>
          <p:cNvPicPr/>
          <p:nvPr/>
        </p:nvPicPr>
        <p:blipFill>
          <a:blip r:embed="rId3"/>
          <a:stretch/>
        </p:blipFill>
        <p:spPr>
          <a:xfrm>
            <a:off x="10339560" y="5834520"/>
            <a:ext cx="1641600" cy="730440"/>
          </a:xfrm>
          <a:prstGeom prst="rect">
            <a:avLst/>
          </a:prstGeom>
          <a:ln w="0">
            <a:noFill/>
          </a:ln>
        </p:spPr>
      </p:pic>
      <p:sp>
        <p:nvSpPr>
          <p:cNvPr id="263" name="TextBox 9"/>
          <p:cNvSpPr/>
          <p:nvPr/>
        </p:nvSpPr>
        <p:spPr>
          <a:xfrm>
            <a:off x="515520" y="1267560"/>
            <a:ext cx="108604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32629"/>
              </a:buClr>
              <a:buFont typeface="Arial"/>
              <a:buChar char="•"/>
            </a:pPr>
            <a:r>
              <a:rPr lang="en-US" sz="1800" b="0" strike="noStrike" spc="-1">
                <a:solidFill>
                  <a:srgbClr val="232629"/>
                </a:solidFill>
                <a:latin typeface="-apple-system"/>
              </a:rPr>
              <a:t>Questions asking us to </a:t>
            </a:r>
            <a:r>
              <a:rPr lang="en-US" sz="1800" b="0" i="1" strike="noStrike" spc="-1">
                <a:solidFill>
                  <a:srgbClr val="232629"/>
                </a:solidFill>
                <a:latin typeface="-apple-system"/>
              </a:rPr>
              <a:t>recommend or find a book, tool, software library, tutorial </a:t>
            </a:r>
            <a:endParaRPr lang="en-US" sz="1800" b="0" strike="noStrike" spc="-1">
              <a:latin typeface="Arial"/>
            </a:endParaRPr>
          </a:p>
          <a:p>
            <a:pPr>
              <a:lnSpc>
                <a:spcPct val="100000"/>
              </a:lnSpc>
              <a:buNone/>
            </a:pPr>
            <a:endParaRPr lang="en-US" sz="1800" b="0" strike="noStrike" spc="-1">
              <a:latin typeface="Arial"/>
            </a:endParaRPr>
          </a:p>
        </p:txBody>
      </p:sp>
      <p:pic>
        <p:nvPicPr>
          <p:cNvPr id="265" name="Picture 3"/>
          <p:cNvPicPr/>
          <p:nvPr/>
        </p:nvPicPr>
        <p:blipFill>
          <a:blip r:embed="rId4"/>
          <a:stretch/>
        </p:blipFill>
        <p:spPr>
          <a:xfrm>
            <a:off x="1445040" y="1782720"/>
            <a:ext cx="8656200" cy="361188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DBE419D-3324-4ECF-8786-20D72DCD9371}"/>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8" name="TextBox 11">
            <a:extLst>
              <a:ext uri="{FF2B5EF4-FFF2-40B4-BE49-F238E27FC236}">
                <a16:creationId xmlns:a16="http://schemas.microsoft.com/office/drawing/2014/main" id="{0BCAE653-95DF-4D8E-B5B1-16FECF1F6077}"/>
              </a:ext>
            </a:extLst>
          </p:cNvPr>
          <p:cNvSpPr/>
          <p:nvPr/>
        </p:nvSpPr>
        <p:spPr>
          <a:xfrm>
            <a:off x="-218520" y="5559850"/>
            <a:ext cx="11742120" cy="10747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600" b="0" u="sng" strike="noStrike" spc="-1">
                <a:solidFill>
                  <a:srgbClr val="0563C1"/>
                </a:solidFill>
                <a:uFillTx/>
                <a:ea typeface="Segoe UI"/>
                <a:hlinkClick r:id="rId6"/>
              </a:rPr>
              <a:t>https://stackoverflow.com/help/on-topic</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7"/>
              </a:rPr>
              <a:t>https://stackoverflow.com/help/closed-questions</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8"/>
              </a:rPr>
              <a:t>https://meta.stackoverflow.com/questions/417476/question-close-reasons-definitions-and-guidance</a:t>
            </a:r>
            <a:endParaRPr lang="en-US" sz="1600" b="0" strike="noStrike" spc="-1"/>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62" name="Picture 7"/>
          <p:cNvPicPr/>
          <p:nvPr/>
        </p:nvPicPr>
        <p:blipFill>
          <a:blip r:embed="rId3"/>
          <a:stretch/>
        </p:blipFill>
        <p:spPr>
          <a:xfrm>
            <a:off x="10339560" y="5834520"/>
            <a:ext cx="1641600" cy="730440"/>
          </a:xfrm>
          <a:prstGeom prst="rect">
            <a:avLst/>
          </a:prstGeom>
          <a:ln w="0">
            <a:noFill/>
          </a:ln>
        </p:spPr>
      </p:pic>
      <p:sp>
        <p:nvSpPr>
          <p:cNvPr id="263" name="TextBox 9"/>
          <p:cNvSpPr/>
          <p:nvPr/>
        </p:nvSpPr>
        <p:spPr>
          <a:xfrm>
            <a:off x="515520" y="1267560"/>
            <a:ext cx="108604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32629"/>
              </a:buClr>
              <a:buFont typeface="Arial"/>
              <a:buChar char="•"/>
            </a:pPr>
            <a:r>
              <a:rPr lang="en-US" sz="1800" b="0" strike="noStrike" spc="-1">
                <a:solidFill>
                  <a:srgbClr val="232629"/>
                </a:solidFill>
                <a:latin typeface="-apple-system"/>
              </a:rPr>
              <a:t>Questions asking us to </a:t>
            </a:r>
            <a:r>
              <a:rPr lang="en-US" sz="1800" b="0" i="1" strike="noStrike" spc="-1">
                <a:solidFill>
                  <a:srgbClr val="232629"/>
                </a:solidFill>
                <a:latin typeface="-apple-system"/>
              </a:rPr>
              <a:t>recommend or find a book, tool, software library, tutorial </a:t>
            </a:r>
            <a:endParaRPr lang="en-US" sz="1800" b="0" strike="noStrike" spc="-1">
              <a:latin typeface="Arial"/>
            </a:endParaRPr>
          </a:p>
          <a:p>
            <a:pPr>
              <a:lnSpc>
                <a:spcPct val="100000"/>
              </a:lnSpc>
              <a:buNone/>
            </a:pPr>
            <a:endParaRPr lang="en-US" sz="1800" b="0" strike="noStrike" spc="-1">
              <a:latin typeface="Arial"/>
            </a:endParaRPr>
          </a:p>
        </p:txBody>
      </p:sp>
      <p:sp>
        <p:nvSpPr>
          <p:cNvPr id="264" name="TextBox 11"/>
          <p:cNvSpPr/>
          <p:nvPr/>
        </p:nvSpPr>
        <p:spPr>
          <a:xfrm>
            <a:off x="-218520" y="5559850"/>
            <a:ext cx="11742120" cy="10747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600" b="0" u="sng" strike="noStrike" spc="-1">
                <a:solidFill>
                  <a:srgbClr val="0563C1"/>
                </a:solidFill>
                <a:uFillTx/>
                <a:ea typeface="Segoe UI"/>
                <a:hlinkClick r:id="rId4"/>
              </a:rPr>
              <a:t>https://stackoverflow.com/help/on-topic</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5"/>
              </a:rPr>
              <a:t>https://stackoverflow.com/help/closed-questions</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6"/>
              </a:rPr>
              <a:t>https://meta.stackoverflow.com/questions/417476/question-close-reasons-definitions-and-guidance</a:t>
            </a:r>
            <a:endParaRPr lang="en-US" sz="1600" b="0" strike="noStrike" spc="-1"/>
          </a:p>
        </p:txBody>
      </p:sp>
      <p:pic>
        <p:nvPicPr>
          <p:cNvPr id="265" name="Picture 3"/>
          <p:cNvPicPr/>
          <p:nvPr/>
        </p:nvPicPr>
        <p:blipFill>
          <a:blip r:embed="rId7"/>
          <a:stretch/>
        </p:blipFill>
        <p:spPr>
          <a:xfrm>
            <a:off x="2517095" y="2388035"/>
            <a:ext cx="5176477" cy="2105485"/>
          </a:xfrm>
          <a:prstGeom prst="rect">
            <a:avLst/>
          </a:prstGeom>
          <a:ln w="0">
            <a:noFill/>
          </a:ln>
        </p:spPr>
      </p:pic>
      <p:pic>
        <p:nvPicPr>
          <p:cNvPr id="7" name="Picture 6">
            <a:extLst>
              <a:ext uri="{FF2B5EF4-FFF2-40B4-BE49-F238E27FC236}">
                <a16:creationId xmlns:a16="http://schemas.microsoft.com/office/drawing/2014/main" id="{5A68DA32-5548-48D0-8932-477C5113B3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1683" y="2061401"/>
            <a:ext cx="7929900" cy="2735198"/>
          </a:xfrm>
          <a:prstGeom prst="rect">
            <a:avLst/>
          </a:prstGeom>
        </p:spPr>
      </p:pic>
      <p:pic>
        <p:nvPicPr>
          <p:cNvPr id="8" name="Picture 7">
            <a:extLst>
              <a:ext uri="{FF2B5EF4-FFF2-40B4-BE49-F238E27FC236}">
                <a16:creationId xmlns:a16="http://schemas.microsoft.com/office/drawing/2014/main" id="{8670D84E-7A98-4211-BA26-646DEEC2E8E7}"/>
              </a:ext>
            </a:extLst>
          </p:cNvPr>
          <p:cNvPicPr>
            <a:picLocks noChangeAspect="1"/>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642256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sp>
        <p:nvSpPr>
          <p:cNvPr id="2" name="TextBox 1">
            <a:extLst>
              <a:ext uri="{FF2B5EF4-FFF2-40B4-BE49-F238E27FC236}">
                <a16:creationId xmlns:a16="http://schemas.microsoft.com/office/drawing/2014/main" id="{AC8EE483-6520-4EE3-80F3-D4F1693476A0}"/>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Learn how to think</a:t>
            </a:r>
          </a:p>
        </p:txBody>
      </p:sp>
      <p:pic>
        <p:nvPicPr>
          <p:cNvPr id="5" name="Picture 4">
            <a:extLst>
              <a:ext uri="{FF2B5EF4-FFF2-40B4-BE49-F238E27FC236}">
                <a16:creationId xmlns:a16="http://schemas.microsoft.com/office/drawing/2014/main" id="{8CF81418-CAB0-4A78-B133-ED4D0F4B8911}"/>
              </a:ext>
            </a:extLst>
          </p:cNvPr>
          <p:cNvPicPr>
            <a:picLocks noChangeAspect="1"/>
          </p:cNvPicPr>
          <p:nvPr/>
        </p:nvPicPr>
        <p:blipFill>
          <a:blip r:embed="rId4"/>
          <a:stretch>
            <a:fillRect/>
          </a:stretch>
        </p:blipFill>
        <p:spPr>
          <a:xfrm>
            <a:off x="2524334" y="1872319"/>
            <a:ext cx="6721266" cy="4480844"/>
          </a:xfrm>
          <a:prstGeom prst="rect">
            <a:avLst/>
          </a:prstGeom>
          <a:ln>
            <a:noFill/>
          </a:ln>
          <a:effectLst>
            <a:softEdge rad="112500"/>
          </a:effectLst>
        </p:spPr>
      </p:pic>
      <p:pic>
        <p:nvPicPr>
          <p:cNvPr id="6" name="Picture 5">
            <a:extLst>
              <a:ext uri="{FF2B5EF4-FFF2-40B4-BE49-F238E27FC236}">
                <a16:creationId xmlns:a16="http://schemas.microsoft.com/office/drawing/2014/main" id="{F9A34589-F563-452A-B92D-A075B8DA4E4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58584856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67" name="Picture 7"/>
          <p:cNvPicPr/>
          <p:nvPr/>
        </p:nvPicPr>
        <p:blipFill>
          <a:blip r:embed="rId3"/>
          <a:stretch/>
        </p:blipFill>
        <p:spPr>
          <a:xfrm>
            <a:off x="10339560" y="5834520"/>
            <a:ext cx="1641600" cy="730440"/>
          </a:xfrm>
          <a:prstGeom prst="rect">
            <a:avLst/>
          </a:prstGeom>
          <a:ln w="0">
            <a:noFill/>
          </a:ln>
        </p:spPr>
      </p:pic>
      <p:sp>
        <p:nvSpPr>
          <p:cNvPr id="268" name="TextBox 9"/>
          <p:cNvSpPr/>
          <p:nvPr/>
        </p:nvSpPr>
        <p:spPr>
          <a:xfrm>
            <a:off x="515520" y="1267560"/>
            <a:ext cx="108604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32629"/>
              </a:buClr>
              <a:buFont typeface="Arial"/>
              <a:buChar char="•"/>
            </a:pPr>
            <a:r>
              <a:rPr lang="en-US" sz="1800" b="0" strike="noStrike" spc="-1">
                <a:solidFill>
                  <a:srgbClr val="232629"/>
                </a:solidFill>
                <a:latin typeface="-apple-system"/>
              </a:rPr>
              <a:t>Questions </a:t>
            </a:r>
            <a:r>
              <a:rPr lang="en-US" sz="1800" b="0" i="1" strike="noStrike" spc="-1">
                <a:solidFill>
                  <a:srgbClr val="232629"/>
                </a:solidFill>
                <a:latin typeface="-apple-system"/>
              </a:rPr>
              <a:t>seeking debugging help </a:t>
            </a:r>
            <a:endParaRPr lang="en-US" sz="1800" b="0" strike="noStrike" spc="-1">
              <a:latin typeface="Arial"/>
            </a:endParaRPr>
          </a:p>
          <a:p>
            <a:pPr>
              <a:lnSpc>
                <a:spcPct val="100000"/>
              </a:lnSpc>
              <a:buNone/>
            </a:pPr>
            <a:endParaRPr lang="en-US" sz="1800" b="0" strike="noStrike" spc="-1">
              <a:latin typeface="Arial"/>
            </a:endParaRPr>
          </a:p>
        </p:txBody>
      </p:sp>
      <p:sp>
        <p:nvSpPr>
          <p:cNvPr id="270" name="TextBox 6"/>
          <p:cNvSpPr/>
          <p:nvPr/>
        </p:nvSpPr>
        <p:spPr>
          <a:xfrm>
            <a:off x="815760" y="1729440"/>
            <a:ext cx="62053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i="1" strike="noStrike" spc="-1">
                <a:solidFill>
                  <a:srgbClr val="232629"/>
                </a:solidFill>
                <a:latin typeface="Segoe UI"/>
                <a:ea typeface="Segoe UI"/>
              </a:rPr>
              <a:t>"why isn't this code working?" </a:t>
            </a:r>
            <a:endParaRPr lang="en-US" sz="1800" b="0" strike="noStrike" spc="-1">
              <a:latin typeface="Arial"/>
            </a:endParaRPr>
          </a:p>
        </p:txBody>
      </p:sp>
      <p:pic>
        <p:nvPicPr>
          <p:cNvPr id="271" name="Picture 5"/>
          <p:cNvPicPr/>
          <p:nvPr/>
        </p:nvPicPr>
        <p:blipFill>
          <a:blip r:embed="rId4"/>
          <a:stretch/>
        </p:blipFill>
        <p:spPr>
          <a:xfrm>
            <a:off x="4213080" y="1783440"/>
            <a:ext cx="7570440" cy="3391200"/>
          </a:xfrm>
          <a:prstGeom prst="rect">
            <a:avLst/>
          </a:prstGeom>
          <a:ln>
            <a:noFill/>
          </a:ln>
          <a:effectLst>
            <a:outerShdw blurRad="292100" dist="139700" dir="2700000" algn="tl" rotWithShape="0">
              <a:srgbClr val="333333">
                <a:alpha val="65000"/>
              </a:srgbClr>
            </a:outerShdw>
          </a:effectLst>
        </p:spPr>
      </p:pic>
      <p:sp>
        <p:nvSpPr>
          <p:cNvPr id="8" name="TextBox 11">
            <a:extLst>
              <a:ext uri="{FF2B5EF4-FFF2-40B4-BE49-F238E27FC236}">
                <a16:creationId xmlns:a16="http://schemas.microsoft.com/office/drawing/2014/main" id="{E065C548-B46E-4F7A-A0FA-3B787B2E20B4}"/>
              </a:ext>
            </a:extLst>
          </p:cNvPr>
          <p:cNvSpPr/>
          <p:nvPr/>
        </p:nvSpPr>
        <p:spPr>
          <a:xfrm>
            <a:off x="-218520" y="5559850"/>
            <a:ext cx="11742120" cy="10747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600" b="0" u="sng" strike="noStrike" spc="-1">
                <a:solidFill>
                  <a:srgbClr val="0563C1"/>
                </a:solidFill>
                <a:uFillTx/>
                <a:ea typeface="Segoe UI"/>
                <a:hlinkClick r:id="rId5"/>
              </a:rPr>
              <a:t>https://stackoverflow.com/help/on-topic</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6"/>
              </a:rPr>
              <a:t>https://stackoverflow.com/help/closed-questions</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7"/>
              </a:rPr>
              <a:t>https://meta.stackoverflow.com/questions/417476/question-close-reasons-definitions-and-guidance</a:t>
            </a:r>
            <a:endParaRPr lang="en-US" sz="1600" b="0" strike="noStrike" spc="-1"/>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73" name="Picture 7"/>
          <p:cNvPicPr/>
          <p:nvPr/>
        </p:nvPicPr>
        <p:blipFill>
          <a:blip r:embed="rId3"/>
          <a:stretch/>
        </p:blipFill>
        <p:spPr>
          <a:xfrm>
            <a:off x="10339560" y="5834520"/>
            <a:ext cx="1641600" cy="730440"/>
          </a:xfrm>
          <a:prstGeom prst="rect">
            <a:avLst/>
          </a:prstGeom>
          <a:ln w="0">
            <a:noFill/>
          </a:ln>
        </p:spPr>
      </p:pic>
      <p:sp>
        <p:nvSpPr>
          <p:cNvPr id="274" name="TextBox 9"/>
          <p:cNvSpPr/>
          <p:nvPr/>
        </p:nvSpPr>
        <p:spPr>
          <a:xfrm>
            <a:off x="515520" y="1267560"/>
            <a:ext cx="108604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32629"/>
              </a:buClr>
              <a:buFont typeface="Arial"/>
              <a:buChar char="•"/>
            </a:pPr>
            <a:r>
              <a:rPr lang="en-US" sz="1800" b="0" strike="noStrike" spc="-1">
                <a:solidFill>
                  <a:srgbClr val="232629"/>
                </a:solidFill>
                <a:latin typeface="-apple-system"/>
              </a:rPr>
              <a:t>Questions </a:t>
            </a:r>
            <a:r>
              <a:rPr lang="en-US" sz="1800" b="0" i="1" strike="noStrike" spc="-1">
                <a:solidFill>
                  <a:srgbClr val="232629"/>
                </a:solidFill>
                <a:latin typeface="-apple-system"/>
              </a:rPr>
              <a:t>seeking debugging help </a:t>
            </a:r>
            <a:endParaRPr lang="en-US" sz="1800" b="0" strike="noStrike" spc="-1">
              <a:latin typeface="Arial"/>
            </a:endParaRPr>
          </a:p>
          <a:p>
            <a:pPr>
              <a:lnSpc>
                <a:spcPct val="100000"/>
              </a:lnSpc>
              <a:buNone/>
            </a:pPr>
            <a:endParaRPr lang="en-US" sz="1800" b="0" strike="noStrike" spc="-1">
              <a:latin typeface="Arial"/>
            </a:endParaRPr>
          </a:p>
        </p:txBody>
      </p:sp>
      <p:pic>
        <p:nvPicPr>
          <p:cNvPr id="3" name="Picture 2">
            <a:extLst>
              <a:ext uri="{FF2B5EF4-FFF2-40B4-BE49-F238E27FC236}">
                <a16:creationId xmlns:a16="http://schemas.microsoft.com/office/drawing/2014/main" id="{8557E896-B4B6-49CB-B373-5E1A37373467}"/>
              </a:ext>
            </a:extLst>
          </p:cNvPr>
          <p:cNvPicPr>
            <a:picLocks noChangeAspect="1"/>
          </p:cNvPicPr>
          <p:nvPr/>
        </p:nvPicPr>
        <p:blipFill>
          <a:blip r:embed="rId4"/>
          <a:stretch>
            <a:fillRect/>
          </a:stretch>
        </p:blipFill>
        <p:spPr>
          <a:xfrm>
            <a:off x="1342621" y="1906560"/>
            <a:ext cx="4375096" cy="425275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96C2053-EC87-4555-B5E0-0B3A67F94A12}"/>
              </a:ext>
            </a:extLst>
          </p:cNvPr>
          <p:cNvPicPr>
            <a:picLocks noChangeAspect="1"/>
          </p:cNvPicPr>
          <p:nvPr/>
        </p:nvPicPr>
        <p:blipFill>
          <a:blip r:embed="rId5"/>
          <a:stretch>
            <a:fillRect/>
          </a:stretch>
        </p:blipFill>
        <p:spPr>
          <a:xfrm>
            <a:off x="6544818" y="1906560"/>
            <a:ext cx="4171419" cy="4252756"/>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8F3C6231-AE7F-4FD2-A0BE-5F32CB9FDA0C}"/>
              </a:ext>
            </a:extLst>
          </p:cNvPr>
          <p:cNvSpPr/>
          <p:nvPr/>
        </p:nvSpPr>
        <p:spPr>
          <a:xfrm>
            <a:off x="1767840" y="4126992"/>
            <a:ext cx="310896" cy="12801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9E2A0D4-0925-4FC7-81F4-1E9265D33C6F}"/>
              </a:ext>
            </a:extLst>
          </p:cNvPr>
          <p:cNvSpPr/>
          <p:nvPr/>
        </p:nvSpPr>
        <p:spPr>
          <a:xfrm>
            <a:off x="1684020" y="3407664"/>
            <a:ext cx="394716" cy="12801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1672D9-855B-416F-B0B3-0CD9080F471A}"/>
              </a:ext>
            </a:extLst>
          </p:cNvPr>
          <p:cNvSpPr/>
          <p:nvPr/>
        </p:nvSpPr>
        <p:spPr>
          <a:xfrm>
            <a:off x="9006840" y="4126992"/>
            <a:ext cx="396240" cy="12801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AD52637-32DE-417B-9B24-1A67381D437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79" name="Picture 7"/>
          <p:cNvPicPr/>
          <p:nvPr/>
        </p:nvPicPr>
        <p:blipFill>
          <a:blip r:embed="rId3"/>
          <a:stretch/>
        </p:blipFill>
        <p:spPr>
          <a:xfrm>
            <a:off x="10339560" y="5834520"/>
            <a:ext cx="1641600" cy="730440"/>
          </a:xfrm>
          <a:prstGeom prst="rect">
            <a:avLst/>
          </a:prstGeom>
          <a:ln w="0">
            <a:noFill/>
          </a:ln>
        </p:spPr>
      </p:pic>
      <p:sp>
        <p:nvSpPr>
          <p:cNvPr id="280" name="TextBox 9"/>
          <p:cNvSpPr/>
          <p:nvPr/>
        </p:nvSpPr>
        <p:spPr>
          <a:xfrm>
            <a:off x="515520" y="1267560"/>
            <a:ext cx="10860480" cy="104953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50000"/>
              </a:lnSpc>
              <a:buClr>
                <a:srgbClr val="232629"/>
              </a:buClr>
              <a:buFont typeface="Arial"/>
              <a:buChar char="•"/>
            </a:pPr>
            <a:r>
              <a:rPr lang="en-US" sz="2400" strike="noStrike" spc="-1">
                <a:solidFill>
                  <a:srgbClr val="232629"/>
                </a:solidFill>
                <a:latin typeface="-apple-system"/>
              </a:rPr>
              <a:t>Legal questions, including questions about copyright or licensing</a:t>
            </a:r>
            <a:endParaRPr lang="en-US" sz="2400" strike="noStrike" spc="-1">
              <a:latin typeface="Arial"/>
            </a:endParaRPr>
          </a:p>
          <a:p>
            <a:pPr>
              <a:lnSpc>
                <a:spcPct val="150000"/>
              </a:lnSpc>
              <a:buNone/>
            </a:pPr>
            <a:endParaRPr lang="en-US" sz="2000" b="0" strike="noStrike" spc="-1">
              <a:latin typeface="Arial"/>
            </a:endParaRPr>
          </a:p>
        </p:txBody>
      </p:sp>
      <p:sp>
        <p:nvSpPr>
          <p:cNvPr id="281" name="TextBox 10"/>
          <p:cNvSpPr/>
          <p:nvPr/>
        </p:nvSpPr>
        <p:spPr>
          <a:xfrm>
            <a:off x="-150120" y="5869800"/>
            <a:ext cx="6095520" cy="7086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pPr>
            <a:r>
              <a:rPr lang="en-US" sz="1600" b="0" u="sng" strike="noStrike" spc="-1">
                <a:solidFill>
                  <a:srgbClr val="0563C1"/>
                </a:solidFill>
                <a:uFillTx/>
                <a:ea typeface="Segoe UI"/>
                <a:hlinkClick r:id="rId4"/>
              </a:rPr>
              <a:t>https://law.stackexchange.com/</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5"/>
              </a:rPr>
              <a:t>https://opensource.stackexchange.com/</a:t>
            </a:r>
            <a:endParaRPr lang="en-US" sz="1600" b="0" strike="noStrike" spc="-1"/>
          </a:p>
        </p:txBody>
      </p:sp>
      <p:pic>
        <p:nvPicPr>
          <p:cNvPr id="282" name="Picture 4"/>
          <p:cNvPicPr/>
          <p:nvPr/>
        </p:nvPicPr>
        <p:blipFill>
          <a:blip r:embed="rId6"/>
          <a:stretch/>
        </p:blipFill>
        <p:spPr>
          <a:xfrm>
            <a:off x="2134800" y="2235600"/>
            <a:ext cx="7621200" cy="3200760"/>
          </a:xfrm>
          <a:prstGeom prst="rect">
            <a:avLst/>
          </a:prstGeom>
          <a:ln>
            <a:noFill/>
          </a:ln>
          <a:effectLst>
            <a:softEdge rad="112500"/>
          </a:effec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84" name="Picture 7"/>
          <p:cNvPicPr/>
          <p:nvPr/>
        </p:nvPicPr>
        <p:blipFill>
          <a:blip r:embed="rId3"/>
          <a:stretch/>
        </p:blipFill>
        <p:spPr>
          <a:xfrm>
            <a:off x="10339560" y="5834520"/>
            <a:ext cx="1641600" cy="730440"/>
          </a:xfrm>
          <a:prstGeom prst="rect">
            <a:avLst/>
          </a:prstGeom>
          <a:ln w="0">
            <a:noFill/>
          </a:ln>
        </p:spPr>
      </p:pic>
      <p:sp>
        <p:nvSpPr>
          <p:cNvPr id="285" name="TextBox 9"/>
          <p:cNvSpPr/>
          <p:nvPr/>
        </p:nvSpPr>
        <p:spPr>
          <a:xfrm>
            <a:off x="515520" y="1267560"/>
            <a:ext cx="10860480" cy="100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50000"/>
              </a:lnSpc>
              <a:buClr>
                <a:srgbClr val="232629"/>
              </a:buClr>
              <a:buFont typeface="Arial"/>
              <a:buChar char="•"/>
            </a:pPr>
            <a:r>
              <a:rPr lang="en-US" sz="2000" b="1" strike="noStrike" spc="-1">
                <a:solidFill>
                  <a:srgbClr val="232629"/>
                </a:solidFill>
                <a:latin typeface="-apple-system"/>
              </a:rPr>
              <a:t>Questions asking for customer support with third-party services </a:t>
            </a:r>
            <a:endParaRPr lang="en-US" sz="2000" b="0" strike="noStrike" spc="-1">
              <a:latin typeface="Arial"/>
            </a:endParaRPr>
          </a:p>
          <a:p>
            <a:pPr>
              <a:lnSpc>
                <a:spcPct val="150000"/>
              </a:lnSpc>
              <a:buNone/>
            </a:pPr>
            <a:endParaRPr lang="en-US" sz="2000" b="0" strike="noStrike" spc="-1">
              <a:latin typeface="Arial"/>
            </a:endParaRPr>
          </a:p>
        </p:txBody>
      </p:sp>
      <p:sp>
        <p:nvSpPr>
          <p:cNvPr id="286" name="TextBox 6"/>
          <p:cNvSpPr/>
          <p:nvPr/>
        </p:nvSpPr>
        <p:spPr>
          <a:xfrm>
            <a:off x="210600" y="6273360"/>
            <a:ext cx="117705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u="sng" strike="noStrike" spc="-1">
                <a:solidFill>
                  <a:srgbClr val="0563C1"/>
                </a:solidFill>
                <a:uFillTx/>
                <a:hlinkClick r:id="rId4"/>
              </a:rPr>
              <a:t>https://meta.stackoverflow.com/questions/255745/why-cant-i-ask-customer-service-related-questions-on-stack-overflow</a:t>
            </a:r>
            <a:endParaRPr lang="en-US" sz="1600" b="0" strike="noStrike" spc="-1"/>
          </a:p>
          <a:p>
            <a:pPr>
              <a:lnSpc>
                <a:spcPct val="100000"/>
              </a:lnSpc>
              <a:buNone/>
            </a:pPr>
            <a:endParaRPr lang="en-US" sz="1600" b="0" strike="noStrike" spc="-1"/>
          </a:p>
        </p:txBody>
      </p:sp>
      <p:sp>
        <p:nvSpPr>
          <p:cNvPr id="287" name="TextBox 8"/>
          <p:cNvSpPr/>
          <p:nvPr/>
        </p:nvSpPr>
        <p:spPr>
          <a:xfrm>
            <a:off x="870120" y="1868760"/>
            <a:ext cx="10289880" cy="353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How do I get my Facebook developer account confirmation code</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Will Apple approve my app, and under what conditions</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Where can I download the developer kit</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This account can't login</a:t>
            </a:r>
            <a:endParaRPr lang="en-US" sz="18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Your password is incorrect</a:t>
            </a:r>
            <a:endParaRPr lang="en-US" sz="18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An error occurred, try again later</a:t>
            </a:r>
            <a:endParaRPr lang="en-US" sz="18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When will [some new feature] be released</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Why is [some service] not (working / taking my login / giving me API credentials)?</a:t>
            </a:r>
            <a:endParaRPr lang="en-US" sz="1800" b="0" strike="noStrike" spc="-1">
              <a:latin typeface="Arial"/>
            </a:endParaRPr>
          </a:p>
        </p:txBody>
      </p:sp>
      <p:pic>
        <p:nvPicPr>
          <p:cNvPr id="3" name="Picture 2">
            <a:extLst>
              <a:ext uri="{FF2B5EF4-FFF2-40B4-BE49-F238E27FC236}">
                <a16:creationId xmlns:a16="http://schemas.microsoft.com/office/drawing/2014/main" id="{4FC831B6-F99A-43A4-BCE2-5C8973D91728}"/>
              </a:ext>
            </a:extLst>
          </p:cNvPr>
          <p:cNvPicPr>
            <a:picLocks noChangeAspect="1"/>
          </p:cNvPicPr>
          <p:nvPr/>
        </p:nvPicPr>
        <p:blipFill>
          <a:blip r:embed="rId5"/>
          <a:stretch>
            <a:fillRect/>
          </a:stretch>
        </p:blipFill>
        <p:spPr>
          <a:xfrm>
            <a:off x="7330642" y="2314655"/>
            <a:ext cx="4045358" cy="2696905"/>
          </a:xfrm>
          <a:prstGeom prst="rect">
            <a:avLst/>
          </a:prstGeom>
          <a:ln>
            <a:noFill/>
          </a:ln>
          <a:effectLst>
            <a:softEdge rad="112500"/>
          </a:effec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89" name="Picture 7"/>
          <p:cNvPicPr/>
          <p:nvPr/>
        </p:nvPicPr>
        <p:blipFill>
          <a:blip r:embed="rId3"/>
          <a:stretch/>
        </p:blipFill>
        <p:spPr>
          <a:xfrm>
            <a:off x="10339560" y="5834520"/>
            <a:ext cx="1641600" cy="730440"/>
          </a:xfrm>
          <a:prstGeom prst="rect">
            <a:avLst/>
          </a:prstGeom>
          <a:ln w="0">
            <a:noFill/>
          </a:ln>
        </p:spPr>
      </p:pic>
      <p:sp>
        <p:nvSpPr>
          <p:cNvPr id="290" name="TextBox 9"/>
          <p:cNvSpPr/>
          <p:nvPr/>
        </p:nvSpPr>
        <p:spPr>
          <a:xfrm>
            <a:off x="515520" y="1267560"/>
            <a:ext cx="10860480" cy="100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50000"/>
              </a:lnSpc>
              <a:buClr>
                <a:srgbClr val="232629"/>
              </a:buClr>
              <a:buFont typeface="Arial"/>
              <a:buChar char="•"/>
            </a:pPr>
            <a:r>
              <a:rPr lang="en-US" sz="2000" b="1" strike="noStrike" spc="-1">
                <a:solidFill>
                  <a:srgbClr val="232629"/>
                </a:solidFill>
                <a:latin typeface="-apple-system"/>
              </a:rPr>
              <a:t>Questions asking for customer support with third-party services </a:t>
            </a:r>
            <a:endParaRPr lang="en-US" sz="2000" b="0" strike="noStrike" spc="-1">
              <a:latin typeface="Arial"/>
            </a:endParaRPr>
          </a:p>
          <a:p>
            <a:pPr>
              <a:lnSpc>
                <a:spcPct val="150000"/>
              </a:lnSpc>
              <a:buNone/>
            </a:pPr>
            <a:endParaRPr lang="en-US" sz="2000" b="0" strike="noStrike" spc="-1">
              <a:latin typeface="Arial"/>
            </a:endParaRPr>
          </a:p>
        </p:txBody>
      </p:sp>
      <p:sp>
        <p:nvSpPr>
          <p:cNvPr id="291" name="TextBox 6"/>
          <p:cNvSpPr/>
          <p:nvPr/>
        </p:nvSpPr>
        <p:spPr>
          <a:xfrm>
            <a:off x="210600" y="6273360"/>
            <a:ext cx="117705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u="sng" strike="noStrike" spc="-1">
                <a:solidFill>
                  <a:srgbClr val="0563C1"/>
                </a:solidFill>
                <a:uFillTx/>
                <a:hlinkClick r:id="rId4"/>
              </a:rPr>
              <a:t>https://meta.stackoverflow.com/questions/255745/why-cant-i-ask-customer-service-related-questions-on-stack-overflow</a:t>
            </a:r>
            <a:endParaRPr lang="en-US" sz="1600" b="0" strike="noStrike" spc="-1"/>
          </a:p>
          <a:p>
            <a:pPr>
              <a:lnSpc>
                <a:spcPct val="100000"/>
              </a:lnSpc>
              <a:buNone/>
            </a:pPr>
            <a:endParaRPr lang="en-US" sz="1600" b="0" strike="noStrike" spc="-1">
              <a:latin typeface="Arial"/>
            </a:endParaRPr>
          </a:p>
        </p:txBody>
      </p:sp>
      <p:sp>
        <p:nvSpPr>
          <p:cNvPr id="292" name="TextBox 8"/>
          <p:cNvSpPr/>
          <p:nvPr/>
        </p:nvSpPr>
        <p:spPr>
          <a:xfrm>
            <a:off x="870120" y="1868760"/>
            <a:ext cx="10289880" cy="353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How do I get my Facebook developer account confirmation code</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Will Apple approve my app, and under what conditions</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Where can I download the developer kit</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This account can't login</a:t>
            </a:r>
            <a:endParaRPr lang="en-US" sz="18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Your password is incorrect</a:t>
            </a:r>
            <a:endParaRPr lang="en-US" sz="18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An error occurred, try again later</a:t>
            </a:r>
            <a:endParaRPr lang="en-US" sz="18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When will [some new feature] be released</a:t>
            </a:r>
            <a:r>
              <a:rPr lang="en-US" sz="2400" b="0" strike="noStrike" spc="-1">
                <a:solidFill>
                  <a:srgbClr val="000000"/>
                </a:solidFill>
                <a:latin typeface="Comic Sans MS"/>
                <a:ea typeface="Segoe UI"/>
              </a:rPr>
              <a:t>?</a:t>
            </a:r>
            <a:endParaRPr lang="en-US" sz="2400" b="0" strike="noStrike" spc="-1">
              <a:latin typeface="Arial"/>
            </a:endParaRPr>
          </a:p>
          <a:p>
            <a:pPr marL="343080" indent="-343080" algn="just">
              <a:lnSpc>
                <a:spcPct val="107000"/>
              </a:lnSpc>
              <a:spcBef>
                <a:spcPts val="799"/>
              </a:spcBef>
              <a:buClr>
                <a:srgbClr val="000000"/>
              </a:buClr>
              <a:buFont typeface="Symbol"/>
              <a:buChar char=""/>
            </a:pPr>
            <a:r>
              <a:rPr lang="en-US" sz="1800" b="0" strike="noStrike" spc="-1">
                <a:solidFill>
                  <a:srgbClr val="000000"/>
                </a:solidFill>
                <a:latin typeface="Comic Sans MS"/>
                <a:ea typeface="Segoe UI"/>
              </a:rPr>
              <a:t>Why is [some service] not (working / taking my login / giving me API credentials)?</a:t>
            </a:r>
            <a:endParaRPr lang="en-US" sz="1800" b="0" strike="noStrike" spc="-1">
              <a:latin typeface="Arial"/>
            </a:endParaRPr>
          </a:p>
        </p:txBody>
      </p:sp>
      <p:pic>
        <p:nvPicPr>
          <p:cNvPr id="293" name="Picture 3"/>
          <p:cNvPicPr/>
          <p:nvPr/>
        </p:nvPicPr>
        <p:blipFill>
          <a:blip r:embed="rId5"/>
          <a:stretch/>
        </p:blipFill>
        <p:spPr>
          <a:xfrm>
            <a:off x="7012440" y="3089520"/>
            <a:ext cx="4696560" cy="1619640"/>
          </a:xfrm>
          <a:prstGeom prst="rect">
            <a:avLst/>
          </a:prstGeom>
          <a:ln w="0">
            <a:noFill/>
          </a:ln>
        </p:spPr>
      </p:pic>
      <p:pic>
        <p:nvPicPr>
          <p:cNvPr id="8" name="Picture 7">
            <a:extLst>
              <a:ext uri="{FF2B5EF4-FFF2-40B4-BE49-F238E27FC236}">
                <a16:creationId xmlns:a16="http://schemas.microsoft.com/office/drawing/2014/main" id="{08C47EA1-F186-4CD1-9F91-4C4FBB2791C6}"/>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091053"/>
            <a:ext cx="10515240" cy="2100880"/>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US" sz="4000" spc="-1">
              <a:solidFill>
                <a:srgbClr val="000000"/>
              </a:solidFill>
              <a:latin typeface="-apple-system"/>
            </a:endParaRPr>
          </a:p>
        </p:txBody>
      </p:sp>
      <p:sp>
        <p:nvSpPr>
          <p:cNvPr id="9" name="TextBox 8">
            <a:extLst>
              <a:ext uri="{FF2B5EF4-FFF2-40B4-BE49-F238E27FC236}">
                <a16:creationId xmlns:a16="http://schemas.microsoft.com/office/drawing/2014/main" id="{84370474-D943-42F3-8AD8-18F15F2BCD37}"/>
              </a:ext>
            </a:extLst>
          </p:cNvPr>
          <p:cNvSpPr txBox="1"/>
          <p:nvPr/>
        </p:nvSpPr>
        <p:spPr>
          <a:xfrm>
            <a:off x="180360" y="6314280"/>
            <a:ext cx="12225000" cy="553998"/>
          </a:xfrm>
          <a:prstGeom prst="rect">
            <a:avLst/>
          </a:prstGeom>
          <a:noFill/>
        </p:spPr>
        <p:txBody>
          <a:bodyPr wrap="square">
            <a:spAutoFit/>
          </a:bodyPr>
          <a:lstStyle/>
          <a:p>
            <a:r>
              <a:rPr lang="en-US" sz="1600">
                <a:hlinkClick r:id="rId4"/>
              </a:rPr>
              <a:t>https://meta.stackoverflow.com/questions/255745/why-cant-i-ask-customer-service-related-questions-on-stack-overflow</a:t>
            </a:r>
            <a:endParaRPr lang="fa-IR" sz="1600"/>
          </a:p>
          <a:p>
            <a:endParaRPr lang="en-US" sz="1400"/>
          </a:p>
        </p:txBody>
      </p:sp>
      <p:pic>
        <p:nvPicPr>
          <p:cNvPr id="11" name="Picture 10">
            <a:extLst>
              <a:ext uri="{FF2B5EF4-FFF2-40B4-BE49-F238E27FC236}">
                <a16:creationId xmlns:a16="http://schemas.microsoft.com/office/drawing/2014/main" id="{2AAF0157-2B7F-4ECA-AA13-658CD17B1250}"/>
              </a:ext>
            </a:extLst>
          </p:cNvPr>
          <p:cNvPicPr>
            <a:picLocks noChangeAspect="1"/>
          </p:cNvPicPr>
          <p:nvPr/>
        </p:nvPicPr>
        <p:blipFill>
          <a:blip r:embed="rId5"/>
          <a:stretch>
            <a:fillRect/>
          </a:stretch>
        </p:blipFill>
        <p:spPr>
          <a:xfrm>
            <a:off x="2896957" y="2414256"/>
            <a:ext cx="6398087" cy="328267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4607C5D0-5090-4EE9-80C7-F5CA17DD50BB}"/>
              </a:ext>
            </a:extLst>
          </p:cNvPr>
          <p:cNvSpPr txBox="1"/>
          <p:nvPr/>
        </p:nvSpPr>
        <p:spPr>
          <a:xfrm>
            <a:off x="645120" y="1304670"/>
            <a:ext cx="7919760" cy="1131848"/>
          </a:xfrm>
          <a:prstGeom prst="rect">
            <a:avLst/>
          </a:prstGeom>
          <a:noFill/>
        </p:spPr>
        <p:txBody>
          <a:bodyPr wrap="square">
            <a:spAutoFit/>
          </a:bodyPr>
          <a:lstStyle/>
          <a:p>
            <a:pPr marL="285840" indent="-285840">
              <a:lnSpc>
                <a:spcPct val="150000"/>
              </a:lnSpc>
              <a:buClr>
                <a:srgbClr val="232629"/>
              </a:buClr>
              <a:buFont typeface="Arial"/>
              <a:buChar char="•"/>
            </a:pPr>
            <a:r>
              <a:rPr lang="en-US" sz="2400" spc="-1">
                <a:solidFill>
                  <a:srgbClr val="232629"/>
                </a:solidFill>
                <a:latin typeface="-apple-system"/>
              </a:rPr>
              <a:t>API/Programming related question is ok</a:t>
            </a:r>
            <a:endParaRPr lang="fa-IR" sz="2400" strike="noStrike" spc="-1">
              <a:solidFill>
                <a:srgbClr val="232629"/>
              </a:solidFill>
              <a:latin typeface="-apple-system"/>
            </a:endParaRPr>
          </a:p>
          <a:p>
            <a:pPr marL="743040" lvl="1" indent="-285840">
              <a:lnSpc>
                <a:spcPct val="150000"/>
              </a:lnSpc>
              <a:buClr>
                <a:srgbClr val="232629"/>
              </a:buClr>
              <a:buFont typeface="Arial"/>
              <a:buChar char="•"/>
            </a:pPr>
            <a:endParaRPr lang="en-US" sz="2400" strike="noStrike" spc="-1">
              <a:latin typeface="Arial"/>
            </a:endParaRPr>
          </a:p>
        </p:txBody>
      </p:sp>
      <p:pic>
        <p:nvPicPr>
          <p:cNvPr id="10" name="Picture 9">
            <a:extLst>
              <a:ext uri="{FF2B5EF4-FFF2-40B4-BE49-F238E27FC236}">
                <a16:creationId xmlns:a16="http://schemas.microsoft.com/office/drawing/2014/main" id="{866BCEE1-CFAE-49E9-9DA7-BCBB7167E241}"/>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8803756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a:t>
            </a:r>
            <a:endParaRPr lang="en-US" sz="4400" b="0" strike="noStrike" spc="-1">
              <a:solidFill>
                <a:srgbClr val="000000"/>
              </a:solidFill>
              <a:latin typeface="Calibri"/>
            </a:endParaRPr>
          </a:p>
        </p:txBody>
      </p:sp>
      <p:pic>
        <p:nvPicPr>
          <p:cNvPr id="295" name="Picture 7"/>
          <p:cNvPicPr/>
          <p:nvPr/>
        </p:nvPicPr>
        <p:blipFill>
          <a:blip r:embed="rId3"/>
          <a:stretch/>
        </p:blipFill>
        <p:spPr>
          <a:xfrm>
            <a:off x="10339560" y="5834520"/>
            <a:ext cx="1641600" cy="730440"/>
          </a:xfrm>
          <a:prstGeom prst="rect">
            <a:avLst/>
          </a:prstGeom>
          <a:ln w="0">
            <a:noFill/>
          </a:ln>
        </p:spPr>
      </p:pic>
      <p:sp>
        <p:nvSpPr>
          <p:cNvPr id="296" name="TextBox 9"/>
          <p:cNvSpPr/>
          <p:nvPr/>
        </p:nvSpPr>
        <p:spPr>
          <a:xfrm>
            <a:off x="515520" y="1267560"/>
            <a:ext cx="10860480" cy="228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32629"/>
              </a:buClr>
              <a:buFont typeface="Arial"/>
              <a:buChar char="•"/>
            </a:pPr>
            <a:r>
              <a:rPr lang="en-US" sz="1800" b="0" strike="noStrike" spc="-1">
                <a:solidFill>
                  <a:srgbClr val="232629"/>
                </a:solidFill>
                <a:latin typeface="-apple-system"/>
              </a:rPr>
              <a:t>Needs details or clarity</a:t>
            </a:r>
            <a:endParaRPr lang="en-US" sz="1800" b="0" strike="noStrike" spc="-1">
              <a:latin typeface="Arial"/>
            </a:endParaRPr>
          </a:p>
          <a:p>
            <a:pPr marL="285840" indent="-285840">
              <a:lnSpc>
                <a:spcPct val="100000"/>
              </a:lnSpc>
              <a:buClr>
                <a:srgbClr val="232629"/>
              </a:buClr>
              <a:buFont typeface="Arial"/>
              <a:buChar char="•"/>
            </a:pPr>
            <a:r>
              <a:rPr lang="en-US" sz="1800" b="0" strike="noStrike" spc="-1">
                <a:solidFill>
                  <a:srgbClr val="232629"/>
                </a:solidFill>
                <a:latin typeface="-apple-system"/>
              </a:rPr>
              <a:t>Needs more focus </a:t>
            </a:r>
            <a:endParaRPr lang="en-US" sz="1800" b="0" strike="noStrike" spc="-1">
              <a:latin typeface="Arial"/>
            </a:endParaRPr>
          </a:p>
          <a:p>
            <a:pPr marL="285840" indent="-285840">
              <a:lnSpc>
                <a:spcPct val="100000"/>
              </a:lnSpc>
              <a:buClr>
                <a:srgbClr val="232629"/>
              </a:buClr>
              <a:buFont typeface="Arial"/>
              <a:buChar char="•"/>
            </a:pPr>
            <a:r>
              <a:rPr lang="en-US" sz="1800" b="0" strike="noStrike" spc="-1">
                <a:solidFill>
                  <a:srgbClr val="232629"/>
                </a:solidFill>
                <a:latin typeface="-apple-system"/>
              </a:rPr>
              <a:t>Questions about </a:t>
            </a:r>
            <a:r>
              <a:rPr lang="en-US" sz="1800" b="0" i="1" strike="noStrike" spc="-1">
                <a:solidFill>
                  <a:srgbClr val="232629"/>
                </a:solidFill>
                <a:latin typeface="-apple-system"/>
              </a:rPr>
              <a:t>a problem that can no longer be reproduced </a:t>
            </a:r>
            <a:endParaRPr lang="en-US" sz="1800" b="0" strike="noStrike" spc="-1">
              <a:latin typeface="Arial"/>
            </a:endParaRPr>
          </a:p>
          <a:p>
            <a:pPr marL="285840" indent="-285840">
              <a:lnSpc>
                <a:spcPct val="100000"/>
              </a:lnSpc>
              <a:buClr>
                <a:srgbClr val="232629"/>
              </a:buClr>
              <a:buFont typeface="Arial"/>
              <a:buChar char="•"/>
            </a:pPr>
            <a:r>
              <a:rPr lang="en-US" sz="1800" b="0" strike="noStrike" spc="-1">
                <a:solidFill>
                  <a:srgbClr val="232629"/>
                </a:solidFill>
                <a:latin typeface="-apple-system"/>
              </a:rPr>
              <a:t>A community-specific reason:</a:t>
            </a:r>
            <a:endParaRPr lang="en-US" sz="1800" b="0" strike="noStrike" spc="-1">
              <a:latin typeface="Arial"/>
            </a:endParaRPr>
          </a:p>
          <a:p>
            <a:pPr marL="743040" lvl="1" indent="-285840">
              <a:lnSpc>
                <a:spcPct val="100000"/>
              </a:lnSpc>
              <a:buClr>
                <a:srgbClr val="232629"/>
              </a:buClr>
              <a:buFont typeface="Arial"/>
              <a:buChar char="•"/>
            </a:pPr>
            <a:r>
              <a:rPr lang="en-US" sz="1800" b="0" strike="noStrike" spc="-1">
                <a:solidFill>
                  <a:srgbClr val="232629"/>
                </a:solidFill>
                <a:latin typeface="-apple-system"/>
              </a:rPr>
              <a:t>Questions about </a:t>
            </a:r>
            <a:r>
              <a:rPr lang="en-US" sz="1800" b="0" i="1" strike="noStrike" spc="-1">
                <a:solidFill>
                  <a:srgbClr val="232629"/>
                </a:solidFill>
                <a:latin typeface="-apple-system"/>
              </a:rPr>
              <a:t>general computing hardware and software</a:t>
            </a:r>
            <a:endParaRPr lang="en-US" sz="1800" b="0" strike="noStrike" spc="-1">
              <a:latin typeface="Arial"/>
            </a:endParaRPr>
          </a:p>
          <a:p>
            <a:pPr marL="743040" lvl="1" indent="-285840">
              <a:lnSpc>
                <a:spcPct val="100000"/>
              </a:lnSpc>
              <a:buClr>
                <a:srgbClr val="232629"/>
              </a:buClr>
              <a:buFont typeface="Arial"/>
              <a:buChar char="•"/>
            </a:pPr>
            <a:r>
              <a:rPr lang="en-US" sz="1800" b="0" strike="noStrike" spc="-1">
                <a:solidFill>
                  <a:srgbClr val="232629"/>
                </a:solidFill>
                <a:latin typeface="-apple-system"/>
              </a:rPr>
              <a:t>Questions on </a:t>
            </a:r>
            <a:r>
              <a:rPr lang="en-US" sz="1800" b="0" i="1" strike="noStrike" spc="-1">
                <a:solidFill>
                  <a:srgbClr val="232629"/>
                </a:solidFill>
                <a:latin typeface="-apple-system"/>
              </a:rPr>
              <a:t>professional server, networking, or </a:t>
            </a:r>
            <a:endParaRPr lang="en-US" sz="1800" b="0" strike="noStrike" spc="-1">
              <a:latin typeface="Arial"/>
            </a:endParaRPr>
          </a:p>
          <a:p>
            <a:pPr marL="457200">
              <a:lnSpc>
                <a:spcPct val="100000"/>
              </a:lnSpc>
              <a:buNone/>
            </a:pPr>
            <a:r>
              <a:rPr lang="en-US" sz="1800" b="0" i="1" strike="noStrike" spc="-1">
                <a:solidFill>
                  <a:srgbClr val="232629"/>
                </a:solidFill>
                <a:latin typeface="-apple-system"/>
              </a:rPr>
              <a:t>related infrastructure administration</a:t>
            </a:r>
            <a:r>
              <a:rPr lang="en-US" sz="1800" b="0" strike="noStrike" spc="-1">
                <a:solidFill>
                  <a:srgbClr val="232629"/>
                </a:solidFill>
                <a:latin typeface="-apple-system"/>
              </a:rPr>
              <a:t> </a:t>
            </a:r>
            <a:r>
              <a:rPr lang="en-US" sz="1800" b="0" strike="noStrike" spc="-1">
                <a:solidFill>
                  <a:srgbClr val="232629"/>
                </a:solidFill>
                <a:latin typeface="Calibri"/>
              </a:rPr>
              <a:t> </a:t>
            </a:r>
            <a:endParaRPr lang="en-US" sz="1800" b="0" strike="noStrike" spc="-1">
              <a:latin typeface="Arial"/>
            </a:endParaRPr>
          </a:p>
          <a:p>
            <a:pPr>
              <a:lnSpc>
                <a:spcPct val="100000"/>
              </a:lnSpc>
              <a:buNone/>
            </a:pPr>
            <a:endParaRPr lang="en-US" sz="1800" b="0" strike="noStrike" spc="-1">
              <a:latin typeface="Arial"/>
            </a:endParaRPr>
          </a:p>
        </p:txBody>
      </p:sp>
      <p:sp>
        <p:nvSpPr>
          <p:cNvPr id="297" name="TextBox 11"/>
          <p:cNvSpPr/>
          <p:nvPr/>
        </p:nvSpPr>
        <p:spPr>
          <a:xfrm>
            <a:off x="-248501" y="5559842"/>
            <a:ext cx="11742120" cy="10747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600" b="0" u="sng" strike="noStrike" spc="-1">
                <a:solidFill>
                  <a:srgbClr val="0563C1"/>
                </a:solidFill>
                <a:uFillTx/>
                <a:ea typeface="Segoe UI"/>
                <a:hlinkClick r:id="rId4"/>
              </a:rPr>
              <a:t>https://stackoverflow.com/help/on-topic</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5"/>
              </a:rPr>
              <a:t>https://stackoverflow.com/help/closed-questions</a:t>
            </a:r>
            <a:endParaRPr lang="en-US" sz="1600" b="0" strike="noStrike" spc="-1"/>
          </a:p>
          <a:p>
            <a:pPr marL="457200" algn="just">
              <a:lnSpc>
                <a:spcPct val="107000"/>
              </a:lnSpc>
              <a:spcBef>
                <a:spcPts val="799"/>
              </a:spcBef>
              <a:buNone/>
              <a:tabLst>
                <a:tab pos="0" algn="l"/>
              </a:tabLst>
            </a:pPr>
            <a:r>
              <a:rPr lang="en-US" sz="1600" b="0" u="sng" strike="noStrike" spc="-1">
                <a:solidFill>
                  <a:srgbClr val="0563C1"/>
                </a:solidFill>
                <a:uFillTx/>
                <a:ea typeface="Segoe UI"/>
                <a:hlinkClick r:id="rId6"/>
              </a:rPr>
              <a:t>https://meta.stackoverflow.com/questions/417476/question-close-reasons-definitions-and-guidance</a:t>
            </a:r>
            <a:endParaRPr lang="en-US" sz="1600" b="0" strike="noStrike" spc="-1"/>
          </a:p>
        </p:txBody>
      </p:sp>
      <p:pic>
        <p:nvPicPr>
          <p:cNvPr id="298" name="Picture 3"/>
          <p:cNvPicPr/>
          <p:nvPr/>
        </p:nvPicPr>
        <p:blipFill>
          <a:blip r:embed="rId7"/>
          <a:stretch/>
        </p:blipFill>
        <p:spPr>
          <a:xfrm>
            <a:off x="7036920" y="1267560"/>
            <a:ext cx="4754160" cy="4659480"/>
          </a:xfrm>
          <a:prstGeom prst="rect">
            <a:avLst/>
          </a:prstGeom>
          <a:ln>
            <a:noFill/>
          </a:ln>
          <a:effectLst>
            <a:outerShdw blurRad="292100" dist="139700" dir="2700000" algn="tl" rotWithShape="0">
              <a:srgbClr val="333333">
                <a:alpha val="65000"/>
              </a:srgbClr>
            </a:outerShdw>
          </a:effectLst>
        </p:spPr>
      </p:pic>
      <p:sp>
        <p:nvSpPr>
          <p:cNvPr id="299" name="Rectangle 6"/>
          <p:cNvSpPr/>
          <p:nvPr/>
        </p:nvSpPr>
        <p:spPr>
          <a:xfrm>
            <a:off x="7424280" y="2006280"/>
            <a:ext cx="3234240" cy="2451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4C9E7-2D49-4409-9178-1DA398C929DC}"/>
              </a:ext>
            </a:extLst>
          </p:cNvPr>
          <p:cNvPicPr>
            <a:picLocks noChangeAspect="1"/>
          </p:cNvPicPr>
          <p:nvPr/>
        </p:nvPicPr>
        <p:blipFill rotWithShape="1">
          <a:blip r:embed="rId3"/>
          <a:srcRect t="31096"/>
          <a:stretch/>
        </p:blipFill>
        <p:spPr>
          <a:xfrm>
            <a:off x="3972432" y="5460557"/>
            <a:ext cx="5173537" cy="808765"/>
          </a:xfrm>
          <a:prstGeom prst="rect">
            <a:avLst/>
          </a:prstGeom>
          <a:ln>
            <a:noFill/>
          </a:ln>
          <a:effectLst>
            <a:outerShdw blurRad="292100" dist="139700" dir="2700000" algn="tl" rotWithShape="0">
              <a:srgbClr val="333333">
                <a:alpha val="65000"/>
              </a:srgbClr>
            </a:outerShdw>
          </a:effectLst>
        </p:spPr>
      </p:pic>
      <p:sp>
        <p:nvSpPr>
          <p:cNvPr id="300"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Who can close questions?</a:t>
            </a:r>
            <a:endParaRPr lang="en-US" sz="4400" b="0" strike="noStrike" spc="-1">
              <a:solidFill>
                <a:srgbClr val="000000"/>
              </a:solidFill>
              <a:latin typeface="Calibri"/>
            </a:endParaRPr>
          </a:p>
        </p:txBody>
      </p:sp>
      <p:pic>
        <p:nvPicPr>
          <p:cNvPr id="301" name="Picture 7"/>
          <p:cNvPicPr/>
          <p:nvPr/>
        </p:nvPicPr>
        <p:blipFill>
          <a:blip r:embed="rId4"/>
          <a:stretch/>
        </p:blipFill>
        <p:spPr>
          <a:xfrm>
            <a:off x="10339560" y="5834520"/>
            <a:ext cx="1641600" cy="730440"/>
          </a:xfrm>
          <a:prstGeom prst="rect">
            <a:avLst/>
          </a:prstGeom>
          <a:ln w="0">
            <a:noFill/>
          </a:ln>
        </p:spPr>
      </p:pic>
      <p:sp>
        <p:nvSpPr>
          <p:cNvPr id="302" name="TextBox 8"/>
          <p:cNvSpPr/>
          <p:nvPr/>
        </p:nvSpPr>
        <p:spPr>
          <a:xfrm>
            <a:off x="230400" y="6285900"/>
            <a:ext cx="609552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u="sng" strike="noStrike" spc="-1">
                <a:solidFill>
                  <a:srgbClr val="0563C1"/>
                </a:solidFill>
                <a:uFillTx/>
                <a:hlinkClick r:id="rId5"/>
              </a:rPr>
              <a:t>https://stackoverflow.com/help/closed-questions</a:t>
            </a:r>
            <a:endParaRPr lang="en-US" sz="1600" b="0" strike="noStrike" spc="-1"/>
          </a:p>
          <a:p>
            <a:pPr>
              <a:lnSpc>
                <a:spcPct val="100000"/>
              </a:lnSpc>
              <a:buNone/>
            </a:pPr>
            <a:endParaRPr lang="en-US" sz="1600" b="0" strike="noStrike" spc="-1"/>
          </a:p>
        </p:txBody>
      </p:sp>
      <p:sp>
        <p:nvSpPr>
          <p:cNvPr id="303" name="TextBox 6"/>
          <p:cNvSpPr/>
          <p:nvPr/>
        </p:nvSpPr>
        <p:spPr>
          <a:xfrm>
            <a:off x="609480" y="1449000"/>
            <a:ext cx="3377880" cy="106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000000"/>
              </a:buClr>
              <a:buFont typeface="Arial"/>
              <a:buChar char="•"/>
            </a:pPr>
            <a:r>
              <a:rPr lang="en-US" sz="3200" b="0" strike="noStrike" spc="-1">
                <a:solidFill>
                  <a:srgbClr val="000000"/>
                </a:solidFill>
                <a:latin typeface="Calibri"/>
              </a:rPr>
              <a:t>3k score</a:t>
            </a:r>
            <a:endParaRPr lang="en-US" sz="3200" b="0" strike="noStrike" spc="-1">
              <a:latin typeface="Arial"/>
            </a:endParaRPr>
          </a:p>
          <a:p>
            <a:pPr marL="285840" indent="-285840">
              <a:lnSpc>
                <a:spcPct val="100000"/>
              </a:lnSpc>
              <a:buClr>
                <a:srgbClr val="000000"/>
              </a:buClr>
              <a:buFont typeface="Arial"/>
              <a:buChar char="•"/>
            </a:pPr>
            <a:r>
              <a:rPr lang="en-US" sz="3200" b="0" strike="noStrike" spc="-1">
                <a:solidFill>
                  <a:srgbClr val="000000"/>
                </a:solidFill>
                <a:latin typeface="Calibri"/>
              </a:rPr>
              <a:t>3 close votes</a:t>
            </a:r>
            <a:endParaRPr lang="en-US" sz="3200" b="0" strike="noStrike" spc="-1">
              <a:latin typeface="Arial"/>
            </a:endParaRPr>
          </a:p>
        </p:txBody>
      </p:sp>
      <p:pic>
        <p:nvPicPr>
          <p:cNvPr id="304" name="Picture 13"/>
          <p:cNvPicPr/>
          <p:nvPr/>
        </p:nvPicPr>
        <p:blipFill>
          <a:blip r:embed="rId6"/>
          <a:stretch/>
        </p:blipFill>
        <p:spPr>
          <a:xfrm>
            <a:off x="3953705" y="1409587"/>
            <a:ext cx="7065837" cy="28314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A7217E7-4F56-475D-85C1-0A4A8E94EF78}"/>
              </a:ext>
            </a:extLst>
          </p:cNvPr>
          <p:cNvPicPr>
            <a:picLocks noChangeAspect="1"/>
          </p:cNvPicPr>
          <p:nvPr/>
        </p:nvPicPr>
        <p:blipFill>
          <a:blip r:embed="rId7"/>
          <a:stretch>
            <a:fillRect/>
          </a:stretch>
        </p:blipFill>
        <p:spPr>
          <a:xfrm>
            <a:off x="3987360" y="4550820"/>
            <a:ext cx="5158609" cy="808765"/>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3384112E-2D59-4FA5-B4D6-456D6DB352E0}"/>
              </a:ext>
            </a:extLst>
          </p:cNvPr>
          <p:cNvSpPr/>
          <p:nvPr/>
        </p:nvSpPr>
        <p:spPr>
          <a:xfrm>
            <a:off x="5470634" y="3767959"/>
            <a:ext cx="3026980" cy="47302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F6A103-E549-4A14-B5EA-0CCA5D1A814A}"/>
              </a:ext>
            </a:extLst>
          </p:cNvPr>
          <p:cNvSpPr/>
          <p:nvPr/>
        </p:nvSpPr>
        <p:spPr>
          <a:xfrm>
            <a:off x="4976651" y="4627789"/>
            <a:ext cx="304800" cy="34860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7F801F-79D0-471C-A4C4-B7C63AC5C293}"/>
              </a:ext>
            </a:extLst>
          </p:cNvPr>
          <p:cNvSpPr/>
          <p:nvPr/>
        </p:nvSpPr>
        <p:spPr>
          <a:xfrm>
            <a:off x="5034454" y="5505407"/>
            <a:ext cx="404647" cy="32911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14669CD-1EC3-452E-B406-91A49754F6A9}"/>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Stackoverflow Redline</a:t>
            </a:r>
            <a:endParaRPr lang="en-US" sz="4400" b="0" strike="noStrike" spc="-1">
              <a:solidFill>
                <a:srgbClr val="000000"/>
              </a:solidFill>
              <a:latin typeface="Calibri"/>
            </a:endParaRPr>
          </a:p>
        </p:txBody>
      </p:sp>
      <p:pic>
        <p:nvPicPr>
          <p:cNvPr id="306" name="Picture 7"/>
          <p:cNvPicPr/>
          <p:nvPr/>
        </p:nvPicPr>
        <p:blipFill>
          <a:blip r:embed="rId3"/>
          <a:stretch/>
        </p:blipFill>
        <p:spPr>
          <a:xfrm>
            <a:off x="10339560" y="5834520"/>
            <a:ext cx="1641600" cy="730440"/>
          </a:xfrm>
          <a:prstGeom prst="rect">
            <a:avLst/>
          </a:prstGeom>
          <a:ln w="0">
            <a:noFill/>
          </a:ln>
        </p:spPr>
      </p:pic>
      <p:sp>
        <p:nvSpPr>
          <p:cNvPr id="307" name="TextBox 9"/>
          <p:cNvSpPr/>
          <p:nvPr/>
        </p:nvSpPr>
        <p:spPr>
          <a:xfrm>
            <a:off x="228600" y="6081763"/>
            <a:ext cx="1133748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u="sng" strike="noStrike" spc="-1">
                <a:solidFill>
                  <a:srgbClr val="0563C1"/>
                </a:solidFill>
                <a:uFillTx/>
                <a:hlinkClick r:id="rId4"/>
              </a:rPr>
              <a:t>https://meta.stackexchange.com/questions/35593/whats-the-policy-about-having-multiple-user-accounts</a:t>
            </a:r>
            <a:endParaRPr lang="en-US" sz="1600" b="0" strike="noStrike" spc="-1"/>
          </a:p>
        </p:txBody>
      </p:sp>
      <p:sp>
        <p:nvSpPr>
          <p:cNvPr id="308" name="TextBox 10"/>
          <p:cNvSpPr/>
          <p:nvPr/>
        </p:nvSpPr>
        <p:spPr>
          <a:xfrm>
            <a:off x="243590" y="6353437"/>
            <a:ext cx="1177416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u="sng" spc="-1">
                <a:solidFill>
                  <a:srgbClr val="0563C1"/>
                </a:solidFill>
              </a:rPr>
              <a:t>https://meta.stackoverflow.com/questions/260430/what-should-i-do-when-i-see-a-user-with-multiple-accounts-and-what-action-will</a:t>
            </a:r>
            <a:endParaRPr lang="en-US" sz="1400" b="0" strike="noStrike" spc="-1"/>
          </a:p>
          <a:p>
            <a:pPr>
              <a:lnSpc>
                <a:spcPct val="100000"/>
              </a:lnSpc>
              <a:buNone/>
            </a:pPr>
            <a:endParaRPr lang="en-US" sz="1400" b="0" strike="noStrike" spc="-1">
              <a:latin typeface="Arial"/>
            </a:endParaRPr>
          </a:p>
        </p:txBody>
      </p:sp>
      <p:sp>
        <p:nvSpPr>
          <p:cNvPr id="309" name="TextBox 4"/>
          <p:cNvSpPr/>
          <p:nvPr/>
        </p:nvSpPr>
        <p:spPr>
          <a:xfrm>
            <a:off x="648434" y="1231380"/>
            <a:ext cx="5261675" cy="1752872"/>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457200" indent="-457200">
              <a:lnSpc>
                <a:spcPct val="100000"/>
              </a:lnSpc>
              <a:buClr>
                <a:srgbClr val="000000"/>
              </a:buClr>
              <a:buFont typeface="Arial"/>
              <a:buChar char="•"/>
            </a:pPr>
            <a:r>
              <a:rPr lang="en-US" sz="3200" b="0" strike="noStrike" spc="-1">
                <a:solidFill>
                  <a:srgbClr val="000000"/>
                </a:solidFill>
                <a:latin typeface="Calibri"/>
              </a:rPr>
              <a:t>Stackoverflow Gangs</a:t>
            </a:r>
            <a:endParaRPr lang="en-US" sz="3200" b="0" strike="noStrike" spc="-1">
              <a:latin typeface="Arial"/>
            </a:endParaRPr>
          </a:p>
          <a:p>
            <a:pPr marL="914400" lvl="1" indent="-457200">
              <a:lnSpc>
                <a:spcPct val="100000"/>
              </a:lnSpc>
              <a:buClr>
                <a:srgbClr val="000000"/>
              </a:buClr>
              <a:buFont typeface="Arial"/>
              <a:buChar char="•"/>
            </a:pPr>
            <a:r>
              <a:rPr lang="en-US" sz="2000" b="0" strike="noStrike" spc="-1">
                <a:solidFill>
                  <a:srgbClr val="000000"/>
                </a:solidFill>
                <a:latin typeface="Calibri"/>
              </a:rPr>
              <a:t>Multiple Accounts Voting for each other</a:t>
            </a:r>
            <a:endParaRPr lang="en-US" sz="2000" b="0" strike="noStrike" spc="-1">
              <a:latin typeface="Arial"/>
            </a:endParaRPr>
          </a:p>
          <a:p>
            <a:pPr>
              <a:lnSpc>
                <a:spcPct val="100000"/>
              </a:lnSpc>
              <a:buNone/>
            </a:pPr>
            <a:endParaRPr lang="en-US" sz="2800" b="0" strike="noStrike" spc="-1">
              <a:latin typeface="Arial"/>
            </a:endParaRPr>
          </a:p>
          <a:p>
            <a:pPr>
              <a:lnSpc>
                <a:spcPct val="100000"/>
              </a:lnSpc>
              <a:buNone/>
            </a:pPr>
            <a:endParaRPr lang="en-US" sz="2800" b="0" strike="noStrike" spc="-1">
              <a:latin typeface="Arial"/>
            </a:endParaRPr>
          </a:p>
        </p:txBody>
      </p:sp>
      <p:pic>
        <p:nvPicPr>
          <p:cNvPr id="310" name="Picture 11"/>
          <p:cNvPicPr/>
          <p:nvPr/>
        </p:nvPicPr>
        <p:blipFill>
          <a:blip r:embed="rId5"/>
          <a:stretch/>
        </p:blipFill>
        <p:spPr>
          <a:xfrm>
            <a:off x="3179880" y="2295360"/>
            <a:ext cx="5828760" cy="3497040"/>
          </a:xfrm>
          <a:prstGeom prst="rect">
            <a:avLst/>
          </a:prstGeom>
          <a:ln>
            <a:noFill/>
          </a:ln>
          <a:effectLst>
            <a:softEdge rad="112500"/>
          </a:effectLst>
        </p:spPr>
      </p:pic>
      <p:sp>
        <p:nvSpPr>
          <p:cNvPr id="311" name="TextBox 8"/>
          <p:cNvSpPr/>
          <p:nvPr/>
        </p:nvSpPr>
        <p:spPr>
          <a:xfrm>
            <a:off x="228600" y="5841760"/>
            <a:ext cx="1120464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u="sng" strike="noStrike" spc="-1">
                <a:solidFill>
                  <a:srgbClr val="0563C1"/>
                </a:solidFill>
                <a:uFillTx/>
                <a:hlinkClick r:id="rId6"/>
              </a:rPr>
              <a:t>https://meta.stackoverflow.com/questions/262345/is-it-ok-to-ask-your-friends-to-upvote-your-posts</a:t>
            </a:r>
            <a:endParaRPr lang="en-US" sz="1600" b="0" strike="noStrike" spc="-1"/>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PlaceHolder 1"/>
          <p:cNvSpPr>
            <a:spLocks noGrp="1"/>
          </p:cNvSpPr>
          <p:nvPr>
            <p:ph type="title"/>
          </p:nvPr>
        </p:nvSpPr>
        <p:spPr>
          <a:xfrm>
            <a:off x="515520" y="12348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Why are some questions closed?- Review</a:t>
            </a:r>
            <a:endParaRPr lang="en-US" sz="4400" b="0" strike="noStrike" spc="-1">
              <a:solidFill>
                <a:srgbClr val="000000"/>
              </a:solidFill>
              <a:latin typeface="Calibri"/>
            </a:endParaRPr>
          </a:p>
        </p:txBody>
      </p:sp>
      <p:pic>
        <p:nvPicPr>
          <p:cNvPr id="313" name="Picture 7"/>
          <p:cNvPicPr/>
          <p:nvPr/>
        </p:nvPicPr>
        <p:blipFill>
          <a:blip r:embed="rId3"/>
          <a:stretch/>
        </p:blipFill>
        <p:spPr>
          <a:xfrm>
            <a:off x="10339560" y="5834520"/>
            <a:ext cx="1641600" cy="730440"/>
          </a:xfrm>
          <a:prstGeom prst="rect">
            <a:avLst/>
          </a:prstGeom>
          <a:ln w="0">
            <a:noFill/>
          </a:ln>
        </p:spPr>
      </p:pic>
      <p:sp>
        <p:nvSpPr>
          <p:cNvPr id="314" name="TextBox 8"/>
          <p:cNvSpPr/>
          <p:nvPr/>
        </p:nvSpPr>
        <p:spPr>
          <a:xfrm>
            <a:off x="230400" y="6270910"/>
            <a:ext cx="609552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u="sng" strike="noStrike" spc="-1">
                <a:solidFill>
                  <a:srgbClr val="0563C1"/>
                </a:solidFill>
                <a:uFillTx/>
                <a:hlinkClick r:id="rId4"/>
              </a:rPr>
              <a:t>https://stackoverflow.com/help/closed-questions</a:t>
            </a:r>
            <a:endParaRPr lang="en-US" sz="1600" b="0" strike="noStrike" spc="-1"/>
          </a:p>
          <a:p>
            <a:pPr>
              <a:lnSpc>
                <a:spcPct val="100000"/>
              </a:lnSpc>
              <a:buNone/>
            </a:pPr>
            <a:endParaRPr lang="en-US" sz="1600" b="0" strike="noStrike" spc="-1"/>
          </a:p>
        </p:txBody>
      </p:sp>
      <p:sp>
        <p:nvSpPr>
          <p:cNvPr id="315" name="TextBox 6"/>
          <p:cNvSpPr/>
          <p:nvPr/>
        </p:nvSpPr>
        <p:spPr>
          <a:xfrm>
            <a:off x="622440" y="1258560"/>
            <a:ext cx="1094688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000000"/>
              </a:buClr>
              <a:buFont typeface="Arial"/>
              <a:buChar char="•"/>
            </a:pPr>
            <a:r>
              <a:rPr lang="en-US" sz="3200" b="0" strike="noStrike" spc="-1">
                <a:solidFill>
                  <a:srgbClr val="000000"/>
                </a:solidFill>
                <a:latin typeface="Calibri"/>
              </a:rPr>
              <a:t>Review</a:t>
            </a:r>
            <a:endParaRPr lang="en-US" sz="3200" b="0" strike="noStrike" spc="-1">
              <a:latin typeface="Arial"/>
            </a:endParaRPr>
          </a:p>
          <a:p>
            <a:pPr marL="743040" lvl="1" indent="-285840">
              <a:buClr>
                <a:srgbClr val="000000"/>
              </a:buClr>
              <a:buFont typeface="Arial"/>
              <a:buChar char="•"/>
            </a:pPr>
            <a:r>
              <a:rPr lang="en-US" sz="2000" b="0" strike="noStrike" spc="-1">
                <a:solidFill>
                  <a:srgbClr val="000000"/>
                </a:solidFill>
                <a:latin typeface="-apple-system"/>
              </a:rPr>
              <a:t>Duplicate</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Opinion-based</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Questions asking us to recommend or find a book, tool, software library, tutorial </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Questions seeking debugging help </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Legal questions, including questions about copyright or licensing</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Questions asking for customer support with third-party services </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Needs details or clarity</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Needs more focus </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Questions about a problem that can no longer be reproduced </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A community-specific reason:</a:t>
            </a:r>
            <a:endParaRPr lang="en-US" sz="2000" b="0" strike="noStrike" spc="-1">
              <a:latin typeface="-apple-system"/>
            </a:endParaRPr>
          </a:p>
          <a:p>
            <a:pPr marL="743040" lvl="1" indent="-285840">
              <a:buClr>
                <a:srgbClr val="000000"/>
              </a:buClr>
              <a:buFont typeface="Arial"/>
              <a:buChar char="•"/>
            </a:pPr>
            <a:r>
              <a:rPr lang="en-US" sz="2000" b="0" strike="noStrike" spc="-1">
                <a:solidFill>
                  <a:srgbClr val="000000"/>
                </a:solidFill>
                <a:latin typeface="-apple-system"/>
              </a:rPr>
              <a:t>Stackoverflow Redline</a:t>
            </a:r>
            <a:endParaRPr lang="en-US" sz="28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sp>
        <p:nvSpPr>
          <p:cNvPr id="102" name="Content Placeholder 34"/>
          <p:cNvSpPr/>
          <p:nvPr/>
        </p:nvSpPr>
        <p:spPr>
          <a:xfrm>
            <a:off x="68940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Introduction</a:t>
            </a:r>
            <a:endParaRPr lang="en-US" sz="28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What is it?</a:t>
            </a:r>
            <a:endParaRPr lang="en-US" sz="24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Why do you need it?</a:t>
            </a:r>
            <a:endParaRPr lang="en-US" sz="24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Can I mention it in my resume?</a:t>
            </a:r>
            <a:endParaRPr lang="en-US" sz="2400" b="0" strike="noStrike" spc="-1">
              <a:latin typeface="-apple-system"/>
            </a:endParaRPr>
          </a:p>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How to ask good questions?</a:t>
            </a:r>
            <a:endParaRPr lang="en-US" sz="2800" b="0" strike="noStrike" spc="-1">
              <a:latin typeface="-apple-system"/>
            </a:endParaRPr>
          </a:p>
          <a:p>
            <a:pPr marL="685800" lvl="1" indent="-228600">
              <a:lnSpc>
                <a:spcPct val="90000"/>
              </a:lnSpc>
              <a:spcBef>
                <a:spcPts val="499"/>
              </a:spcBef>
              <a:buClr>
                <a:srgbClr val="000000"/>
              </a:buClr>
              <a:buFont typeface="Arial"/>
              <a:buChar char="•"/>
            </a:pPr>
            <a:r>
              <a:rPr lang="en-US" sz="2400" spc="-1">
                <a:solidFill>
                  <a:srgbClr val="000000"/>
                </a:solidFill>
                <a:latin typeface="-apple-system"/>
              </a:rPr>
              <a:t>7</a:t>
            </a:r>
            <a:r>
              <a:rPr lang="en-US" sz="2400" b="0" strike="noStrike" spc="-1">
                <a:solidFill>
                  <a:srgbClr val="000000"/>
                </a:solidFill>
                <a:latin typeface="-apple-system"/>
              </a:rPr>
              <a:t> Rules</a:t>
            </a:r>
            <a:endParaRPr lang="en-US" sz="24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Good QA body</a:t>
            </a:r>
            <a:endParaRPr lang="en-US" sz="24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Tags</a:t>
            </a:r>
            <a:endParaRPr lang="en-US" sz="2400" b="0" strike="noStrike" spc="-1">
              <a:latin typeface="-apple-system"/>
            </a:endParaRPr>
          </a:p>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Why are some questions closed?</a:t>
            </a:r>
            <a:endParaRPr lang="en-US" sz="28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10 Rules</a:t>
            </a:r>
            <a:endParaRPr lang="en-US" sz="24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Red line🚫</a:t>
            </a:r>
            <a:endParaRPr lang="en-US" sz="2400" b="0" strike="noStrike" spc="-1">
              <a:latin typeface="-apple-system"/>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104" name="Content Placeholder 34"/>
          <p:cNvSpPr/>
          <p:nvPr/>
        </p:nvSpPr>
        <p:spPr>
          <a:xfrm>
            <a:off x="5858640" y="1319040"/>
            <a:ext cx="6624908"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What if my QA got down/close Votes?</a:t>
            </a:r>
            <a:endParaRPr lang="en-US" sz="28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8 Rules</a:t>
            </a:r>
            <a:endParaRPr lang="en-US" sz="24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How &amp; When to Edit</a:t>
            </a:r>
            <a:endParaRPr lang="en-US" sz="24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The story of a user with 666k Score</a:t>
            </a:r>
            <a:endParaRPr lang="en-US" sz="2400" b="0" strike="noStrike" spc="-1">
              <a:latin typeface="-apple-system"/>
            </a:endParaRPr>
          </a:p>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Professional Search on Stackoverflow</a:t>
            </a:r>
            <a:endParaRPr lang="en-US" sz="28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6 Methods, simple to Advance Search</a:t>
            </a:r>
            <a:endParaRPr lang="en-US" sz="2400" b="0" strike="noStrike" spc="-1">
              <a:latin typeface="-apple-system"/>
            </a:endParaRPr>
          </a:p>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How to get more scores?</a:t>
            </a:r>
            <a:endParaRPr lang="en-US" sz="28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Score table in detail</a:t>
            </a:r>
            <a:endParaRPr lang="en-US" sz="24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Watch newer questions</a:t>
            </a:r>
            <a:endParaRPr lang="en-US" sz="24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Fastest Answer</a:t>
            </a:r>
            <a:endParaRPr lang="en-US" sz="2400" b="0" strike="noStrike" spc="-1">
              <a:latin typeface="-apple-system"/>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Top 10 techniques you have to know</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Final Part</a:t>
            </a:r>
            <a:endParaRPr lang="en-US" sz="2800" b="0" strike="noStrike" spc="-1">
              <a:latin typeface="-apple-syste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62B36BF4-FB60-4B06-A3D5-4D76F7ECDB76}"/>
              </a:ext>
            </a:extLst>
          </p:cNvPr>
          <p:cNvPicPr>
            <a:picLocks noChangeAspect="1"/>
          </p:cNvPicPr>
          <p:nvPr/>
        </p:nvPicPr>
        <p:blipFill>
          <a:blip r:embed="rId4"/>
          <a:stretch>
            <a:fillRect/>
          </a:stretch>
        </p:blipFill>
        <p:spPr>
          <a:xfrm>
            <a:off x="2499502" y="2231350"/>
            <a:ext cx="6570756" cy="3979647"/>
          </a:xfrm>
          <a:prstGeom prst="rect">
            <a:avLst/>
          </a:prstGeom>
          <a:ln>
            <a:noFill/>
          </a:ln>
          <a:effectLst>
            <a:softEdge rad="112500"/>
          </a:effectLst>
        </p:spPr>
      </p:pic>
      <p:sp>
        <p:nvSpPr>
          <p:cNvPr id="7" name="TextBox 6">
            <a:extLst>
              <a:ext uri="{FF2B5EF4-FFF2-40B4-BE49-F238E27FC236}">
                <a16:creationId xmlns:a16="http://schemas.microsoft.com/office/drawing/2014/main" id="{CE80FC98-1D64-4406-81D4-F794CAA9F7A6}"/>
              </a:ext>
            </a:extLst>
          </p:cNvPr>
          <p:cNvSpPr txBox="1"/>
          <p:nvPr/>
        </p:nvSpPr>
        <p:spPr>
          <a:xfrm>
            <a:off x="618565" y="1274280"/>
            <a:ext cx="5674659" cy="523220"/>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pple-system"/>
              </a:rPr>
              <a:t>Smart Working</a:t>
            </a:r>
          </a:p>
        </p:txBody>
      </p:sp>
      <p:pic>
        <p:nvPicPr>
          <p:cNvPr id="6" name="Picture 5">
            <a:extLst>
              <a:ext uri="{FF2B5EF4-FFF2-40B4-BE49-F238E27FC236}">
                <a16:creationId xmlns:a16="http://schemas.microsoft.com/office/drawing/2014/main" id="{1D5A1E33-1358-46EC-AEBD-FA07D4EB5C5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31536008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apple-system"/>
              </a:rPr>
              <a:t>Dealing with down/close votes </a:t>
            </a:r>
          </a:p>
        </p:txBody>
      </p:sp>
      <p:sp>
        <p:nvSpPr>
          <p:cNvPr id="434" name="PlaceHolder 2"/>
          <p:cNvSpPr>
            <a:spLocks noGrp="1"/>
          </p:cNvSpPr>
          <p:nvPr>
            <p:ph/>
          </p:nvPr>
        </p:nvSpPr>
        <p:spPr>
          <a:xfrm>
            <a:off x="838380" y="1355760"/>
            <a:ext cx="10515240" cy="5016240"/>
          </a:xfrm>
          <a:prstGeom prst="rect">
            <a:avLst/>
          </a:prstGeom>
          <a:noFill/>
          <a:ln w="0">
            <a:noFill/>
          </a:ln>
        </p:spPr>
        <p:txBody>
          <a:bodyPr anchor="t">
            <a:normAutofit fontScale="25000" lnSpcReduction="20000"/>
          </a:bodyPr>
          <a:lstStyle/>
          <a:p>
            <a:r>
              <a:rPr lang="en-US" sz="9600" b="0" strike="noStrike" spc="-1">
                <a:solidFill>
                  <a:srgbClr val="232629"/>
                </a:solidFill>
                <a:latin typeface="-apple-system"/>
              </a:rPr>
              <a:t>Code of Conduct</a:t>
            </a:r>
            <a:endParaRPr lang="fa-IR" sz="9600" b="0" strike="noStrike" spc="-1">
              <a:solidFill>
                <a:srgbClr val="232629"/>
              </a:solidFill>
              <a:latin typeface="-apple-system"/>
            </a:endParaRPr>
          </a:p>
          <a:p>
            <a:pPr>
              <a:spcBef>
                <a:spcPts val="499"/>
              </a:spcBef>
              <a:buClr>
                <a:srgbClr val="232629"/>
              </a:buClr>
              <a:buFont typeface="Arial"/>
              <a:buChar char="•"/>
            </a:pPr>
            <a:r>
              <a:rPr lang="en-US" sz="9600" spc="-1">
                <a:solidFill>
                  <a:srgbClr val="232629"/>
                </a:solidFill>
                <a:latin typeface="-apple-system"/>
              </a:rPr>
              <a:t>Edit to Improve!</a:t>
            </a:r>
          </a:p>
          <a:p>
            <a:pPr>
              <a:spcBef>
                <a:spcPts val="499"/>
              </a:spcBef>
              <a:buClr>
                <a:srgbClr val="232629"/>
              </a:buClr>
              <a:buFont typeface="Arial"/>
              <a:buChar char="•"/>
            </a:pPr>
            <a:r>
              <a:rPr lang="en-US" sz="9600" spc="-1">
                <a:solidFill>
                  <a:srgbClr val="232629"/>
                </a:solidFill>
                <a:latin typeface="-apple-system"/>
              </a:rPr>
              <a:t>Find why the question has been closed?</a:t>
            </a:r>
          </a:p>
          <a:p>
            <a:pPr>
              <a:spcBef>
                <a:spcPts val="499"/>
              </a:spcBef>
              <a:buClr>
                <a:srgbClr val="232629"/>
              </a:buClr>
              <a:buFont typeface="Arial"/>
              <a:buChar char="•"/>
            </a:pPr>
            <a:r>
              <a:rPr lang="en-US" sz="9600" spc="-1">
                <a:solidFill>
                  <a:srgbClr val="232629"/>
                </a:solidFill>
                <a:latin typeface="-apple-system"/>
              </a:rPr>
              <a:t>History</a:t>
            </a:r>
          </a:p>
          <a:p>
            <a:pPr>
              <a:spcBef>
                <a:spcPts val="499"/>
              </a:spcBef>
              <a:buClr>
                <a:srgbClr val="232629"/>
              </a:buClr>
              <a:buFont typeface="Arial"/>
              <a:buChar char="•"/>
            </a:pPr>
            <a:r>
              <a:rPr lang="en-US" sz="9600" spc="-1">
                <a:solidFill>
                  <a:srgbClr val="232629"/>
                </a:solidFill>
                <a:latin typeface="-apple-system"/>
              </a:rPr>
              <a:t>Read &amp; Leave a comment </a:t>
            </a:r>
          </a:p>
          <a:p>
            <a:pPr>
              <a:spcBef>
                <a:spcPts val="499"/>
              </a:spcBef>
              <a:buClr>
                <a:srgbClr val="232629"/>
              </a:buClr>
              <a:buFont typeface="Arial"/>
              <a:buChar char="•"/>
            </a:pPr>
            <a:r>
              <a:rPr lang="en-US" sz="9600" spc="-1">
                <a:solidFill>
                  <a:srgbClr val="232629"/>
                </a:solidFill>
                <a:latin typeface="-apple-system"/>
              </a:rPr>
              <a:t>Open Vote</a:t>
            </a:r>
          </a:p>
          <a:p>
            <a:pPr>
              <a:spcBef>
                <a:spcPts val="499"/>
              </a:spcBef>
              <a:buClr>
                <a:srgbClr val="232629"/>
              </a:buClr>
              <a:buFont typeface="Arial"/>
              <a:buChar char="•"/>
            </a:pPr>
            <a:r>
              <a:rPr lang="en-US" sz="9600" spc="-1">
                <a:solidFill>
                  <a:srgbClr val="232629"/>
                </a:solidFill>
                <a:latin typeface="-apple-system"/>
              </a:rPr>
              <a:t>Good Edit</a:t>
            </a:r>
          </a:p>
          <a:p>
            <a:pPr lvl="1">
              <a:spcBef>
                <a:spcPts val="499"/>
              </a:spcBef>
              <a:buClr>
                <a:srgbClr val="232629"/>
              </a:buClr>
              <a:buFont typeface="Arial"/>
              <a:buChar char="•"/>
            </a:pPr>
            <a:r>
              <a:rPr lang="en-US" sz="7200" spc="-1">
                <a:solidFill>
                  <a:srgbClr val="232629"/>
                </a:solidFill>
                <a:latin typeface="-apple-system"/>
              </a:rPr>
              <a:t>How should we edit?</a:t>
            </a:r>
            <a:endParaRPr lang="fa-IR" sz="7200" spc="-1">
              <a:solidFill>
                <a:srgbClr val="232629"/>
              </a:solidFill>
              <a:latin typeface="-apple-system"/>
            </a:endParaRPr>
          </a:p>
          <a:p>
            <a:pPr>
              <a:spcBef>
                <a:spcPts val="499"/>
              </a:spcBef>
              <a:buClr>
                <a:srgbClr val="232629"/>
              </a:buClr>
              <a:buFont typeface="Arial"/>
              <a:buChar char="•"/>
            </a:pPr>
            <a:r>
              <a:rPr lang="en-US" sz="9600" spc="-1">
                <a:solidFill>
                  <a:srgbClr val="232629"/>
                </a:solidFill>
                <a:latin typeface="-apple-system"/>
              </a:rPr>
              <a:t>The Story of User 666K</a:t>
            </a:r>
          </a:p>
          <a:p>
            <a:pPr>
              <a:spcBef>
                <a:spcPts val="499"/>
              </a:spcBef>
              <a:buClr>
                <a:srgbClr val="232629"/>
              </a:buClr>
              <a:buFont typeface="Arial"/>
              <a:buChar char="•"/>
            </a:pPr>
            <a:r>
              <a:rPr lang="en-US" sz="9600" spc="-1">
                <a:solidFill>
                  <a:srgbClr val="232629"/>
                </a:solidFill>
                <a:latin typeface="-apple-system"/>
              </a:rPr>
              <a:t>Backer</a:t>
            </a:r>
          </a:p>
          <a:p>
            <a:pPr>
              <a:spcBef>
                <a:spcPts val="499"/>
              </a:spcBef>
              <a:buClr>
                <a:srgbClr val="232629"/>
              </a:buClr>
              <a:buFont typeface="Arial"/>
              <a:buChar char="•"/>
            </a:pPr>
            <a:r>
              <a:rPr lang="en-US" sz="9600" spc="-1">
                <a:solidFill>
                  <a:srgbClr val="232629"/>
                </a:solidFill>
                <a:latin typeface="-apple-system"/>
              </a:rPr>
              <a:t>Delete It</a:t>
            </a:r>
          </a:p>
          <a:p>
            <a:pPr>
              <a:spcBef>
                <a:spcPts val="499"/>
              </a:spcBef>
              <a:buClr>
                <a:srgbClr val="232629"/>
              </a:buClr>
              <a:buFont typeface="Arial"/>
              <a:buChar char="•"/>
            </a:pPr>
            <a:r>
              <a:rPr lang="en-US" sz="9600" spc="-1">
                <a:solidFill>
                  <a:srgbClr val="232629"/>
                </a:solidFill>
                <a:latin typeface="-apple-system"/>
              </a:rPr>
              <a:t>Where to see down-votes?</a:t>
            </a:r>
          </a:p>
          <a:p>
            <a:pPr>
              <a:spcBef>
                <a:spcPts val="499"/>
              </a:spcBef>
              <a:buClr>
                <a:srgbClr val="232629"/>
              </a:buClr>
              <a:buFont typeface="Arial"/>
              <a:buChar char="•"/>
            </a:pPr>
            <a:r>
              <a:rPr lang="en-US" sz="9600" spc="-1">
                <a:solidFill>
                  <a:srgbClr val="232629"/>
                </a:solidFill>
                <a:latin typeface="-apple-system"/>
              </a:rPr>
              <a:t>Where to see My Deleted Questions?</a:t>
            </a:r>
          </a:p>
          <a:p>
            <a:pPr>
              <a:spcBef>
                <a:spcPts val="499"/>
              </a:spcBef>
              <a:buClr>
                <a:srgbClr val="232629"/>
              </a:buClr>
              <a:buFont typeface="Arial"/>
              <a:buChar char="•"/>
            </a:pPr>
            <a:r>
              <a:rPr lang="en-US" sz="9600" spc="-1">
                <a:solidFill>
                  <a:srgbClr val="232629"/>
                </a:solidFill>
                <a:latin typeface="-apple-system"/>
              </a:rPr>
              <a:t>You can't delete your own question</a:t>
            </a:r>
          </a:p>
          <a:p>
            <a:pPr>
              <a:lnSpc>
                <a:spcPct val="90000"/>
              </a:lnSpc>
              <a:spcBef>
                <a:spcPts val="1001"/>
              </a:spcBef>
              <a:buNone/>
            </a:pPr>
            <a:endParaRPr lang="en-US" sz="2800" b="0" strike="noStrike" spc="-1">
              <a:solidFill>
                <a:srgbClr val="000000"/>
              </a:solidFill>
              <a:latin typeface="-apple-system"/>
            </a:endParaRPr>
          </a:p>
        </p:txBody>
      </p:sp>
      <p:sp>
        <p:nvSpPr>
          <p:cNvPr id="435" name="TextBox 12"/>
          <p:cNvSpPr/>
          <p:nvPr/>
        </p:nvSpPr>
        <p:spPr>
          <a:xfrm>
            <a:off x="185040" y="626976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3"/>
              </a:rPr>
              <a:t>https://stackoverflow.com/help/deleted-questions</a:t>
            </a:r>
            <a:endParaRPr lang="en-US" sz="1800" b="0" strike="noStrike" spc="-1"/>
          </a:p>
          <a:p>
            <a:pPr>
              <a:lnSpc>
                <a:spcPct val="100000"/>
              </a:lnSpc>
              <a:buNone/>
            </a:pPr>
            <a:endParaRPr lang="en-US" sz="1800" b="0" strike="noStrike" spc="-1"/>
          </a:p>
        </p:txBody>
      </p:sp>
      <p:pic>
        <p:nvPicPr>
          <p:cNvPr id="5" name="Picture 3">
            <a:extLst>
              <a:ext uri="{FF2B5EF4-FFF2-40B4-BE49-F238E27FC236}">
                <a16:creationId xmlns:a16="http://schemas.microsoft.com/office/drawing/2014/main" id="{755EE90C-C723-4A5B-9933-E58BEE9E948B}"/>
              </a:ext>
            </a:extLst>
          </p:cNvPr>
          <p:cNvPicPr/>
          <p:nvPr/>
        </p:nvPicPr>
        <p:blipFill>
          <a:blip r:embed="rId4"/>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B9AEC5FD-781D-4128-920A-A97B847A70E5}"/>
              </a:ext>
            </a:extLst>
          </p:cNvPr>
          <p:cNvPicPr>
            <a:picLocks noChangeAspect="1"/>
          </p:cNvPicPr>
          <p:nvPr/>
        </p:nvPicPr>
        <p:blipFill>
          <a:blip r:embed="rId5"/>
          <a:stretch>
            <a:fillRect/>
          </a:stretch>
        </p:blipFill>
        <p:spPr>
          <a:xfrm>
            <a:off x="6140548" y="2177309"/>
            <a:ext cx="5213072" cy="3475381"/>
          </a:xfrm>
          <a:prstGeom prst="rect">
            <a:avLst/>
          </a:prstGeom>
          <a:ln>
            <a:noFill/>
          </a:ln>
          <a:effectLst>
            <a:softEdge rad="112500"/>
          </a:effectLst>
        </p:spPr>
      </p:pic>
    </p:spTree>
    <p:extLst>
      <p:ext uri="{BB962C8B-B14F-4D97-AF65-F5344CB8AC3E}">
        <p14:creationId xmlns:p14="http://schemas.microsoft.com/office/powerpoint/2010/main" val="146695152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apple-system"/>
              </a:rPr>
              <a:t>Dealing with down/close votes </a:t>
            </a:r>
          </a:p>
        </p:txBody>
      </p:sp>
      <p:sp>
        <p:nvSpPr>
          <p:cNvPr id="434" name="PlaceHolder 2"/>
          <p:cNvSpPr>
            <a:spLocks noGrp="1"/>
          </p:cNvSpPr>
          <p:nvPr>
            <p:ph/>
          </p:nvPr>
        </p:nvSpPr>
        <p:spPr>
          <a:xfrm>
            <a:off x="590528" y="1253520"/>
            <a:ext cx="10515240" cy="5016240"/>
          </a:xfrm>
          <a:prstGeom prst="rect">
            <a:avLst/>
          </a:prstGeom>
          <a:noFill/>
          <a:ln w="0">
            <a:noFill/>
          </a:ln>
        </p:spPr>
        <p:txBody>
          <a:bodyPr anchor="t">
            <a:normAutofit fontScale="25000" lnSpcReduction="20000"/>
          </a:bodyPr>
          <a:lstStyle/>
          <a:p>
            <a:r>
              <a:rPr lang="en-US" sz="9600" b="0" strike="noStrike" spc="-1">
                <a:solidFill>
                  <a:srgbClr val="232629"/>
                </a:solidFill>
                <a:latin typeface="-apple-system"/>
              </a:rPr>
              <a:t>Code of Conduct</a:t>
            </a:r>
            <a:endParaRPr lang="fa-IR" sz="9600" b="0" strike="noStrike" spc="-1">
              <a:solidFill>
                <a:srgbClr val="232629"/>
              </a:solidFill>
              <a:latin typeface="-apple-system"/>
            </a:endParaRPr>
          </a:p>
          <a:p>
            <a:pPr>
              <a:spcBef>
                <a:spcPts val="499"/>
              </a:spcBef>
              <a:buClr>
                <a:srgbClr val="232629"/>
              </a:buClr>
              <a:buFont typeface="Arial"/>
              <a:buChar char="•"/>
            </a:pPr>
            <a:r>
              <a:rPr lang="en-US" sz="9600" spc="-1">
                <a:solidFill>
                  <a:srgbClr val="232629"/>
                </a:solidFill>
                <a:latin typeface="-apple-system"/>
              </a:rPr>
              <a:t>Edit to Improve!</a:t>
            </a:r>
          </a:p>
          <a:p>
            <a:pPr>
              <a:spcBef>
                <a:spcPts val="499"/>
              </a:spcBef>
              <a:buClr>
                <a:srgbClr val="232629"/>
              </a:buClr>
              <a:buFont typeface="Arial"/>
              <a:buChar char="•"/>
            </a:pPr>
            <a:r>
              <a:rPr lang="en-US" sz="9600" spc="-1">
                <a:solidFill>
                  <a:srgbClr val="232629"/>
                </a:solidFill>
                <a:latin typeface="-apple-system"/>
              </a:rPr>
              <a:t>Find why the question has been closed?</a:t>
            </a:r>
          </a:p>
          <a:p>
            <a:pPr>
              <a:spcBef>
                <a:spcPts val="499"/>
              </a:spcBef>
              <a:buClr>
                <a:srgbClr val="232629"/>
              </a:buClr>
              <a:buFont typeface="Arial"/>
              <a:buChar char="•"/>
            </a:pPr>
            <a:r>
              <a:rPr lang="en-US" sz="9600" spc="-1">
                <a:solidFill>
                  <a:srgbClr val="232629"/>
                </a:solidFill>
                <a:latin typeface="-apple-system"/>
              </a:rPr>
              <a:t>History</a:t>
            </a:r>
          </a:p>
          <a:p>
            <a:pPr>
              <a:spcBef>
                <a:spcPts val="499"/>
              </a:spcBef>
              <a:buClr>
                <a:srgbClr val="232629"/>
              </a:buClr>
              <a:buFont typeface="Arial"/>
              <a:buChar char="•"/>
            </a:pPr>
            <a:r>
              <a:rPr lang="en-US" sz="9600" spc="-1">
                <a:solidFill>
                  <a:srgbClr val="232629"/>
                </a:solidFill>
                <a:latin typeface="-apple-system"/>
              </a:rPr>
              <a:t>Read &amp; Leave a comment </a:t>
            </a:r>
          </a:p>
          <a:p>
            <a:pPr>
              <a:spcBef>
                <a:spcPts val="499"/>
              </a:spcBef>
              <a:buClr>
                <a:srgbClr val="232629"/>
              </a:buClr>
              <a:buFont typeface="Arial"/>
              <a:buChar char="•"/>
            </a:pPr>
            <a:r>
              <a:rPr lang="en-US" sz="9600" spc="-1">
                <a:solidFill>
                  <a:srgbClr val="232629"/>
                </a:solidFill>
                <a:latin typeface="-apple-system"/>
              </a:rPr>
              <a:t>Open Vote</a:t>
            </a:r>
          </a:p>
          <a:p>
            <a:pPr>
              <a:spcBef>
                <a:spcPts val="499"/>
              </a:spcBef>
              <a:buClr>
                <a:srgbClr val="232629"/>
              </a:buClr>
              <a:buFont typeface="Arial"/>
              <a:buChar char="•"/>
            </a:pPr>
            <a:r>
              <a:rPr lang="en-US" sz="9600" spc="-1">
                <a:solidFill>
                  <a:srgbClr val="232629"/>
                </a:solidFill>
                <a:latin typeface="-apple-system"/>
              </a:rPr>
              <a:t>Good Edit</a:t>
            </a:r>
          </a:p>
          <a:p>
            <a:pPr lvl="1">
              <a:spcBef>
                <a:spcPts val="499"/>
              </a:spcBef>
              <a:buClr>
                <a:srgbClr val="232629"/>
              </a:buClr>
              <a:buFont typeface="Arial"/>
              <a:buChar char="•"/>
            </a:pPr>
            <a:r>
              <a:rPr lang="en-US" sz="7200" spc="-1">
                <a:solidFill>
                  <a:srgbClr val="232629"/>
                </a:solidFill>
                <a:latin typeface="-apple-system"/>
              </a:rPr>
              <a:t>How should we edit?</a:t>
            </a:r>
            <a:endParaRPr lang="fa-IR" sz="7200" spc="-1">
              <a:solidFill>
                <a:srgbClr val="232629"/>
              </a:solidFill>
              <a:latin typeface="-apple-system"/>
            </a:endParaRPr>
          </a:p>
          <a:p>
            <a:pPr>
              <a:spcBef>
                <a:spcPts val="499"/>
              </a:spcBef>
              <a:buClr>
                <a:srgbClr val="232629"/>
              </a:buClr>
              <a:buFont typeface="Arial"/>
              <a:buChar char="•"/>
            </a:pPr>
            <a:r>
              <a:rPr lang="en-US" sz="9600" spc="-1">
                <a:solidFill>
                  <a:srgbClr val="232629"/>
                </a:solidFill>
                <a:latin typeface="-apple-system"/>
              </a:rPr>
              <a:t>The Story of User 666K</a:t>
            </a:r>
          </a:p>
          <a:p>
            <a:pPr>
              <a:spcBef>
                <a:spcPts val="499"/>
              </a:spcBef>
              <a:buClr>
                <a:srgbClr val="232629"/>
              </a:buClr>
              <a:buFont typeface="Arial"/>
              <a:buChar char="•"/>
            </a:pPr>
            <a:r>
              <a:rPr lang="en-US" sz="9600" spc="-1">
                <a:solidFill>
                  <a:srgbClr val="232629"/>
                </a:solidFill>
                <a:latin typeface="-apple-system"/>
              </a:rPr>
              <a:t>Backer</a:t>
            </a:r>
          </a:p>
          <a:p>
            <a:pPr>
              <a:spcBef>
                <a:spcPts val="499"/>
              </a:spcBef>
              <a:buClr>
                <a:srgbClr val="232629"/>
              </a:buClr>
              <a:buFont typeface="Arial"/>
              <a:buChar char="•"/>
            </a:pPr>
            <a:r>
              <a:rPr lang="en-US" sz="9600" spc="-1">
                <a:solidFill>
                  <a:srgbClr val="232629"/>
                </a:solidFill>
                <a:latin typeface="-apple-system"/>
              </a:rPr>
              <a:t>Delete It</a:t>
            </a:r>
          </a:p>
          <a:p>
            <a:pPr>
              <a:spcBef>
                <a:spcPts val="499"/>
              </a:spcBef>
              <a:buClr>
                <a:srgbClr val="232629"/>
              </a:buClr>
              <a:buFont typeface="Arial"/>
              <a:buChar char="•"/>
            </a:pPr>
            <a:r>
              <a:rPr lang="en-US" sz="9600" spc="-1">
                <a:solidFill>
                  <a:srgbClr val="232629"/>
                </a:solidFill>
                <a:latin typeface="-apple-system"/>
              </a:rPr>
              <a:t>Where to see down-votes?</a:t>
            </a:r>
          </a:p>
          <a:p>
            <a:pPr>
              <a:spcBef>
                <a:spcPts val="499"/>
              </a:spcBef>
              <a:buClr>
                <a:srgbClr val="232629"/>
              </a:buClr>
              <a:buFont typeface="Arial"/>
              <a:buChar char="•"/>
            </a:pPr>
            <a:r>
              <a:rPr lang="en-US" sz="9600" spc="-1">
                <a:solidFill>
                  <a:srgbClr val="232629"/>
                </a:solidFill>
                <a:latin typeface="-apple-system"/>
              </a:rPr>
              <a:t>Where to see My Deleted Questions?</a:t>
            </a:r>
          </a:p>
          <a:p>
            <a:pPr>
              <a:spcBef>
                <a:spcPts val="499"/>
              </a:spcBef>
              <a:buClr>
                <a:srgbClr val="232629"/>
              </a:buClr>
              <a:buFont typeface="Arial"/>
              <a:buChar char="•"/>
            </a:pPr>
            <a:r>
              <a:rPr lang="en-US" sz="9600" spc="-1">
                <a:solidFill>
                  <a:srgbClr val="232629"/>
                </a:solidFill>
                <a:latin typeface="-apple-system"/>
              </a:rPr>
              <a:t>You can't delete your own question</a:t>
            </a:r>
          </a:p>
          <a:p>
            <a:pPr>
              <a:lnSpc>
                <a:spcPct val="90000"/>
              </a:lnSpc>
              <a:spcBef>
                <a:spcPts val="1417"/>
              </a:spcBef>
              <a:buNone/>
            </a:pPr>
            <a:endParaRPr lang="en-US" sz="9600" spc="-1">
              <a:solidFill>
                <a:srgbClr val="232629"/>
              </a:solidFill>
              <a:latin typeface="-apple-system"/>
            </a:endParaRPr>
          </a:p>
          <a:p>
            <a:pPr>
              <a:lnSpc>
                <a:spcPct val="90000"/>
              </a:lnSpc>
              <a:spcBef>
                <a:spcPts val="1001"/>
              </a:spcBef>
              <a:buNone/>
            </a:pPr>
            <a:endParaRPr lang="en-US" sz="2800" b="0" strike="noStrike" spc="-1">
              <a:solidFill>
                <a:srgbClr val="000000"/>
              </a:solidFill>
              <a:latin typeface="-apple-system"/>
            </a:endParaRPr>
          </a:p>
        </p:txBody>
      </p:sp>
      <p:sp>
        <p:nvSpPr>
          <p:cNvPr id="435" name="TextBox 12"/>
          <p:cNvSpPr/>
          <p:nvPr/>
        </p:nvSpPr>
        <p:spPr>
          <a:xfrm>
            <a:off x="185040" y="626976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4"/>
              </a:rPr>
              <a:t>https://stackoverflow.com/help/deleted-questions</a:t>
            </a:r>
            <a:endParaRPr lang="en-US" sz="1800" b="0" strike="noStrike" spc="-1"/>
          </a:p>
          <a:p>
            <a:pPr>
              <a:lnSpc>
                <a:spcPct val="100000"/>
              </a:lnSpc>
              <a:buNone/>
            </a:pPr>
            <a:endParaRPr lang="en-US" sz="1800" b="0" strike="noStrike" spc="-1">
              <a:latin typeface="Arial"/>
            </a:endParaRPr>
          </a:p>
        </p:txBody>
      </p:sp>
      <p:pic>
        <p:nvPicPr>
          <p:cNvPr id="5" name="Picture 3">
            <a:extLst>
              <a:ext uri="{FF2B5EF4-FFF2-40B4-BE49-F238E27FC236}">
                <a16:creationId xmlns:a16="http://schemas.microsoft.com/office/drawing/2014/main" id="{755EE90C-C723-4A5B-9933-E58BEE9E948B}"/>
              </a:ext>
            </a:extLst>
          </p:cNvPr>
          <p:cNvPicPr/>
          <p:nvPr/>
        </p:nvPicPr>
        <p:blipFill>
          <a:blip r:embed="rId5"/>
          <a:stretch/>
        </p:blipFill>
        <p:spPr>
          <a:xfrm>
            <a:off x="10339560" y="5834520"/>
            <a:ext cx="1641600" cy="730440"/>
          </a:xfrm>
          <a:prstGeom prst="rect">
            <a:avLst/>
          </a:prstGeom>
          <a:ln w="0">
            <a:noFill/>
          </a:ln>
        </p:spPr>
      </p:pic>
      <p:graphicFrame>
        <p:nvGraphicFramePr>
          <p:cNvPr id="2" name="Object 1">
            <a:extLst>
              <a:ext uri="{FF2B5EF4-FFF2-40B4-BE49-F238E27FC236}">
                <a16:creationId xmlns:a16="http://schemas.microsoft.com/office/drawing/2014/main" id="{A6F237F8-A653-47C4-940A-5629A9DE4F4B}"/>
              </a:ext>
            </a:extLst>
          </p:cNvPr>
          <p:cNvGraphicFramePr>
            <a:graphicFrameLocks noChangeAspect="1"/>
          </p:cNvGraphicFramePr>
          <p:nvPr>
            <p:extLst>
              <p:ext uri="{D42A27DB-BD31-4B8C-83A1-F6EECF244321}">
                <p14:modId xmlns:p14="http://schemas.microsoft.com/office/powerpoint/2010/main" val="1517706027"/>
              </p:ext>
            </p:extLst>
          </p:nvPr>
        </p:nvGraphicFramePr>
        <p:xfrm>
          <a:off x="7428664" y="1708208"/>
          <a:ext cx="2743200" cy="4106863"/>
        </p:xfrm>
        <a:graphic>
          <a:graphicData uri="http://schemas.openxmlformats.org/presentationml/2006/ole">
            <mc:AlternateContent xmlns:mc="http://schemas.openxmlformats.org/markup-compatibility/2006">
              <mc:Choice xmlns:v="urn:schemas-microsoft-com:vml" Requires="v">
                <p:oleObj spid="_x0000_s2384" name="Bitmap Image" r:id="rId6" imgW="2743200" imgH="4107240" progId="Paint.Picture">
                  <p:embed/>
                </p:oleObj>
              </mc:Choice>
              <mc:Fallback>
                <p:oleObj name="Bitmap Image" r:id="rId6" imgW="2743200" imgH="4107240" progId="Paint.Picture">
                  <p:embed/>
                  <p:pic>
                    <p:nvPicPr>
                      <p:cNvPr id="0" name=""/>
                      <p:cNvPicPr/>
                      <p:nvPr/>
                    </p:nvPicPr>
                    <p:blipFill>
                      <a:blip r:embed="rId7"/>
                      <a:stretch>
                        <a:fillRect/>
                      </a:stretch>
                    </p:blipFill>
                    <p:spPr>
                      <a:xfrm>
                        <a:off x="7428664" y="1708208"/>
                        <a:ext cx="2743200" cy="4106863"/>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74FA85BD-183B-42EF-9025-0224D1CBBC29}"/>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3813573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down/close votes?</a:t>
            </a:r>
            <a:endParaRPr lang="en-US" sz="4400" b="0" strike="noStrike" spc="-1">
              <a:solidFill>
                <a:srgbClr val="000000"/>
              </a:solidFill>
              <a:latin typeface="Calibri"/>
            </a:endParaRPr>
          </a:p>
        </p:txBody>
      </p:sp>
      <p:sp>
        <p:nvSpPr>
          <p:cNvPr id="317" name="PlaceHolder 2"/>
          <p:cNvSpPr>
            <a:spLocks noGrp="1"/>
          </p:cNvSpPr>
          <p:nvPr>
            <p:ph/>
          </p:nvPr>
        </p:nvSpPr>
        <p:spPr>
          <a:xfrm>
            <a:off x="645120" y="1458000"/>
            <a:ext cx="10515240" cy="4350960"/>
          </a:xfrm>
          <a:prstGeom prst="rect">
            <a:avLst/>
          </a:prstGeom>
          <a:noFill/>
          <a:ln w="0">
            <a:noFill/>
          </a:ln>
        </p:spPr>
        <p:txBody>
          <a:bodyPr anchor="t">
            <a:noAutofit/>
          </a:bodyPr>
          <a:lstStyle/>
          <a:p>
            <a:pPr>
              <a:lnSpc>
                <a:spcPct val="90000"/>
              </a:lnSpc>
              <a:spcBef>
                <a:spcPts val="1417"/>
              </a:spcBef>
              <a:buNone/>
            </a:pPr>
            <a:r>
              <a:rPr lang="en-US" sz="3200" b="0" strike="noStrike" spc="-1">
                <a:solidFill>
                  <a:srgbClr val="000000"/>
                </a:solidFill>
                <a:latin typeface="-apple-system"/>
              </a:rPr>
              <a:t>Getting Downvoted</a:t>
            </a:r>
          </a:p>
        </p:txBody>
      </p:sp>
      <p:pic>
        <p:nvPicPr>
          <p:cNvPr id="318" name="Picture 4"/>
          <p:cNvPicPr/>
          <p:nvPr/>
        </p:nvPicPr>
        <p:blipFill>
          <a:blip r:embed="rId3"/>
          <a:stretch/>
        </p:blipFill>
        <p:spPr>
          <a:xfrm>
            <a:off x="3085920" y="2705760"/>
            <a:ext cx="6019920" cy="2590560"/>
          </a:xfrm>
          <a:prstGeom prst="rect">
            <a:avLst/>
          </a:prstGeom>
          <a:ln>
            <a:noFill/>
          </a:ln>
          <a:effectLst>
            <a:softEdge rad="112500"/>
          </a:effectLst>
        </p:spPr>
      </p:pic>
      <p:pic>
        <p:nvPicPr>
          <p:cNvPr id="5" name="Picture 3">
            <a:extLst>
              <a:ext uri="{FF2B5EF4-FFF2-40B4-BE49-F238E27FC236}">
                <a16:creationId xmlns:a16="http://schemas.microsoft.com/office/drawing/2014/main" id="{02DB0ED1-D07E-4665-8FCC-4B26B32D543D}"/>
              </a:ext>
            </a:extLst>
          </p:cNvPr>
          <p:cNvPicPr/>
          <p:nvPr/>
        </p:nvPicPr>
        <p:blipFill>
          <a:blip r:embed="rId4"/>
          <a:stretch/>
        </p:blipFill>
        <p:spPr>
          <a:xfrm>
            <a:off x="10339560" y="5834520"/>
            <a:ext cx="1641600" cy="730440"/>
          </a:xfrm>
          <a:prstGeom prst="rect">
            <a:avLst/>
          </a:prstGeom>
          <a:ln w="0">
            <a:noFill/>
          </a:ln>
        </p:spPr>
      </p:pic>
      <p:sp>
        <p:nvSpPr>
          <p:cNvPr id="6" name="TextBox 5">
            <a:extLst>
              <a:ext uri="{FF2B5EF4-FFF2-40B4-BE49-F238E27FC236}">
                <a16:creationId xmlns:a16="http://schemas.microsoft.com/office/drawing/2014/main" id="{AEBF0738-43AF-41D8-BDFE-28C86F4675FA}"/>
              </a:ext>
            </a:extLst>
          </p:cNvPr>
          <p:cNvSpPr txBox="1"/>
          <p:nvPr/>
        </p:nvSpPr>
        <p:spPr>
          <a:xfrm>
            <a:off x="210840" y="5934670"/>
            <a:ext cx="6093724" cy="923330"/>
          </a:xfrm>
          <a:prstGeom prst="rect">
            <a:avLst/>
          </a:prstGeom>
          <a:noFill/>
        </p:spPr>
        <p:txBody>
          <a:bodyPr wrap="square">
            <a:spAutoFit/>
          </a:bodyPr>
          <a:lstStyle/>
          <a:p>
            <a:r>
              <a:rPr lang="en-US">
                <a:hlinkClick r:id="rId5"/>
              </a:rPr>
              <a:t>https://stackoverflow.com/help/privileges/vote-down</a:t>
            </a:r>
            <a:endParaRPr lang="fa-IR"/>
          </a:p>
          <a:p>
            <a:r>
              <a:rPr lang="en-US">
                <a:hlinkClick r:id="rId6"/>
              </a:rPr>
              <a:t>https://stackoverflow.com/help/privileges/close-questions</a:t>
            </a:r>
            <a:endParaRPr lang="en-US"/>
          </a:p>
          <a:p>
            <a:endParaRPr lang="en-US"/>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down/close votes?</a:t>
            </a:r>
            <a:endParaRPr lang="en-US" sz="4400" b="0" strike="noStrike" spc="-1">
              <a:solidFill>
                <a:srgbClr val="000000"/>
              </a:solidFill>
              <a:latin typeface="Calibri"/>
            </a:endParaRPr>
          </a:p>
        </p:txBody>
      </p:sp>
      <p:sp>
        <p:nvSpPr>
          <p:cNvPr id="317" name="PlaceHolder 2"/>
          <p:cNvSpPr>
            <a:spLocks noGrp="1"/>
          </p:cNvSpPr>
          <p:nvPr>
            <p:ph/>
          </p:nvPr>
        </p:nvSpPr>
        <p:spPr>
          <a:xfrm>
            <a:off x="645120" y="1253520"/>
            <a:ext cx="10515240" cy="4350960"/>
          </a:xfrm>
          <a:prstGeom prst="rect">
            <a:avLst/>
          </a:prstGeom>
          <a:noFill/>
          <a:ln w="0">
            <a:noFill/>
          </a:ln>
        </p:spPr>
        <p:txBody>
          <a:bodyPr anchor="t">
            <a:noAutofit/>
          </a:bodyPr>
          <a:lstStyle/>
          <a:p>
            <a:pPr>
              <a:spcBef>
                <a:spcPts val="1417"/>
              </a:spcBef>
              <a:buNone/>
            </a:pPr>
            <a:r>
              <a:rPr lang="en-US" sz="2800" b="0" strike="noStrike" spc="-1">
                <a:solidFill>
                  <a:srgbClr val="000000"/>
                </a:solidFill>
                <a:latin typeface="-apple-system"/>
              </a:rPr>
              <a:t>Take deep breath</a:t>
            </a:r>
            <a:endParaRPr lang="en-US" sz="2800" b="0" strike="noStrike" spc="-1">
              <a:solidFill>
                <a:srgbClr val="000000"/>
              </a:solidFill>
              <a:latin typeface="Calibri"/>
            </a:endParaRPr>
          </a:p>
        </p:txBody>
      </p:sp>
      <p:pic>
        <p:nvPicPr>
          <p:cNvPr id="5" name="Picture 3">
            <a:extLst>
              <a:ext uri="{FF2B5EF4-FFF2-40B4-BE49-F238E27FC236}">
                <a16:creationId xmlns:a16="http://schemas.microsoft.com/office/drawing/2014/main" id="{02DB0ED1-D07E-4665-8FCC-4B26B32D543D}"/>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A4146677-45DB-4A6F-BC72-1D848A50BAC0}"/>
              </a:ext>
            </a:extLst>
          </p:cNvPr>
          <p:cNvPicPr>
            <a:picLocks noChangeAspect="1"/>
          </p:cNvPicPr>
          <p:nvPr/>
        </p:nvPicPr>
        <p:blipFill>
          <a:blip r:embed="rId4"/>
          <a:stretch>
            <a:fillRect/>
          </a:stretch>
        </p:blipFill>
        <p:spPr>
          <a:xfrm>
            <a:off x="2868469" y="1725266"/>
            <a:ext cx="7063806" cy="4709203"/>
          </a:xfrm>
          <a:prstGeom prst="rect">
            <a:avLst/>
          </a:prstGeom>
          <a:ln>
            <a:noFill/>
          </a:ln>
          <a:effectLst>
            <a:softEdge rad="112500"/>
          </a:effectLst>
        </p:spPr>
      </p:pic>
      <p:pic>
        <p:nvPicPr>
          <p:cNvPr id="6" name="Picture 5">
            <a:extLst>
              <a:ext uri="{FF2B5EF4-FFF2-40B4-BE49-F238E27FC236}">
                <a16:creationId xmlns:a16="http://schemas.microsoft.com/office/drawing/2014/main" id="{2EE2DD75-C970-4BE8-9DA3-25E12762EF0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9574954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2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Code of Conduct</a:t>
            </a:r>
          </a:p>
        </p:txBody>
      </p:sp>
      <p:pic>
        <p:nvPicPr>
          <p:cNvPr id="321" name="Picture 5"/>
          <p:cNvPicPr/>
          <p:nvPr/>
        </p:nvPicPr>
        <p:blipFill>
          <a:blip r:embed="rId3"/>
          <a:stretch/>
        </p:blipFill>
        <p:spPr>
          <a:xfrm>
            <a:off x="2212920" y="2058840"/>
            <a:ext cx="7766280" cy="3745080"/>
          </a:xfrm>
          <a:prstGeom prst="rect">
            <a:avLst/>
          </a:prstGeom>
          <a:ln>
            <a:noFill/>
          </a:ln>
          <a:effectLst>
            <a:softEdge rad="112500"/>
          </a:effectLst>
        </p:spPr>
      </p:pic>
      <p:sp>
        <p:nvSpPr>
          <p:cNvPr id="322" name="TextBox 6"/>
          <p:cNvSpPr/>
          <p:nvPr/>
        </p:nvSpPr>
        <p:spPr>
          <a:xfrm>
            <a:off x="210840" y="600822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strike="noStrike" spc="-1">
                <a:solidFill>
                  <a:srgbClr val="0563C1"/>
                </a:solidFill>
                <a:uFillTx/>
                <a:latin typeface="-apple-system"/>
                <a:ea typeface="Segoe UI"/>
                <a:hlinkClick r:id="rId4"/>
              </a:rPr>
              <a:t>https://stackoverflow.com/conduct</a:t>
            </a:r>
            <a:endParaRPr lang="en-US" sz="1800" b="0" strike="noStrike" spc="-1">
              <a:latin typeface="-apple-system"/>
            </a:endParaRPr>
          </a:p>
        </p:txBody>
      </p:sp>
      <p:pic>
        <p:nvPicPr>
          <p:cNvPr id="6" name="Picture 3">
            <a:extLst>
              <a:ext uri="{FF2B5EF4-FFF2-40B4-BE49-F238E27FC236}">
                <a16:creationId xmlns:a16="http://schemas.microsoft.com/office/drawing/2014/main" id="{A57995EE-CE1D-451B-A10B-6656D11C62D1}"/>
              </a:ext>
            </a:extLst>
          </p:cNvPr>
          <p:cNvPicPr/>
          <p:nvPr/>
        </p:nvPicPr>
        <p:blipFill>
          <a:blip r:embed="rId5"/>
          <a:stretch/>
        </p:blipFill>
        <p:spPr>
          <a:xfrm>
            <a:off x="10339560" y="5834520"/>
            <a:ext cx="1641600" cy="730440"/>
          </a:xfrm>
          <a:prstGeom prst="rect">
            <a:avLst/>
          </a:prstGeom>
          <a:ln w="0">
            <a:noFill/>
          </a:ln>
        </p:spPr>
      </p:pic>
      <p:sp>
        <p:nvSpPr>
          <p:cNvPr id="8" name="TextBox 7">
            <a:extLst>
              <a:ext uri="{FF2B5EF4-FFF2-40B4-BE49-F238E27FC236}">
                <a16:creationId xmlns:a16="http://schemas.microsoft.com/office/drawing/2014/main" id="{3EC0C7A5-6FA7-4A6C-894B-BBA9407E4062}"/>
              </a:ext>
            </a:extLst>
          </p:cNvPr>
          <p:cNvSpPr txBox="1"/>
          <p:nvPr/>
        </p:nvSpPr>
        <p:spPr>
          <a:xfrm>
            <a:off x="210840" y="6298480"/>
            <a:ext cx="6098458" cy="369332"/>
          </a:xfrm>
          <a:prstGeom prst="rect">
            <a:avLst/>
          </a:prstGeom>
          <a:noFill/>
        </p:spPr>
        <p:txBody>
          <a:bodyPr wrap="square">
            <a:spAutoFit/>
          </a:bodyPr>
          <a:lstStyle/>
          <a:p>
            <a:r>
              <a:rPr lang="en-US">
                <a:latin typeface="-apple-system"/>
                <a:hlinkClick r:id="rId6"/>
              </a:rPr>
              <a:t>https://stackoverflow.com/help/behavior</a:t>
            </a:r>
            <a:endParaRPr lang="en-US">
              <a:latin typeface="-apple-system"/>
            </a:endParaRPr>
          </a:p>
        </p:txBody>
      </p:sp>
      <p:pic>
        <p:nvPicPr>
          <p:cNvPr id="9" name="Picture 8">
            <a:extLst>
              <a:ext uri="{FF2B5EF4-FFF2-40B4-BE49-F238E27FC236}">
                <a16:creationId xmlns:a16="http://schemas.microsoft.com/office/drawing/2014/main" id="{9FF1E245-DA1C-46C9-8F8E-596182248ABA}"/>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24" name="PlaceHolder 2"/>
          <p:cNvSpPr>
            <a:spLocks noGrp="1"/>
          </p:cNvSpPr>
          <p:nvPr>
            <p:ph/>
          </p:nvPr>
        </p:nvSpPr>
        <p:spPr>
          <a:xfrm>
            <a:off x="518760" y="1253160"/>
            <a:ext cx="11673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4000" b="0" strike="noStrike" spc="-1">
                <a:solidFill>
                  <a:srgbClr val="000000"/>
                </a:solidFill>
                <a:latin typeface="-apple-system"/>
              </a:rPr>
              <a:t>Code of Conduct</a:t>
            </a:r>
          </a:p>
          <a:p>
            <a:pPr marL="685800" lvl="1" indent="-228600">
              <a:lnSpc>
                <a:spcPct val="90000"/>
              </a:lnSpc>
              <a:spcBef>
                <a:spcPts val="499"/>
              </a:spcBef>
              <a:buClr>
                <a:srgbClr val="232629"/>
              </a:buClr>
              <a:buFont typeface="Arial"/>
              <a:buChar char="•"/>
            </a:pPr>
            <a:r>
              <a:rPr lang="en-US" sz="3200" b="0" strike="noStrike" spc="-1">
                <a:solidFill>
                  <a:srgbClr val="232629"/>
                </a:solidFill>
                <a:latin typeface="-apple-system"/>
              </a:rPr>
              <a:t>Expectations</a:t>
            </a:r>
            <a:endParaRPr lang="en-US" sz="2400" b="0" strike="noStrike" spc="-1">
              <a:solidFill>
                <a:srgbClr val="000000"/>
              </a:solidFill>
              <a:latin typeface="-apple-system"/>
            </a:endParaRP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make it as easy as possible</a:t>
            </a: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Be clear and constructive when giving feedback, and be open when receiving it.</a:t>
            </a: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be patient and welcoming</a:t>
            </a: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Be inclusive and respectful</a:t>
            </a: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No name-calling or personal attacks.</a:t>
            </a: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No bigotry.</a:t>
            </a: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No harassment.</a:t>
            </a:r>
          </a:p>
          <a:p>
            <a:pPr marL="1371600" lvl="2" indent="-457200">
              <a:lnSpc>
                <a:spcPct val="90000"/>
              </a:lnSpc>
              <a:spcBef>
                <a:spcPts val="499"/>
              </a:spcBef>
              <a:buClr>
                <a:srgbClr val="000000"/>
              </a:buClr>
              <a:buFont typeface="+mj-lt"/>
              <a:buAutoNum type="arabicPeriod"/>
            </a:pPr>
            <a:r>
              <a:rPr lang="en-US" sz="2400" b="0" strike="noStrike" spc="-1">
                <a:solidFill>
                  <a:srgbClr val="000000"/>
                </a:solidFill>
                <a:latin typeface="-apple-system"/>
              </a:rPr>
              <a:t>No subtle put-downs or unfriendly language.</a:t>
            </a:r>
          </a:p>
          <a:p>
            <a:pPr>
              <a:lnSpc>
                <a:spcPct val="90000"/>
              </a:lnSpc>
              <a:spcBef>
                <a:spcPts val="1417"/>
              </a:spcBef>
              <a:buNone/>
            </a:pPr>
            <a:endParaRPr lang="en-US" sz="2000" b="0" strike="noStrike" spc="-1">
              <a:solidFill>
                <a:srgbClr val="000000"/>
              </a:solidFill>
              <a:latin typeface="-apple-system"/>
            </a:endParaRPr>
          </a:p>
          <a:p>
            <a:pPr>
              <a:lnSpc>
                <a:spcPct val="90000"/>
              </a:lnSpc>
              <a:spcBef>
                <a:spcPts val="1417"/>
              </a:spcBef>
              <a:buNone/>
            </a:pPr>
            <a:endParaRPr lang="en-US" sz="2000" b="0" strike="noStrike" spc="-1">
              <a:solidFill>
                <a:srgbClr val="000000"/>
              </a:solidFill>
              <a:latin typeface="-apple-system"/>
            </a:endParaRPr>
          </a:p>
        </p:txBody>
      </p:sp>
      <p:sp>
        <p:nvSpPr>
          <p:cNvPr id="325" name="TextBox 6"/>
          <p:cNvSpPr/>
          <p:nvPr/>
        </p:nvSpPr>
        <p:spPr>
          <a:xfrm>
            <a:off x="275760" y="62049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https://stackoverflow.com/conduct</a:t>
            </a:r>
            <a:endParaRPr lang="en-US" sz="1800" b="0" strike="noStrike" spc="-1"/>
          </a:p>
        </p:txBody>
      </p:sp>
      <p:pic>
        <p:nvPicPr>
          <p:cNvPr id="5" name="Picture 3">
            <a:extLst>
              <a:ext uri="{FF2B5EF4-FFF2-40B4-BE49-F238E27FC236}">
                <a16:creationId xmlns:a16="http://schemas.microsoft.com/office/drawing/2014/main" id="{63F55DCF-FF35-40EF-ADEA-08CAB34E9966}"/>
              </a:ext>
            </a:extLst>
          </p:cNvPr>
          <p:cNvPicPr/>
          <p:nvPr/>
        </p:nvPicPr>
        <p:blipFill>
          <a:blip r:embed="rId4"/>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40417465-04CA-42C2-8A32-3F29DC96F9A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27"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Code of Conduct</a:t>
            </a:r>
          </a:p>
          <a:p>
            <a:pPr>
              <a:lnSpc>
                <a:spcPct val="90000"/>
              </a:lnSpc>
              <a:spcBef>
                <a:spcPts val="1417"/>
              </a:spcBef>
              <a:buNone/>
            </a:pPr>
            <a:endParaRPr lang="en-US" sz="2000" b="0" strike="noStrike" spc="-1">
              <a:solidFill>
                <a:srgbClr val="000000"/>
              </a:solidFill>
              <a:latin typeface="Calibri"/>
            </a:endParaRPr>
          </a:p>
        </p:txBody>
      </p:sp>
      <p:pic>
        <p:nvPicPr>
          <p:cNvPr id="328" name="Picture 5"/>
          <p:cNvPicPr/>
          <p:nvPr/>
        </p:nvPicPr>
        <p:blipFill>
          <a:blip r:embed="rId3"/>
          <a:stretch/>
        </p:blipFill>
        <p:spPr>
          <a:xfrm>
            <a:off x="2935080" y="1883880"/>
            <a:ext cx="6873120" cy="3870360"/>
          </a:xfrm>
          <a:prstGeom prst="rect">
            <a:avLst/>
          </a:prstGeom>
          <a:ln>
            <a:noFill/>
          </a:ln>
          <a:effectLst>
            <a:outerShdw blurRad="292100" dist="139700" dir="2700000" algn="tl" rotWithShape="0">
              <a:srgbClr val="333333">
                <a:alpha val="65000"/>
              </a:srgbClr>
            </a:outerShdw>
          </a:effectLst>
        </p:spPr>
      </p:pic>
      <p:sp>
        <p:nvSpPr>
          <p:cNvPr id="329" name="TextBox 9"/>
          <p:cNvSpPr/>
          <p:nvPr/>
        </p:nvSpPr>
        <p:spPr>
          <a:xfrm>
            <a:off x="275760" y="62049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https://stackoverflow.com/conduct</a:t>
            </a:r>
            <a:endParaRPr lang="en-US" sz="1800" b="0" strike="noStrike" spc="-1"/>
          </a:p>
        </p:txBody>
      </p:sp>
      <p:sp>
        <p:nvSpPr>
          <p:cNvPr id="330" name="TextBox 10"/>
          <p:cNvSpPr/>
          <p:nvPr/>
        </p:nvSpPr>
        <p:spPr>
          <a:xfrm>
            <a:off x="-203040" y="590472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800" b="0" u="sng" strike="noStrike" spc="-1">
                <a:solidFill>
                  <a:srgbClr val="0563C1"/>
                </a:solidFill>
                <a:uFillTx/>
                <a:ea typeface="Segoe UI"/>
                <a:hlinkClick r:id="rId5"/>
              </a:rPr>
              <a:t>https://stackoverflow.com/help/flagging</a:t>
            </a:r>
            <a:endParaRPr lang="en-US" sz="1800" b="0" strike="noStrike" spc="-1"/>
          </a:p>
        </p:txBody>
      </p:sp>
      <p:pic>
        <p:nvPicPr>
          <p:cNvPr id="7" name="Picture 3">
            <a:extLst>
              <a:ext uri="{FF2B5EF4-FFF2-40B4-BE49-F238E27FC236}">
                <a16:creationId xmlns:a16="http://schemas.microsoft.com/office/drawing/2014/main" id="{F863D3AB-0550-4372-BA2E-78BFF3091ADA}"/>
              </a:ext>
            </a:extLst>
          </p:cNvPr>
          <p:cNvPicPr/>
          <p:nvPr/>
        </p:nvPicPr>
        <p:blipFill>
          <a:blip r:embed="rId6"/>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60DF7312-4353-4D38-BFA2-3013D9F176E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27"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Code of Conduct</a:t>
            </a:r>
          </a:p>
          <a:p>
            <a:pPr>
              <a:lnSpc>
                <a:spcPct val="90000"/>
              </a:lnSpc>
              <a:spcBef>
                <a:spcPts val="1417"/>
              </a:spcBef>
              <a:buNone/>
            </a:pPr>
            <a:endParaRPr lang="en-US" sz="2000" b="0" strike="noStrike" spc="-1">
              <a:solidFill>
                <a:srgbClr val="000000"/>
              </a:solidFill>
              <a:latin typeface="Calibri"/>
            </a:endParaRPr>
          </a:p>
        </p:txBody>
      </p:sp>
      <p:sp>
        <p:nvSpPr>
          <p:cNvPr id="329" name="TextBox 9"/>
          <p:cNvSpPr/>
          <p:nvPr/>
        </p:nvSpPr>
        <p:spPr>
          <a:xfrm>
            <a:off x="275760" y="62049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https://stackoverflow.com/conduct</a:t>
            </a:r>
            <a:endParaRPr lang="en-US" sz="1800" b="0" strike="noStrike" spc="-1"/>
          </a:p>
        </p:txBody>
      </p:sp>
      <p:sp>
        <p:nvSpPr>
          <p:cNvPr id="330" name="TextBox 10"/>
          <p:cNvSpPr/>
          <p:nvPr/>
        </p:nvSpPr>
        <p:spPr>
          <a:xfrm>
            <a:off x="-203040" y="590472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https://stackoverflow.com/help/flagging</a:t>
            </a:r>
            <a:endParaRPr lang="en-US" sz="1800" b="0" strike="noStrike" spc="-1"/>
          </a:p>
        </p:txBody>
      </p:sp>
      <p:pic>
        <p:nvPicPr>
          <p:cNvPr id="7" name="Picture 3">
            <a:extLst>
              <a:ext uri="{FF2B5EF4-FFF2-40B4-BE49-F238E27FC236}">
                <a16:creationId xmlns:a16="http://schemas.microsoft.com/office/drawing/2014/main" id="{F863D3AB-0550-4372-BA2E-78BFF3091ADA}"/>
              </a:ext>
            </a:extLst>
          </p:cNvPr>
          <p:cNvPicPr/>
          <p:nvPr/>
        </p:nvPicPr>
        <p:blipFill>
          <a:blip r:embed="rId5"/>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02745E0C-EA6F-4A44-83F9-57D8F7202128}"/>
              </a:ext>
            </a:extLst>
          </p:cNvPr>
          <p:cNvPicPr>
            <a:picLocks noChangeAspect="1"/>
          </p:cNvPicPr>
          <p:nvPr/>
        </p:nvPicPr>
        <p:blipFill>
          <a:blip r:embed="rId6"/>
          <a:stretch>
            <a:fillRect/>
          </a:stretch>
        </p:blipFill>
        <p:spPr>
          <a:xfrm>
            <a:off x="2255635" y="3008583"/>
            <a:ext cx="7041490" cy="2286198"/>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52ED8214-CA63-4FEC-BFFD-4CBF9218DF40}"/>
              </a:ext>
            </a:extLst>
          </p:cNvPr>
          <p:cNvSpPr/>
          <p:nvPr/>
        </p:nvSpPr>
        <p:spPr>
          <a:xfrm>
            <a:off x="2777924" y="4155311"/>
            <a:ext cx="4861367" cy="75235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7F4F7F-09B1-4D60-B98E-E13A2965832B}"/>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6611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32"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Code of Conduct</a:t>
            </a:r>
          </a:p>
          <a:p>
            <a:pPr>
              <a:lnSpc>
                <a:spcPct val="90000"/>
              </a:lnSpc>
              <a:spcBef>
                <a:spcPts val="1417"/>
              </a:spcBef>
              <a:buNone/>
            </a:pPr>
            <a:endParaRPr lang="en-US" sz="2000" b="0" strike="noStrike" spc="-1">
              <a:solidFill>
                <a:srgbClr val="000000"/>
              </a:solidFill>
              <a:latin typeface="Calibri"/>
            </a:endParaRPr>
          </a:p>
        </p:txBody>
      </p:sp>
      <p:sp>
        <p:nvSpPr>
          <p:cNvPr id="333" name="TextBox 6"/>
          <p:cNvSpPr/>
          <p:nvPr/>
        </p:nvSpPr>
        <p:spPr>
          <a:xfrm>
            <a:off x="275760" y="62049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https://stackoverflow.com/conduct</a:t>
            </a:r>
            <a:endParaRPr lang="en-US" sz="1800" b="0" strike="noStrike" spc="-1"/>
          </a:p>
        </p:txBody>
      </p:sp>
      <p:pic>
        <p:nvPicPr>
          <p:cNvPr id="334" name="Picture 4"/>
          <p:cNvPicPr/>
          <p:nvPr/>
        </p:nvPicPr>
        <p:blipFill>
          <a:blip r:embed="rId4"/>
          <a:stretch/>
        </p:blipFill>
        <p:spPr>
          <a:xfrm>
            <a:off x="3135240" y="1842120"/>
            <a:ext cx="6472440" cy="4062600"/>
          </a:xfrm>
          <a:prstGeom prst="rect">
            <a:avLst/>
          </a:prstGeom>
          <a:ln>
            <a:noFill/>
          </a:ln>
          <a:effectLst>
            <a:outerShdw blurRad="292100" dist="139700" dir="2700000" algn="tl" rotWithShape="0">
              <a:srgbClr val="333333">
                <a:alpha val="65000"/>
              </a:srgbClr>
            </a:outerShdw>
          </a:effectLst>
        </p:spPr>
      </p:pic>
      <p:sp>
        <p:nvSpPr>
          <p:cNvPr id="335" name="TextBox 8"/>
          <p:cNvSpPr/>
          <p:nvPr/>
        </p:nvSpPr>
        <p:spPr>
          <a:xfrm>
            <a:off x="-203040" y="590472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800" b="0" u="sng" strike="noStrike" spc="-1">
                <a:solidFill>
                  <a:srgbClr val="0563C1"/>
                </a:solidFill>
                <a:uFillTx/>
                <a:ea typeface="Segoe UI"/>
                <a:hlinkClick r:id="rId5"/>
              </a:rPr>
              <a:t>https://stackoverflow.com/help/flagging</a:t>
            </a:r>
            <a:endParaRPr lang="en-US" sz="1800" b="0" strike="noStrike" spc="-1"/>
          </a:p>
        </p:txBody>
      </p:sp>
      <p:pic>
        <p:nvPicPr>
          <p:cNvPr id="7" name="Picture 3">
            <a:extLst>
              <a:ext uri="{FF2B5EF4-FFF2-40B4-BE49-F238E27FC236}">
                <a16:creationId xmlns:a16="http://schemas.microsoft.com/office/drawing/2014/main" id="{0BC8A614-8480-4A34-B429-292E0BB64C57}"/>
              </a:ext>
            </a:extLst>
          </p:cNvPr>
          <p:cNvPicPr/>
          <p:nvPr/>
        </p:nvPicPr>
        <p:blipFill>
          <a:blip r:embed="rId6"/>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DD3D1A5C-D7E7-4222-8FB6-1892B0D92AE6}"/>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37"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Code of Conduct</a:t>
            </a:r>
          </a:p>
          <a:p>
            <a:pPr>
              <a:lnSpc>
                <a:spcPct val="90000"/>
              </a:lnSpc>
              <a:spcBef>
                <a:spcPts val="1417"/>
              </a:spcBef>
              <a:buNone/>
            </a:pPr>
            <a:endParaRPr lang="en-US" sz="2000" b="0" strike="noStrike" spc="-1">
              <a:solidFill>
                <a:srgbClr val="000000"/>
              </a:solidFill>
              <a:latin typeface="Calibri"/>
            </a:endParaRPr>
          </a:p>
        </p:txBody>
      </p:sp>
      <p:sp>
        <p:nvSpPr>
          <p:cNvPr id="338" name="TextBox 6"/>
          <p:cNvSpPr/>
          <p:nvPr/>
        </p:nvSpPr>
        <p:spPr>
          <a:xfrm>
            <a:off x="275760" y="62049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https://stackoverflow.com/conduct</a:t>
            </a:r>
            <a:endParaRPr lang="en-US" sz="1800" b="0" strike="noStrike" spc="-1"/>
          </a:p>
        </p:txBody>
      </p:sp>
      <p:pic>
        <p:nvPicPr>
          <p:cNvPr id="339" name="Picture 7"/>
          <p:cNvPicPr/>
          <p:nvPr/>
        </p:nvPicPr>
        <p:blipFill>
          <a:blip r:embed="rId4"/>
          <a:stretch/>
        </p:blipFill>
        <p:spPr>
          <a:xfrm>
            <a:off x="2080800" y="1884600"/>
            <a:ext cx="8369280" cy="435636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0D7774AE-5499-4BBA-8AE2-89EE3D514147}"/>
              </a:ext>
            </a:extLst>
          </p:cNvPr>
          <p:cNvPicPr/>
          <p:nvPr/>
        </p:nvPicPr>
        <p:blipFill>
          <a:blip r:embed="rId5"/>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5951E404-02EA-4BCD-945B-FA957FDF951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6" name="Picture 3"/>
          <p:cNvPicPr/>
          <p:nvPr/>
        </p:nvPicPr>
        <p:blipFill>
          <a:blip r:embed="rId3"/>
          <a:stretch/>
        </p:blipFill>
        <p:spPr>
          <a:xfrm>
            <a:off x="10339560" y="5834520"/>
            <a:ext cx="1641600" cy="730440"/>
          </a:xfrm>
          <a:prstGeom prst="rect">
            <a:avLst/>
          </a:prstGeom>
          <a:ln w="0">
            <a:noFill/>
          </a:ln>
        </p:spPr>
      </p:pic>
      <p:pic>
        <p:nvPicPr>
          <p:cNvPr id="107" name="Picture 10"/>
          <p:cNvPicPr/>
          <p:nvPr/>
        </p:nvPicPr>
        <p:blipFill>
          <a:blip r:embed="rId4"/>
          <a:stretch/>
        </p:blipFill>
        <p:spPr>
          <a:xfrm>
            <a:off x="1164480" y="1258200"/>
            <a:ext cx="9042840" cy="534744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5B061AD-72B1-4FDF-BEFA-CCDE9BE22850}"/>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990493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Picture 4"/>
          <p:cNvPicPr/>
          <p:nvPr/>
        </p:nvPicPr>
        <p:blipFill>
          <a:blip r:embed="rId3"/>
          <a:stretch/>
        </p:blipFill>
        <p:spPr>
          <a:xfrm>
            <a:off x="1976400" y="2320200"/>
            <a:ext cx="8238600" cy="2835000"/>
          </a:xfrm>
          <a:prstGeom prst="rect">
            <a:avLst/>
          </a:prstGeom>
          <a:ln>
            <a:noFill/>
          </a:ln>
          <a:effectLst>
            <a:outerShdw blurRad="292100" dist="139700" dir="2700000" algn="tl" rotWithShape="0">
              <a:srgbClr val="333333">
                <a:alpha val="65000"/>
              </a:srgbClr>
            </a:outerShdw>
          </a:effectLst>
        </p:spPr>
      </p:pic>
      <p:sp>
        <p:nvSpPr>
          <p:cNvPr id="340"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Down/Close votes?</a:t>
            </a:r>
            <a:endParaRPr lang="en-US" sz="4400" b="0" strike="noStrike" spc="-1">
              <a:solidFill>
                <a:srgbClr val="000000"/>
              </a:solidFill>
              <a:latin typeface="Calibri"/>
            </a:endParaRPr>
          </a:p>
        </p:txBody>
      </p:sp>
      <p:sp>
        <p:nvSpPr>
          <p:cNvPr id="341" name="PlaceHolder 2"/>
          <p:cNvSpPr>
            <a:spLocks noGrp="1"/>
          </p:cNvSpPr>
          <p:nvPr>
            <p:ph/>
          </p:nvPr>
        </p:nvSpPr>
        <p:spPr>
          <a:xfrm>
            <a:off x="645120" y="135972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Edit to Improve!</a:t>
            </a:r>
          </a:p>
        </p:txBody>
      </p:sp>
      <p:sp>
        <p:nvSpPr>
          <p:cNvPr id="342" name="TextBox 10"/>
          <p:cNvSpPr/>
          <p:nvPr/>
        </p:nvSpPr>
        <p:spPr>
          <a:xfrm>
            <a:off x="0" y="62661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https://stackoverflow.com/help/reopen-questions</a:t>
            </a:r>
            <a:endParaRPr lang="en-US" sz="1800" b="0" strike="noStrike" spc="-1"/>
          </a:p>
        </p:txBody>
      </p:sp>
      <p:pic>
        <p:nvPicPr>
          <p:cNvPr id="6" name="Picture 3">
            <a:extLst>
              <a:ext uri="{FF2B5EF4-FFF2-40B4-BE49-F238E27FC236}">
                <a16:creationId xmlns:a16="http://schemas.microsoft.com/office/drawing/2014/main" id="{CDBEDC1E-3269-4E19-93A4-979C4D70B693}"/>
              </a:ext>
            </a:extLst>
          </p:cNvPr>
          <p:cNvPicPr/>
          <p:nvPr/>
        </p:nvPicPr>
        <p:blipFill>
          <a:blip r:embed="rId5"/>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B0DC9CEE-447A-439D-8A93-789A695A4A39}"/>
              </a:ext>
            </a:extLst>
          </p:cNvPr>
          <p:cNvSpPr/>
          <p:nvPr/>
        </p:nvSpPr>
        <p:spPr>
          <a:xfrm>
            <a:off x="6999890" y="4004441"/>
            <a:ext cx="2270234" cy="26801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791F2D9-AF4F-4CAC-A71B-12E7CD2C963C}"/>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77" name="PlaceHolder 2"/>
          <p:cNvSpPr>
            <a:spLocks noGrp="1"/>
          </p:cNvSpPr>
          <p:nvPr>
            <p:ph/>
          </p:nvPr>
        </p:nvSpPr>
        <p:spPr>
          <a:xfrm>
            <a:off x="518760" y="1253160"/>
            <a:ext cx="10515240" cy="4350960"/>
          </a:xfrm>
          <a:prstGeom prst="rect">
            <a:avLst/>
          </a:prstGeom>
          <a:noFill/>
          <a:ln w="0">
            <a:noFill/>
          </a:ln>
        </p:spPr>
        <p:txBody>
          <a:bodyPr anchor="t">
            <a:noAutofit/>
          </a:bodyPr>
          <a:lstStyle/>
          <a:p>
            <a:pPr marL="0" indent="0">
              <a:spcBef>
                <a:spcPts val="499"/>
              </a:spcBef>
              <a:buClr>
                <a:srgbClr val="000000"/>
              </a:buClr>
              <a:buNone/>
            </a:pPr>
            <a:r>
              <a:rPr lang="en-US" b="0" strike="noStrike" spc="-1">
                <a:solidFill>
                  <a:srgbClr val="000000"/>
                </a:solidFill>
                <a:latin typeface="Calibri"/>
              </a:rPr>
              <a:t>A Criminal Always Returns To The Scene Of The Crime?</a:t>
            </a:r>
          </a:p>
          <a:p>
            <a:pPr marL="457200">
              <a:lnSpc>
                <a:spcPct val="90000"/>
              </a:lnSpc>
              <a:spcBef>
                <a:spcPts val="499"/>
              </a:spcBef>
              <a:buNone/>
              <a:tabLst>
                <a:tab pos="0" algn="l"/>
              </a:tabLst>
            </a:pPr>
            <a:endParaRPr lang="en-US" sz="1800" b="0" strike="noStrike" spc="-1">
              <a:solidFill>
                <a:srgbClr val="000000"/>
              </a:solidFill>
              <a:latin typeface="Calibri"/>
            </a:endParaRPr>
          </a:p>
          <a:p>
            <a:pPr>
              <a:lnSpc>
                <a:spcPct val="90000"/>
              </a:lnSpc>
              <a:spcBef>
                <a:spcPts val="1417"/>
              </a:spcBef>
              <a:buNone/>
              <a:tabLst>
                <a:tab pos="0" algn="l"/>
              </a:tabLst>
            </a:pPr>
            <a:endParaRPr lang="en-US" sz="2400" b="0" strike="noStrike" spc="-1">
              <a:solidFill>
                <a:srgbClr val="000000"/>
              </a:solidFill>
              <a:latin typeface="Calibri"/>
            </a:endParaRPr>
          </a:p>
        </p:txBody>
      </p:sp>
      <p:pic>
        <p:nvPicPr>
          <p:cNvPr id="5" name="Picture 3">
            <a:extLst>
              <a:ext uri="{FF2B5EF4-FFF2-40B4-BE49-F238E27FC236}">
                <a16:creationId xmlns:a16="http://schemas.microsoft.com/office/drawing/2014/main" id="{EAA2561F-3232-4675-AC2A-381269905102}"/>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106D3C3-18AB-4C72-AF2E-F86AE73147FD}"/>
              </a:ext>
            </a:extLst>
          </p:cNvPr>
          <p:cNvPicPr>
            <a:picLocks noChangeAspect="1"/>
          </p:cNvPicPr>
          <p:nvPr/>
        </p:nvPicPr>
        <p:blipFill>
          <a:blip r:embed="rId4"/>
          <a:stretch>
            <a:fillRect/>
          </a:stretch>
        </p:blipFill>
        <p:spPr>
          <a:xfrm>
            <a:off x="2906369" y="2090531"/>
            <a:ext cx="6379263" cy="4252841"/>
          </a:xfrm>
          <a:prstGeom prst="rect">
            <a:avLst/>
          </a:prstGeom>
          <a:ln>
            <a:noFill/>
          </a:ln>
          <a:effectLst>
            <a:softEdge rad="112500"/>
          </a:effec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45" name="PlaceHolder 2"/>
          <p:cNvSpPr>
            <a:spLocks noGrp="1"/>
          </p:cNvSpPr>
          <p:nvPr>
            <p:ph/>
          </p:nvPr>
        </p:nvSpPr>
        <p:spPr>
          <a:xfrm>
            <a:off x="645120" y="1231380"/>
            <a:ext cx="10515240" cy="4350960"/>
          </a:xfrm>
          <a:prstGeom prst="rect">
            <a:avLst/>
          </a:prstGeom>
          <a:noFill/>
          <a:ln w="0">
            <a:noFill/>
          </a:ln>
        </p:spPr>
        <p:txBody>
          <a:bodyPr anchor="t">
            <a:noAutofit/>
          </a:bodyPr>
          <a:lstStyle/>
          <a:p>
            <a:pPr marL="514350" indent="-514350">
              <a:lnSpc>
                <a:spcPct val="90000"/>
              </a:lnSpc>
              <a:spcBef>
                <a:spcPts val="1001"/>
              </a:spcBef>
              <a:buClr>
                <a:srgbClr val="000000"/>
              </a:buClr>
              <a:buFont typeface="+mj-lt"/>
              <a:buAutoNum type="arabicPeriod"/>
            </a:pPr>
            <a:r>
              <a:rPr lang="en-US" sz="2800" b="0" strike="noStrike" spc="-1">
                <a:solidFill>
                  <a:srgbClr val="000000"/>
                </a:solidFill>
                <a:latin typeface="-apple-system"/>
              </a:rPr>
              <a:t>Find why the question has been closed</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History</a:t>
            </a:r>
          </a:p>
          <a:p>
            <a:pPr>
              <a:lnSpc>
                <a:spcPct val="90000"/>
              </a:lnSpc>
              <a:spcBef>
                <a:spcPts val="1417"/>
              </a:spcBef>
              <a:buNone/>
            </a:pPr>
            <a:endParaRPr lang="en-US" sz="2000" b="0" strike="noStrike" spc="-1">
              <a:solidFill>
                <a:srgbClr val="000000"/>
              </a:solidFill>
              <a:latin typeface="-apple-system"/>
            </a:endParaRPr>
          </a:p>
        </p:txBody>
      </p:sp>
      <p:pic>
        <p:nvPicPr>
          <p:cNvPr id="346" name="Picture 7"/>
          <p:cNvPicPr/>
          <p:nvPr/>
        </p:nvPicPr>
        <p:blipFill>
          <a:blip r:embed="rId3"/>
          <a:stretch/>
        </p:blipFill>
        <p:spPr>
          <a:xfrm>
            <a:off x="4153320" y="1651680"/>
            <a:ext cx="6669000" cy="2210400"/>
          </a:xfrm>
          <a:prstGeom prst="rect">
            <a:avLst/>
          </a:prstGeom>
          <a:ln>
            <a:noFill/>
          </a:ln>
          <a:effectLst>
            <a:outerShdw blurRad="292100" dist="139700" dir="2700000" algn="tl" rotWithShape="0">
              <a:srgbClr val="333333">
                <a:alpha val="65000"/>
              </a:srgbClr>
            </a:outerShdw>
          </a:effectLst>
        </p:spPr>
      </p:pic>
      <p:pic>
        <p:nvPicPr>
          <p:cNvPr id="347" name="Picture 9"/>
          <p:cNvPicPr/>
          <p:nvPr/>
        </p:nvPicPr>
        <p:blipFill>
          <a:blip r:embed="rId4"/>
          <a:stretch/>
        </p:blipFill>
        <p:spPr>
          <a:xfrm>
            <a:off x="4811760" y="3982320"/>
            <a:ext cx="5352120" cy="2283480"/>
          </a:xfrm>
          <a:prstGeom prst="rect">
            <a:avLst/>
          </a:prstGeom>
          <a:ln>
            <a:noFill/>
          </a:ln>
          <a:effectLst>
            <a:outerShdw blurRad="292100" dist="139700" dir="2700000" algn="tl" rotWithShape="0">
              <a:srgbClr val="333333">
                <a:alpha val="65000"/>
              </a:srgbClr>
            </a:outerShdw>
          </a:effectLst>
        </p:spPr>
      </p:pic>
      <p:sp>
        <p:nvSpPr>
          <p:cNvPr id="348" name="TextBox 10"/>
          <p:cNvSpPr/>
          <p:nvPr/>
        </p:nvSpPr>
        <p:spPr>
          <a:xfrm>
            <a:off x="0" y="62661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5"/>
              </a:rPr>
              <a:t>https://stackoverflow.com/help/reopen-questions</a:t>
            </a:r>
            <a:endParaRPr lang="en-US" sz="1800" b="0" strike="noStrike" spc="-1"/>
          </a:p>
        </p:txBody>
      </p:sp>
      <p:sp>
        <p:nvSpPr>
          <p:cNvPr id="349" name="Rectangle 11"/>
          <p:cNvSpPr/>
          <p:nvPr/>
        </p:nvSpPr>
        <p:spPr>
          <a:xfrm>
            <a:off x="4585680" y="2520720"/>
            <a:ext cx="2892960" cy="24948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p:style>
      </p:sp>
      <p:sp>
        <p:nvSpPr>
          <p:cNvPr id="350" name="Straight Arrow Connector 4"/>
          <p:cNvSpPr/>
          <p:nvPr/>
        </p:nvSpPr>
        <p:spPr>
          <a:xfrm>
            <a:off x="4339800" y="3701160"/>
            <a:ext cx="667440" cy="2060640"/>
          </a:xfrm>
          <a:custGeom>
            <a:avLst/>
            <a:gdLst/>
            <a:ahLst/>
            <a:cxnLst/>
            <a:rect l="l" t="t" r="r" b="b"/>
            <a:pathLst>
              <a:path w="21600" h="21600">
                <a:moveTo>
                  <a:pt x="0" y="0"/>
                </a:moveTo>
                <a:lnTo>
                  <a:pt x="21600" y="21600"/>
                </a:lnTo>
              </a:path>
            </a:pathLst>
          </a:custGeom>
          <a:noFill/>
          <a:ln>
            <a:solidFill>
              <a:srgbClr val="FFFF00"/>
            </a:solidFill>
            <a:tailEnd type="triangle" w="med" len="med"/>
          </a:ln>
        </p:spPr>
        <p:style>
          <a:lnRef idx="1">
            <a:schemeClr val="accent4"/>
          </a:lnRef>
          <a:fillRef idx="0">
            <a:schemeClr val="accent4"/>
          </a:fillRef>
          <a:effectRef idx="0">
            <a:schemeClr val="accent4"/>
          </a:effectRef>
          <a:fontRef idx="minor"/>
        </p:style>
      </p:sp>
      <p:pic>
        <p:nvPicPr>
          <p:cNvPr id="9" name="Picture 3">
            <a:extLst>
              <a:ext uri="{FF2B5EF4-FFF2-40B4-BE49-F238E27FC236}">
                <a16:creationId xmlns:a16="http://schemas.microsoft.com/office/drawing/2014/main" id="{589F9D12-736E-4A6C-84D5-0A8605648DF8}"/>
              </a:ext>
            </a:extLst>
          </p:cNvPr>
          <p:cNvPicPr/>
          <p:nvPr/>
        </p:nvPicPr>
        <p:blipFill>
          <a:blip r:embed="rId6"/>
          <a:stretch/>
        </p:blipFill>
        <p:spPr>
          <a:xfrm>
            <a:off x="10339560" y="5834520"/>
            <a:ext cx="1641600" cy="730440"/>
          </a:xfrm>
          <a:prstGeom prst="rect">
            <a:avLst/>
          </a:prstGeom>
          <a:ln w="0">
            <a:noFill/>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52" name="PlaceHolder 2"/>
          <p:cNvSpPr>
            <a:spLocks noGrp="1"/>
          </p:cNvSpPr>
          <p:nvPr>
            <p:ph/>
          </p:nvPr>
        </p:nvSpPr>
        <p:spPr>
          <a:xfrm>
            <a:off x="518760" y="1253160"/>
            <a:ext cx="10515240" cy="1382728"/>
          </a:xfrm>
          <a:prstGeom prst="rect">
            <a:avLst/>
          </a:prstGeom>
          <a:noFill/>
          <a:ln w="0">
            <a:noFill/>
          </a:ln>
        </p:spPr>
        <p:txBody>
          <a:bodyPr anchor="t">
            <a:noAutofit/>
          </a:bodyPr>
          <a:lstStyle/>
          <a:p>
            <a:pPr marL="514350" indent="-514350">
              <a:lnSpc>
                <a:spcPct val="90000"/>
              </a:lnSpc>
              <a:spcBef>
                <a:spcPts val="1001"/>
              </a:spcBef>
              <a:buClr>
                <a:srgbClr val="000000"/>
              </a:buClr>
              <a:buFont typeface="+mj-lt"/>
              <a:buAutoNum type="arabicPeriod"/>
            </a:pPr>
            <a:r>
              <a:rPr lang="en-US" sz="2800" b="0" strike="noStrike" spc="-1">
                <a:solidFill>
                  <a:srgbClr val="000000"/>
                </a:solidFill>
                <a:latin typeface="Calibri"/>
              </a:rPr>
              <a:t>Find why the question has been closed</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History</a:t>
            </a: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Read &amp; Leave a comment </a:t>
            </a:r>
            <a:endParaRPr lang="en-US" sz="2400" b="0" strike="noStrike" spc="-1">
              <a:solidFill>
                <a:srgbClr val="000000"/>
              </a:solidFill>
              <a:latin typeface="Calibri"/>
            </a:endParaRPr>
          </a:p>
        </p:txBody>
      </p:sp>
      <p:sp>
        <p:nvSpPr>
          <p:cNvPr id="353" name="TextBox 10"/>
          <p:cNvSpPr/>
          <p:nvPr/>
        </p:nvSpPr>
        <p:spPr>
          <a:xfrm>
            <a:off x="0" y="62661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https://stackoverflow.com/help/reopen-questions</a:t>
            </a:r>
            <a:endParaRPr lang="en-US" sz="1800" b="0" strike="noStrike" spc="-1"/>
          </a:p>
        </p:txBody>
      </p:sp>
      <p:pic>
        <p:nvPicPr>
          <p:cNvPr id="8" name="Picture 3">
            <a:extLst>
              <a:ext uri="{FF2B5EF4-FFF2-40B4-BE49-F238E27FC236}">
                <a16:creationId xmlns:a16="http://schemas.microsoft.com/office/drawing/2014/main" id="{269446F8-E7D2-4B89-8241-466B33B0ABEA}"/>
              </a:ext>
            </a:extLst>
          </p:cNvPr>
          <p:cNvPicPr/>
          <p:nvPr/>
        </p:nvPicPr>
        <p:blipFill>
          <a:blip r:embed="rId4"/>
          <a:stretch/>
        </p:blipFill>
        <p:spPr>
          <a:xfrm>
            <a:off x="10339560" y="5834520"/>
            <a:ext cx="1641600" cy="730440"/>
          </a:xfrm>
          <a:prstGeom prst="rect">
            <a:avLst/>
          </a:prstGeom>
          <a:ln w="0">
            <a:noFill/>
          </a:ln>
        </p:spPr>
      </p:pic>
      <p:grpSp>
        <p:nvGrpSpPr>
          <p:cNvPr id="2" name="Group 1">
            <a:extLst>
              <a:ext uri="{FF2B5EF4-FFF2-40B4-BE49-F238E27FC236}">
                <a16:creationId xmlns:a16="http://schemas.microsoft.com/office/drawing/2014/main" id="{E6F2F1F0-0D41-4F4E-B92A-1B819816234A}"/>
              </a:ext>
            </a:extLst>
          </p:cNvPr>
          <p:cNvGrpSpPr/>
          <p:nvPr/>
        </p:nvGrpSpPr>
        <p:grpSpPr>
          <a:xfrm>
            <a:off x="5458863" y="3763893"/>
            <a:ext cx="6339829" cy="2329831"/>
            <a:chOff x="5333411" y="3869909"/>
            <a:chExt cx="6339829" cy="2329831"/>
          </a:xfrm>
        </p:grpSpPr>
        <p:pic>
          <p:nvPicPr>
            <p:cNvPr id="5" name="Picture 4">
              <a:extLst>
                <a:ext uri="{FF2B5EF4-FFF2-40B4-BE49-F238E27FC236}">
                  <a16:creationId xmlns:a16="http://schemas.microsoft.com/office/drawing/2014/main" id="{344F924D-5042-4622-85FA-50488473AEB0}"/>
                </a:ext>
              </a:extLst>
            </p:cNvPr>
            <p:cNvPicPr>
              <a:picLocks noChangeAspect="1"/>
            </p:cNvPicPr>
            <p:nvPr/>
          </p:nvPicPr>
          <p:blipFill>
            <a:blip r:embed="rId5"/>
            <a:stretch>
              <a:fillRect/>
            </a:stretch>
          </p:blipFill>
          <p:spPr>
            <a:xfrm>
              <a:off x="5333411" y="3869909"/>
              <a:ext cx="6339829" cy="2329831"/>
            </a:xfrm>
            <a:prstGeom prst="rect">
              <a:avLst/>
            </a:prstGeom>
            <a:ln>
              <a:noFill/>
            </a:ln>
            <a:effectLst>
              <a:outerShdw blurRad="292100" dist="139700" dir="2700000" algn="tl" rotWithShape="0">
                <a:srgbClr val="333333">
                  <a:alpha val="65000"/>
                </a:srgbClr>
              </a:outerShdw>
            </a:effectLst>
          </p:spPr>
        </p:pic>
        <p:sp>
          <p:nvSpPr>
            <p:cNvPr id="356" name="Rectangle 6"/>
            <p:cNvSpPr/>
            <p:nvPr/>
          </p:nvSpPr>
          <p:spPr>
            <a:xfrm>
              <a:off x="5776380" y="3869909"/>
              <a:ext cx="3338123" cy="37762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20" name="Rectangle 6">
              <a:extLst>
                <a:ext uri="{FF2B5EF4-FFF2-40B4-BE49-F238E27FC236}">
                  <a16:creationId xmlns:a16="http://schemas.microsoft.com/office/drawing/2014/main" id="{E7F28015-7D7D-4C8C-98A3-02233139224D}"/>
                </a:ext>
              </a:extLst>
            </p:cNvPr>
            <p:cNvSpPr/>
            <p:nvPr/>
          </p:nvSpPr>
          <p:spPr>
            <a:xfrm>
              <a:off x="5776379" y="4846011"/>
              <a:ext cx="5668861" cy="37762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21" name="Rectangle 6">
              <a:extLst>
                <a:ext uri="{FF2B5EF4-FFF2-40B4-BE49-F238E27FC236}">
                  <a16:creationId xmlns:a16="http://schemas.microsoft.com/office/drawing/2014/main" id="{7383D1C4-D3C8-4CA0-9FE0-EB178BEBD58C}"/>
                </a:ext>
              </a:extLst>
            </p:cNvPr>
            <p:cNvSpPr/>
            <p:nvPr/>
          </p:nvSpPr>
          <p:spPr>
            <a:xfrm>
              <a:off x="5776378" y="5303383"/>
              <a:ext cx="5668861" cy="89635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grpSp>
      <p:grpSp>
        <p:nvGrpSpPr>
          <p:cNvPr id="3" name="Group 2">
            <a:extLst>
              <a:ext uri="{FF2B5EF4-FFF2-40B4-BE49-F238E27FC236}">
                <a16:creationId xmlns:a16="http://schemas.microsoft.com/office/drawing/2014/main" id="{C1CCF81E-09D3-4A87-B22A-201DE5740BB5}"/>
              </a:ext>
            </a:extLst>
          </p:cNvPr>
          <p:cNvGrpSpPr/>
          <p:nvPr/>
        </p:nvGrpSpPr>
        <p:grpSpPr>
          <a:xfrm>
            <a:off x="499326" y="2736904"/>
            <a:ext cx="4859356" cy="3356820"/>
            <a:chOff x="313796" y="2842920"/>
            <a:chExt cx="4859356" cy="3356820"/>
          </a:xfrm>
        </p:grpSpPr>
        <p:pic>
          <p:nvPicPr>
            <p:cNvPr id="13" name="Picture 12">
              <a:extLst>
                <a:ext uri="{FF2B5EF4-FFF2-40B4-BE49-F238E27FC236}">
                  <a16:creationId xmlns:a16="http://schemas.microsoft.com/office/drawing/2014/main" id="{6E15376E-EB96-44B9-98CE-077C4889F927}"/>
                </a:ext>
              </a:extLst>
            </p:cNvPr>
            <p:cNvPicPr>
              <a:picLocks noChangeAspect="1"/>
            </p:cNvPicPr>
            <p:nvPr/>
          </p:nvPicPr>
          <p:blipFill>
            <a:blip r:embed="rId6"/>
            <a:stretch>
              <a:fillRect/>
            </a:stretch>
          </p:blipFill>
          <p:spPr>
            <a:xfrm>
              <a:off x="313796" y="2842920"/>
              <a:ext cx="4859356" cy="3356820"/>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1D53C52A-2F9D-41FA-8574-8793F4C54DD8}"/>
                </a:ext>
              </a:extLst>
            </p:cNvPr>
            <p:cNvSpPr/>
            <p:nvPr/>
          </p:nvSpPr>
          <p:spPr>
            <a:xfrm>
              <a:off x="1003300" y="3669175"/>
              <a:ext cx="1473682" cy="20073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66C419DA-DFCE-4A72-BD1A-EC0E4C568963}"/>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52" name="PlaceHolder 2"/>
          <p:cNvSpPr>
            <a:spLocks noGrp="1"/>
          </p:cNvSpPr>
          <p:nvPr>
            <p:ph/>
          </p:nvPr>
        </p:nvSpPr>
        <p:spPr>
          <a:xfrm>
            <a:off x="518760" y="1253160"/>
            <a:ext cx="10515240" cy="1382728"/>
          </a:xfrm>
          <a:prstGeom prst="rect">
            <a:avLst/>
          </a:prstGeom>
          <a:noFill/>
          <a:ln w="0">
            <a:noFill/>
          </a:ln>
        </p:spPr>
        <p:txBody>
          <a:bodyPr anchor="t">
            <a:noAutofit/>
          </a:bodyPr>
          <a:lstStyle/>
          <a:p>
            <a:pPr marL="514350" indent="-514350">
              <a:lnSpc>
                <a:spcPct val="90000"/>
              </a:lnSpc>
              <a:spcBef>
                <a:spcPts val="1001"/>
              </a:spcBef>
              <a:buClr>
                <a:srgbClr val="000000"/>
              </a:buClr>
              <a:buFont typeface="+mj-lt"/>
              <a:buAutoNum type="arabicPeriod"/>
            </a:pPr>
            <a:r>
              <a:rPr lang="en-US" sz="2400" b="0" strike="noStrike" spc="-1">
                <a:solidFill>
                  <a:srgbClr val="000000"/>
                </a:solidFill>
                <a:latin typeface="Calibri"/>
              </a:rPr>
              <a:t>Find why the question has been closed</a:t>
            </a:r>
          </a:p>
          <a:p>
            <a:pPr marL="685800" lvl="1" indent="-228600">
              <a:lnSpc>
                <a:spcPct val="90000"/>
              </a:lnSpc>
              <a:spcBef>
                <a:spcPts val="499"/>
              </a:spcBef>
              <a:buClr>
                <a:srgbClr val="000000"/>
              </a:buClr>
              <a:buFont typeface="Arial"/>
              <a:buChar char="•"/>
            </a:pPr>
            <a:r>
              <a:rPr lang="en-US" sz="2000" b="0" strike="noStrike" spc="-1">
                <a:solidFill>
                  <a:srgbClr val="000000"/>
                </a:solidFill>
                <a:latin typeface="Calibri"/>
              </a:rPr>
              <a:t>History</a:t>
            </a:r>
          </a:p>
          <a:p>
            <a:pPr marL="685800" lvl="1" indent="-228600">
              <a:lnSpc>
                <a:spcPct val="90000"/>
              </a:lnSpc>
              <a:spcBef>
                <a:spcPts val="499"/>
              </a:spcBef>
              <a:buClr>
                <a:srgbClr val="232629"/>
              </a:buClr>
              <a:buFont typeface="Arial"/>
              <a:buChar char="•"/>
            </a:pPr>
            <a:r>
              <a:rPr lang="en-US" sz="2000" b="0" strike="noStrike" spc="-1">
                <a:solidFill>
                  <a:srgbClr val="232629"/>
                </a:solidFill>
                <a:latin typeface="-apple-system"/>
              </a:rPr>
              <a:t>Read &amp; Leave a comment </a:t>
            </a:r>
          </a:p>
          <a:p>
            <a:pPr marL="685800" lvl="1" indent="-228600">
              <a:lnSpc>
                <a:spcPct val="90000"/>
              </a:lnSpc>
              <a:spcBef>
                <a:spcPts val="499"/>
              </a:spcBef>
              <a:buClr>
                <a:srgbClr val="232629"/>
              </a:buClr>
              <a:buFont typeface="Arial"/>
              <a:buChar char="•"/>
            </a:pPr>
            <a:r>
              <a:rPr lang="en-US" sz="2000" b="0" strike="noStrike" spc="-1">
                <a:solidFill>
                  <a:srgbClr val="000000"/>
                </a:solidFill>
              </a:rPr>
              <a:t>Read your question</a:t>
            </a:r>
            <a:r>
              <a:rPr lang="en-US" sz="2000" spc="-1">
                <a:solidFill>
                  <a:srgbClr val="000000"/>
                </a:solidFill>
              </a:rPr>
              <a:t> (you are the one who want to answer)</a:t>
            </a:r>
            <a:endParaRPr lang="en-US" sz="2000" b="0" strike="noStrike" spc="-1">
              <a:solidFill>
                <a:srgbClr val="000000"/>
              </a:solidFill>
            </a:endParaRPr>
          </a:p>
        </p:txBody>
      </p:sp>
      <p:sp>
        <p:nvSpPr>
          <p:cNvPr id="353" name="TextBox 10"/>
          <p:cNvSpPr/>
          <p:nvPr/>
        </p:nvSpPr>
        <p:spPr>
          <a:xfrm>
            <a:off x="0" y="62661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https://stackoverflow.com/help/reopen-questions</a:t>
            </a:r>
            <a:endParaRPr lang="en-US" sz="1800" b="0" strike="noStrike" spc="-1"/>
          </a:p>
        </p:txBody>
      </p:sp>
      <p:pic>
        <p:nvPicPr>
          <p:cNvPr id="8" name="Picture 3">
            <a:extLst>
              <a:ext uri="{FF2B5EF4-FFF2-40B4-BE49-F238E27FC236}">
                <a16:creationId xmlns:a16="http://schemas.microsoft.com/office/drawing/2014/main" id="{269446F8-E7D2-4B89-8241-466B33B0ABEA}"/>
              </a:ext>
            </a:extLst>
          </p:cNvPr>
          <p:cNvPicPr/>
          <p:nvPr/>
        </p:nvPicPr>
        <p:blipFill>
          <a:blip r:embed="rId4"/>
          <a:stretch/>
        </p:blipFill>
        <p:spPr>
          <a:xfrm>
            <a:off x="10339560" y="5834520"/>
            <a:ext cx="1641600" cy="730440"/>
          </a:xfrm>
          <a:prstGeom prst="rect">
            <a:avLst/>
          </a:prstGeom>
          <a:ln w="0">
            <a:noFill/>
          </a:ln>
        </p:spPr>
      </p:pic>
      <p:grpSp>
        <p:nvGrpSpPr>
          <p:cNvPr id="2" name="Group 1">
            <a:extLst>
              <a:ext uri="{FF2B5EF4-FFF2-40B4-BE49-F238E27FC236}">
                <a16:creationId xmlns:a16="http://schemas.microsoft.com/office/drawing/2014/main" id="{E6F2F1F0-0D41-4F4E-B92A-1B819816234A}"/>
              </a:ext>
            </a:extLst>
          </p:cNvPr>
          <p:cNvGrpSpPr/>
          <p:nvPr/>
        </p:nvGrpSpPr>
        <p:grpSpPr>
          <a:xfrm>
            <a:off x="5458863" y="3763893"/>
            <a:ext cx="6339829" cy="2329831"/>
            <a:chOff x="5333411" y="3869909"/>
            <a:chExt cx="6339829" cy="2329831"/>
          </a:xfrm>
        </p:grpSpPr>
        <p:pic>
          <p:nvPicPr>
            <p:cNvPr id="5" name="Picture 4">
              <a:extLst>
                <a:ext uri="{FF2B5EF4-FFF2-40B4-BE49-F238E27FC236}">
                  <a16:creationId xmlns:a16="http://schemas.microsoft.com/office/drawing/2014/main" id="{344F924D-5042-4622-85FA-50488473AEB0}"/>
                </a:ext>
              </a:extLst>
            </p:cNvPr>
            <p:cNvPicPr>
              <a:picLocks noChangeAspect="1"/>
            </p:cNvPicPr>
            <p:nvPr/>
          </p:nvPicPr>
          <p:blipFill>
            <a:blip r:embed="rId5"/>
            <a:stretch>
              <a:fillRect/>
            </a:stretch>
          </p:blipFill>
          <p:spPr>
            <a:xfrm>
              <a:off x="5333411" y="3869909"/>
              <a:ext cx="6339829" cy="2329831"/>
            </a:xfrm>
            <a:prstGeom prst="rect">
              <a:avLst/>
            </a:prstGeom>
            <a:ln>
              <a:noFill/>
            </a:ln>
            <a:effectLst>
              <a:outerShdw blurRad="292100" dist="139700" dir="2700000" algn="tl" rotWithShape="0">
                <a:srgbClr val="333333">
                  <a:alpha val="65000"/>
                </a:srgbClr>
              </a:outerShdw>
            </a:effectLst>
          </p:spPr>
        </p:pic>
        <p:sp>
          <p:nvSpPr>
            <p:cNvPr id="356" name="Rectangle 6"/>
            <p:cNvSpPr/>
            <p:nvPr/>
          </p:nvSpPr>
          <p:spPr>
            <a:xfrm>
              <a:off x="5776380" y="3869909"/>
              <a:ext cx="3338123" cy="37762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20" name="Rectangle 6">
              <a:extLst>
                <a:ext uri="{FF2B5EF4-FFF2-40B4-BE49-F238E27FC236}">
                  <a16:creationId xmlns:a16="http://schemas.microsoft.com/office/drawing/2014/main" id="{E7F28015-7D7D-4C8C-98A3-02233139224D}"/>
                </a:ext>
              </a:extLst>
            </p:cNvPr>
            <p:cNvSpPr/>
            <p:nvPr/>
          </p:nvSpPr>
          <p:spPr>
            <a:xfrm>
              <a:off x="5776379" y="4846011"/>
              <a:ext cx="5668861" cy="37762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21" name="Rectangle 6">
              <a:extLst>
                <a:ext uri="{FF2B5EF4-FFF2-40B4-BE49-F238E27FC236}">
                  <a16:creationId xmlns:a16="http://schemas.microsoft.com/office/drawing/2014/main" id="{7383D1C4-D3C8-4CA0-9FE0-EB178BEBD58C}"/>
                </a:ext>
              </a:extLst>
            </p:cNvPr>
            <p:cNvSpPr/>
            <p:nvPr/>
          </p:nvSpPr>
          <p:spPr>
            <a:xfrm>
              <a:off x="5776378" y="5303383"/>
              <a:ext cx="5668861" cy="89635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grpSp>
      <p:grpSp>
        <p:nvGrpSpPr>
          <p:cNvPr id="3" name="Group 2">
            <a:extLst>
              <a:ext uri="{FF2B5EF4-FFF2-40B4-BE49-F238E27FC236}">
                <a16:creationId xmlns:a16="http://schemas.microsoft.com/office/drawing/2014/main" id="{C1CCF81E-09D3-4A87-B22A-201DE5740BB5}"/>
              </a:ext>
            </a:extLst>
          </p:cNvPr>
          <p:cNvGrpSpPr/>
          <p:nvPr/>
        </p:nvGrpSpPr>
        <p:grpSpPr>
          <a:xfrm>
            <a:off x="499326" y="2736904"/>
            <a:ext cx="4859356" cy="3356820"/>
            <a:chOff x="313796" y="2842920"/>
            <a:chExt cx="4859356" cy="3356820"/>
          </a:xfrm>
        </p:grpSpPr>
        <p:pic>
          <p:nvPicPr>
            <p:cNvPr id="13" name="Picture 12">
              <a:extLst>
                <a:ext uri="{FF2B5EF4-FFF2-40B4-BE49-F238E27FC236}">
                  <a16:creationId xmlns:a16="http://schemas.microsoft.com/office/drawing/2014/main" id="{6E15376E-EB96-44B9-98CE-077C4889F927}"/>
                </a:ext>
              </a:extLst>
            </p:cNvPr>
            <p:cNvPicPr>
              <a:picLocks noChangeAspect="1"/>
            </p:cNvPicPr>
            <p:nvPr/>
          </p:nvPicPr>
          <p:blipFill>
            <a:blip r:embed="rId6"/>
            <a:stretch>
              <a:fillRect/>
            </a:stretch>
          </p:blipFill>
          <p:spPr>
            <a:xfrm>
              <a:off x="313796" y="2842920"/>
              <a:ext cx="4859356" cy="3356820"/>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1D53C52A-2F9D-41FA-8574-8793F4C54DD8}"/>
                </a:ext>
              </a:extLst>
            </p:cNvPr>
            <p:cNvSpPr/>
            <p:nvPr/>
          </p:nvSpPr>
          <p:spPr>
            <a:xfrm>
              <a:off x="1003300" y="3669175"/>
              <a:ext cx="1473682" cy="20073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66C419DA-DFCE-4A72-BD1A-EC0E4C568963}"/>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98360961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58" name="PlaceHolder 2"/>
          <p:cNvSpPr>
            <a:spLocks noGrp="1"/>
          </p:cNvSpPr>
          <p:nvPr>
            <p:ph/>
          </p:nvPr>
        </p:nvSpPr>
        <p:spPr>
          <a:xfrm>
            <a:off x="518760" y="1253160"/>
            <a:ext cx="10515240" cy="4350960"/>
          </a:xfrm>
          <a:prstGeom prst="rect">
            <a:avLst/>
          </a:prstGeom>
          <a:noFill/>
          <a:ln w="0">
            <a:noFill/>
          </a:ln>
        </p:spPr>
        <p:txBody>
          <a:bodyPr anchor="t">
            <a:noAutofit/>
          </a:bodyPr>
          <a:lstStyle/>
          <a:p>
            <a:pPr>
              <a:spcBef>
                <a:spcPts val="1001"/>
              </a:spcBef>
              <a:buClr>
                <a:srgbClr val="000000"/>
              </a:buClr>
            </a:pPr>
            <a:r>
              <a:rPr lang="en-US" spc="-1">
                <a:solidFill>
                  <a:srgbClr val="000000"/>
                </a:solidFill>
                <a:latin typeface="Calibri"/>
              </a:rPr>
              <a:t>Solution:</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Open Vote – 3k</a:t>
            </a:r>
            <a:endParaRPr lang="en-US" sz="2400" b="0" strike="noStrike" spc="-1">
              <a:solidFill>
                <a:srgbClr val="000000"/>
              </a:solidFill>
              <a:latin typeface="Calibri"/>
            </a:endParaRPr>
          </a:p>
          <a:p>
            <a:pPr marL="457200">
              <a:lnSpc>
                <a:spcPct val="90000"/>
              </a:lnSpc>
              <a:spcBef>
                <a:spcPts val="499"/>
              </a:spcBef>
              <a:buNone/>
              <a:tabLst>
                <a:tab pos="0" algn="l"/>
              </a:tabLst>
            </a:pPr>
            <a:endParaRPr lang="en-US" sz="1800" b="0" strike="noStrike" spc="-1">
              <a:solidFill>
                <a:srgbClr val="000000"/>
              </a:solidFill>
              <a:latin typeface="Calibri"/>
            </a:endParaRPr>
          </a:p>
          <a:p>
            <a:pPr>
              <a:lnSpc>
                <a:spcPct val="90000"/>
              </a:lnSpc>
              <a:spcBef>
                <a:spcPts val="1417"/>
              </a:spcBef>
              <a:buNone/>
              <a:tabLst>
                <a:tab pos="0" algn="l"/>
              </a:tabLst>
            </a:pPr>
            <a:endParaRPr lang="en-US" sz="2400" b="0" strike="noStrike" spc="-1">
              <a:solidFill>
                <a:srgbClr val="000000"/>
              </a:solidFill>
              <a:latin typeface="Calibri"/>
            </a:endParaRPr>
          </a:p>
        </p:txBody>
      </p:sp>
      <p:sp>
        <p:nvSpPr>
          <p:cNvPr id="359" name="TextBox 10"/>
          <p:cNvSpPr/>
          <p:nvPr/>
        </p:nvSpPr>
        <p:spPr>
          <a:xfrm>
            <a:off x="0" y="6266160"/>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https://stackoverflow.com/help/reopen-questions</a:t>
            </a:r>
            <a:endParaRPr lang="en-US" sz="1800" b="0" strike="noStrike" spc="-1"/>
          </a:p>
        </p:txBody>
      </p:sp>
      <p:grpSp>
        <p:nvGrpSpPr>
          <p:cNvPr id="2" name="Group 1">
            <a:extLst>
              <a:ext uri="{FF2B5EF4-FFF2-40B4-BE49-F238E27FC236}">
                <a16:creationId xmlns:a16="http://schemas.microsoft.com/office/drawing/2014/main" id="{40567903-FF75-4DCD-AD79-5DF4E01C8C28}"/>
              </a:ext>
            </a:extLst>
          </p:cNvPr>
          <p:cNvGrpSpPr/>
          <p:nvPr/>
        </p:nvGrpSpPr>
        <p:grpSpPr>
          <a:xfrm>
            <a:off x="2971049" y="3127340"/>
            <a:ext cx="6248942" cy="2865368"/>
            <a:chOff x="2971049" y="3127340"/>
            <a:chExt cx="6248942" cy="2865368"/>
          </a:xfrm>
        </p:grpSpPr>
        <p:pic>
          <p:nvPicPr>
            <p:cNvPr id="5" name="Picture 4">
              <a:extLst>
                <a:ext uri="{FF2B5EF4-FFF2-40B4-BE49-F238E27FC236}">
                  <a16:creationId xmlns:a16="http://schemas.microsoft.com/office/drawing/2014/main" id="{3673B03E-270F-42C9-8FDA-01159D218BE3}"/>
                </a:ext>
              </a:extLst>
            </p:cNvPr>
            <p:cNvPicPr>
              <a:picLocks noChangeAspect="1"/>
            </p:cNvPicPr>
            <p:nvPr/>
          </p:nvPicPr>
          <p:blipFill>
            <a:blip r:embed="rId4"/>
            <a:stretch>
              <a:fillRect/>
            </a:stretch>
          </p:blipFill>
          <p:spPr>
            <a:xfrm>
              <a:off x="2971049" y="3127340"/>
              <a:ext cx="6248942" cy="2865368"/>
            </a:xfrm>
            <a:prstGeom prst="rect">
              <a:avLst/>
            </a:prstGeom>
            <a:ln>
              <a:noFill/>
            </a:ln>
            <a:effectLst>
              <a:outerShdw blurRad="292100" dist="139700" dir="2700000" algn="tl" rotWithShape="0">
                <a:srgbClr val="333333">
                  <a:alpha val="65000"/>
                </a:srgbClr>
              </a:outerShdw>
            </a:effectLst>
          </p:spPr>
        </p:pic>
        <p:sp>
          <p:nvSpPr>
            <p:cNvPr id="361" name="Rectangle 5"/>
            <p:cNvSpPr/>
            <p:nvPr/>
          </p:nvSpPr>
          <p:spPr>
            <a:xfrm>
              <a:off x="2985660" y="3127340"/>
              <a:ext cx="6219091" cy="38418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grpSp>
      <p:pic>
        <p:nvPicPr>
          <p:cNvPr id="8" name="Picture 3">
            <a:extLst>
              <a:ext uri="{FF2B5EF4-FFF2-40B4-BE49-F238E27FC236}">
                <a16:creationId xmlns:a16="http://schemas.microsoft.com/office/drawing/2014/main" id="{CBE1CEE8-0AC6-4855-A9F4-B511C24DEA4F}"/>
              </a:ext>
            </a:extLst>
          </p:cNvPr>
          <p:cNvPicPr/>
          <p:nvPr/>
        </p:nvPicPr>
        <p:blipFill>
          <a:blip r:embed="rId5"/>
          <a:stretch/>
        </p:blipFill>
        <p:spPr>
          <a:xfrm>
            <a:off x="10339560" y="5834520"/>
            <a:ext cx="1641600" cy="730440"/>
          </a:xfrm>
          <a:prstGeom prst="rect">
            <a:avLst/>
          </a:prstGeom>
          <a:ln w="0">
            <a:noFill/>
          </a:ln>
        </p:spPr>
      </p:pic>
      <p:pic>
        <p:nvPicPr>
          <p:cNvPr id="9" name="Picture 8">
            <a:extLst>
              <a:ext uri="{FF2B5EF4-FFF2-40B4-BE49-F238E27FC236}">
                <a16:creationId xmlns:a16="http://schemas.microsoft.com/office/drawing/2014/main" id="{771F79AE-77DA-4582-A60F-FD8F0D598C4A}"/>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DA9796-69E1-44EB-929C-9A177355B36C}"/>
              </a:ext>
            </a:extLst>
          </p:cNvPr>
          <p:cNvPicPr>
            <a:picLocks noChangeAspect="1"/>
          </p:cNvPicPr>
          <p:nvPr/>
        </p:nvPicPr>
        <p:blipFill>
          <a:blip r:embed="rId3"/>
          <a:stretch>
            <a:fillRect/>
          </a:stretch>
        </p:blipFill>
        <p:spPr>
          <a:xfrm>
            <a:off x="6334945" y="2145965"/>
            <a:ext cx="5380896" cy="4350960"/>
          </a:xfrm>
          <a:prstGeom prst="rect">
            <a:avLst/>
          </a:prstGeom>
          <a:ln>
            <a:noFill/>
          </a:ln>
          <a:effectLst>
            <a:outerShdw blurRad="292100" dist="139700" dir="2700000" algn="tl" rotWithShape="0">
              <a:srgbClr val="333333">
                <a:alpha val="65000"/>
              </a:srgbClr>
            </a:outerShdw>
          </a:effectLst>
        </p:spPr>
      </p:pic>
      <p:sp>
        <p:nvSpPr>
          <p:cNvPr id="36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64" name="PlaceHolder 2"/>
          <p:cNvSpPr>
            <a:spLocks noGrp="1"/>
          </p:cNvSpPr>
          <p:nvPr>
            <p:ph/>
          </p:nvPr>
        </p:nvSpPr>
        <p:spPr>
          <a:xfrm>
            <a:off x="518760" y="1253160"/>
            <a:ext cx="10515240" cy="4350960"/>
          </a:xfrm>
          <a:prstGeom prst="rect">
            <a:avLst/>
          </a:prstGeom>
          <a:noFill/>
          <a:ln w="0">
            <a:noFill/>
          </a:ln>
        </p:spPr>
        <p:txBody>
          <a:bodyPr anchor="t">
            <a:noAutofit/>
          </a:bodyPr>
          <a:lstStyle/>
          <a:p>
            <a:pPr>
              <a:spcBef>
                <a:spcPts val="1001"/>
              </a:spcBef>
              <a:buClr>
                <a:srgbClr val="000000"/>
              </a:buClr>
            </a:pPr>
            <a:r>
              <a:rPr lang="en-US" spc="-1">
                <a:solidFill>
                  <a:srgbClr val="000000"/>
                </a:solidFill>
                <a:latin typeface="Calibri"/>
              </a:rPr>
              <a:t>Solution</a:t>
            </a:r>
            <a:r>
              <a:rPr lang="en-US" sz="2800" b="0" strike="noStrike" spc="-1">
                <a:solidFill>
                  <a:srgbClr val="000000"/>
                </a:solidFill>
                <a:latin typeface="Calibri"/>
              </a:rPr>
              <a:t>:</a:t>
            </a: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Open Vote – 3k</a:t>
            </a:r>
            <a:endParaRPr lang="en-US" sz="2400" b="0" strike="noStrike" spc="-1">
              <a:solidFill>
                <a:srgbClr val="000000"/>
              </a:solidFill>
              <a:latin typeface="Calibri"/>
            </a:endParaRP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Good Edit</a:t>
            </a:r>
            <a:endParaRPr lang="fa-IR" sz="2400" b="0" strike="noStrike" spc="-1">
              <a:solidFill>
                <a:srgbClr val="232629"/>
              </a:solidFill>
              <a:latin typeface="-apple-system"/>
            </a:endParaRPr>
          </a:p>
          <a:p>
            <a:pPr marL="457200" lvl="1" indent="0">
              <a:lnSpc>
                <a:spcPct val="90000"/>
              </a:lnSpc>
              <a:spcBef>
                <a:spcPts val="499"/>
              </a:spcBef>
              <a:buClr>
                <a:srgbClr val="232629"/>
              </a:buClr>
              <a:buNone/>
              <a:tabLst>
                <a:tab pos="0" algn="l"/>
              </a:tabLst>
            </a:pPr>
            <a:r>
              <a:rPr lang="fa-IR" sz="1600" b="0" strike="noStrike" spc="-1">
                <a:solidFill>
                  <a:srgbClr val="000000"/>
                </a:solidFill>
                <a:latin typeface="Calibri"/>
              </a:rPr>
              <a:t>	</a:t>
            </a:r>
            <a:r>
              <a:rPr lang="en-US" sz="1600" b="0" strike="noStrike" spc="-1">
                <a:solidFill>
                  <a:srgbClr val="000000"/>
                </a:solidFill>
                <a:latin typeface="Calibri"/>
              </a:rPr>
              <a:t>( Significant edits that address the close reasons )</a:t>
            </a:r>
          </a:p>
          <a:p>
            <a:pPr marL="457200" lvl="1" indent="0">
              <a:lnSpc>
                <a:spcPct val="90000"/>
              </a:lnSpc>
              <a:spcBef>
                <a:spcPts val="499"/>
              </a:spcBef>
              <a:buClr>
                <a:srgbClr val="232629"/>
              </a:buClr>
              <a:buNone/>
              <a:tabLst>
                <a:tab pos="0" algn="l"/>
              </a:tabLst>
            </a:pPr>
            <a:r>
              <a:rPr lang="fa-IR" sz="2400" b="0" strike="noStrike" spc="-1">
                <a:solidFill>
                  <a:srgbClr val="000000"/>
                </a:solidFill>
                <a:latin typeface="Calibri"/>
              </a:rPr>
              <a:t>	</a:t>
            </a:r>
            <a:endParaRPr lang="en-US" sz="2400" b="0" strike="noStrike" spc="-1">
              <a:solidFill>
                <a:srgbClr val="000000"/>
              </a:solidFill>
              <a:latin typeface="Calibri"/>
            </a:endParaRPr>
          </a:p>
          <a:p>
            <a:pPr>
              <a:lnSpc>
                <a:spcPct val="90000"/>
              </a:lnSpc>
              <a:spcBef>
                <a:spcPts val="1417"/>
              </a:spcBef>
              <a:buNone/>
              <a:tabLst>
                <a:tab pos="0" algn="l"/>
              </a:tabLst>
            </a:pPr>
            <a:endParaRPr lang="en-US" sz="2400" b="0" strike="noStrike" spc="-1">
              <a:solidFill>
                <a:srgbClr val="000000"/>
              </a:solidFill>
              <a:latin typeface="Calibri"/>
            </a:endParaRPr>
          </a:p>
        </p:txBody>
      </p:sp>
      <p:pic>
        <p:nvPicPr>
          <p:cNvPr id="8" name="Picture 3">
            <a:extLst>
              <a:ext uri="{FF2B5EF4-FFF2-40B4-BE49-F238E27FC236}">
                <a16:creationId xmlns:a16="http://schemas.microsoft.com/office/drawing/2014/main" id="{693DA758-76B2-4A8E-95EF-FFCB019C5DA1}"/>
              </a:ext>
            </a:extLst>
          </p:cNvPr>
          <p:cNvPicPr/>
          <p:nvPr/>
        </p:nvPicPr>
        <p:blipFill>
          <a:blip r:embed="rId4"/>
          <a:stretch/>
        </p:blipFill>
        <p:spPr>
          <a:xfrm>
            <a:off x="10339560" y="5834520"/>
            <a:ext cx="1641600" cy="730440"/>
          </a:xfrm>
          <a:prstGeom prst="rect">
            <a:avLst/>
          </a:prstGeom>
          <a:ln w="0">
            <a:noFill/>
          </a:ln>
        </p:spPr>
      </p:pic>
      <p:grpSp>
        <p:nvGrpSpPr>
          <p:cNvPr id="13" name="Group 12">
            <a:extLst>
              <a:ext uri="{FF2B5EF4-FFF2-40B4-BE49-F238E27FC236}">
                <a16:creationId xmlns:a16="http://schemas.microsoft.com/office/drawing/2014/main" id="{C9E42E56-D0F2-4A4A-9DD7-DDE71D17ECE9}"/>
              </a:ext>
            </a:extLst>
          </p:cNvPr>
          <p:cNvGrpSpPr/>
          <p:nvPr/>
        </p:nvGrpSpPr>
        <p:grpSpPr>
          <a:xfrm>
            <a:off x="748101" y="4681728"/>
            <a:ext cx="4286436" cy="1838507"/>
            <a:chOff x="908283" y="4184788"/>
            <a:chExt cx="4697814" cy="2014952"/>
          </a:xfrm>
        </p:grpSpPr>
        <p:pic>
          <p:nvPicPr>
            <p:cNvPr id="5" name="Picture 4">
              <a:extLst>
                <a:ext uri="{FF2B5EF4-FFF2-40B4-BE49-F238E27FC236}">
                  <a16:creationId xmlns:a16="http://schemas.microsoft.com/office/drawing/2014/main" id="{DA3A831F-026A-4E90-A9EA-A76DE01D83B2}"/>
                </a:ext>
              </a:extLst>
            </p:cNvPr>
            <p:cNvPicPr>
              <a:picLocks noChangeAspect="1"/>
            </p:cNvPicPr>
            <p:nvPr/>
          </p:nvPicPr>
          <p:blipFill>
            <a:blip r:embed="rId5"/>
            <a:stretch>
              <a:fillRect/>
            </a:stretch>
          </p:blipFill>
          <p:spPr>
            <a:xfrm>
              <a:off x="908283" y="4184788"/>
              <a:ext cx="4697814" cy="2014952"/>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B75F45E6-233B-4FFC-9562-73D570FD816A}"/>
                </a:ext>
              </a:extLst>
            </p:cNvPr>
            <p:cNvSpPr/>
            <p:nvPr/>
          </p:nvSpPr>
          <p:spPr>
            <a:xfrm>
              <a:off x="1031995" y="5937813"/>
              <a:ext cx="4458354" cy="26192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Arrow Connector 14">
            <a:extLst>
              <a:ext uri="{FF2B5EF4-FFF2-40B4-BE49-F238E27FC236}">
                <a16:creationId xmlns:a16="http://schemas.microsoft.com/office/drawing/2014/main" id="{A30B637D-7698-47DF-BD78-BAC8E1B15259}"/>
              </a:ext>
            </a:extLst>
          </p:cNvPr>
          <p:cNvCxnSpPr>
            <a:cxnSpLocks/>
          </p:cNvCxnSpPr>
          <p:nvPr/>
        </p:nvCxnSpPr>
        <p:spPr>
          <a:xfrm>
            <a:off x="2749039" y="4408196"/>
            <a:ext cx="0" cy="273532"/>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4953E1E-EEA3-419A-8F30-C80BA4E16985}"/>
              </a:ext>
            </a:extLst>
          </p:cNvPr>
          <p:cNvCxnSpPr>
            <a:cxnSpLocks/>
          </p:cNvCxnSpPr>
          <p:nvPr/>
        </p:nvCxnSpPr>
        <p:spPr>
          <a:xfrm>
            <a:off x="4928925" y="6400739"/>
            <a:ext cx="1406020"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F53CB80-35A0-400F-8C27-7C69A8E43EB1}"/>
              </a:ext>
            </a:extLst>
          </p:cNvPr>
          <p:cNvSpPr txBox="1"/>
          <p:nvPr/>
        </p:nvSpPr>
        <p:spPr>
          <a:xfrm>
            <a:off x="392392" y="3346394"/>
            <a:ext cx="364202" cy="369332"/>
          </a:xfrm>
          <a:prstGeom prst="rect">
            <a:avLst/>
          </a:prstGeom>
          <a:solidFill>
            <a:srgbClr val="FF0000"/>
          </a:solidFill>
          <a:ln>
            <a:noFill/>
          </a:ln>
        </p:spPr>
        <p:txBody>
          <a:bodyPr wrap="none" rtlCol="0">
            <a:spAutoFit/>
          </a:bodyPr>
          <a:lstStyle/>
          <a:p>
            <a:r>
              <a:rPr lang="en-US"/>
              <a:t>Q</a:t>
            </a:r>
          </a:p>
        </p:txBody>
      </p:sp>
      <p:sp>
        <p:nvSpPr>
          <p:cNvPr id="21" name="TextBox 20">
            <a:extLst>
              <a:ext uri="{FF2B5EF4-FFF2-40B4-BE49-F238E27FC236}">
                <a16:creationId xmlns:a16="http://schemas.microsoft.com/office/drawing/2014/main" id="{A4B489B5-E5FD-4861-8933-B4BFAF931E06}"/>
              </a:ext>
            </a:extLst>
          </p:cNvPr>
          <p:cNvSpPr txBox="1"/>
          <p:nvPr/>
        </p:nvSpPr>
        <p:spPr>
          <a:xfrm>
            <a:off x="5970743" y="2145965"/>
            <a:ext cx="364202" cy="369332"/>
          </a:xfrm>
          <a:prstGeom prst="rect">
            <a:avLst/>
          </a:prstGeom>
          <a:solidFill>
            <a:srgbClr val="00B050"/>
          </a:solidFill>
        </p:spPr>
        <p:txBody>
          <a:bodyPr wrap="none" rtlCol="0">
            <a:spAutoFit/>
          </a:bodyPr>
          <a:lstStyle/>
          <a:p>
            <a:r>
              <a:rPr lang="en-US"/>
              <a:t>Q</a:t>
            </a:r>
          </a:p>
        </p:txBody>
      </p:sp>
      <p:pic>
        <p:nvPicPr>
          <p:cNvPr id="23" name="Picture 22">
            <a:extLst>
              <a:ext uri="{FF2B5EF4-FFF2-40B4-BE49-F238E27FC236}">
                <a16:creationId xmlns:a16="http://schemas.microsoft.com/office/drawing/2014/main" id="{502B2DF1-83B4-493B-903D-181397BFC9D3}"/>
              </a:ext>
            </a:extLst>
          </p:cNvPr>
          <p:cNvPicPr>
            <a:picLocks noChangeAspect="1"/>
          </p:cNvPicPr>
          <p:nvPr/>
        </p:nvPicPr>
        <p:blipFill>
          <a:blip r:embed="rId6"/>
          <a:stretch>
            <a:fillRect/>
          </a:stretch>
        </p:blipFill>
        <p:spPr>
          <a:xfrm>
            <a:off x="748101" y="3333553"/>
            <a:ext cx="4330583" cy="107464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BF7D0FE-E360-49DF-8986-026B53A665D4}"/>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64" name="PlaceHolder 2"/>
          <p:cNvSpPr>
            <a:spLocks noGrp="1"/>
          </p:cNvSpPr>
          <p:nvPr>
            <p:ph/>
          </p:nvPr>
        </p:nvSpPr>
        <p:spPr>
          <a:xfrm>
            <a:off x="518760" y="1253160"/>
            <a:ext cx="10515240" cy="4350960"/>
          </a:xfrm>
          <a:prstGeom prst="rect">
            <a:avLst/>
          </a:prstGeom>
          <a:noFill/>
          <a:ln w="0">
            <a:noFill/>
          </a:ln>
        </p:spPr>
        <p:txBody>
          <a:bodyPr anchor="t">
            <a:noAutofit/>
          </a:bodyPr>
          <a:lstStyle/>
          <a:p>
            <a:pPr>
              <a:spcBef>
                <a:spcPts val="1001"/>
              </a:spcBef>
              <a:buClr>
                <a:srgbClr val="000000"/>
              </a:buClr>
            </a:pPr>
            <a:r>
              <a:rPr lang="en-US" spc="-1">
                <a:solidFill>
                  <a:srgbClr val="000000"/>
                </a:solidFill>
                <a:latin typeface="Calibri"/>
              </a:rPr>
              <a:t>Solution</a:t>
            </a:r>
            <a:r>
              <a:rPr lang="en-US" sz="2800" b="0" strike="noStrike" spc="-1">
                <a:solidFill>
                  <a:srgbClr val="000000"/>
                </a:solidFill>
                <a:latin typeface="Calibri"/>
              </a:rPr>
              <a:t>:</a:t>
            </a: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Open Vote – 3k</a:t>
            </a:r>
            <a:endParaRPr lang="en-US" sz="2400" b="0" strike="noStrike" spc="-1">
              <a:solidFill>
                <a:srgbClr val="000000"/>
              </a:solidFill>
              <a:latin typeface="Calibri"/>
            </a:endParaRP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Good Edit</a:t>
            </a:r>
            <a:endParaRPr lang="fa-IR" sz="2400" b="0" strike="noStrike" spc="-1">
              <a:solidFill>
                <a:srgbClr val="232629"/>
              </a:solidFill>
              <a:latin typeface="-apple-system"/>
            </a:endParaRPr>
          </a:p>
          <a:p>
            <a:pPr marL="457200" lvl="1" indent="0">
              <a:lnSpc>
                <a:spcPct val="90000"/>
              </a:lnSpc>
              <a:spcBef>
                <a:spcPts val="499"/>
              </a:spcBef>
              <a:buClr>
                <a:srgbClr val="232629"/>
              </a:buClr>
              <a:buNone/>
              <a:tabLst>
                <a:tab pos="0" algn="l"/>
              </a:tabLst>
            </a:pPr>
            <a:r>
              <a:rPr lang="fa-IR" sz="1600" b="0" strike="noStrike" spc="-1">
                <a:solidFill>
                  <a:srgbClr val="000000"/>
                </a:solidFill>
                <a:latin typeface="Calibri"/>
              </a:rPr>
              <a:t>	</a:t>
            </a:r>
            <a:r>
              <a:rPr lang="en-US" sz="1600" b="0" strike="noStrike" spc="-1">
                <a:solidFill>
                  <a:srgbClr val="000000"/>
                </a:solidFill>
                <a:latin typeface="Calibri"/>
              </a:rPr>
              <a:t>( Significant edits that address the close reasons )</a:t>
            </a:r>
          </a:p>
          <a:p>
            <a:pPr marL="457200" lvl="1" indent="0">
              <a:lnSpc>
                <a:spcPct val="90000"/>
              </a:lnSpc>
              <a:spcBef>
                <a:spcPts val="499"/>
              </a:spcBef>
              <a:buClr>
                <a:srgbClr val="232629"/>
              </a:buClr>
              <a:buNone/>
              <a:tabLst>
                <a:tab pos="0" algn="l"/>
              </a:tabLst>
            </a:pPr>
            <a:r>
              <a:rPr lang="fa-IR" sz="2400" b="0" strike="noStrike" spc="-1">
                <a:solidFill>
                  <a:srgbClr val="000000"/>
                </a:solidFill>
                <a:latin typeface="Calibri"/>
              </a:rPr>
              <a:t>	</a:t>
            </a:r>
            <a:endParaRPr lang="en-US" sz="2400" b="0" strike="noStrike" spc="-1">
              <a:solidFill>
                <a:srgbClr val="000000"/>
              </a:solidFill>
              <a:latin typeface="Calibri"/>
            </a:endParaRPr>
          </a:p>
          <a:p>
            <a:pPr>
              <a:lnSpc>
                <a:spcPct val="90000"/>
              </a:lnSpc>
              <a:spcBef>
                <a:spcPts val="1417"/>
              </a:spcBef>
              <a:buNone/>
              <a:tabLst>
                <a:tab pos="0" algn="l"/>
              </a:tabLst>
            </a:pPr>
            <a:endParaRPr lang="en-US" sz="2400" b="0" strike="noStrike" spc="-1">
              <a:solidFill>
                <a:srgbClr val="000000"/>
              </a:solidFill>
              <a:latin typeface="Calibri"/>
            </a:endParaRPr>
          </a:p>
        </p:txBody>
      </p:sp>
      <p:pic>
        <p:nvPicPr>
          <p:cNvPr id="8" name="Picture 3">
            <a:extLst>
              <a:ext uri="{FF2B5EF4-FFF2-40B4-BE49-F238E27FC236}">
                <a16:creationId xmlns:a16="http://schemas.microsoft.com/office/drawing/2014/main" id="{693DA758-76B2-4A8E-95EF-FFCB019C5DA1}"/>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E56955F0-7B52-47EA-B4C6-CF8DE64C3792}"/>
              </a:ext>
            </a:extLst>
          </p:cNvPr>
          <p:cNvPicPr>
            <a:picLocks noChangeAspect="1"/>
          </p:cNvPicPr>
          <p:nvPr/>
        </p:nvPicPr>
        <p:blipFill>
          <a:blip r:embed="rId4"/>
          <a:stretch>
            <a:fillRect/>
          </a:stretch>
        </p:blipFill>
        <p:spPr>
          <a:xfrm>
            <a:off x="3312962" y="3015719"/>
            <a:ext cx="5566076" cy="329374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E37D5C7-D755-40CE-B177-DA8E7F34DEAE}"/>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59188191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64" name="PlaceHolder 2"/>
          <p:cNvSpPr>
            <a:spLocks noGrp="1"/>
          </p:cNvSpPr>
          <p:nvPr>
            <p:ph/>
          </p:nvPr>
        </p:nvSpPr>
        <p:spPr>
          <a:xfrm>
            <a:off x="518760" y="1253160"/>
            <a:ext cx="10515240" cy="4350960"/>
          </a:xfrm>
          <a:prstGeom prst="rect">
            <a:avLst/>
          </a:prstGeom>
          <a:noFill/>
          <a:ln w="0">
            <a:noFill/>
          </a:ln>
        </p:spPr>
        <p:txBody>
          <a:bodyPr anchor="t">
            <a:noAutofit/>
          </a:bodyPr>
          <a:lstStyle/>
          <a:p>
            <a:pPr>
              <a:spcBef>
                <a:spcPts val="1001"/>
              </a:spcBef>
              <a:buClr>
                <a:srgbClr val="000000"/>
              </a:buClr>
            </a:pPr>
            <a:r>
              <a:rPr lang="en-US" spc="-1">
                <a:solidFill>
                  <a:srgbClr val="000000"/>
                </a:solidFill>
                <a:latin typeface="Calibri"/>
              </a:rPr>
              <a:t>Solution</a:t>
            </a:r>
            <a:r>
              <a:rPr lang="en-US" sz="2800" b="0" strike="noStrike" spc="-1">
                <a:solidFill>
                  <a:srgbClr val="000000"/>
                </a:solidFill>
                <a:latin typeface="Calibri"/>
              </a:rPr>
              <a:t>:</a:t>
            </a: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Open Vote – 3k</a:t>
            </a:r>
            <a:endParaRPr lang="en-US" sz="2400" b="0" strike="noStrike" spc="-1">
              <a:solidFill>
                <a:srgbClr val="000000"/>
              </a:solidFill>
              <a:latin typeface="Calibri"/>
            </a:endParaRP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Good Edit</a:t>
            </a:r>
            <a:endParaRPr lang="fa-IR" sz="2400" b="0" strike="noStrike" spc="-1">
              <a:solidFill>
                <a:srgbClr val="232629"/>
              </a:solidFill>
              <a:latin typeface="-apple-system"/>
            </a:endParaRPr>
          </a:p>
          <a:p>
            <a:pPr marL="457200" lvl="1" indent="0">
              <a:lnSpc>
                <a:spcPct val="90000"/>
              </a:lnSpc>
              <a:spcBef>
                <a:spcPts val="499"/>
              </a:spcBef>
              <a:buClr>
                <a:srgbClr val="232629"/>
              </a:buClr>
              <a:buNone/>
              <a:tabLst>
                <a:tab pos="0" algn="l"/>
              </a:tabLst>
            </a:pPr>
            <a:r>
              <a:rPr lang="fa-IR" sz="1600" b="0" strike="noStrike" spc="-1">
                <a:solidFill>
                  <a:srgbClr val="000000"/>
                </a:solidFill>
                <a:latin typeface="Calibri"/>
              </a:rPr>
              <a:t>	</a:t>
            </a:r>
            <a:r>
              <a:rPr lang="en-US" sz="1600" b="0" strike="noStrike" spc="-1">
                <a:solidFill>
                  <a:srgbClr val="000000"/>
                </a:solidFill>
                <a:latin typeface="Calibri"/>
              </a:rPr>
              <a:t>( Significant edits that address the close reasons )</a:t>
            </a:r>
          </a:p>
          <a:p>
            <a:pPr marL="457200" lvl="1" indent="0">
              <a:lnSpc>
                <a:spcPct val="90000"/>
              </a:lnSpc>
              <a:spcBef>
                <a:spcPts val="499"/>
              </a:spcBef>
              <a:buClr>
                <a:srgbClr val="232629"/>
              </a:buClr>
              <a:buNone/>
              <a:tabLst>
                <a:tab pos="0" algn="l"/>
              </a:tabLst>
            </a:pPr>
            <a:r>
              <a:rPr lang="fa-IR" sz="2400" b="0" strike="noStrike" spc="-1">
                <a:solidFill>
                  <a:srgbClr val="000000"/>
                </a:solidFill>
                <a:latin typeface="Calibri"/>
              </a:rPr>
              <a:t>	</a:t>
            </a:r>
            <a:endParaRPr lang="en-US" sz="2400" b="0" strike="noStrike" spc="-1">
              <a:solidFill>
                <a:srgbClr val="000000"/>
              </a:solidFill>
              <a:latin typeface="Calibri"/>
            </a:endParaRPr>
          </a:p>
          <a:p>
            <a:pPr>
              <a:lnSpc>
                <a:spcPct val="90000"/>
              </a:lnSpc>
              <a:spcBef>
                <a:spcPts val="1417"/>
              </a:spcBef>
              <a:buNone/>
              <a:tabLst>
                <a:tab pos="0" algn="l"/>
              </a:tabLst>
            </a:pPr>
            <a:endParaRPr lang="en-US" sz="2400" b="0" strike="noStrike" spc="-1">
              <a:solidFill>
                <a:srgbClr val="000000"/>
              </a:solidFill>
              <a:latin typeface="Calibri"/>
            </a:endParaRPr>
          </a:p>
        </p:txBody>
      </p:sp>
      <p:sp>
        <p:nvSpPr>
          <p:cNvPr id="365" name="Rectangle 5"/>
          <p:cNvSpPr/>
          <p:nvPr/>
        </p:nvSpPr>
        <p:spPr>
          <a:xfrm>
            <a:off x="7410600" y="1992600"/>
            <a:ext cx="2824560" cy="2725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pic>
        <p:nvPicPr>
          <p:cNvPr id="366" name="Picture 7"/>
          <p:cNvPicPr/>
          <p:nvPr/>
        </p:nvPicPr>
        <p:blipFill>
          <a:blip r:embed="rId3"/>
          <a:stretch/>
        </p:blipFill>
        <p:spPr>
          <a:xfrm>
            <a:off x="6018120" y="1704240"/>
            <a:ext cx="5654520" cy="4350960"/>
          </a:xfrm>
          <a:prstGeom prst="rect">
            <a:avLst/>
          </a:prstGeom>
          <a:ln>
            <a:noFill/>
          </a:ln>
          <a:effectLst>
            <a:outerShdw blurRad="292100" dist="139700" dir="2700000" algn="tl" rotWithShape="0">
              <a:srgbClr val="333333">
                <a:alpha val="65000"/>
              </a:srgbClr>
            </a:outerShdw>
          </a:effectLst>
        </p:spPr>
      </p:pic>
      <p:pic>
        <p:nvPicPr>
          <p:cNvPr id="8" name="Picture 3">
            <a:extLst>
              <a:ext uri="{FF2B5EF4-FFF2-40B4-BE49-F238E27FC236}">
                <a16:creationId xmlns:a16="http://schemas.microsoft.com/office/drawing/2014/main" id="{693DA758-76B2-4A8E-95EF-FFCB019C5DA1}"/>
              </a:ext>
            </a:extLst>
          </p:cNvPr>
          <p:cNvPicPr/>
          <p:nvPr/>
        </p:nvPicPr>
        <p:blipFill>
          <a:blip r:embed="rId4"/>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8586A3EA-14D7-456C-A18A-E664A0A51E36}"/>
              </a:ext>
            </a:extLst>
          </p:cNvPr>
          <p:cNvPicPr>
            <a:picLocks noChangeAspect="1"/>
          </p:cNvPicPr>
          <p:nvPr/>
        </p:nvPicPr>
        <p:blipFill rotWithShape="1">
          <a:blip r:embed="rId5"/>
          <a:srcRect r="62825"/>
          <a:stretch/>
        </p:blipFill>
        <p:spPr>
          <a:xfrm>
            <a:off x="518761" y="4625520"/>
            <a:ext cx="1904400" cy="144246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A221CDF9-8D90-45B3-ADF3-66B5DD10CEE1}"/>
              </a:ext>
            </a:extLst>
          </p:cNvPr>
          <p:cNvSpPr/>
          <p:nvPr/>
        </p:nvSpPr>
        <p:spPr>
          <a:xfrm>
            <a:off x="1767840" y="4846320"/>
            <a:ext cx="655321" cy="988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E0B5E8D-DD4A-48F9-8FF3-69C1B9792F6F}"/>
              </a:ext>
            </a:extLst>
          </p:cNvPr>
          <p:cNvPicPr>
            <a:picLocks noChangeAspect="1"/>
          </p:cNvPicPr>
          <p:nvPr/>
        </p:nvPicPr>
        <p:blipFill>
          <a:blip r:embed="rId6"/>
          <a:stretch>
            <a:fillRect/>
          </a:stretch>
        </p:blipFill>
        <p:spPr>
          <a:xfrm>
            <a:off x="2547450" y="4307623"/>
            <a:ext cx="3346380" cy="176035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EA5911A-6755-403A-94E8-81E2498A8642}"/>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40845610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70" name="PlaceHolder 2"/>
          <p:cNvSpPr>
            <a:spLocks noGrp="1"/>
          </p:cNvSpPr>
          <p:nvPr>
            <p:ph/>
          </p:nvPr>
        </p:nvSpPr>
        <p:spPr>
          <a:xfrm>
            <a:off x="518760" y="1253160"/>
            <a:ext cx="10515240" cy="4350960"/>
          </a:xfrm>
          <a:prstGeom prst="rect">
            <a:avLst/>
          </a:prstGeom>
          <a:noFill/>
          <a:ln w="0">
            <a:noFill/>
          </a:ln>
        </p:spPr>
        <p:txBody>
          <a:bodyPr anchor="t">
            <a:noAutofit/>
          </a:bodyPr>
          <a:lstStyle/>
          <a:p>
            <a:pPr>
              <a:spcBef>
                <a:spcPts val="1001"/>
              </a:spcBef>
              <a:buClr>
                <a:srgbClr val="000000"/>
              </a:buClr>
            </a:pPr>
            <a:r>
              <a:rPr lang="en-US" spc="-1">
                <a:solidFill>
                  <a:srgbClr val="000000"/>
                </a:solidFill>
                <a:latin typeface="Calibri"/>
              </a:rPr>
              <a:t>Solution</a:t>
            </a:r>
            <a:r>
              <a:rPr lang="en-US" sz="2800" b="0" strike="noStrike" spc="-1">
                <a:solidFill>
                  <a:srgbClr val="000000"/>
                </a:solidFill>
                <a:latin typeface="Calibri"/>
              </a:rPr>
              <a:t>:</a:t>
            </a: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Open Vote – 3k</a:t>
            </a:r>
            <a:endParaRPr lang="en-US" sz="2400" b="0" strike="noStrike" spc="-1">
              <a:solidFill>
                <a:srgbClr val="000000"/>
              </a:solidFill>
              <a:latin typeface="Calibri"/>
            </a:endParaRPr>
          </a:p>
          <a:p>
            <a:pPr marL="685800" lvl="1" indent="-228600">
              <a:lnSpc>
                <a:spcPct val="90000"/>
              </a:lnSpc>
              <a:spcBef>
                <a:spcPts val="499"/>
              </a:spcBef>
              <a:buClr>
                <a:srgbClr val="232629"/>
              </a:buClr>
              <a:buFont typeface="Arial"/>
              <a:buChar char="•"/>
              <a:tabLst>
                <a:tab pos="0" algn="l"/>
              </a:tabLst>
            </a:pPr>
            <a:r>
              <a:rPr lang="en-US" sz="2400" b="0" strike="noStrike" spc="-1">
                <a:solidFill>
                  <a:srgbClr val="232629"/>
                </a:solidFill>
                <a:latin typeface="-apple-system"/>
              </a:rPr>
              <a:t>Good Edit</a:t>
            </a:r>
            <a:endParaRPr lang="fa-IR" sz="2400" b="0" strike="noStrike" spc="-1">
              <a:solidFill>
                <a:srgbClr val="232629"/>
              </a:solidFill>
              <a:latin typeface="-apple-system"/>
            </a:endParaRPr>
          </a:p>
          <a:p>
            <a:pPr marL="457200" lvl="1" indent="0">
              <a:lnSpc>
                <a:spcPct val="90000"/>
              </a:lnSpc>
              <a:spcBef>
                <a:spcPts val="499"/>
              </a:spcBef>
              <a:buClr>
                <a:srgbClr val="232629"/>
              </a:buClr>
              <a:buNone/>
              <a:tabLst>
                <a:tab pos="0" algn="l"/>
              </a:tabLst>
            </a:pPr>
            <a:r>
              <a:rPr lang="fa-IR" sz="1600" b="0" strike="noStrike" spc="-1">
                <a:solidFill>
                  <a:srgbClr val="000000"/>
                </a:solidFill>
                <a:latin typeface="Calibri"/>
              </a:rPr>
              <a:t>	</a:t>
            </a:r>
            <a:r>
              <a:rPr lang="en-US" sz="1600" b="0" strike="noStrike" spc="-1">
                <a:solidFill>
                  <a:srgbClr val="000000"/>
                </a:solidFill>
                <a:latin typeface="Calibri"/>
              </a:rPr>
              <a:t>( Significant edits that address the close reasons )</a:t>
            </a:r>
          </a:p>
          <a:p>
            <a:pPr marL="457200" lvl="1" indent="0">
              <a:lnSpc>
                <a:spcPct val="90000"/>
              </a:lnSpc>
              <a:spcBef>
                <a:spcPts val="499"/>
              </a:spcBef>
              <a:buClr>
                <a:srgbClr val="232629"/>
              </a:buClr>
              <a:buNone/>
              <a:tabLst>
                <a:tab pos="0" algn="l"/>
              </a:tabLst>
            </a:pPr>
            <a:r>
              <a:rPr lang="fa-IR" sz="2400" b="0" strike="noStrike" spc="-1">
                <a:solidFill>
                  <a:srgbClr val="000000"/>
                </a:solidFill>
                <a:latin typeface="Calibri"/>
              </a:rPr>
              <a:t>	</a:t>
            </a:r>
            <a:endParaRPr lang="en-US" sz="2400" b="0" strike="noStrike" spc="-1">
              <a:solidFill>
                <a:srgbClr val="000000"/>
              </a:solidFill>
              <a:latin typeface="Calibri"/>
            </a:endParaRPr>
          </a:p>
          <a:p>
            <a:pPr>
              <a:lnSpc>
                <a:spcPct val="90000"/>
              </a:lnSpc>
              <a:spcBef>
                <a:spcPts val="1417"/>
              </a:spcBef>
              <a:buNone/>
              <a:tabLst>
                <a:tab pos="0" algn="l"/>
              </a:tabLst>
            </a:pPr>
            <a:endParaRPr lang="en-US" sz="2400" b="0" strike="noStrike" spc="-1">
              <a:solidFill>
                <a:srgbClr val="000000"/>
              </a:solidFill>
              <a:latin typeface="Calibri"/>
            </a:endParaRPr>
          </a:p>
        </p:txBody>
      </p:sp>
      <p:pic>
        <p:nvPicPr>
          <p:cNvPr id="9" name="Picture 3">
            <a:extLst>
              <a:ext uri="{FF2B5EF4-FFF2-40B4-BE49-F238E27FC236}">
                <a16:creationId xmlns:a16="http://schemas.microsoft.com/office/drawing/2014/main" id="{44874615-5911-4951-AD02-7A826C515C31}"/>
              </a:ext>
            </a:extLst>
          </p:cNvPr>
          <p:cNvPicPr/>
          <p:nvPr/>
        </p:nvPicPr>
        <p:blipFill>
          <a:blip r:embed="rId3"/>
          <a:stretch/>
        </p:blipFill>
        <p:spPr>
          <a:xfrm>
            <a:off x="10339560" y="5834520"/>
            <a:ext cx="1641600" cy="730440"/>
          </a:xfrm>
          <a:prstGeom prst="rect">
            <a:avLst/>
          </a:prstGeom>
          <a:ln w="0">
            <a:noFill/>
          </a:ln>
        </p:spPr>
      </p:pic>
      <p:grpSp>
        <p:nvGrpSpPr>
          <p:cNvPr id="2" name="Group 1">
            <a:extLst>
              <a:ext uri="{FF2B5EF4-FFF2-40B4-BE49-F238E27FC236}">
                <a16:creationId xmlns:a16="http://schemas.microsoft.com/office/drawing/2014/main" id="{43D6FB5D-F79E-46F9-A647-F0AA8EEEFC2C}"/>
              </a:ext>
            </a:extLst>
          </p:cNvPr>
          <p:cNvGrpSpPr/>
          <p:nvPr/>
        </p:nvGrpSpPr>
        <p:grpSpPr>
          <a:xfrm>
            <a:off x="741842" y="2889130"/>
            <a:ext cx="10708316" cy="3353140"/>
            <a:chOff x="741842" y="2889130"/>
            <a:chExt cx="10708316" cy="3353140"/>
          </a:xfrm>
        </p:grpSpPr>
        <p:pic>
          <p:nvPicPr>
            <p:cNvPr id="372" name="Picture 4"/>
            <p:cNvPicPr/>
            <p:nvPr/>
          </p:nvPicPr>
          <p:blipFill rotWithShape="1">
            <a:blip r:embed="rId4"/>
            <a:srcRect l="5012" r="7766"/>
            <a:stretch/>
          </p:blipFill>
          <p:spPr>
            <a:xfrm>
              <a:off x="6673256" y="2889130"/>
              <a:ext cx="4672380" cy="1104480"/>
            </a:xfrm>
            <a:prstGeom prst="rect">
              <a:avLst/>
            </a:prstGeom>
            <a:ln>
              <a:noFill/>
            </a:ln>
            <a:effectLst>
              <a:outerShdw blurRad="292100" dist="139700" dir="2700000" algn="tl" rotWithShape="0">
                <a:srgbClr val="333333">
                  <a:alpha val="65000"/>
                </a:srgbClr>
              </a:outerShdw>
            </a:effectLst>
          </p:spPr>
        </p:pic>
        <p:pic>
          <p:nvPicPr>
            <p:cNvPr id="373" name="Picture 8"/>
            <p:cNvPicPr/>
            <p:nvPr/>
          </p:nvPicPr>
          <p:blipFill rotWithShape="1">
            <a:blip r:embed="rId5"/>
            <a:srcRect l="5452" r="3436"/>
            <a:stretch/>
          </p:blipFill>
          <p:spPr>
            <a:xfrm>
              <a:off x="6673256" y="3993970"/>
              <a:ext cx="4672380" cy="1432440"/>
            </a:xfrm>
            <a:prstGeom prst="rect">
              <a:avLst/>
            </a:prstGeom>
            <a:ln>
              <a:noFill/>
            </a:ln>
            <a:effectLst>
              <a:outerShdw blurRad="292100" dist="139700" dir="2700000" algn="tl" rotWithShape="0">
                <a:srgbClr val="333333">
                  <a:alpha val="65000"/>
                </a:srgbClr>
              </a:outerShdw>
            </a:effectLst>
          </p:spPr>
        </p:pic>
        <p:pic>
          <p:nvPicPr>
            <p:cNvPr id="374" name="Picture 10"/>
            <p:cNvPicPr/>
            <p:nvPr/>
          </p:nvPicPr>
          <p:blipFill rotWithShape="1">
            <a:blip r:embed="rId6"/>
            <a:srcRect l="5680" r="-1765"/>
            <a:stretch/>
          </p:blipFill>
          <p:spPr>
            <a:xfrm>
              <a:off x="6673256" y="5426770"/>
              <a:ext cx="4776902" cy="8155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8193A65-CB15-4651-9947-C7B6795AF971}"/>
                </a:ext>
              </a:extLst>
            </p:cNvPr>
            <p:cNvPicPr>
              <a:picLocks noChangeAspect="1"/>
            </p:cNvPicPr>
            <p:nvPr/>
          </p:nvPicPr>
          <p:blipFill>
            <a:blip r:embed="rId7"/>
            <a:stretch>
              <a:fillRect/>
            </a:stretch>
          </p:blipFill>
          <p:spPr>
            <a:xfrm>
              <a:off x="741842" y="4165790"/>
              <a:ext cx="5505716" cy="2076480"/>
            </a:xfrm>
            <a:prstGeom prst="rect">
              <a:avLst/>
            </a:prstGeom>
            <a:ln>
              <a:noFill/>
            </a:ln>
            <a:effectLst>
              <a:outerShdw blurRad="292100" dist="139700" dir="2700000" algn="tl" rotWithShape="0">
                <a:srgbClr val="333333">
                  <a:alpha val="65000"/>
                </a:srgbClr>
              </a:outerShdw>
            </a:effectLst>
          </p:spPr>
        </p:pic>
      </p:grpSp>
      <p:pic>
        <p:nvPicPr>
          <p:cNvPr id="11" name="Picture 10">
            <a:extLst>
              <a:ext uri="{FF2B5EF4-FFF2-40B4-BE49-F238E27FC236}">
                <a16:creationId xmlns:a16="http://schemas.microsoft.com/office/drawing/2014/main" id="{2DA87250-EC26-4C28-B898-3CCC5026BA86}"/>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9" name="Picture 3"/>
          <p:cNvPicPr/>
          <p:nvPr/>
        </p:nvPicPr>
        <p:blipFill>
          <a:blip r:embed="rId3"/>
          <a:stretch/>
        </p:blipFill>
        <p:spPr>
          <a:xfrm>
            <a:off x="10339560" y="5834520"/>
            <a:ext cx="1641600" cy="730440"/>
          </a:xfrm>
          <a:prstGeom prst="rect">
            <a:avLst/>
          </a:prstGeom>
          <a:ln w="0">
            <a:noFill/>
          </a:ln>
        </p:spPr>
      </p:pic>
      <p:pic>
        <p:nvPicPr>
          <p:cNvPr id="110" name="Picture 4"/>
          <p:cNvPicPr/>
          <p:nvPr/>
        </p:nvPicPr>
        <p:blipFill>
          <a:blip r:embed="rId4"/>
          <a:stretch/>
        </p:blipFill>
        <p:spPr>
          <a:xfrm>
            <a:off x="3402097" y="1577520"/>
            <a:ext cx="5387807" cy="479317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032825D-1571-4FB1-BDD9-F0B65613CA69}"/>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70" name="PlaceHolder 2"/>
          <p:cNvSpPr>
            <a:spLocks noGrp="1"/>
          </p:cNvSpPr>
          <p:nvPr>
            <p:ph/>
          </p:nvPr>
        </p:nvSpPr>
        <p:spPr>
          <a:xfrm>
            <a:off x="452872" y="1253520"/>
            <a:ext cx="10515240" cy="466892"/>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400" b="0" strike="noStrike" spc="-1">
                <a:solidFill>
                  <a:srgbClr val="000000"/>
                </a:solidFill>
                <a:latin typeface="-apple-system"/>
              </a:rPr>
              <a:t>   What can cause a question to be bumped?</a:t>
            </a:r>
            <a:endParaRPr lang="fa-IR" sz="2400" b="0" strike="noStrike" spc="-1">
              <a:solidFill>
                <a:srgbClr val="000000"/>
              </a:solidFill>
              <a:latin typeface="-apple-system"/>
            </a:endParaRPr>
          </a:p>
          <a:p>
            <a:pPr lvl="1">
              <a:spcBef>
                <a:spcPts val="1001"/>
              </a:spcBef>
              <a:buClr>
                <a:srgbClr val="000000"/>
              </a:buClr>
            </a:pPr>
            <a:r>
              <a:rPr lang="en-US" sz="1600" b="0" strike="noStrike" spc="-1">
                <a:solidFill>
                  <a:srgbClr val="000000"/>
                </a:solidFill>
                <a:latin typeface="-apple-system"/>
              </a:rPr>
              <a:t>Addition of an answer</a:t>
            </a:r>
            <a:endParaRPr lang="fa-IR" sz="1600" b="0" strike="noStrike" spc="-1">
              <a:solidFill>
                <a:srgbClr val="000000"/>
              </a:solidFill>
              <a:latin typeface="-apple-system"/>
            </a:endParaRPr>
          </a:p>
          <a:p>
            <a:pPr lvl="1">
              <a:spcBef>
                <a:spcPts val="1001"/>
              </a:spcBef>
              <a:buClr>
                <a:srgbClr val="000000"/>
              </a:buClr>
            </a:pPr>
            <a:r>
              <a:rPr lang="en-US" sz="1600" b="0" strike="noStrike" spc="-1">
                <a:solidFill>
                  <a:srgbClr val="000000"/>
                </a:solidFill>
                <a:latin typeface="-apple-system"/>
              </a:rPr>
              <a:t>Editing the question or any of its answers</a:t>
            </a:r>
            <a:endParaRPr lang="fa-IR" sz="1600" b="0" strike="noStrike" spc="-1">
              <a:solidFill>
                <a:srgbClr val="000000"/>
              </a:solidFill>
              <a:latin typeface="-apple-system"/>
            </a:endParaRPr>
          </a:p>
          <a:p>
            <a:pPr lvl="1">
              <a:spcBef>
                <a:spcPts val="1001"/>
              </a:spcBef>
              <a:buClr>
                <a:srgbClr val="000000"/>
              </a:buClr>
            </a:pPr>
            <a:r>
              <a:rPr lang="en-US" sz="1600" b="0" strike="noStrike" spc="-1">
                <a:solidFill>
                  <a:srgbClr val="000000"/>
                </a:solidFill>
                <a:latin typeface="-apple-system"/>
              </a:rPr>
              <a:t>Starting a new bounty </a:t>
            </a:r>
            <a:endParaRPr lang="fa-IR" sz="1600" b="0" strike="noStrike" spc="-1">
              <a:solidFill>
                <a:srgbClr val="000000"/>
              </a:solidFill>
              <a:latin typeface="-apple-system"/>
            </a:endParaRPr>
          </a:p>
          <a:p>
            <a:pPr lvl="1">
              <a:spcBef>
                <a:spcPts val="1001"/>
              </a:spcBef>
              <a:buClr>
                <a:srgbClr val="000000"/>
              </a:buClr>
            </a:pPr>
            <a:r>
              <a:rPr lang="en-US" sz="1600" b="0" strike="noStrike" spc="-1">
                <a:solidFill>
                  <a:srgbClr val="000000"/>
                </a:solidFill>
                <a:latin typeface="-apple-system"/>
              </a:rPr>
              <a:t>Successful reopening</a:t>
            </a:r>
            <a:endParaRPr lang="fa-IR" sz="1600" b="0" strike="noStrike" spc="-1">
              <a:solidFill>
                <a:srgbClr val="000000"/>
              </a:solidFill>
              <a:latin typeface="-apple-system"/>
            </a:endParaRPr>
          </a:p>
          <a:p>
            <a:pPr lvl="1">
              <a:spcBef>
                <a:spcPts val="1001"/>
              </a:spcBef>
              <a:buClr>
                <a:srgbClr val="000000"/>
              </a:buClr>
            </a:pPr>
            <a:r>
              <a:rPr lang="en-US" sz="1600" b="0" i="0">
                <a:solidFill>
                  <a:srgbClr val="232629"/>
                </a:solidFill>
                <a:effectLst/>
                <a:latin typeface="-apple-system"/>
              </a:rPr>
              <a:t>The Community user bump </a:t>
            </a:r>
            <a:r>
              <a:rPr lang="en-US" sz="1600">
                <a:solidFill>
                  <a:srgbClr val="232629"/>
                </a:solidFill>
                <a:latin typeface="-apple-system"/>
              </a:rPr>
              <a:t>the question</a:t>
            </a:r>
            <a:endParaRPr lang="fa-IR" sz="1600" b="0" strike="noStrike" spc="-1">
              <a:solidFill>
                <a:srgbClr val="000000"/>
              </a:solidFill>
              <a:latin typeface="-apple-system"/>
            </a:endParaRPr>
          </a:p>
          <a:p>
            <a:pPr marL="0" indent="0">
              <a:lnSpc>
                <a:spcPct val="90000"/>
              </a:lnSpc>
              <a:spcBef>
                <a:spcPts val="1001"/>
              </a:spcBef>
              <a:buClr>
                <a:srgbClr val="000000"/>
              </a:buClr>
              <a:buNone/>
            </a:pPr>
            <a:endParaRPr lang="en-US" sz="2400" b="0" strike="noStrike" spc="-1">
              <a:solidFill>
                <a:srgbClr val="000000"/>
              </a:solidFill>
              <a:latin typeface="-apple-system"/>
            </a:endParaRPr>
          </a:p>
        </p:txBody>
      </p:sp>
      <p:pic>
        <p:nvPicPr>
          <p:cNvPr id="9" name="Picture 3">
            <a:extLst>
              <a:ext uri="{FF2B5EF4-FFF2-40B4-BE49-F238E27FC236}">
                <a16:creationId xmlns:a16="http://schemas.microsoft.com/office/drawing/2014/main" id="{44874615-5911-4951-AD02-7A826C515C31}"/>
              </a:ext>
            </a:extLst>
          </p:cNvPr>
          <p:cNvPicPr/>
          <p:nvPr/>
        </p:nvPicPr>
        <p:blipFill>
          <a:blip r:embed="rId3"/>
          <a:stretch/>
        </p:blipFill>
        <p:spPr>
          <a:xfrm>
            <a:off x="10339560" y="5834520"/>
            <a:ext cx="1641600" cy="730440"/>
          </a:xfrm>
          <a:prstGeom prst="rect">
            <a:avLst/>
          </a:prstGeom>
          <a:ln w="0">
            <a:noFill/>
          </a:ln>
        </p:spPr>
      </p:pic>
      <p:pic>
        <p:nvPicPr>
          <p:cNvPr id="11" name="Picture 10">
            <a:extLst>
              <a:ext uri="{FF2B5EF4-FFF2-40B4-BE49-F238E27FC236}">
                <a16:creationId xmlns:a16="http://schemas.microsoft.com/office/drawing/2014/main" id="{2DA87250-EC26-4C28-B898-3CCC5026BA86}"/>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12" name="TextBox 11">
            <a:extLst>
              <a:ext uri="{FF2B5EF4-FFF2-40B4-BE49-F238E27FC236}">
                <a16:creationId xmlns:a16="http://schemas.microsoft.com/office/drawing/2014/main" id="{5B2469A7-3B9F-4CEE-B551-36666A765440}"/>
              </a:ext>
            </a:extLst>
          </p:cNvPr>
          <p:cNvSpPr txBox="1"/>
          <p:nvPr/>
        </p:nvSpPr>
        <p:spPr>
          <a:xfrm>
            <a:off x="197588" y="6055088"/>
            <a:ext cx="10823160" cy="338554"/>
          </a:xfrm>
          <a:prstGeom prst="rect">
            <a:avLst/>
          </a:prstGeom>
          <a:noFill/>
        </p:spPr>
        <p:txBody>
          <a:bodyPr wrap="square">
            <a:spAutoFit/>
          </a:bodyPr>
          <a:lstStyle/>
          <a:p>
            <a:r>
              <a:rPr lang="en-US" sz="1600">
                <a:hlinkClick r:id="rId5"/>
              </a:rPr>
              <a:t>https://meta.stackexchange.com/questions/48578/what-can-cause-a-question-to-be-bumped</a:t>
            </a:r>
            <a:endParaRPr lang="en-US" sz="1600"/>
          </a:p>
        </p:txBody>
      </p:sp>
      <p:grpSp>
        <p:nvGrpSpPr>
          <p:cNvPr id="4" name="Group 3">
            <a:extLst>
              <a:ext uri="{FF2B5EF4-FFF2-40B4-BE49-F238E27FC236}">
                <a16:creationId xmlns:a16="http://schemas.microsoft.com/office/drawing/2014/main" id="{F436F123-0B8C-47D3-A256-166A2F1FB1AF}"/>
              </a:ext>
            </a:extLst>
          </p:cNvPr>
          <p:cNvGrpSpPr/>
          <p:nvPr/>
        </p:nvGrpSpPr>
        <p:grpSpPr>
          <a:xfrm>
            <a:off x="5355375" y="1655306"/>
            <a:ext cx="5446032" cy="4270653"/>
            <a:chOff x="3327793" y="1659214"/>
            <a:chExt cx="5446032" cy="4270653"/>
          </a:xfrm>
        </p:grpSpPr>
        <p:pic>
          <p:nvPicPr>
            <p:cNvPr id="3074" name="Picture 2" descr="enter image description here">
              <a:extLst>
                <a:ext uri="{FF2B5EF4-FFF2-40B4-BE49-F238E27FC236}">
                  <a16:creationId xmlns:a16="http://schemas.microsoft.com/office/drawing/2014/main" id="{9DB76770-A4FC-460C-90C3-04C5A11BE5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7793" y="1659214"/>
              <a:ext cx="5446032" cy="2035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enter image description here">
              <a:extLst>
                <a:ext uri="{FF2B5EF4-FFF2-40B4-BE49-F238E27FC236}">
                  <a16:creationId xmlns:a16="http://schemas.microsoft.com/office/drawing/2014/main" id="{F4DCAB97-090D-47E7-A9F3-F1B681339B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7793" y="3838425"/>
              <a:ext cx="5446032" cy="2091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86C4D925-7DA4-467D-8D17-5A2034AF6E3E}"/>
              </a:ext>
            </a:extLst>
          </p:cNvPr>
          <p:cNvSpPr txBox="1"/>
          <p:nvPr/>
        </p:nvSpPr>
        <p:spPr>
          <a:xfrm>
            <a:off x="197588" y="6317500"/>
            <a:ext cx="11025809" cy="338554"/>
          </a:xfrm>
          <a:prstGeom prst="rect">
            <a:avLst/>
          </a:prstGeom>
          <a:noFill/>
        </p:spPr>
        <p:txBody>
          <a:bodyPr wrap="square">
            <a:spAutoFit/>
          </a:bodyPr>
          <a:lstStyle/>
          <a:p>
            <a:r>
              <a:rPr lang="en-US" sz="1600">
                <a:hlinkClick r:id="rId8"/>
              </a:rPr>
              <a:t>https://meta.stackexchange.com/questions/82271/how-to-move-up-bump-questions-on-stack-exchange-sites</a:t>
            </a:r>
            <a:endParaRPr lang="en-US" sz="1600"/>
          </a:p>
        </p:txBody>
      </p:sp>
    </p:spTree>
    <p:extLst>
      <p:ext uri="{BB962C8B-B14F-4D97-AF65-F5344CB8AC3E}">
        <p14:creationId xmlns:p14="http://schemas.microsoft.com/office/powerpoint/2010/main" val="388691302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70" name="PlaceHolder 2"/>
          <p:cNvSpPr>
            <a:spLocks noGrp="1"/>
          </p:cNvSpPr>
          <p:nvPr>
            <p:ph/>
          </p:nvPr>
        </p:nvSpPr>
        <p:spPr>
          <a:xfrm>
            <a:off x="452872" y="1253520"/>
            <a:ext cx="10515240" cy="4710474"/>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400" spc="-1">
                <a:solidFill>
                  <a:srgbClr val="000000"/>
                </a:solidFill>
                <a:latin typeface="-apple-system"/>
              </a:rPr>
              <a:t>The following activities will not cause a question to be bumped:</a:t>
            </a:r>
          </a:p>
          <a:p>
            <a:pPr lvl="1">
              <a:spcBef>
                <a:spcPts val="1001"/>
              </a:spcBef>
              <a:buClr>
                <a:srgbClr val="000000"/>
              </a:buClr>
            </a:pPr>
            <a:r>
              <a:rPr lang="en-US" sz="1800" b="0" strike="noStrike" spc="-1">
                <a:solidFill>
                  <a:srgbClr val="000000"/>
                </a:solidFill>
                <a:latin typeface="-apple-system"/>
              </a:rPr>
              <a:t>Questions with sufficiently low score will not show on the homepage(MainSite:-4, Meta:-8)</a:t>
            </a:r>
          </a:p>
          <a:p>
            <a:pPr lvl="1">
              <a:spcBef>
                <a:spcPts val="1001"/>
              </a:spcBef>
              <a:buClr>
                <a:srgbClr val="000000"/>
              </a:buClr>
            </a:pPr>
            <a:r>
              <a:rPr lang="en-US" sz="1800" b="0" strike="noStrike" spc="-1">
                <a:solidFill>
                  <a:srgbClr val="000000"/>
                </a:solidFill>
                <a:latin typeface="-apple-system"/>
              </a:rPr>
              <a:t>Deletion or undeletion of the question or an answer</a:t>
            </a:r>
          </a:p>
          <a:p>
            <a:pPr lvl="1">
              <a:spcBef>
                <a:spcPts val="1001"/>
              </a:spcBef>
              <a:buClr>
                <a:srgbClr val="000000"/>
              </a:buClr>
            </a:pPr>
            <a:r>
              <a:rPr lang="en-US" sz="1800" b="0" strike="noStrike" spc="-1">
                <a:solidFill>
                  <a:srgbClr val="000000"/>
                </a:solidFill>
                <a:latin typeface="-apple-system"/>
              </a:rPr>
              <a:t>Upvotes/downvotes on the question, answers, or comments</a:t>
            </a:r>
          </a:p>
          <a:p>
            <a:pPr lvl="1">
              <a:spcBef>
                <a:spcPts val="1001"/>
              </a:spcBef>
              <a:buClr>
                <a:srgbClr val="000000"/>
              </a:buClr>
            </a:pPr>
            <a:r>
              <a:rPr lang="en-US" sz="1800" b="0" strike="noStrike" spc="-1">
                <a:solidFill>
                  <a:srgbClr val="000000"/>
                </a:solidFill>
                <a:latin typeface="-apple-system"/>
              </a:rPr>
              <a:t>Creation, modification or removal of comments on the question or an answer</a:t>
            </a:r>
          </a:p>
          <a:p>
            <a:pPr lvl="1">
              <a:spcBef>
                <a:spcPts val="1001"/>
              </a:spcBef>
              <a:buClr>
                <a:srgbClr val="000000"/>
              </a:buClr>
            </a:pPr>
            <a:r>
              <a:rPr lang="en-US" sz="1800" b="0" strike="noStrike" spc="-1">
                <a:solidFill>
                  <a:srgbClr val="000000"/>
                </a:solidFill>
                <a:latin typeface="-apple-system"/>
              </a:rPr>
              <a:t>Casting/retracting close and reopen votes on the question</a:t>
            </a:r>
          </a:p>
          <a:p>
            <a:pPr lvl="1">
              <a:spcBef>
                <a:spcPts val="1001"/>
              </a:spcBef>
              <a:buClr>
                <a:srgbClr val="000000"/>
              </a:buClr>
            </a:pPr>
            <a:r>
              <a:rPr lang="en-US" sz="1800" b="0" strike="noStrike" spc="-1">
                <a:solidFill>
                  <a:srgbClr val="000000"/>
                </a:solidFill>
                <a:latin typeface="-apple-system"/>
              </a:rPr>
              <a:t>Successfully closing the question</a:t>
            </a:r>
          </a:p>
          <a:p>
            <a:pPr lvl="1">
              <a:spcBef>
                <a:spcPts val="1001"/>
              </a:spcBef>
              <a:buClr>
                <a:srgbClr val="000000"/>
              </a:buClr>
            </a:pPr>
            <a:r>
              <a:rPr lang="en-US" sz="1800" b="0" strike="noStrike" spc="-1">
                <a:solidFill>
                  <a:srgbClr val="000000"/>
                </a:solidFill>
                <a:latin typeface="-apple-system"/>
              </a:rPr>
              <a:t>Awarding a bounty to one of the question's answers</a:t>
            </a:r>
          </a:p>
          <a:p>
            <a:pPr lvl="1">
              <a:spcBef>
                <a:spcPts val="1001"/>
              </a:spcBef>
              <a:buClr>
                <a:srgbClr val="000000"/>
              </a:buClr>
            </a:pPr>
            <a:r>
              <a:rPr lang="en-US" sz="1800" b="0" strike="noStrike" spc="-1">
                <a:solidFill>
                  <a:srgbClr val="000000"/>
                </a:solidFill>
                <a:latin typeface="-apple-system"/>
              </a:rPr>
              <a:t>Flags (offensive/spam/moderator)</a:t>
            </a:r>
          </a:p>
          <a:p>
            <a:pPr lvl="1">
              <a:spcBef>
                <a:spcPts val="1001"/>
              </a:spcBef>
              <a:buClr>
                <a:srgbClr val="000000"/>
              </a:buClr>
            </a:pPr>
            <a:r>
              <a:rPr lang="en-US" sz="1800" b="0" strike="noStrike" spc="-1">
                <a:solidFill>
                  <a:srgbClr val="000000"/>
                </a:solidFill>
                <a:latin typeface="-apple-system"/>
              </a:rPr>
              <a:t>Pending edit suggestions</a:t>
            </a:r>
          </a:p>
          <a:p>
            <a:pPr lvl="1">
              <a:spcBef>
                <a:spcPts val="1001"/>
              </a:spcBef>
              <a:buClr>
                <a:srgbClr val="000000"/>
              </a:buClr>
            </a:pPr>
            <a:r>
              <a:rPr lang="en-US" sz="1800" b="0" strike="noStrike" spc="-1">
                <a:solidFill>
                  <a:srgbClr val="000000"/>
                </a:solidFill>
                <a:latin typeface="-apple-system"/>
              </a:rPr>
              <a:t>Accepting an answer</a:t>
            </a:r>
          </a:p>
          <a:p>
            <a:pPr lvl="1">
              <a:spcBef>
                <a:spcPts val="1001"/>
              </a:spcBef>
              <a:buClr>
                <a:srgbClr val="000000"/>
              </a:buClr>
            </a:pPr>
            <a:r>
              <a:rPr lang="en-US" sz="1800" b="0" strike="noStrike" spc="-1">
                <a:solidFill>
                  <a:srgbClr val="000000"/>
                </a:solidFill>
                <a:latin typeface="-apple-system"/>
              </a:rPr>
              <a:t>Protecting or unprotecting the question</a:t>
            </a:r>
          </a:p>
        </p:txBody>
      </p:sp>
      <p:pic>
        <p:nvPicPr>
          <p:cNvPr id="9" name="Picture 3">
            <a:extLst>
              <a:ext uri="{FF2B5EF4-FFF2-40B4-BE49-F238E27FC236}">
                <a16:creationId xmlns:a16="http://schemas.microsoft.com/office/drawing/2014/main" id="{44874615-5911-4951-AD02-7A826C515C31}"/>
              </a:ext>
            </a:extLst>
          </p:cNvPr>
          <p:cNvPicPr/>
          <p:nvPr/>
        </p:nvPicPr>
        <p:blipFill>
          <a:blip r:embed="rId3"/>
          <a:stretch/>
        </p:blipFill>
        <p:spPr>
          <a:xfrm>
            <a:off x="10339560" y="5834520"/>
            <a:ext cx="1641600" cy="730440"/>
          </a:xfrm>
          <a:prstGeom prst="rect">
            <a:avLst/>
          </a:prstGeom>
          <a:ln w="0">
            <a:noFill/>
          </a:ln>
        </p:spPr>
      </p:pic>
      <p:pic>
        <p:nvPicPr>
          <p:cNvPr id="11" name="Picture 10">
            <a:extLst>
              <a:ext uri="{FF2B5EF4-FFF2-40B4-BE49-F238E27FC236}">
                <a16:creationId xmlns:a16="http://schemas.microsoft.com/office/drawing/2014/main" id="{2DA87250-EC26-4C28-B898-3CCC5026BA86}"/>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12" name="TextBox 11">
            <a:extLst>
              <a:ext uri="{FF2B5EF4-FFF2-40B4-BE49-F238E27FC236}">
                <a16:creationId xmlns:a16="http://schemas.microsoft.com/office/drawing/2014/main" id="{5B2469A7-3B9F-4CEE-B551-36666A765440}"/>
              </a:ext>
            </a:extLst>
          </p:cNvPr>
          <p:cNvSpPr txBox="1"/>
          <p:nvPr/>
        </p:nvSpPr>
        <p:spPr>
          <a:xfrm>
            <a:off x="197588" y="6055088"/>
            <a:ext cx="10823160" cy="338554"/>
          </a:xfrm>
          <a:prstGeom prst="rect">
            <a:avLst/>
          </a:prstGeom>
          <a:noFill/>
        </p:spPr>
        <p:txBody>
          <a:bodyPr wrap="square">
            <a:spAutoFit/>
          </a:bodyPr>
          <a:lstStyle/>
          <a:p>
            <a:r>
              <a:rPr lang="en-US" sz="1600">
                <a:hlinkClick r:id="rId5"/>
              </a:rPr>
              <a:t>https://meta.stackexchange.com/questions/48578/what-can-cause-a-question-to-be-bumped</a:t>
            </a:r>
            <a:endParaRPr lang="en-US" sz="1600"/>
          </a:p>
        </p:txBody>
      </p:sp>
      <p:sp>
        <p:nvSpPr>
          <p:cNvPr id="15" name="TextBox 14">
            <a:extLst>
              <a:ext uri="{FF2B5EF4-FFF2-40B4-BE49-F238E27FC236}">
                <a16:creationId xmlns:a16="http://schemas.microsoft.com/office/drawing/2014/main" id="{86C4D925-7DA4-467D-8D17-5A2034AF6E3E}"/>
              </a:ext>
            </a:extLst>
          </p:cNvPr>
          <p:cNvSpPr txBox="1"/>
          <p:nvPr/>
        </p:nvSpPr>
        <p:spPr>
          <a:xfrm>
            <a:off x="197588" y="6317500"/>
            <a:ext cx="11025809" cy="338554"/>
          </a:xfrm>
          <a:prstGeom prst="rect">
            <a:avLst/>
          </a:prstGeom>
          <a:noFill/>
        </p:spPr>
        <p:txBody>
          <a:bodyPr wrap="square">
            <a:spAutoFit/>
          </a:bodyPr>
          <a:lstStyle/>
          <a:p>
            <a:r>
              <a:rPr lang="en-US" sz="1600">
                <a:hlinkClick r:id="rId6"/>
              </a:rPr>
              <a:t>https://meta.stackexchange.com/questions/82271/how-to-move-up-bump-questions-on-stack-exchange-sites</a:t>
            </a:r>
            <a:endParaRPr lang="en-US" sz="1600"/>
          </a:p>
        </p:txBody>
      </p:sp>
    </p:spTree>
    <p:extLst>
      <p:ext uri="{BB962C8B-B14F-4D97-AF65-F5344CB8AC3E}">
        <p14:creationId xmlns:p14="http://schemas.microsoft.com/office/powerpoint/2010/main" val="95572234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70" name="PlaceHolder 2"/>
          <p:cNvSpPr>
            <a:spLocks noGrp="1"/>
          </p:cNvSpPr>
          <p:nvPr>
            <p:ph/>
          </p:nvPr>
        </p:nvSpPr>
        <p:spPr>
          <a:xfrm>
            <a:off x="645120" y="1253520"/>
            <a:ext cx="10515240" cy="466892"/>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400" b="0" strike="noStrike" spc="-1">
                <a:solidFill>
                  <a:srgbClr val="000000"/>
                </a:solidFill>
                <a:latin typeface="-apple-system"/>
              </a:rPr>
              <a:t>What can cause a question to be bumped?</a:t>
            </a:r>
            <a:endParaRPr lang="fa-IR" sz="2400" b="0" strike="noStrike" spc="-1">
              <a:solidFill>
                <a:srgbClr val="000000"/>
              </a:solidFill>
              <a:latin typeface="-apple-system"/>
            </a:endParaRPr>
          </a:p>
          <a:p>
            <a:pPr marL="0" indent="0">
              <a:lnSpc>
                <a:spcPct val="90000"/>
              </a:lnSpc>
              <a:spcBef>
                <a:spcPts val="1001"/>
              </a:spcBef>
              <a:buClr>
                <a:srgbClr val="000000"/>
              </a:buClr>
              <a:buNone/>
            </a:pPr>
            <a:endParaRPr lang="en-US" sz="2400" b="0" strike="noStrike" spc="-1">
              <a:solidFill>
                <a:srgbClr val="000000"/>
              </a:solidFill>
              <a:latin typeface="-apple-system"/>
            </a:endParaRPr>
          </a:p>
        </p:txBody>
      </p:sp>
      <p:pic>
        <p:nvPicPr>
          <p:cNvPr id="9" name="Picture 3">
            <a:extLst>
              <a:ext uri="{FF2B5EF4-FFF2-40B4-BE49-F238E27FC236}">
                <a16:creationId xmlns:a16="http://schemas.microsoft.com/office/drawing/2014/main" id="{44874615-5911-4951-AD02-7A826C515C31}"/>
              </a:ext>
            </a:extLst>
          </p:cNvPr>
          <p:cNvPicPr/>
          <p:nvPr/>
        </p:nvPicPr>
        <p:blipFill>
          <a:blip r:embed="rId3"/>
          <a:stretch/>
        </p:blipFill>
        <p:spPr>
          <a:xfrm>
            <a:off x="10339560" y="5834520"/>
            <a:ext cx="1641600" cy="730440"/>
          </a:xfrm>
          <a:prstGeom prst="rect">
            <a:avLst/>
          </a:prstGeom>
          <a:ln w="0">
            <a:noFill/>
          </a:ln>
        </p:spPr>
      </p:pic>
      <p:pic>
        <p:nvPicPr>
          <p:cNvPr id="11" name="Picture 10">
            <a:extLst>
              <a:ext uri="{FF2B5EF4-FFF2-40B4-BE49-F238E27FC236}">
                <a16:creationId xmlns:a16="http://schemas.microsoft.com/office/drawing/2014/main" id="{2DA87250-EC26-4C28-B898-3CCC5026BA86}"/>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12" name="TextBox 11">
            <a:extLst>
              <a:ext uri="{FF2B5EF4-FFF2-40B4-BE49-F238E27FC236}">
                <a16:creationId xmlns:a16="http://schemas.microsoft.com/office/drawing/2014/main" id="{5B2469A7-3B9F-4CEE-B551-36666A765440}"/>
              </a:ext>
            </a:extLst>
          </p:cNvPr>
          <p:cNvSpPr txBox="1"/>
          <p:nvPr/>
        </p:nvSpPr>
        <p:spPr>
          <a:xfrm>
            <a:off x="197588" y="6055088"/>
            <a:ext cx="10823160" cy="338554"/>
          </a:xfrm>
          <a:prstGeom prst="rect">
            <a:avLst/>
          </a:prstGeom>
          <a:noFill/>
        </p:spPr>
        <p:txBody>
          <a:bodyPr wrap="square">
            <a:spAutoFit/>
          </a:bodyPr>
          <a:lstStyle/>
          <a:p>
            <a:r>
              <a:rPr lang="en-US" sz="1600">
                <a:hlinkClick r:id="rId5"/>
              </a:rPr>
              <a:t>https://meta.stackexchange.com/questions/48578/what-can-cause-a-question-to-be-bumped</a:t>
            </a:r>
            <a:endParaRPr lang="en-US" sz="1600"/>
          </a:p>
        </p:txBody>
      </p:sp>
      <p:sp>
        <p:nvSpPr>
          <p:cNvPr id="15" name="TextBox 14">
            <a:extLst>
              <a:ext uri="{FF2B5EF4-FFF2-40B4-BE49-F238E27FC236}">
                <a16:creationId xmlns:a16="http://schemas.microsoft.com/office/drawing/2014/main" id="{86C4D925-7DA4-467D-8D17-5A2034AF6E3E}"/>
              </a:ext>
            </a:extLst>
          </p:cNvPr>
          <p:cNvSpPr txBox="1"/>
          <p:nvPr/>
        </p:nvSpPr>
        <p:spPr>
          <a:xfrm>
            <a:off x="197588" y="6317500"/>
            <a:ext cx="11025809" cy="338554"/>
          </a:xfrm>
          <a:prstGeom prst="rect">
            <a:avLst/>
          </a:prstGeom>
          <a:noFill/>
        </p:spPr>
        <p:txBody>
          <a:bodyPr wrap="square">
            <a:spAutoFit/>
          </a:bodyPr>
          <a:lstStyle/>
          <a:p>
            <a:r>
              <a:rPr lang="en-US" sz="1600">
                <a:hlinkClick r:id="rId6"/>
              </a:rPr>
              <a:t>https://meta.stackexchange.com/questions/82271/how-to-move-up-bump-questions-on-stack-exchange-sites</a:t>
            </a:r>
            <a:endParaRPr lang="en-US" sz="1600"/>
          </a:p>
        </p:txBody>
      </p:sp>
      <p:pic>
        <p:nvPicPr>
          <p:cNvPr id="3" name="Picture 2">
            <a:extLst>
              <a:ext uri="{FF2B5EF4-FFF2-40B4-BE49-F238E27FC236}">
                <a16:creationId xmlns:a16="http://schemas.microsoft.com/office/drawing/2014/main" id="{3F4C12D5-D5D3-43F3-92FF-F2ECD65D260A}"/>
              </a:ext>
            </a:extLst>
          </p:cNvPr>
          <p:cNvPicPr>
            <a:picLocks noChangeAspect="1"/>
          </p:cNvPicPr>
          <p:nvPr/>
        </p:nvPicPr>
        <p:blipFill>
          <a:blip r:embed="rId7"/>
          <a:stretch>
            <a:fillRect/>
          </a:stretch>
        </p:blipFill>
        <p:spPr>
          <a:xfrm>
            <a:off x="2644907" y="3366950"/>
            <a:ext cx="6515665" cy="655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441583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20661" y="1398543"/>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1" strike="noStrike" spc="-1">
                <a:solidFill>
                  <a:srgbClr val="000000"/>
                </a:solidFill>
                <a:latin typeface="-apple-system"/>
              </a:rPr>
              <a:t> Grace period</a:t>
            </a:r>
            <a:endParaRPr lang="en-US" sz="2400" b="1" strike="noStrike" spc="-1">
              <a:solidFill>
                <a:srgbClr val="000000"/>
              </a:solidFill>
              <a:latin typeface="Calibri"/>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sp>
        <p:nvSpPr>
          <p:cNvPr id="13" name="TextBox 12">
            <a:extLst>
              <a:ext uri="{FF2B5EF4-FFF2-40B4-BE49-F238E27FC236}">
                <a16:creationId xmlns:a16="http://schemas.microsoft.com/office/drawing/2014/main" id="{181B5CF3-F960-4849-AEAF-44690D966C10}"/>
              </a:ext>
            </a:extLst>
          </p:cNvPr>
          <p:cNvSpPr txBox="1"/>
          <p:nvPr/>
        </p:nvSpPr>
        <p:spPr>
          <a:xfrm>
            <a:off x="210840" y="5992708"/>
            <a:ext cx="6096000" cy="369332"/>
          </a:xfrm>
          <a:prstGeom prst="rect">
            <a:avLst/>
          </a:prstGeom>
          <a:noFill/>
        </p:spPr>
        <p:txBody>
          <a:bodyPr wrap="square">
            <a:spAutoFit/>
          </a:bodyPr>
          <a:lstStyle/>
          <a:p>
            <a:r>
              <a:rPr lang="en-US">
                <a:hlinkClick r:id="rId4"/>
              </a:rPr>
              <a:t>https://meta.stackexchange.com/tags/grace-period/info</a:t>
            </a:r>
            <a:endParaRPr lang="en-US"/>
          </a:p>
        </p:txBody>
      </p:sp>
      <p:pic>
        <p:nvPicPr>
          <p:cNvPr id="7" name="Picture 6">
            <a:extLst>
              <a:ext uri="{FF2B5EF4-FFF2-40B4-BE49-F238E27FC236}">
                <a16:creationId xmlns:a16="http://schemas.microsoft.com/office/drawing/2014/main" id="{54291E52-774E-432E-86AC-EA428F3BDAA5}"/>
              </a:ext>
            </a:extLst>
          </p:cNvPr>
          <p:cNvPicPr>
            <a:picLocks noChangeAspect="1"/>
          </p:cNvPicPr>
          <p:nvPr/>
        </p:nvPicPr>
        <p:blipFill>
          <a:blip r:embed="rId5"/>
          <a:stretch>
            <a:fillRect/>
          </a:stretch>
        </p:blipFill>
        <p:spPr>
          <a:xfrm>
            <a:off x="3565915" y="1814754"/>
            <a:ext cx="4184319" cy="4184319"/>
          </a:xfrm>
          <a:prstGeom prst="rect">
            <a:avLst/>
          </a:prstGeom>
          <a:ln>
            <a:noFill/>
          </a:ln>
          <a:effectLst>
            <a:softEdge rad="112500"/>
          </a:effectLst>
        </p:spPr>
      </p:pic>
      <p:pic>
        <p:nvPicPr>
          <p:cNvPr id="8" name="Picture 7">
            <a:extLst>
              <a:ext uri="{FF2B5EF4-FFF2-40B4-BE49-F238E27FC236}">
                <a16:creationId xmlns:a16="http://schemas.microsoft.com/office/drawing/2014/main" id="{74039D48-B3EE-4007-B553-0BC326C65C8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9" name="TextBox 8">
            <a:extLst>
              <a:ext uri="{FF2B5EF4-FFF2-40B4-BE49-F238E27FC236}">
                <a16:creationId xmlns:a16="http://schemas.microsoft.com/office/drawing/2014/main" id="{577655CB-A5F3-4004-926D-74D0804CC2D0}"/>
              </a:ext>
            </a:extLst>
          </p:cNvPr>
          <p:cNvSpPr txBox="1"/>
          <p:nvPr/>
        </p:nvSpPr>
        <p:spPr>
          <a:xfrm>
            <a:off x="210840" y="6307315"/>
            <a:ext cx="9662030" cy="369332"/>
          </a:xfrm>
          <a:prstGeom prst="rect">
            <a:avLst/>
          </a:prstGeom>
          <a:noFill/>
        </p:spPr>
        <p:txBody>
          <a:bodyPr wrap="square">
            <a:spAutoFit/>
          </a:bodyPr>
          <a:lstStyle/>
          <a:p>
            <a:r>
              <a:rPr lang="en-US">
                <a:hlinkClick r:id="rId7"/>
              </a:rPr>
              <a:t>https://meta.stackexchange.com/questions/48578/what-can-cause-a-question-to-be-bumped</a:t>
            </a:r>
            <a:endParaRPr lang="en-US"/>
          </a:p>
        </p:txBody>
      </p:sp>
    </p:spTree>
    <p:extLst>
      <p:ext uri="{BB962C8B-B14F-4D97-AF65-F5344CB8AC3E}">
        <p14:creationId xmlns:p14="http://schemas.microsoft.com/office/powerpoint/2010/main" val="385217255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20661" y="1398543"/>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1" strike="noStrike" spc="-1">
                <a:solidFill>
                  <a:srgbClr val="000000"/>
                </a:solidFill>
                <a:latin typeface="-apple-system"/>
              </a:rPr>
              <a:t> Grace period</a:t>
            </a:r>
            <a:endParaRPr lang="en-US" sz="2400" b="1" strike="noStrike" spc="-1">
              <a:solidFill>
                <a:srgbClr val="000000"/>
              </a:solidFill>
              <a:latin typeface="Calibri"/>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711D610F-510A-4261-AACE-2DD596C7AED4}"/>
              </a:ext>
            </a:extLst>
          </p:cNvPr>
          <p:cNvSpPr txBox="1"/>
          <p:nvPr/>
        </p:nvSpPr>
        <p:spPr>
          <a:xfrm>
            <a:off x="210839" y="6211669"/>
            <a:ext cx="11499379" cy="369332"/>
          </a:xfrm>
          <a:prstGeom prst="rect">
            <a:avLst/>
          </a:prstGeom>
          <a:noFill/>
        </p:spPr>
        <p:txBody>
          <a:bodyPr wrap="square">
            <a:spAutoFit/>
          </a:bodyPr>
          <a:lstStyle/>
          <a:p>
            <a:r>
              <a:rPr lang="en-US">
                <a:hlinkClick r:id="rId4"/>
              </a:rPr>
              <a:t>https://stackoverflow.blog/2010/01/16/new-improved-comments-with-reply</a:t>
            </a:r>
            <a:endParaRPr lang="en-US"/>
          </a:p>
        </p:txBody>
      </p:sp>
      <p:pic>
        <p:nvPicPr>
          <p:cNvPr id="11" name="Picture 10">
            <a:extLst>
              <a:ext uri="{FF2B5EF4-FFF2-40B4-BE49-F238E27FC236}">
                <a16:creationId xmlns:a16="http://schemas.microsoft.com/office/drawing/2014/main" id="{F8DB4E34-52C4-4FFC-8F17-433FFE86CAD0}"/>
              </a:ext>
            </a:extLst>
          </p:cNvPr>
          <p:cNvPicPr>
            <a:picLocks noChangeAspect="1"/>
          </p:cNvPicPr>
          <p:nvPr/>
        </p:nvPicPr>
        <p:blipFill>
          <a:blip r:embed="rId5"/>
          <a:stretch>
            <a:fillRect/>
          </a:stretch>
        </p:blipFill>
        <p:spPr>
          <a:xfrm>
            <a:off x="2395537" y="4504439"/>
            <a:ext cx="7400925" cy="80010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3221A628-A0B6-46C7-B6FE-9A2E05FBB283}"/>
              </a:ext>
            </a:extLst>
          </p:cNvPr>
          <p:cNvPicPr>
            <a:picLocks noChangeAspect="1"/>
          </p:cNvPicPr>
          <p:nvPr/>
        </p:nvPicPr>
        <p:blipFill rotWithShape="1">
          <a:blip r:embed="rId6"/>
          <a:srcRect l="4428" t="-1" b="-12396"/>
          <a:stretch/>
        </p:blipFill>
        <p:spPr>
          <a:xfrm>
            <a:off x="2395537" y="3108327"/>
            <a:ext cx="7400925" cy="931392"/>
          </a:xfrm>
          <a:prstGeom prst="rect">
            <a:avLst/>
          </a:prstGeom>
          <a:ln>
            <a:noFill/>
          </a:ln>
          <a:effectLst>
            <a:outerShdw blurRad="292100" dist="139700" dir="2700000" algn="tl" rotWithShape="0">
              <a:srgbClr val="333333">
                <a:alpha val="65000"/>
              </a:srgbClr>
            </a:outerShdw>
          </a:effectLst>
        </p:spPr>
      </p:pic>
      <p:cxnSp>
        <p:nvCxnSpPr>
          <p:cNvPr id="16" name="Straight Arrow Connector 15">
            <a:extLst>
              <a:ext uri="{FF2B5EF4-FFF2-40B4-BE49-F238E27FC236}">
                <a16:creationId xmlns:a16="http://schemas.microsoft.com/office/drawing/2014/main" id="{14D0F5DB-121F-4F6C-836C-B1D82775E5BD}"/>
              </a:ext>
            </a:extLst>
          </p:cNvPr>
          <p:cNvCxnSpPr>
            <a:cxnSpLocks/>
            <a:endCxn id="11" idx="0"/>
          </p:cNvCxnSpPr>
          <p:nvPr/>
        </p:nvCxnSpPr>
        <p:spPr>
          <a:xfrm>
            <a:off x="6096000" y="3931920"/>
            <a:ext cx="0" cy="572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947FA9B-4938-4FB7-AA39-C28C499FCB3E}"/>
              </a:ext>
            </a:extLst>
          </p:cNvPr>
          <p:cNvSpPr/>
          <p:nvPr/>
        </p:nvSpPr>
        <p:spPr>
          <a:xfrm>
            <a:off x="8607552" y="3694176"/>
            <a:ext cx="347472" cy="23774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18CE371-F8DC-42F6-ABFC-70595A9BA780}"/>
              </a:ext>
            </a:extLst>
          </p:cNvPr>
          <p:cNvSpPr/>
          <p:nvPr/>
        </p:nvSpPr>
        <p:spPr>
          <a:xfrm>
            <a:off x="7490460" y="4975860"/>
            <a:ext cx="205740" cy="2743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3E3A78D-5326-4FD4-B850-28C783248416}"/>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4966460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Is it duplicate?</a:t>
            </a:r>
          </a:p>
        </p:txBody>
      </p:sp>
      <p:pic>
        <p:nvPicPr>
          <p:cNvPr id="5" name="Picture 3">
            <a:extLst>
              <a:ext uri="{FF2B5EF4-FFF2-40B4-BE49-F238E27FC236}">
                <a16:creationId xmlns:a16="http://schemas.microsoft.com/office/drawing/2014/main" id="{FBE432A2-3114-43CD-91AC-437EFD5121E0}"/>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0955B397-420C-4C7E-BF73-FE55D2A876FB}"/>
              </a:ext>
            </a:extLst>
          </p:cNvPr>
          <p:cNvPicPr>
            <a:picLocks noChangeAspect="1"/>
          </p:cNvPicPr>
          <p:nvPr/>
        </p:nvPicPr>
        <p:blipFill>
          <a:blip r:embed="rId4"/>
          <a:stretch>
            <a:fillRect/>
          </a:stretch>
        </p:blipFill>
        <p:spPr>
          <a:xfrm>
            <a:off x="3195360" y="2049508"/>
            <a:ext cx="5801280" cy="3996161"/>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ACA3D625-CF33-466D-9978-286B8EE77B46}"/>
              </a:ext>
            </a:extLst>
          </p:cNvPr>
          <p:cNvSpPr/>
          <p:nvPr/>
        </p:nvSpPr>
        <p:spPr>
          <a:xfrm>
            <a:off x="3806952" y="3117417"/>
            <a:ext cx="3272765" cy="25544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8B4E2C3-F4E2-4653-900A-69E6C867517E}"/>
              </a:ext>
            </a:extLst>
          </p:cNvPr>
          <p:cNvSpPr txBox="1"/>
          <p:nvPr/>
        </p:nvSpPr>
        <p:spPr>
          <a:xfrm>
            <a:off x="210840" y="6195628"/>
            <a:ext cx="6096000" cy="369332"/>
          </a:xfrm>
          <a:prstGeom prst="rect">
            <a:avLst/>
          </a:prstGeom>
          <a:noFill/>
        </p:spPr>
        <p:txBody>
          <a:bodyPr wrap="square">
            <a:spAutoFit/>
          </a:bodyPr>
          <a:lstStyle/>
          <a:p>
            <a:r>
              <a:rPr lang="en-US">
                <a:latin typeface="-apple-system"/>
                <a:hlinkClick r:id="rId5"/>
              </a:rPr>
              <a:t>https://stackoverflow.com/help/duplicates</a:t>
            </a:r>
            <a:endParaRPr lang="en-US">
              <a:latin typeface="-apple-system"/>
            </a:endParaRPr>
          </a:p>
        </p:txBody>
      </p:sp>
    </p:spTree>
    <p:extLst>
      <p:ext uri="{BB962C8B-B14F-4D97-AF65-F5344CB8AC3E}">
        <p14:creationId xmlns:p14="http://schemas.microsoft.com/office/powerpoint/2010/main" val="201507696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Is it duplicate?</a:t>
            </a:r>
          </a:p>
        </p:txBody>
      </p:sp>
      <p:pic>
        <p:nvPicPr>
          <p:cNvPr id="5" name="Picture 3">
            <a:extLst>
              <a:ext uri="{FF2B5EF4-FFF2-40B4-BE49-F238E27FC236}">
                <a16:creationId xmlns:a16="http://schemas.microsoft.com/office/drawing/2014/main" id="{FBE432A2-3114-43CD-91AC-437EFD5121E0}"/>
              </a:ext>
            </a:extLst>
          </p:cNvPr>
          <p:cNvPicPr/>
          <p:nvPr/>
        </p:nvPicPr>
        <p:blipFill>
          <a:blip r:embed="rId3"/>
          <a:stretch/>
        </p:blipFill>
        <p:spPr>
          <a:xfrm>
            <a:off x="10339560" y="5834520"/>
            <a:ext cx="1641600" cy="730440"/>
          </a:xfrm>
          <a:prstGeom prst="rect">
            <a:avLst/>
          </a:prstGeom>
          <a:ln w="0">
            <a:noFill/>
          </a:ln>
        </p:spPr>
      </p:pic>
      <p:sp>
        <p:nvSpPr>
          <p:cNvPr id="6" name="Rectangle 5">
            <a:extLst>
              <a:ext uri="{FF2B5EF4-FFF2-40B4-BE49-F238E27FC236}">
                <a16:creationId xmlns:a16="http://schemas.microsoft.com/office/drawing/2014/main" id="{ACA3D625-CF33-466D-9978-286B8EE77B46}"/>
              </a:ext>
            </a:extLst>
          </p:cNvPr>
          <p:cNvSpPr/>
          <p:nvPr/>
        </p:nvSpPr>
        <p:spPr>
          <a:xfrm>
            <a:off x="3806952" y="3117417"/>
            <a:ext cx="3272765" cy="25544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8B4E2C3-F4E2-4653-900A-69E6C867517E}"/>
              </a:ext>
            </a:extLst>
          </p:cNvPr>
          <p:cNvSpPr txBox="1"/>
          <p:nvPr/>
        </p:nvSpPr>
        <p:spPr>
          <a:xfrm>
            <a:off x="210840" y="6195628"/>
            <a:ext cx="6096000" cy="369332"/>
          </a:xfrm>
          <a:prstGeom prst="rect">
            <a:avLst/>
          </a:prstGeom>
          <a:noFill/>
        </p:spPr>
        <p:txBody>
          <a:bodyPr wrap="square">
            <a:spAutoFit/>
          </a:bodyPr>
          <a:lstStyle/>
          <a:p>
            <a:r>
              <a:rPr lang="en-US">
                <a:latin typeface="-apple-system"/>
                <a:hlinkClick r:id="rId4"/>
              </a:rPr>
              <a:t>https://stackoverflow.com/help/duplicates</a:t>
            </a:r>
            <a:endParaRPr lang="en-US">
              <a:latin typeface="-apple-system"/>
            </a:endParaRPr>
          </a:p>
        </p:txBody>
      </p:sp>
      <p:pic>
        <p:nvPicPr>
          <p:cNvPr id="8" name="Picture 7">
            <a:extLst>
              <a:ext uri="{FF2B5EF4-FFF2-40B4-BE49-F238E27FC236}">
                <a16:creationId xmlns:a16="http://schemas.microsoft.com/office/drawing/2014/main" id="{AA27480A-8B8F-4020-BC59-3A5AB4E4C26A}"/>
              </a:ext>
            </a:extLst>
          </p:cNvPr>
          <p:cNvPicPr>
            <a:picLocks noChangeAspect="1"/>
          </p:cNvPicPr>
          <p:nvPr/>
        </p:nvPicPr>
        <p:blipFill>
          <a:blip r:embed="rId5"/>
          <a:stretch>
            <a:fillRect/>
          </a:stretch>
        </p:blipFill>
        <p:spPr>
          <a:xfrm>
            <a:off x="2579065" y="2651692"/>
            <a:ext cx="7033870" cy="155461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49EDD78-4B5C-4300-8D6A-71B963DBFB5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20882461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Is it duplicate?</a:t>
            </a:r>
          </a:p>
        </p:txBody>
      </p:sp>
      <p:pic>
        <p:nvPicPr>
          <p:cNvPr id="5" name="Picture 3">
            <a:extLst>
              <a:ext uri="{FF2B5EF4-FFF2-40B4-BE49-F238E27FC236}">
                <a16:creationId xmlns:a16="http://schemas.microsoft.com/office/drawing/2014/main" id="{FBE432A2-3114-43CD-91AC-437EFD5121E0}"/>
              </a:ext>
            </a:extLst>
          </p:cNvPr>
          <p:cNvPicPr/>
          <p:nvPr/>
        </p:nvPicPr>
        <p:blipFill>
          <a:blip r:embed="rId3"/>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48B4E2C3-F4E2-4653-900A-69E6C867517E}"/>
              </a:ext>
            </a:extLst>
          </p:cNvPr>
          <p:cNvSpPr txBox="1"/>
          <p:nvPr/>
        </p:nvSpPr>
        <p:spPr>
          <a:xfrm>
            <a:off x="210840" y="6195628"/>
            <a:ext cx="6096000" cy="369332"/>
          </a:xfrm>
          <a:prstGeom prst="rect">
            <a:avLst/>
          </a:prstGeom>
          <a:noFill/>
        </p:spPr>
        <p:txBody>
          <a:bodyPr wrap="square">
            <a:spAutoFit/>
          </a:bodyPr>
          <a:lstStyle/>
          <a:p>
            <a:r>
              <a:rPr lang="en-US">
                <a:latin typeface="-apple-system"/>
                <a:hlinkClick r:id="rId4"/>
              </a:rPr>
              <a:t>https://stackoverflow.com/help/duplicates</a:t>
            </a:r>
            <a:endParaRPr lang="en-US">
              <a:latin typeface="-apple-system"/>
            </a:endParaRPr>
          </a:p>
        </p:txBody>
      </p:sp>
      <p:grpSp>
        <p:nvGrpSpPr>
          <p:cNvPr id="15" name="Group 14">
            <a:extLst>
              <a:ext uri="{FF2B5EF4-FFF2-40B4-BE49-F238E27FC236}">
                <a16:creationId xmlns:a16="http://schemas.microsoft.com/office/drawing/2014/main" id="{272E53C1-C865-43F1-9590-AF95F617584E}"/>
              </a:ext>
            </a:extLst>
          </p:cNvPr>
          <p:cNvGrpSpPr/>
          <p:nvPr/>
        </p:nvGrpSpPr>
        <p:grpSpPr>
          <a:xfrm>
            <a:off x="6216122" y="3158855"/>
            <a:ext cx="5175957" cy="3036773"/>
            <a:chOff x="6083764" y="3098530"/>
            <a:chExt cx="5175957" cy="3036773"/>
          </a:xfrm>
        </p:grpSpPr>
        <p:pic>
          <p:nvPicPr>
            <p:cNvPr id="9" name="Picture 8">
              <a:extLst>
                <a:ext uri="{FF2B5EF4-FFF2-40B4-BE49-F238E27FC236}">
                  <a16:creationId xmlns:a16="http://schemas.microsoft.com/office/drawing/2014/main" id="{EC227527-262F-4719-90F3-3FEC34433FA5}"/>
                </a:ext>
              </a:extLst>
            </p:cNvPr>
            <p:cNvPicPr>
              <a:picLocks noChangeAspect="1"/>
            </p:cNvPicPr>
            <p:nvPr/>
          </p:nvPicPr>
          <p:blipFill>
            <a:blip r:embed="rId5"/>
            <a:stretch>
              <a:fillRect/>
            </a:stretch>
          </p:blipFill>
          <p:spPr>
            <a:xfrm>
              <a:off x="6096000" y="3473019"/>
              <a:ext cx="5163721" cy="2662284"/>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C3D3EFC2-B7E5-4622-8DBB-1B9AD2101206}"/>
                </a:ext>
              </a:extLst>
            </p:cNvPr>
            <p:cNvSpPr txBox="1"/>
            <p:nvPr/>
          </p:nvSpPr>
          <p:spPr>
            <a:xfrm>
              <a:off x="6083764" y="3098530"/>
              <a:ext cx="748923" cy="369332"/>
            </a:xfrm>
            <a:prstGeom prst="rect">
              <a:avLst/>
            </a:prstGeom>
            <a:solidFill>
              <a:srgbClr val="FFFF00"/>
            </a:solidFill>
            <a:ln>
              <a:noFill/>
            </a:ln>
          </p:spPr>
          <p:txBody>
            <a:bodyPr wrap="none" rtlCol="0">
              <a:spAutoFit/>
            </a:bodyPr>
            <a:lstStyle/>
            <a:p>
              <a:r>
                <a:rPr lang="en-US"/>
                <a:t>Older</a:t>
              </a:r>
            </a:p>
          </p:txBody>
        </p:sp>
        <p:sp>
          <p:nvSpPr>
            <p:cNvPr id="12" name="Rectangle 11">
              <a:extLst>
                <a:ext uri="{FF2B5EF4-FFF2-40B4-BE49-F238E27FC236}">
                  <a16:creationId xmlns:a16="http://schemas.microsoft.com/office/drawing/2014/main" id="{4C7782D9-79E7-45EC-BE83-67CB3D468CE8}"/>
                </a:ext>
              </a:extLst>
            </p:cNvPr>
            <p:cNvSpPr/>
            <p:nvPr/>
          </p:nvSpPr>
          <p:spPr>
            <a:xfrm>
              <a:off x="6487898" y="3920363"/>
              <a:ext cx="1011936" cy="14020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4B6C1068-15B2-4A65-AB83-F8077EF2C825}"/>
              </a:ext>
            </a:extLst>
          </p:cNvPr>
          <p:cNvGrpSpPr/>
          <p:nvPr/>
        </p:nvGrpSpPr>
        <p:grpSpPr>
          <a:xfrm>
            <a:off x="706559" y="2208988"/>
            <a:ext cx="5163720" cy="3986640"/>
            <a:chOff x="518760" y="2148663"/>
            <a:chExt cx="5163720" cy="3986640"/>
          </a:xfrm>
        </p:grpSpPr>
        <p:grpSp>
          <p:nvGrpSpPr>
            <p:cNvPr id="4" name="Group 3">
              <a:extLst>
                <a:ext uri="{FF2B5EF4-FFF2-40B4-BE49-F238E27FC236}">
                  <a16:creationId xmlns:a16="http://schemas.microsoft.com/office/drawing/2014/main" id="{92F6125A-3882-4648-A1BA-3B2690B6D42F}"/>
                </a:ext>
              </a:extLst>
            </p:cNvPr>
            <p:cNvGrpSpPr/>
            <p:nvPr/>
          </p:nvGrpSpPr>
          <p:grpSpPr>
            <a:xfrm>
              <a:off x="518760" y="2578320"/>
              <a:ext cx="5163720" cy="3556983"/>
              <a:chOff x="3195360" y="2049508"/>
              <a:chExt cx="5801280" cy="3996161"/>
            </a:xfrm>
          </p:grpSpPr>
          <p:pic>
            <p:nvPicPr>
              <p:cNvPr id="8" name="Picture 7">
                <a:extLst>
                  <a:ext uri="{FF2B5EF4-FFF2-40B4-BE49-F238E27FC236}">
                    <a16:creationId xmlns:a16="http://schemas.microsoft.com/office/drawing/2014/main" id="{B3DC24CD-E1C5-40D9-A4A2-D94132B5D4E1}"/>
                  </a:ext>
                </a:extLst>
              </p:cNvPr>
              <p:cNvPicPr>
                <a:picLocks noChangeAspect="1"/>
              </p:cNvPicPr>
              <p:nvPr/>
            </p:nvPicPr>
            <p:blipFill>
              <a:blip r:embed="rId6"/>
              <a:stretch>
                <a:fillRect/>
              </a:stretch>
            </p:blipFill>
            <p:spPr>
              <a:xfrm>
                <a:off x="3195360" y="2049508"/>
                <a:ext cx="5801280" cy="399616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A9819606-289B-47C6-8B17-C95EE1290D65}"/>
                  </a:ext>
                </a:extLst>
              </p:cNvPr>
              <p:cNvSpPr/>
              <p:nvPr/>
            </p:nvSpPr>
            <p:spPr>
              <a:xfrm>
                <a:off x="3215641" y="2125880"/>
                <a:ext cx="2534920" cy="24474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FC369126-2E86-4337-8868-661AD84E61CE}"/>
                </a:ext>
              </a:extLst>
            </p:cNvPr>
            <p:cNvSpPr txBox="1"/>
            <p:nvPr/>
          </p:nvSpPr>
          <p:spPr>
            <a:xfrm>
              <a:off x="536811" y="2148663"/>
              <a:ext cx="851515" cy="369332"/>
            </a:xfrm>
            <a:prstGeom prst="rect">
              <a:avLst/>
            </a:prstGeom>
            <a:solidFill>
              <a:srgbClr val="FFFF00"/>
            </a:solidFill>
            <a:ln>
              <a:noFill/>
            </a:ln>
          </p:spPr>
          <p:txBody>
            <a:bodyPr wrap="none" rtlCol="0">
              <a:spAutoFit/>
            </a:bodyPr>
            <a:lstStyle/>
            <a:p>
              <a:r>
                <a:rPr lang="en-US"/>
                <a:t>Newer</a:t>
              </a:r>
            </a:p>
          </p:txBody>
        </p:sp>
        <p:sp>
          <p:nvSpPr>
            <p:cNvPr id="13" name="Rectangle 12">
              <a:extLst>
                <a:ext uri="{FF2B5EF4-FFF2-40B4-BE49-F238E27FC236}">
                  <a16:creationId xmlns:a16="http://schemas.microsoft.com/office/drawing/2014/main" id="{B588994E-9FA4-47D7-A872-CF95397672E7}"/>
                </a:ext>
              </a:extLst>
            </p:cNvPr>
            <p:cNvSpPr/>
            <p:nvPr/>
          </p:nvSpPr>
          <p:spPr>
            <a:xfrm>
              <a:off x="822960" y="2924473"/>
              <a:ext cx="929640" cy="17405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22DB686D-B31E-4FDB-8966-34902F192484}"/>
              </a:ext>
            </a:extLst>
          </p:cNvPr>
          <p:cNvSpPr/>
          <p:nvPr/>
        </p:nvSpPr>
        <p:spPr>
          <a:xfrm>
            <a:off x="706558" y="3576306"/>
            <a:ext cx="451441" cy="27321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59CD49F-E8EA-4F44-B247-8CA325E9835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00588355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Is it duplicate?</a:t>
            </a:r>
          </a:p>
        </p:txBody>
      </p:sp>
      <p:pic>
        <p:nvPicPr>
          <p:cNvPr id="5" name="Picture 3">
            <a:extLst>
              <a:ext uri="{FF2B5EF4-FFF2-40B4-BE49-F238E27FC236}">
                <a16:creationId xmlns:a16="http://schemas.microsoft.com/office/drawing/2014/main" id="{FBE432A2-3114-43CD-91AC-437EFD5121E0}"/>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0955B397-420C-4C7E-BF73-FE55D2A876FB}"/>
              </a:ext>
            </a:extLst>
          </p:cNvPr>
          <p:cNvPicPr>
            <a:picLocks noChangeAspect="1"/>
          </p:cNvPicPr>
          <p:nvPr/>
        </p:nvPicPr>
        <p:blipFill>
          <a:blip r:embed="rId4"/>
          <a:stretch>
            <a:fillRect/>
          </a:stretch>
        </p:blipFill>
        <p:spPr>
          <a:xfrm>
            <a:off x="3195360" y="2049508"/>
            <a:ext cx="5801280" cy="3996161"/>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ACA3D625-CF33-466D-9978-286B8EE77B46}"/>
              </a:ext>
            </a:extLst>
          </p:cNvPr>
          <p:cNvSpPr/>
          <p:nvPr/>
        </p:nvSpPr>
        <p:spPr>
          <a:xfrm>
            <a:off x="3806952" y="3117417"/>
            <a:ext cx="3272765" cy="25544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8B4E2C3-F4E2-4653-900A-69E6C867517E}"/>
              </a:ext>
            </a:extLst>
          </p:cNvPr>
          <p:cNvSpPr txBox="1"/>
          <p:nvPr/>
        </p:nvSpPr>
        <p:spPr>
          <a:xfrm>
            <a:off x="210840" y="6195628"/>
            <a:ext cx="6096000" cy="369332"/>
          </a:xfrm>
          <a:prstGeom prst="rect">
            <a:avLst/>
          </a:prstGeom>
          <a:noFill/>
        </p:spPr>
        <p:txBody>
          <a:bodyPr wrap="square">
            <a:spAutoFit/>
          </a:bodyPr>
          <a:lstStyle/>
          <a:p>
            <a:r>
              <a:rPr lang="en-US">
                <a:latin typeface="-apple-system"/>
                <a:hlinkClick r:id="rId5"/>
              </a:rPr>
              <a:t>https://stackoverflow.com/help/duplicates</a:t>
            </a:r>
            <a:endParaRPr lang="en-US">
              <a:latin typeface="-apple-system"/>
            </a:endParaRPr>
          </a:p>
        </p:txBody>
      </p:sp>
      <p:pic>
        <p:nvPicPr>
          <p:cNvPr id="8" name="Picture 7">
            <a:extLst>
              <a:ext uri="{FF2B5EF4-FFF2-40B4-BE49-F238E27FC236}">
                <a16:creationId xmlns:a16="http://schemas.microsoft.com/office/drawing/2014/main" id="{7BFBACC9-91DF-4E9B-B464-37CF057EFB2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0559065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Is it duplicate?</a:t>
            </a:r>
          </a:p>
        </p:txBody>
      </p:sp>
      <p:pic>
        <p:nvPicPr>
          <p:cNvPr id="5" name="Picture 3">
            <a:extLst>
              <a:ext uri="{FF2B5EF4-FFF2-40B4-BE49-F238E27FC236}">
                <a16:creationId xmlns:a16="http://schemas.microsoft.com/office/drawing/2014/main" id="{FBE432A2-3114-43CD-91AC-437EFD5121E0}"/>
              </a:ext>
            </a:extLst>
          </p:cNvPr>
          <p:cNvPicPr/>
          <p:nvPr/>
        </p:nvPicPr>
        <p:blipFill>
          <a:blip r:embed="rId3"/>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48B4E2C3-F4E2-4653-900A-69E6C867517E}"/>
              </a:ext>
            </a:extLst>
          </p:cNvPr>
          <p:cNvSpPr txBox="1"/>
          <p:nvPr/>
        </p:nvSpPr>
        <p:spPr>
          <a:xfrm>
            <a:off x="210840" y="6195628"/>
            <a:ext cx="6096000" cy="369332"/>
          </a:xfrm>
          <a:prstGeom prst="rect">
            <a:avLst/>
          </a:prstGeom>
          <a:noFill/>
        </p:spPr>
        <p:txBody>
          <a:bodyPr wrap="square">
            <a:spAutoFit/>
          </a:bodyPr>
          <a:lstStyle/>
          <a:p>
            <a:r>
              <a:rPr lang="en-US">
                <a:latin typeface="-apple-system"/>
                <a:hlinkClick r:id="rId4"/>
              </a:rPr>
              <a:t>https://stackoverflow.com/help/duplicates</a:t>
            </a:r>
            <a:endParaRPr lang="en-US">
              <a:latin typeface="-apple-system"/>
            </a:endParaRPr>
          </a:p>
        </p:txBody>
      </p:sp>
      <p:pic>
        <p:nvPicPr>
          <p:cNvPr id="3" name="Picture 2">
            <a:extLst>
              <a:ext uri="{FF2B5EF4-FFF2-40B4-BE49-F238E27FC236}">
                <a16:creationId xmlns:a16="http://schemas.microsoft.com/office/drawing/2014/main" id="{B8D5531A-216C-4E53-833A-AC416FA10939}"/>
              </a:ext>
            </a:extLst>
          </p:cNvPr>
          <p:cNvPicPr>
            <a:picLocks noChangeAspect="1"/>
          </p:cNvPicPr>
          <p:nvPr/>
        </p:nvPicPr>
        <p:blipFill>
          <a:blip r:embed="rId5"/>
          <a:stretch>
            <a:fillRect/>
          </a:stretch>
        </p:blipFill>
        <p:spPr>
          <a:xfrm>
            <a:off x="2844216" y="2049508"/>
            <a:ext cx="5864327" cy="3909551"/>
          </a:xfrm>
          <a:prstGeom prst="rect">
            <a:avLst/>
          </a:prstGeom>
          <a:ln>
            <a:noFill/>
          </a:ln>
          <a:effectLst>
            <a:softEdge rad="112500"/>
          </a:effectLst>
        </p:spPr>
      </p:pic>
      <p:sp>
        <p:nvSpPr>
          <p:cNvPr id="7" name="TextBox 6">
            <a:extLst>
              <a:ext uri="{FF2B5EF4-FFF2-40B4-BE49-F238E27FC236}">
                <a16:creationId xmlns:a16="http://schemas.microsoft.com/office/drawing/2014/main" id="{7B7A98AA-D3C6-4179-AF8A-89699B349351}"/>
              </a:ext>
            </a:extLst>
          </p:cNvPr>
          <p:cNvSpPr txBox="1"/>
          <p:nvPr/>
        </p:nvSpPr>
        <p:spPr>
          <a:xfrm>
            <a:off x="3893127" y="5375564"/>
            <a:ext cx="1155766" cy="369332"/>
          </a:xfrm>
          <a:prstGeom prst="rect">
            <a:avLst/>
          </a:prstGeom>
          <a:solidFill>
            <a:srgbClr val="FFFF00"/>
          </a:solidFill>
        </p:spPr>
        <p:txBody>
          <a:bodyPr wrap="none" rtlCol="0">
            <a:spAutoFit/>
          </a:bodyPr>
          <a:lstStyle/>
          <a:p>
            <a:r>
              <a:rPr lang="en-US"/>
              <a:t>Your Q/A</a:t>
            </a:r>
          </a:p>
        </p:txBody>
      </p:sp>
      <p:sp>
        <p:nvSpPr>
          <p:cNvPr id="8" name="TextBox 7">
            <a:extLst>
              <a:ext uri="{FF2B5EF4-FFF2-40B4-BE49-F238E27FC236}">
                <a16:creationId xmlns:a16="http://schemas.microsoft.com/office/drawing/2014/main" id="{3E55C965-301C-41C7-8D20-71101DFF5B38}"/>
              </a:ext>
            </a:extLst>
          </p:cNvPr>
          <p:cNvSpPr txBox="1"/>
          <p:nvPr/>
        </p:nvSpPr>
        <p:spPr>
          <a:xfrm>
            <a:off x="6968836" y="4530436"/>
            <a:ext cx="573875" cy="369332"/>
          </a:xfrm>
          <a:prstGeom prst="rect">
            <a:avLst/>
          </a:prstGeom>
          <a:solidFill>
            <a:srgbClr val="FFFF00"/>
          </a:solidFill>
        </p:spPr>
        <p:txBody>
          <a:bodyPr wrap="none" rtlCol="0">
            <a:spAutoFit/>
          </a:bodyPr>
          <a:lstStyle/>
          <a:p>
            <a:r>
              <a:rPr lang="en-US"/>
              <a:t>You</a:t>
            </a:r>
          </a:p>
        </p:txBody>
      </p:sp>
      <p:pic>
        <p:nvPicPr>
          <p:cNvPr id="9" name="Picture 8">
            <a:extLst>
              <a:ext uri="{FF2B5EF4-FFF2-40B4-BE49-F238E27FC236}">
                <a16:creationId xmlns:a16="http://schemas.microsoft.com/office/drawing/2014/main" id="{27B64FBE-20C7-47BD-85C8-AD7434C63F1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565735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PlaceHolder 1"/>
          <p:cNvSpPr>
            <a:spLocks noGrp="1"/>
          </p:cNvSpPr>
          <p:nvPr>
            <p:ph type="title"/>
          </p:nvPr>
        </p:nvSpPr>
        <p:spPr>
          <a:xfrm>
            <a:off x="512280" y="25236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12" name="Picture 3"/>
          <p:cNvPicPr/>
          <p:nvPr/>
        </p:nvPicPr>
        <p:blipFill>
          <a:blip r:embed="rId3"/>
          <a:stretch/>
        </p:blipFill>
        <p:spPr>
          <a:xfrm>
            <a:off x="10339560" y="5834520"/>
            <a:ext cx="1641600" cy="730440"/>
          </a:xfrm>
          <a:prstGeom prst="rect">
            <a:avLst/>
          </a:prstGeom>
          <a:ln w="0">
            <a:noFill/>
          </a:ln>
        </p:spPr>
      </p:pic>
      <p:pic>
        <p:nvPicPr>
          <p:cNvPr id="113" name="Picture 7"/>
          <p:cNvPicPr/>
          <p:nvPr/>
        </p:nvPicPr>
        <p:blipFill>
          <a:blip r:embed="rId4"/>
          <a:stretch/>
        </p:blipFill>
        <p:spPr>
          <a:xfrm>
            <a:off x="2152620" y="1577520"/>
            <a:ext cx="7886760" cy="47542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3ABE94F-C97F-4FB9-AA97-2F4CFA05D4D2}"/>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9E39F1-0293-464A-986F-1B7184CD4CE9}"/>
              </a:ext>
            </a:extLst>
          </p:cNvPr>
          <p:cNvGrpSpPr/>
          <p:nvPr/>
        </p:nvGrpSpPr>
        <p:grpSpPr>
          <a:xfrm>
            <a:off x="455939" y="2434037"/>
            <a:ext cx="5249066" cy="2977566"/>
            <a:chOff x="2984866" y="2029668"/>
            <a:chExt cx="6979405" cy="3959112"/>
          </a:xfrm>
        </p:grpSpPr>
        <p:pic>
          <p:nvPicPr>
            <p:cNvPr id="415" name="Picture 5"/>
            <p:cNvPicPr/>
            <p:nvPr/>
          </p:nvPicPr>
          <p:blipFill>
            <a:blip r:embed="rId3"/>
            <a:srcRect l="13751" t="7739"/>
            <a:stretch/>
          </p:blipFill>
          <p:spPr>
            <a:xfrm>
              <a:off x="2984866" y="2029668"/>
              <a:ext cx="6979405" cy="3959112"/>
            </a:xfrm>
            <a:prstGeom prst="rect">
              <a:avLst/>
            </a:prstGeom>
            <a:ln>
              <a:noFill/>
            </a:ln>
            <a:effectLst>
              <a:outerShdw blurRad="292100" dist="139700" dir="2700000" algn="tl" rotWithShape="0">
                <a:srgbClr val="333333">
                  <a:alpha val="65000"/>
                </a:srgbClr>
              </a:outerShdw>
            </a:effectLst>
          </p:spPr>
        </p:pic>
        <p:sp>
          <p:nvSpPr>
            <p:cNvPr id="416" name="Rectangle 9"/>
            <p:cNvSpPr/>
            <p:nvPr/>
          </p:nvSpPr>
          <p:spPr>
            <a:xfrm>
              <a:off x="4021052" y="5647865"/>
              <a:ext cx="1015560" cy="261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grpSp>
      <p:grpSp>
        <p:nvGrpSpPr>
          <p:cNvPr id="3" name="Group 2">
            <a:extLst>
              <a:ext uri="{FF2B5EF4-FFF2-40B4-BE49-F238E27FC236}">
                <a16:creationId xmlns:a16="http://schemas.microsoft.com/office/drawing/2014/main" id="{DE58CFC9-5BAB-4EAD-8EE8-60338F83122D}"/>
              </a:ext>
            </a:extLst>
          </p:cNvPr>
          <p:cNvGrpSpPr/>
          <p:nvPr/>
        </p:nvGrpSpPr>
        <p:grpSpPr>
          <a:xfrm>
            <a:off x="6298560" y="1285052"/>
            <a:ext cx="4722313" cy="5692131"/>
            <a:chOff x="5730225" y="1771492"/>
            <a:chExt cx="3952422" cy="4764128"/>
          </a:xfrm>
        </p:grpSpPr>
        <p:pic>
          <p:nvPicPr>
            <p:cNvPr id="10" name="Picture 4">
              <a:extLst>
                <a:ext uri="{FF2B5EF4-FFF2-40B4-BE49-F238E27FC236}">
                  <a16:creationId xmlns:a16="http://schemas.microsoft.com/office/drawing/2014/main" id="{AEF8AEE7-5207-4883-8DC4-835D29019041}"/>
                </a:ext>
              </a:extLst>
            </p:cNvPr>
            <p:cNvPicPr/>
            <p:nvPr/>
          </p:nvPicPr>
          <p:blipFill rotWithShape="1">
            <a:blip r:embed="rId4"/>
            <a:srcRect r="39446"/>
            <a:stretch/>
          </p:blipFill>
          <p:spPr>
            <a:xfrm>
              <a:off x="5730225" y="1771492"/>
              <a:ext cx="3952422" cy="4764128"/>
            </a:xfrm>
            <a:prstGeom prst="rect">
              <a:avLst/>
            </a:prstGeom>
            <a:ln>
              <a:noFill/>
            </a:ln>
            <a:effectLst>
              <a:outerShdw blurRad="292100" dist="139700" dir="2700000" algn="tl" rotWithShape="0">
                <a:srgbClr val="333333">
                  <a:alpha val="65000"/>
                </a:srgbClr>
              </a:outerShdw>
            </a:effectLst>
          </p:spPr>
        </p:pic>
        <p:sp>
          <p:nvSpPr>
            <p:cNvPr id="11" name="Rectangle 9">
              <a:extLst>
                <a:ext uri="{FF2B5EF4-FFF2-40B4-BE49-F238E27FC236}">
                  <a16:creationId xmlns:a16="http://schemas.microsoft.com/office/drawing/2014/main" id="{35C0082F-B565-4DF6-AA8F-3228EA0B70AD}"/>
                </a:ext>
              </a:extLst>
            </p:cNvPr>
            <p:cNvSpPr/>
            <p:nvPr/>
          </p:nvSpPr>
          <p:spPr>
            <a:xfrm>
              <a:off x="6169079" y="5788929"/>
              <a:ext cx="3513568" cy="31056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p:style>
        </p:sp>
      </p:grpSp>
      <p:sp>
        <p:nvSpPr>
          <p:cNvPr id="412"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13" name="PlaceHolder 2"/>
          <p:cNvSpPr>
            <a:spLocks noGrp="1"/>
          </p:cNvSpPr>
          <p:nvPr>
            <p:ph/>
          </p:nvPr>
        </p:nvSpPr>
        <p:spPr>
          <a:xfrm>
            <a:off x="589175" y="1253520"/>
            <a:ext cx="10515240" cy="4350960"/>
          </a:xfrm>
          <a:prstGeom prst="rect">
            <a:avLst/>
          </a:prstGeom>
          <a:noFill/>
          <a:ln w="0">
            <a:noFill/>
          </a:ln>
        </p:spPr>
        <p:txBody>
          <a:bodyPr anchor="t">
            <a:noAutofit/>
          </a:bodyPr>
          <a:lstStyle/>
          <a:p>
            <a:pPr marL="0" indent="0">
              <a:spcBef>
                <a:spcPts val="1001"/>
              </a:spcBef>
              <a:buNone/>
              <a:tabLst>
                <a:tab pos="0" algn="l"/>
              </a:tabLst>
            </a:pPr>
            <a:r>
              <a:rPr lang="en-US" spc="-1">
                <a:solidFill>
                  <a:srgbClr val="000000"/>
                </a:solidFill>
                <a:latin typeface="-apple-system"/>
              </a:rPr>
              <a:t>2. Move it to the right place</a:t>
            </a:r>
            <a:endParaRPr lang="en-US" sz="2800" b="0" strike="noStrike" spc="-1">
              <a:solidFill>
                <a:srgbClr val="000000"/>
              </a:solidFill>
              <a:latin typeface="-apple-system"/>
            </a:endParaRPr>
          </a:p>
        </p:txBody>
      </p:sp>
      <p:sp>
        <p:nvSpPr>
          <p:cNvPr id="414" name="TextBox 13"/>
          <p:cNvSpPr/>
          <p:nvPr/>
        </p:nvSpPr>
        <p:spPr>
          <a:xfrm>
            <a:off x="203040" y="621612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https://stackoverflow.com/users/deleted-questions/current</a:t>
            </a:r>
            <a:endParaRPr lang="en-US" sz="1800" b="0" strike="noStrike" spc="-1">
              <a:latin typeface="Arial"/>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418342E2-EF0A-453D-9D14-F1AFAD9DAFBD}"/>
              </a:ext>
            </a:extLst>
          </p:cNvPr>
          <p:cNvPicPr/>
          <p:nvPr/>
        </p:nvPicPr>
        <p:blipFill>
          <a:blip r:embed="rId6"/>
          <a:stretch/>
        </p:blipFill>
        <p:spPr>
          <a:xfrm>
            <a:off x="10339560" y="5834520"/>
            <a:ext cx="1641600" cy="730440"/>
          </a:xfrm>
          <a:prstGeom prst="rect">
            <a:avLst/>
          </a:prstGeom>
          <a:ln w="0">
            <a:noFill/>
          </a:ln>
        </p:spPr>
      </p:pic>
      <p:cxnSp>
        <p:nvCxnSpPr>
          <p:cNvPr id="5" name="Straight Arrow Connector 4">
            <a:extLst>
              <a:ext uri="{FF2B5EF4-FFF2-40B4-BE49-F238E27FC236}">
                <a16:creationId xmlns:a16="http://schemas.microsoft.com/office/drawing/2014/main" id="{CD80AD91-1F74-4473-90C3-4807DF3D0A6C}"/>
              </a:ext>
            </a:extLst>
          </p:cNvPr>
          <p:cNvCxnSpPr/>
          <p:nvPr/>
        </p:nvCxnSpPr>
        <p:spPr>
          <a:xfrm>
            <a:off x="1999015" y="5351501"/>
            <a:ext cx="4299545" cy="483019"/>
          </a:xfrm>
          <a:prstGeom prst="straightConnector1">
            <a:avLst/>
          </a:prstGeom>
          <a:ln w="38100">
            <a:solidFill>
              <a:srgbClr val="FFFF00"/>
            </a:solidFill>
            <a:tailEnd type="triangle"/>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85F655E6-46D9-4C5C-9E66-E92745DB0F6A}"/>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71514491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13" name="PlaceHolder 2"/>
          <p:cNvSpPr>
            <a:spLocks noGrp="1"/>
          </p:cNvSpPr>
          <p:nvPr>
            <p:ph/>
          </p:nvPr>
        </p:nvSpPr>
        <p:spPr>
          <a:xfrm>
            <a:off x="589175" y="1253520"/>
            <a:ext cx="10515240" cy="4350960"/>
          </a:xfrm>
          <a:prstGeom prst="rect">
            <a:avLst/>
          </a:prstGeom>
          <a:noFill/>
          <a:ln w="0">
            <a:noFill/>
          </a:ln>
        </p:spPr>
        <p:txBody>
          <a:bodyPr anchor="t">
            <a:noAutofit/>
          </a:bodyPr>
          <a:lstStyle/>
          <a:p>
            <a:pPr marL="0" indent="0">
              <a:spcBef>
                <a:spcPts val="1001"/>
              </a:spcBef>
              <a:buNone/>
              <a:tabLst>
                <a:tab pos="0" algn="l"/>
              </a:tabLst>
            </a:pPr>
            <a:r>
              <a:rPr lang="en-US" spc="-1">
                <a:solidFill>
                  <a:srgbClr val="000000"/>
                </a:solidFill>
                <a:latin typeface="-apple-system"/>
              </a:rPr>
              <a:t>2. Move it to the right place</a:t>
            </a:r>
            <a:endParaRPr lang="en-US" sz="2800" b="0" strike="noStrike" spc="-1">
              <a:solidFill>
                <a:srgbClr val="000000"/>
              </a:solidFill>
              <a:latin typeface="-apple-system"/>
            </a:endParaRPr>
          </a:p>
        </p:txBody>
      </p:sp>
      <p:sp>
        <p:nvSpPr>
          <p:cNvPr id="414" name="TextBox 13"/>
          <p:cNvSpPr/>
          <p:nvPr/>
        </p:nvSpPr>
        <p:spPr>
          <a:xfrm>
            <a:off x="203040" y="621612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https://stackoverflow.com/users/deleted-questions/current</a:t>
            </a:r>
            <a:endParaRPr lang="en-US" sz="1800" b="0" strike="noStrike" spc="-1">
              <a:latin typeface="Arial"/>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418342E2-EF0A-453D-9D14-F1AFAD9DAFBD}"/>
              </a:ext>
            </a:extLst>
          </p:cNvPr>
          <p:cNvPicPr/>
          <p:nvPr/>
        </p:nvPicPr>
        <p:blipFill>
          <a:blip r:embed="rId4"/>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B933918E-D34A-4FE8-AE5D-D8532773A451}"/>
              </a:ext>
            </a:extLst>
          </p:cNvPr>
          <p:cNvPicPr>
            <a:picLocks noChangeAspect="1"/>
          </p:cNvPicPr>
          <p:nvPr/>
        </p:nvPicPr>
        <p:blipFill>
          <a:blip r:embed="rId5"/>
          <a:stretch>
            <a:fillRect/>
          </a:stretch>
        </p:blipFill>
        <p:spPr>
          <a:xfrm>
            <a:off x="3905546" y="1696686"/>
            <a:ext cx="5964719" cy="4280748"/>
          </a:xfrm>
          <a:prstGeom prst="rect">
            <a:avLst/>
          </a:prstGeom>
          <a:ln>
            <a:noFill/>
          </a:ln>
          <a:effectLst>
            <a:outerShdw blurRad="292100" dist="139700" dir="2700000" algn="tl" rotWithShape="0">
              <a:srgbClr val="333333">
                <a:alpha val="65000"/>
              </a:srgbClr>
            </a:outerShdw>
          </a:effectLst>
        </p:spPr>
      </p:pic>
      <p:sp>
        <p:nvSpPr>
          <p:cNvPr id="15" name="Rectangle 5">
            <a:extLst>
              <a:ext uri="{FF2B5EF4-FFF2-40B4-BE49-F238E27FC236}">
                <a16:creationId xmlns:a16="http://schemas.microsoft.com/office/drawing/2014/main" id="{B5D6BE83-A8B7-4768-8754-F22343FF2AE7}"/>
              </a:ext>
            </a:extLst>
          </p:cNvPr>
          <p:cNvSpPr/>
          <p:nvPr/>
        </p:nvSpPr>
        <p:spPr>
          <a:xfrm>
            <a:off x="3905546" y="3560296"/>
            <a:ext cx="399491" cy="35093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pic>
        <p:nvPicPr>
          <p:cNvPr id="13" name="Picture 12">
            <a:extLst>
              <a:ext uri="{FF2B5EF4-FFF2-40B4-BE49-F238E27FC236}">
                <a16:creationId xmlns:a16="http://schemas.microsoft.com/office/drawing/2014/main" id="{CCB9BDE2-CB27-4927-B3EE-3EB02F965C70}"/>
              </a:ext>
            </a:extLst>
          </p:cNvPr>
          <p:cNvPicPr>
            <a:picLocks noChangeAspect="1"/>
          </p:cNvPicPr>
          <p:nvPr/>
        </p:nvPicPr>
        <p:blipFill>
          <a:blip r:embed="rId6"/>
          <a:stretch>
            <a:fillRect/>
          </a:stretch>
        </p:blipFill>
        <p:spPr>
          <a:xfrm>
            <a:off x="1314350" y="4385294"/>
            <a:ext cx="2099410" cy="474060"/>
          </a:xfrm>
          <a:prstGeom prst="rect">
            <a:avLst/>
          </a:prstGeom>
        </p:spPr>
      </p:pic>
      <p:cxnSp>
        <p:nvCxnSpPr>
          <p:cNvPr id="16" name="Straight Arrow Connector 15">
            <a:extLst>
              <a:ext uri="{FF2B5EF4-FFF2-40B4-BE49-F238E27FC236}">
                <a16:creationId xmlns:a16="http://schemas.microsoft.com/office/drawing/2014/main" id="{BE0271F5-A61E-48DF-BE5D-AB8A841ACB24}"/>
              </a:ext>
            </a:extLst>
          </p:cNvPr>
          <p:cNvCxnSpPr/>
          <p:nvPr/>
        </p:nvCxnSpPr>
        <p:spPr>
          <a:xfrm flipH="1">
            <a:off x="3413760" y="3911234"/>
            <a:ext cx="491786" cy="47406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B2A0461-5F78-4419-A9A2-EB36BF25180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05477133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 name="Picture 5"/>
          <p:cNvPicPr/>
          <p:nvPr/>
        </p:nvPicPr>
        <p:blipFill>
          <a:blip r:embed="rId3"/>
          <a:stretch/>
        </p:blipFill>
        <p:spPr>
          <a:xfrm>
            <a:off x="2418194" y="1805760"/>
            <a:ext cx="7760732" cy="4410360"/>
          </a:xfrm>
          <a:prstGeom prst="rect">
            <a:avLst/>
          </a:prstGeom>
          <a:ln>
            <a:noFill/>
          </a:ln>
          <a:effectLst>
            <a:outerShdw blurRad="292100" dist="139700" dir="2700000" algn="tl" rotWithShape="0">
              <a:srgbClr val="333333">
                <a:alpha val="65000"/>
              </a:srgbClr>
            </a:outerShdw>
          </a:effectLst>
        </p:spPr>
      </p:pic>
      <p:sp>
        <p:nvSpPr>
          <p:cNvPr id="42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24" name="PlaceHolder 2"/>
          <p:cNvSpPr>
            <a:spLocks noGrp="1"/>
          </p:cNvSpPr>
          <p:nvPr>
            <p:ph/>
          </p:nvPr>
        </p:nvSpPr>
        <p:spPr>
          <a:xfrm>
            <a:off x="518760" y="1253160"/>
            <a:ext cx="10515240" cy="4350960"/>
          </a:xfrm>
          <a:prstGeom prst="rect">
            <a:avLst/>
          </a:prstGeom>
          <a:noFill/>
          <a:ln w="0">
            <a:noFill/>
          </a:ln>
        </p:spPr>
        <p:txBody>
          <a:bodyPr anchor="t">
            <a:noAutofit/>
          </a:bodyPr>
          <a:lstStyle/>
          <a:p>
            <a:pPr marL="0" indent="0">
              <a:spcBef>
                <a:spcPts val="1001"/>
              </a:spcBef>
              <a:buNone/>
              <a:tabLst>
                <a:tab pos="0" algn="l"/>
              </a:tabLst>
            </a:pPr>
            <a:r>
              <a:rPr lang="en-US" spc="-1">
                <a:solidFill>
                  <a:srgbClr val="000000"/>
                </a:solidFill>
                <a:latin typeface="-apple-system"/>
              </a:rPr>
              <a:t>2. Move it to the right place</a:t>
            </a:r>
            <a:endParaRPr lang="en-US" sz="2800" b="0" strike="noStrike" spc="-1">
              <a:solidFill>
                <a:srgbClr val="000000"/>
              </a:solidFill>
              <a:latin typeface="-apple-system"/>
            </a:endParaRPr>
          </a:p>
        </p:txBody>
      </p:sp>
      <p:sp>
        <p:nvSpPr>
          <p:cNvPr id="425" name="TextBox 13"/>
          <p:cNvSpPr/>
          <p:nvPr/>
        </p:nvSpPr>
        <p:spPr>
          <a:xfrm>
            <a:off x="203040" y="621612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https://stackoverflow.com/users/deleted-questions/current</a:t>
            </a:r>
            <a:endParaRPr lang="en-US" sz="1800" b="0" strike="noStrike" spc="-1">
              <a:latin typeface="Arial"/>
            </a:endParaRPr>
          </a:p>
          <a:p>
            <a:pPr>
              <a:lnSpc>
                <a:spcPct val="100000"/>
              </a:lnSpc>
              <a:buNone/>
            </a:pPr>
            <a:endParaRPr lang="en-US" sz="1800" b="0" strike="noStrike" spc="-1">
              <a:latin typeface="Arial"/>
            </a:endParaRPr>
          </a:p>
        </p:txBody>
      </p:sp>
      <p:pic>
        <p:nvPicPr>
          <p:cNvPr id="6" name="Picture 3">
            <a:extLst>
              <a:ext uri="{FF2B5EF4-FFF2-40B4-BE49-F238E27FC236}">
                <a16:creationId xmlns:a16="http://schemas.microsoft.com/office/drawing/2014/main" id="{7BDD55F9-3093-45F8-9586-CF035FCEB59D}"/>
              </a:ext>
            </a:extLst>
          </p:cNvPr>
          <p:cNvPicPr/>
          <p:nvPr/>
        </p:nvPicPr>
        <p:blipFill>
          <a:blip r:embed="rId5"/>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044D5D45-9248-4DAC-A296-649BE268CC62}"/>
              </a:ext>
            </a:extLst>
          </p:cNvPr>
          <p:cNvSpPr/>
          <p:nvPr/>
        </p:nvSpPr>
        <p:spPr>
          <a:xfrm>
            <a:off x="3596640" y="4480560"/>
            <a:ext cx="3992880" cy="381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F3BF8F1-070A-46EF-963E-E8550F678B36}"/>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79041362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9" name="PlaceHolder 2"/>
          <p:cNvSpPr>
            <a:spLocks noGrp="1"/>
          </p:cNvSpPr>
          <p:nvPr>
            <p:ph/>
          </p:nvPr>
        </p:nvSpPr>
        <p:spPr>
          <a:xfrm>
            <a:off x="518760" y="125316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Where to see Down votes?</a:t>
            </a:r>
          </a:p>
        </p:txBody>
      </p:sp>
      <p:pic>
        <p:nvPicPr>
          <p:cNvPr id="410" name="Picture 15"/>
          <p:cNvPicPr/>
          <p:nvPr/>
        </p:nvPicPr>
        <p:blipFill>
          <a:blip r:embed="rId3"/>
          <a:stretch/>
        </p:blipFill>
        <p:spPr>
          <a:xfrm>
            <a:off x="2784240" y="1893600"/>
            <a:ext cx="7912440" cy="4261680"/>
          </a:xfrm>
          <a:prstGeom prst="rect">
            <a:avLst/>
          </a:prstGeom>
          <a:ln>
            <a:noFill/>
          </a:ln>
          <a:effectLst>
            <a:outerShdw blurRad="292100" dist="139700" dir="2700000" algn="tl" rotWithShape="0">
              <a:srgbClr val="333333">
                <a:alpha val="65000"/>
              </a:srgbClr>
            </a:outerShdw>
          </a:effectLst>
        </p:spPr>
      </p:pic>
      <p:sp>
        <p:nvSpPr>
          <p:cNvPr id="411" name="TextBox 17"/>
          <p:cNvSpPr/>
          <p:nvPr/>
        </p:nvSpPr>
        <p:spPr>
          <a:xfrm>
            <a:off x="232200" y="6267600"/>
            <a:ext cx="88387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https://stackoverflow.com/users/12666332/seyyedkhandon?tab=reputation</a:t>
            </a:r>
            <a:endParaRPr lang="en-US" sz="1800" b="0" strike="noStrike" spc="-1">
              <a:latin typeface="Arial"/>
            </a:endParaRPr>
          </a:p>
          <a:p>
            <a:pPr>
              <a:lnSpc>
                <a:spcPct val="100000"/>
              </a:lnSpc>
              <a:buNone/>
            </a:pPr>
            <a:endParaRPr lang="en-US" sz="1800" b="0" strike="noStrike" spc="-1">
              <a:latin typeface="Arial"/>
            </a:endParaRPr>
          </a:p>
        </p:txBody>
      </p:sp>
      <p:pic>
        <p:nvPicPr>
          <p:cNvPr id="6" name="Picture 3">
            <a:extLst>
              <a:ext uri="{FF2B5EF4-FFF2-40B4-BE49-F238E27FC236}">
                <a16:creationId xmlns:a16="http://schemas.microsoft.com/office/drawing/2014/main" id="{D68371B6-E0DC-49E7-B0F7-2F8584A9E080}"/>
              </a:ext>
            </a:extLst>
          </p:cNvPr>
          <p:cNvPicPr/>
          <p:nvPr/>
        </p:nvPicPr>
        <p:blipFill>
          <a:blip r:embed="rId5"/>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92BC7A85-8D43-412A-9569-9751168069B9}"/>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0089712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8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How should We Edit?</a:t>
            </a:r>
          </a:p>
          <a:p>
            <a:pPr marL="457200" lvl="1" indent="0">
              <a:lnSpc>
                <a:spcPct val="90000"/>
              </a:lnSpc>
              <a:spcBef>
                <a:spcPts val="499"/>
              </a:spcBef>
              <a:buClr>
                <a:srgbClr val="000000"/>
              </a:buClr>
              <a:buNone/>
            </a:pPr>
            <a:r>
              <a:rPr lang="en-US" sz="2000" b="0" strike="noStrike" spc="-1">
                <a:solidFill>
                  <a:srgbClr val="000000"/>
                </a:solidFill>
                <a:latin typeface="-apple-system"/>
              </a:rPr>
              <a:t>What will be most helpful to future readers?</a:t>
            </a:r>
            <a:endParaRPr lang="en-US" sz="1600" b="0" strike="noStrike" spc="-1">
              <a:solidFill>
                <a:srgbClr val="000000"/>
              </a:solidFill>
              <a:latin typeface="-apple-system"/>
            </a:endParaRPr>
          </a:p>
          <a:p>
            <a:pPr marL="457200">
              <a:lnSpc>
                <a:spcPct val="90000"/>
              </a:lnSpc>
              <a:spcBef>
                <a:spcPts val="499"/>
              </a:spcBef>
              <a:buNone/>
              <a:tabLst>
                <a:tab pos="0" algn="l"/>
              </a:tabLst>
            </a:pPr>
            <a:endParaRPr lang="en-US" sz="1800" b="0" strike="noStrike" spc="-1">
              <a:solidFill>
                <a:srgbClr val="000000"/>
              </a:solidFill>
              <a:latin typeface="Calibri"/>
            </a:endParaRPr>
          </a:p>
        </p:txBody>
      </p:sp>
      <p:pic>
        <p:nvPicPr>
          <p:cNvPr id="5" name="Picture 3">
            <a:extLst>
              <a:ext uri="{FF2B5EF4-FFF2-40B4-BE49-F238E27FC236}">
                <a16:creationId xmlns:a16="http://schemas.microsoft.com/office/drawing/2014/main" id="{8CAC5CAD-C95C-4665-8A76-EBD80CEE80D7}"/>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B098803E-D6DC-441B-9EE1-0053BAF2A940}"/>
              </a:ext>
            </a:extLst>
          </p:cNvPr>
          <p:cNvSpPr txBox="1"/>
          <p:nvPr/>
        </p:nvSpPr>
        <p:spPr>
          <a:xfrm>
            <a:off x="210840" y="6306420"/>
            <a:ext cx="13901400" cy="338554"/>
          </a:xfrm>
          <a:prstGeom prst="rect">
            <a:avLst/>
          </a:prstGeom>
          <a:noFill/>
        </p:spPr>
        <p:txBody>
          <a:bodyPr wrap="square">
            <a:spAutoFit/>
          </a:bodyPr>
          <a:lstStyle/>
          <a:p>
            <a:r>
              <a:rPr lang="en-US" sz="1550">
                <a:latin typeface="-apple-system"/>
                <a:hlinkClick r:id="rId4"/>
              </a:rPr>
              <a:t>https://meta.stackoverflow.com/questions/373190/what-is-the-proper-way-to-update-an-answer-when-it-is-no-longer-valid</a:t>
            </a:r>
            <a:endParaRPr lang="en-US" sz="1550">
              <a:latin typeface="-apple-system"/>
            </a:endParaRPr>
          </a:p>
        </p:txBody>
      </p:sp>
      <p:pic>
        <p:nvPicPr>
          <p:cNvPr id="4" name="Picture 3">
            <a:extLst>
              <a:ext uri="{FF2B5EF4-FFF2-40B4-BE49-F238E27FC236}">
                <a16:creationId xmlns:a16="http://schemas.microsoft.com/office/drawing/2014/main" id="{683E9732-260A-43E1-819A-8C12ACA1067F}"/>
              </a:ext>
            </a:extLst>
          </p:cNvPr>
          <p:cNvPicPr>
            <a:picLocks noChangeAspect="1"/>
          </p:cNvPicPr>
          <p:nvPr/>
        </p:nvPicPr>
        <p:blipFill>
          <a:blip r:embed="rId5"/>
          <a:stretch>
            <a:fillRect/>
          </a:stretch>
        </p:blipFill>
        <p:spPr>
          <a:xfrm>
            <a:off x="3360255" y="2321681"/>
            <a:ext cx="5471489" cy="3647659"/>
          </a:xfrm>
          <a:prstGeom prst="rect">
            <a:avLst/>
          </a:prstGeom>
          <a:ln>
            <a:noFill/>
          </a:ln>
          <a:effectLst>
            <a:softEdge rad="112500"/>
          </a:effectLst>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FFAB88D-DD88-4A62-95FD-A2B0E2C22B79}"/>
              </a:ext>
            </a:extLst>
          </p:cNvPr>
          <p:cNvPicPr>
            <a:picLocks noChangeAspect="1"/>
          </p:cNvPicPr>
          <p:nvPr/>
        </p:nvPicPr>
        <p:blipFill>
          <a:blip r:embed="rId3"/>
          <a:stretch>
            <a:fillRect/>
          </a:stretch>
        </p:blipFill>
        <p:spPr>
          <a:xfrm>
            <a:off x="8043678" y="2361782"/>
            <a:ext cx="3695093" cy="3714238"/>
          </a:xfrm>
          <a:prstGeom prst="rect">
            <a:avLst/>
          </a:prstGeom>
          <a:ln>
            <a:noFill/>
          </a:ln>
          <a:effectLst>
            <a:outerShdw blurRad="292100" dist="139700" dir="2700000" algn="tl" rotWithShape="0">
              <a:srgbClr val="333333">
                <a:alpha val="65000"/>
              </a:srgbClr>
            </a:outerShdw>
          </a:effectLst>
        </p:spPr>
      </p:pic>
      <p:sp>
        <p:nvSpPr>
          <p:cNvPr id="37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8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How should We Edit?</a:t>
            </a:r>
          </a:p>
          <a:p>
            <a:pPr marL="457200" lvl="1" indent="0">
              <a:lnSpc>
                <a:spcPct val="90000"/>
              </a:lnSpc>
              <a:spcBef>
                <a:spcPts val="499"/>
              </a:spcBef>
              <a:buClr>
                <a:srgbClr val="000000"/>
              </a:buClr>
              <a:buNone/>
            </a:pPr>
            <a:r>
              <a:rPr lang="en-US" sz="2000" b="0" strike="noStrike" spc="-1">
                <a:solidFill>
                  <a:srgbClr val="000000"/>
                </a:solidFill>
                <a:latin typeface="-apple-system"/>
              </a:rPr>
              <a:t>What will be most helpful to future readers?</a:t>
            </a:r>
            <a:endParaRPr lang="en-US" sz="1600" b="0" strike="noStrike" spc="-1">
              <a:solidFill>
                <a:srgbClr val="000000"/>
              </a:solidFill>
              <a:latin typeface="-apple-system"/>
            </a:endParaRPr>
          </a:p>
          <a:p>
            <a:pPr marL="457200">
              <a:lnSpc>
                <a:spcPct val="90000"/>
              </a:lnSpc>
              <a:spcBef>
                <a:spcPts val="499"/>
              </a:spcBef>
              <a:buNone/>
              <a:tabLst>
                <a:tab pos="0" algn="l"/>
              </a:tabLst>
            </a:pPr>
            <a:endParaRPr lang="en-US" sz="1800" b="0" strike="noStrike" spc="-1">
              <a:solidFill>
                <a:srgbClr val="000000"/>
              </a:solidFill>
              <a:latin typeface="Calibri"/>
            </a:endParaRPr>
          </a:p>
        </p:txBody>
      </p:sp>
      <p:pic>
        <p:nvPicPr>
          <p:cNvPr id="5" name="Picture 3">
            <a:extLst>
              <a:ext uri="{FF2B5EF4-FFF2-40B4-BE49-F238E27FC236}">
                <a16:creationId xmlns:a16="http://schemas.microsoft.com/office/drawing/2014/main" id="{8CAC5CAD-C95C-4665-8A76-EBD80CEE80D7}"/>
              </a:ext>
            </a:extLst>
          </p:cNvPr>
          <p:cNvPicPr/>
          <p:nvPr/>
        </p:nvPicPr>
        <p:blipFill>
          <a:blip r:embed="rId4"/>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B098803E-D6DC-441B-9EE1-0053BAF2A940}"/>
              </a:ext>
            </a:extLst>
          </p:cNvPr>
          <p:cNvSpPr txBox="1"/>
          <p:nvPr/>
        </p:nvSpPr>
        <p:spPr>
          <a:xfrm>
            <a:off x="210840" y="6306420"/>
            <a:ext cx="13901400" cy="330860"/>
          </a:xfrm>
          <a:prstGeom prst="rect">
            <a:avLst/>
          </a:prstGeom>
          <a:noFill/>
        </p:spPr>
        <p:txBody>
          <a:bodyPr wrap="square">
            <a:spAutoFit/>
          </a:bodyPr>
          <a:lstStyle/>
          <a:p>
            <a:r>
              <a:rPr lang="en-US" sz="1550">
                <a:latin typeface="-apple-system"/>
                <a:hlinkClick r:id="rId5"/>
              </a:rPr>
              <a:t>https://meta.stackoverflow.com/questions/373190/what-is-the-proper-way-to-update-an-answer-when-it-is-no-longer-valid</a:t>
            </a:r>
            <a:endParaRPr lang="en-US" sz="1550">
              <a:latin typeface="-apple-system"/>
            </a:endParaRPr>
          </a:p>
        </p:txBody>
      </p:sp>
      <p:pic>
        <p:nvPicPr>
          <p:cNvPr id="8" name="Picture 7">
            <a:extLst>
              <a:ext uri="{FF2B5EF4-FFF2-40B4-BE49-F238E27FC236}">
                <a16:creationId xmlns:a16="http://schemas.microsoft.com/office/drawing/2014/main" id="{7D404C2C-FCC4-4C9D-91BE-F143A2170383}"/>
              </a:ext>
            </a:extLst>
          </p:cNvPr>
          <p:cNvPicPr>
            <a:picLocks noChangeAspect="1"/>
          </p:cNvPicPr>
          <p:nvPr/>
        </p:nvPicPr>
        <p:blipFill>
          <a:blip r:embed="rId6"/>
          <a:stretch>
            <a:fillRect/>
          </a:stretch>
        </p:blipFill>
        <p:spPr>
          <a:xfrm>
            <a:off x="404064" y="2361782"/>
            <a:ext cx="3823064" cy="371423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ECD6D60-C5D4-4663-9580-BCA1174603DA}"/>
              </a:ext>
            </a:extLst>
          </p:cNvPr>
          <p:cNvPicPr>
            <a:picLocks noChangeAspect="1"/>
          </p:cNvPicPr>
          <p:nvPr/>
        </p:nvPicPr>
        <p:blipFill>
          <a:blip r:embed="rId7"/>
          <a:stretch>
            <a:fillRect/>
          </a:stretch>
        </p:blipFill>
        <p:spPr>
          <a:xfrm>
            <a:off x="4288248" y="2361782"/>
            <a:ext cx="3615504" cy="371423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1379588-D076-4992-976D-53D9A1BB35B0}"/>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20961952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4F4981-2171-4102-9846-953416BEDFF2}"/>
              </a:ext>
            </a:extLst>
          </p:cNvPr>
          <p:cNvPicPr>
            <a:picLocks noChangeAspect="1"/>
          </p:cNvPicPr>
          <p:nvPr/>
        </p:nvPicPr>
        <p:blipFill>
          <a:blip r:embed="rId3"/>
          <a:stretch>
            <a:fillRect/>
          </a:stretch>
        </p:blipFill>
        <p:spPr>
          <a:xfrm>
            <a:off x="6099874" y="2235231"/>
            <a:ext cx="4587641" cy="4071188"/>
          </a:xfrm>
          <a:prstGeom prst="rect">
            <a:avLst/>
          </a:prstGeom>
          <a:ln>
            <a:noFill/>
          </a:ln>
          <a:effectLst>
            <a:outerShdw blurRad="292100" dist="139700" dir="2700000" algn="tl" rotWithShape="0">
              <a:srgbClr val="333333">
                <a:alpha val="65000"/>
              </a:srgbClr>
            </a:outerShdw>
          </a:effectLst>
        </p:spPr>
      </p:pic>
      <p:sp>
        <p:nvSpPr>
          <p:cNvPr id="37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8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How should We Edit?</a:t>
            </a:r>
          </a:p>
          <a:p>
            <a:pPr marL="457200" lvl="1" indent="0">
              <a:lnSpc>
                <a:spcPct val="90000"/>
              </a:lnSpc>
              <a:spcBef>
                <a:spcPts val="499"/>
              </a:spcBef>
              <a:buClr>
                <a:srgbClr val="000000"/>
              </a:buClr>
              <a:buNone/>
            </a:pPr>
            <a:r>
              <a:rPr lang="en-US" sz="2000" b="0" strike="noStrike" spc="-1">
                <a:solidFill>
                  <a:srgbClr val="000000"/>
                </a:solidFill>
                <a:latin typeface="-apple-system"/>
              </a:rPr>
              <a:t>What will be most helpful to future readers?</a:t>
            </a:r>
            <a:endParaRPr lang="en-US" sz="1600" b="0" strike="noStrike" spc="-1">
              <a:solidFill>
                <a:srgbClr val="000000"/>
              </a:solidFill>
              <a:latin typeface="-apple-system"/>
            </a:endParaRPr>
          </a:p>
          <a:p>
            <a:pPr marL="457200">
              <a:lnSpc>
                <a:spcPct val="90000"/>
              </a:lnSpc>
              <a:spcBef>
                <a:spcPts val="499"/>
              </a:spcBef>
              <a:buNone/>
              <a:tabLst>
                <a:tab pos="0" algn="l"/>
              </a:tabLst>
            </a:pPr>
            <a:endParaRPr lang="en-US" sz="1800" b="0" strike="noStrike" spc="-1">
              <a:solidFill>
                <a:srgbClr val="000000"/>
              </a:solidFill>
              <a:latin typeface="Calibri"/>
            </a:endParaRPr>
          </a:p>
        </p:txBody>
      </p:sp>
      <p:pic>
        <p:nvPicPr>
          <p:cNvPr id="5" name="Picture 3">
            <a:extLst>
              <a:ext uri="{FF2B5EF4-FFF2-40B4-BE49-F238E27FC236}">
                <a16:creationId xmlns:a16="http://schemas.microsoft.com/office/drawing/2014/main" id="{8CAC5CAD-C95C-4665-8A76-EBD80CEE80D7}"/>
              </a:ext>
            </a:extLst>
          </p:cNvPr>
          <p:cNvPicPr/>
          <p:nvPr/>
        </p:nvPicPr>
        <p:blipFill>
          <a:blip r:embed="rId4"/>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B098803E-D6DC-441B-9EE1-0053BAF2A940}"/>
              </a:ext>
            </a:extLst>
          </p:cNvPr>
          <p:cNvSpPr txBox="1"/>
          <p:nvPr/>
        </p:nvSpPr>
        <p:spPr>
          <a:xfrm>
            <a:off x="210840" y="6306420"/>
            <a:ext cx="13901400" cy="330860"/>
          </a:xfrm>
          <a:prstGeom prst="rect">
            <a:avLst/>
          </a:prstGeom>
          <a:noFill/>
        </p:spPr>
        <p:txBody>
          <a:bodyPr wrap="square">
            <a:spAutoFit/>
          </a:bodyPr>
          <a:lstStyle/>
          <a:p>
            <a:r>
              <a:rPr lang="en-US" sz="1550">
                <a:latin typeface="-apple-system"/>
                <a:hlinkClick r:id="rId5"/>
              </a:rPr>
              <a:t>https://meta.stackoverflow.com/questions/373190/what-is-the-proper-way-to-update-an-answer-when-it-is-no-longer-valid</a:t>
            </a:r>
            <a:endParaRPr lang="en-US" sz="1550">
              <a:latin typeface="-apple-system"/>
            </a:endParaRPr>
          </a:p>
        </p:txBody>
      </p:sp>
      <p:pic>
        <p:nvPicPr>
          <p:cNvPr id="3" name="Picture 2">
            <a:extLst>
              <a:ext uri="{FF2B5EF4-FFF2-40B4-BE49-F238E27FC236}">
                <a16:creationId xmlns:a16="http://schemas.microsoft.com/office/drawing/2014/main" id="{7D0DDD76-02AF-4419-B718-CBBBD46094C6}"/>
              </a:ext>
            </a:extLst>
          </p:cNvPr>
          <p:cNvPicPr>
            <a:picLocks noChangeAspect="1"/>
          </p:cNvPicPr>
          <p:nvPr/>
        </p:nvPicPr>
        <p:blipFill>
          <a:blip r:embed="rId6"/>
          <a:stretch>
            <a:fillRect/>
          </a:stretch>
        </p:blipFill>
        <p:spPr>
          <a:xfrm>
            <a:off x="1038862" y="2235231"/>
            <a:ext cx="4232991" cy="407118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6B1B4EC-0FE3-497A-9D66-C8433DDD603D}"/>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21758858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8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How should We Edit?</a:t>
            </a:r>
          </a:p>
          <a:p>
            <a:pPr marL="457200" lvl="1" indent="0">
              <a:lnSpc>
                <a:spcPct val="90000"/>
              </a:lnSpc>
              <a:spcBef>
                <a:spcPts val="499"/>
              </a:spcBef>
              <a:buClr>
                <a:srgbClr val="000000"/>
              </a:buClr>
              <a:buNone/>
            </a:pPr>
            <a:r>
              <a:rPr lang="en-US" sz="2000" b="0" strike="noStrike" spc="-1">
                <a:solidFill>
                  <a:srgbClr val="000000"/>
                </a:solidFill>
                <a:latin typeface="-apple-system"/>
              </a:rPr>
              <a:t>What will be most helpful to future readers?</a:t>
            </a:r>
            <a:endParaRPr lang="en-US" sz="1600" b="0" strike="noStrike" spc="-1">
              <a:solidFill>
                <a:srgbClr val="000000"/>
              </a:solidFill>
              <a:latin typeface="-apple-system"/>
            </a:endParaRPr>
          </a:p>
          <a:p>
            <a:pPr marL="457200">
              <a:lnSpc>
                <a:spcPct val="90000"/>
              </a:lnSpc>
              <a:spcBef>
                <a:spcPts val="499"/>
              </a:spcBef>
              <a:buNone/>
              <a:tabLst>
                <a:tab pos="0" algn="l"/>
              </a:tabLst>
            </a:pPr>
            <a:endParaRPr lang="en-US" sz="1800" b="0" strike="noStrike" spc="-1">
              <a:solidFill>
                <a:srgbClr val="000000"/>
              </a:solidFill>
              <a:latin typeface="Calibri"/>
            </a:endParaRPr>
          </a:p>
        </p:txBody>
      </p:sp>
      <p:pic>
        <p:nvPicPr>
          <p:cNvPr id="5" name="Picture 3">
            <a:extLst>
              <a:ext uri="{FF2B5EF4-FFF2-40B4-BE49-F238E27FC236}">
                <a16:creationId xmlns:a16="http://schemas.microsoft.com/office/drawing/2014/main" id="{8CAC5CAD-C95C-4665-8A76-EBD80CEE80D7}"/>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B098803E-D6DC-441B-9EE1-0053BAF2A940}"/>
              </a:ext>
            </a:extLst>
          </p:cNvPr>
          <p:cNvSpPr txBox="1"/>
          <p:nvPr/>
        </p:nvSpPr>
        <p:spPr>
          <a:xfrm>
            <a:off x="210840" y="6306420"/>
            <a:ext cx="13901400" cy="330860"/>
          </a:xfrm>
          <a:prstGeom prst="rect">
            <a:avLst/>
          </a:prstGeom>
          <a:noFill/>
        </p:spPr>
        <p:txBody>
          <a:bodyPr wrap="square">
            <a:spAutoFit/>
          </a:bodyPr>
          <a:lstStyle/>
          <a:p>
            <a:r>
              <a:rPr lang="en-US" sz="1550">
                <a:latin typeface="-apple-system"/>
                <a:hlinkClick r:id="rId4"/>
              </a:rPr>
              <a:t>https://meta.stackoverflow.com/questions/373190/what-is-the-proper-way-to-update-an-answer-when-it-is-no-longer-valid</a:t>
            </a:r>
            <a:endParaRPr lang="en-US" sz="1550">
              <a:latin typeface="-apple-system"/>
            </a:endParaRPr>
          </a:p>
        </p:txBody>
      </p:sp>
      <p:pic>
        <p:nvPicPr>
          <p:cNvPr id="9" name="Picture 8">
            <a:extLst>
              <a:ext uri="{FF2B5EF4-FFF2-40B4-BE49-F238E27FC236}">
                <a16:creationId xmlns:a16="http://schemas.microsoft.com/office/drawing/2014/main" id="{A89E7148-79E1-4D41-9FC5-C6256A58C0CA}"/>
              </a:ext>
            </a:extLst>
          </p:cNvPr>
          <p:cNvPicPr>
            <a:picLocks noChangeAspect="1"/>
          </p:cNvPicPr>
          <p:nvPr/>
        </p:nvPicPr>
        <p:blipFill>
          <a:blip r:embed="rId5"/>
          <a:stretch>
            <a:fillRect/>
          </a:stretch>
        </p:blipFill>
        <p:spPr>
          <a:xfrm>
            <a:off x="3332350" y="2158495"/>
            <a:ext cx="5125849" cy="402852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054C803-A647-4161-99D1-71F9EA659CB5}"/>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78729999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8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How should We Edit?</a:t>
            </a:r>
          </a:p>
          <a:p>
            <a:pPr marL="457200" lvl="1" indent="0">
              <a:lnSpc>
                <a:spcPct val="90000"/>
              </a:lnSpc>
              <a:spcBef>
                <a:spcPts val="499"/>
              </a:spcBef>
              <a:buClr>
                <a:srgbClr val="000000"/>
              </a:buClr>
              <a:buNone/>
            </a:pPr>
            <a:r>
              <a:rPr lang="en-US" sz="2400" b="0" strike="noStrike" spc="-1">
                <a:solidFill>
                  <a:srgbClr val="000000"/>
                </a:solidFill>
                <a:latin typeface="Calibri"/>
              </a:rPr>
              <a:t>**update**</a:t>
            </a:r>
          </a:p>
          <a:p>
            <a:pPr>
              <a:lnSpc>
                <a:spcPct val="90000"/>
              </a:lnSpc>
              <a:spcBef>
                <a:spcPts val="1001"/>
              </a:spcBef>
              <a:buNone/>
            </a:pPr>
            <a:endParaRPr lang="en-US" sz="1800" b="0" strike="noStrike" spc="-1">
              <a:solidFill>
                <a:srgbClr val="000000"/>
              </a:solidFill>
              <a:latin typeface="Calibri"/>
            </a:endParaRPr>
          </a:p>
          <a:p>
            <a:pPr marL="457200">
              <a:lnSpc>
                <a:spcPct val="90000"/>
              </a:lnSpc>
              <a:spcBef>
                <a:spcPts val="499"/>
              </a:spcBef>
              <a:buNone/>
              <a:tabLst>
                <a:tab pos="0" algn="l"/>
              </a:tabLst>
            </a:pPr>
            <a:endParaRPr lang="en-US" sz="1800" b="0" strike="noStrike" spc="-1">
              <a:solidFill>
                <a:srgbClr val="000000"/>
              </a:solidFill>
              <a:latin typeface="Calibri"/>
            </a:endParaRPr>
          </a:p>
          <a:p>
            <a:pPr>
              <a:lnSpc>
                <a:spcPct val="90000"/>
              </a:lnSpc>
              <a:spcBef>
                <a:spcPts val="1417"/>
              </a:spcBef>
              <a:buNone/>
              <a:tabLst>
                <a:tab pos="0" algn="l"/>
              </a:tabLst>
            </a:pPr>
            <a:endParaRPr lang="en-US" sz="2400" b="0" strike="noStrike" spc="-1">
              <a:solidFill>
                <a:srgbClr val="000000"/>
              </a:solidFill>
              <a:latin typeface="Calibri"/>
            </a:endParaRPr>
          </a:p>
        </p:txBody>
      </p:sp>
      <p:pic>
        <p:nvPicPr>
          <p:cNvPr id="5" name="Picture 3">
            <a:extLst>
              <a:ext uri="{FF2B5EF4-FFF2-40B4-BE49-F238E27FC236}">
                <a16:creationId xmlns:a16="http://schemas.microsoft.com/office/drawing/2014/main" id="{8CAC5CAD-C95C-4665-8A76-EBD80CEE80D7}"/>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2BD4A65B-72B4-4BE7-8FAB-3818C29C4DFE}"/>
              </a:ext>
            </a:extLst>
          </p:cNvPr>
          <p:cNvPicPr>
            <a:picLocks noChangeAspect="1"/>
          </p:cNvPicPr>
          <p:nvPr/>
        </p:nvPicPr>
        <p:blipFill>
          <a:blip r:embed="rId4"/>
          <a:stretch>
            <a:fillRect/>
          </a:stretch>
        </p:blipFill>
        <p:spPr>
          <a:xfrm>
            <a:off x="2803161" y="1795162"/>
            <a:ext cx="5966977" cy="1988992"/>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5B8FC5C6-4723-4AC3-851E-4DF217AB61CD}"/>
              </a:ext>
            </a:extLst>
          </p:cNvPr>
          <p:cNvSpPr/>
          <p:nvPr/>
        </p:nvSpPr>
        <p:spPr>
          <a:xfrm>
            <a:off x="3443784" y="3577816"/>
            <a:ext cx="409433" cy="23201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D9AF43F-B4F7-44C6-A503-F40B437CCC12}"/>
              </a:ext>
            </a:extLst>
          </p:cNvPr>
          <p:cNvPicPr>
            <a:picLocks noChangeAspect="1"/>
          </p:cNvPicPr>
          <p:nvPr/>
        </p:nvPicPr>
        <p:blipFill>
          <a:blip r:embed="rId5"/>
          <a:stretch>
            <a:fillRect/>
          </a:stretch>
        </p:blipFill>
        <p:spPr>
          <a:xfrm>
            <a:off x="3170602" y="4082475"/>
            <a:ext cx="5232093" cy="2286344"/>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0A9F10F4-0640-47FF-8124-8DD2BFB5354D}"/>
              </a:ext>
            </a:extLst>
          </p:cNvPr>
          <p:cNvSpPr/>
          <p:nvPr/>
        </p:nvSpPr>
        <p:spPr>
          <a:xfrm>
            <a:off x="3443784" y="5902441"/>
            <a:ext cx="4376383" cy="46637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9270ED6-1875-4D8D-B116-C3FC9A28564F}"/>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4196690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86"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The Story of User 666K</a:t>
            </a:r>
          </a:p>
        </p:txBody>
      </p:sp>
      <p:pic>
        <p:nvPicPr>
          <p:cNvPr id="387" name="Picture 4"/>
          <p:cNvPicPr/>
          <p:nvPr/>
        </p:nvPicPr>
        <p:blipFill>
          <a:blip r:embed="rId3"/>
          <a:srcRect r="1437" b="49282"/>
          <a:stretch/>
        </p:blipFill>
        <p:spPr>
          <a:xfrm>
            <a:off x="764055" y="2428200"/>
            <a:ext cx="5596560" cy="3519720"/>
          </a:xfrm>
          <a:prstGeom prst="rect">
            <a:avLst/>
          </a:prstGeom>
          <a:ln>
            <a:noFill/>
          </a:ln>
          <a:effectLst>
            <a:outerShdw blurRad="292100" dist="139700" dir="2700000" algn="tl" rotWithShape="0">
              <a:srgbClr val="333333">
                <a:alpha val="65000"/>
              </a:srgbClr>
            </a:outerShdw>
          </a:effectLst>
        </p:spPr>
      </p:pic>
      <p:pic>
        <p:nvPicPr>
          <p:cNvPr id="7" name="Picture 3">
            <a:extLst>
              <a:ext uri="{FF2B5EF4-FFF2-40B4-BE49-F238E27FC236}">
                <a16:creationId xmlns:a16="http://schemas.microsoft.com/office/drawing/2014/main" id="{BE15A7C2-BA55-4CB7-899B-BC7D39C31DFF}"/>
              </a:ext>
            </a:extLst>
          </p:cNvPr>
          <p:cNvPicPr/>
          <p:nvPr/>
        </p:nvPicPr>
        <p:blipFill>
          <a:blip r:embed="rId4"/>
          <a:stretch/>
        </p:blipFill>
        <p:spPr>
          <a:xfrm>
            <a:off x="10339560" y="5834520"/>
            <a:ext cx="1641600" cy="730440"/>
          </a:xfrm>
          <a:prstGeom prst="rect">
            <a:avLst/>
          </a:prstGeom>
          <a:ln w="0">
            <a:noFill/>
          </a:ln>
        </p:spPr>
      </p:pic>
      <p:sp>
        <p:nvSpPr>
          <p:cNvPr id="10" name="TextBox 6">
            <a:extLst>
              <a:ext uri="{FF2B5EF4-FFF2-40B4-BE49-F238E27FC236}">
                <a16:creationId xmlns:a16="http://schemas.microsoft.com/office/drawing/2014/main" id="{D6EE0561-681B-466B-8B70-8A2053BA0A57}"/>
              </a:ext>
            </a:extLst>
          </p:cNvPr>
          <p:cNvSpPr/>
          <p:nvPr/>
        </p:nvSpPr>
        <p:spPr>
          <a:xfrm>
            <a:off x="210840" y="6238888"/>
            <a:ext cx="1051524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5"/>
              </a:rPr>
              <a:t>https://developer.mozilla.org/en-US/docs/Web/CSS/Using_CSS_custom_properties</a:t>
            </a:r>
            <a:endParaRPr lang="en-US" sz="1800" b="0" strike="noStrike" spc="-1"/>
          </a:p>
        </p:txBody>
      </p:sp>
      <p:pic>
        <p:nvPicPr>
          <p:cNvPr id="3" name="Picture 2">
            <a:extLst>
              <a:ext uri="{FF2B5EF4-FFF2-40B4-BE49-F238E27FC236}">
                <a16:creationId xmlns:a16="http://schemas.microsoft.com/office/drawing/2014/main" id="{D06760C6-50FB-4632-A0EF-485242680931}"/>
              </a:ext>
            </a:extLst>
          </p:cNvPr>
          <p:cNvPicPr>
            <a:picLocks noChangeAspect="1"/>
          </p:cNvPicPr>
          <p:nvPr/>
        </p:nvPicPr>
        <p:blipFill>
          <a:blip r:embed="rId6"/>
          <a:stretch>
            <a:fillRect/>
          </a:stretch>
        </p:blipFill>
        <p:spPr>
          <a:xfrm>
            <a:off x="6605910" y="1748968"/>
            <a:ext cx="4428090" cy="419895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What is Stackoverflow</a:t>
            </a:r>
            <a:endParaRPr lang="en-US" sz="4400" b="0" strike="noStrike" spc="-1">
              <a:solidFill>
                <a:srgbClr val="000000"/>
              </a:solidFill>
              <a:latin typeface="Calibri"/>
            </a:endParaRPr>
          </a:p>
        </p:txBody>
      </p:sp>
      <p:sp>
        <p:nvSpPr>
          <p:cNvPr id="115"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000" b="0" strike="noStrike" spc="-1">
                <a:solidFill>
                  <a:srgbClr val="000000"/>
                </a:solidFill>
                <a:latin typeface="Calibri"/>
              </a:rPr>
              <a:t>What is Stackoverflow?</a:t>
            </a:r>
            <a:endParaRPr lang="en-US" sz="2000" b="0" strike="noStrike" spc="-1">
              <a:latin typeface="Arial"/>
            </a:endParaRPr>
          </a:p>
          <a:p>
            <a:pPr marL="228600" indent="-228600">
              <a:lnSpc>
                <a:spcPct val="90000"/>
              </a:lnSpc>
              <a:spcBef>
                <a:spcPts val="1001"/>
              </a:spcBef>
              <a:buClr>
                <a:srgbClr val="000000"/>
              </a:buClr>
              <a:buFont typeface="Arial"/>
              <a:buChar char="•"/>
            </a:pPr>
            <a:r>
              <a:rPr lang="en-US" sz="2000" b="0" strike="noStrike" spc="-1">
                <a:solidFill>
                  <a:srgbClr val="000000"/>
                </a:solidFill>
                <a:latin typeface="Calibri"/>
              </a:rPr>
              <a:t>Why do we need to learn it?</a:t>
            </a: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16" name="Picture 7"/>
          <p:cNvPicPr/>
          <p:nvPr/>
        </p:nvPicPr>
        <p:blipFill>
          <a:blip r:embed="rId3"/>
          <a:stretch/>
        </p:blipFill>
        <p:spPr>
          <a:xfrm>
            <a:off x="10339560" y="5834520"/>
            <a:ext cx="1641600" cy="730440"/>
          </a:xfrm>
          <a:prstGeom prst="rect">
            <a:avLst/>
          </a:prstGeom>
          <a:ln w="0">
            <a:noFill/>
          </a:ln>
        </p:spPr>
      </p:pic>
      <p:pic>
        <p:nvPicPr>
          <p:cNvPr id="117" name="Picture 8"/>
          <p:cNvPicPr/>
          <p:nvPr/>
        </p:nvPicPr>
        <p:blipFill>
          <a:blip r:embed="rId4"/>
          <a:stretch/>
        </p:blipFill>
        <p:spPr>
          <a:xfrm>
            <a:off x="2304847" y="2562320"/>
            <a:ext cx="7582305" cy="2456612"/>
          </a:xfrm>
          <a:prstGeom prst="rect">
            <a:avLst/>
          </a:prstGeom>
          <a:ln w="0">
            <a:noFill/>
          </a:ln>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95"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The Story of User 666K</a:t>
            </a:r>
          </a:p>
        </p:txBody>
      </p:sp>
      <p:pic>
        <p:nvPicPr>
          <p:cNvPr id="7" name="Picture 3">
            <a:extLst>
              <a:ext uri="{FF2B5EF4-FFF2-40B4-BE49-F238E27FC236}">
                <a16:creationId xmlns:a16="http://schemas.microsoft.com/office/drawing/2014/main" id="{503EAE78-18E3-4A9A-97FE-E7B28B171F4F}"/>
              </a:ext>
            </a:extLst>
          </p:cNvPr>
          <p:cNvPicPr/>
          <p:nvPr/>
        </p:nvPicPr>
        <p:blipFill>
          <a:blip r:embed="rId3"/>
          <a:stretch/>
        </p:blipFill>
        <p:spPr>
          <a:xfrm>
            <a:off x="10339560" y="5834520"/>
            <a:ext cx="1641600" cy="730440"/>
          </a:xfrm>
          <a:prstGeom prst="rect">
            <a:avLst/>
          </a:prstGeom>
          <a:ln w="0">
            <a:noFill/>
          </a:ln>
        </p:spPr>
      </p:pic>
      <p:pic>
        <p:nvPicPr>
          <p:cNvPr id="10" name="Picture 9">
            <a:extLst>
              <a:ext uri="{FF2B5EF4-FFF2-40B4-BE49-F238E27FC236}">
                <a16:creationId xmlns:a16="http://schemas.microsoft.com/office/drawing/2014/main" id="{7DC45DE0-9FC6-46BC-A27E-7BA49928EAF5}"/>
              </a:ext>
            </a:extLst>
          </p:cNvPr>
          <p:cNvPicPr>
            <a:picLocks noChangeAspect="1"/>
          </p:cNvPicPr>
          <p:nvPr/>
        </p:nvPicPr>
        <p:blipFill>
          <a:blip r:embed="rId4"/>
          <a:stretch>
            <a:fillRect/>
          </a:stretch>
        </p:blipFill>
        <p:spPr>
          <a:xfrm>
            <a:off x="2255409" y="1844506"/>
            <a:ext cx="3246292" cy="440122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80822688-F898-4FD9-A01F-202500FB37A4}"/>
              </a:ext>
            </a:extLst>
          </p:cNvPr>
          <p:cNvPicPr>
            <a:picLocks noChangeAspect="1"/>
          </p:cNvPicPr>
          <p:nvPr/>
        </p:nvPicPr>
        <p:blipFill>
          <a:blip r:embed="rId5"/>
          <a:stretch>
            <a:fillRect/>
          </a:stretch>
        </p:blipFill>
        <p:spPr>
          <a:xfrm>
            <a:off x="6605137" y="1787026"/>
            <a:ext cx="2980015" cy="44395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F97BCDE-3002-4769-9335-5CC31B72B21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91"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The Story of User 666K</a:t>
            </a:r>
          </a:p>
        </p:txBody>
      </p:sp>
      <p:pic>
        <p:nvPicPr>
          <p:cNvPr id="6" name="Picture 3">
            <a:extLst>
              <a:ext uri="{FF2B5EF4-FFF2-40B4-BE49-F238E27FC236}">
                <a16:creationId xmlns:a16="http://schemas.microsoft.com/office/drawing/2014/main" id="{BB6C6565-C302-439D-BC0E-31233DD89EC0}"/>
              </a:ext>
            </a:extLst>
          </p:cNvPr>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F0D825E0-75E1-448A-B2A8-3DD31B3D90F8}"/>
              </a:ext>
            </a:extLst>
          </p:cNvPr>
          <p:cNvPicPr>
            <a:picLocks noChangeAspect="1"/>
          </p:cNvPicPr>
          <p:nvPr/>
        </p:nvPicPr>
        <p:blipFill rotWithShape="1">
          <a:blip r:embed="rId4"/>
          <a:srcRect b="38771"/>
          <a:stretch/>
        </p:blipFill>
        <p:spPr>
          <a:xfrm>
            <a:off x="518760" y="2165580"/>
            <a:ext cx="6700776" cy="358170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2A4B4D5-5B58-4B11-A9CC-90C9023900C4}"/>
              </a:ext>
            </a:extLst>
          </p:cNvPr>
          <p:cNvPicPr>
            <a:picLocks noChangeAspect="1"/>
          </p:cNvPicPr>
          <p:nvPr/>
        </p:nvPicPr>
        <p:blipFill>
          <a:blip r:embed="rId5"/>
          <a:stretch>
            <a:fillRect/>
          </a:stretch>
        </p:blipFill>
        <p:spPr>
          <a:xfrm>
            <a:off x="7486221" y="1926090"/>
            <a:ext cx="4334115" cy="389754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DE7E8A89-55D1-4269-B99B-E8ADA3782DBE}"/>
              </a:ext>
            </a:extLst>
          </p:cNvPr>
          <p:cNvSpPr/>
          <p:nvPr/>
        </p:nvSpPr>
        <p:spPr>
          <a:xfrm>
            <a:off x="518760" y="2165580"/>
            <a:ext cx="6700776" cy="196498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CEC9000-66A3-4E4F-9C43-A0C95C17288B}"/>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91"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The Story of User 666K</a:t>
            </a:r>
          </a:p>
        </p:txBody>
      </p:sp>
      <p:pic>
        <p:nvPicPr>
          <p:cNvPr id="6" name="Picture 3">
            <a:extLst>
              <a:ext uri="{FF2B5EF4-FFF2-40B4-BE49-F238E27FC236}">
                <a16:creationId xmlns:a16="http://schemas.microsoft.com/office/drawing/2014/main" id="{BB6C6565-C302-439D-BC0E-31233DD89EC0}"/>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C4BFA7E3-E7BE-4572-B5E8-96FBA65EA654}"/>
              </a:ext>
            </a:extLst>
          </p:cNvPr>
          <p:cNvPicPr>
            <a:picLocks noChangeAspect="1"/>
          </p:cNvPicPr>
          <p:nvPr/>
        </p:nvPicPr>
        <p:blipFill>
          <a:blip r:embed="rId4"/>
          <a:stretch>
            <a:fillRect/>
          </a:stretch>
        </p:blipFill>
        <p:spPr>
          <a:xfrm>
            <a:off x="1432199" y="2515443"/>
            <a:ext cx="8458561" cy="264911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179A88D-3830-4915-A88D-1C80CBBEDA72}"/>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3262640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91"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The Story of User 666K</a:t>
            </a:r>
          </a:p>
        </p:txBody>
      </p:sp>
      <p:pic>
        <p:nvPicPr>
          <p:cNvPr id="6" name="Picture 3">
            <a:extLst>
              <a:ext uri="{FF2B5EF4-FFF2-40B4-BE49-F238E27FC236}">
                <a16:creationId xmlns:a16="http://schemas.microsoft.com/office/drawing/2014/main" id="{BB6C6565-C302-439D-BC0E-31233DD89EC0}"/>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7AE39F1A-310B-458C-A1D1-85CDCAD5F070}"/>
              </a:ext>
            </a:extLst>
          </p:cNvPr>
          <p:cNvPicPr>
            <a:picLocks noChangeAspect="1"/>
          </p:cNvPicPr>
          <p:nvPr/>
        </p:nvPicPr>
        <p:blipFill rotWithShape="1">
          <a:blip r:embed="rId4"/>
          <a:srcRect b="38771"/>
          <a:stretch/>
        </p:blipFill>
        <p:spPr>
          <a:xfrm>
            <a:off x="6096000" y="2339153"/>
            <a:ext cx="5569842" cy="29772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09F59B3-8835-45B2-A080-0AA59B8852DF}"/>
              </a:ext>
            </a:extLst>
          </p:cNvPr>
          <p:cNvPicPr>
            <a:picLocks noChangeAspect="1"/>
          </p:cNvPicPr>
          <p:nvPr/>
        </p:nvPicPr>
        <p:blipFill>
          <a:blip r:embed="rId5"/>
          <a:stretch>
            <a:fillRect/>
          </a:stretch>
        </p:blipFill>
        <p:spPr>
          <a:xfrm>
            <a:off x="518760" y="2339153"/>
            <a:ext cx="5094930" cy="29772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DCA05C4-893B-4C53-BDD1-49C961E4D108}"/>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4250025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391"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The Story of User 666K</a:t>
            </a:r>
          </a:p>
        </p:txBody>
      </p:sp>
      <p:pic>
        <p:nvPicPr>
          <p:cNvPr id="6" name="Picture 3">
            <a:extLst>
              <a:ext uri="{FF2B5EF4-FFF2-40B4-BE49-F238E27FC236}">
                <a16:creationId xmlns:a16="http://schemas.microsoft.com/office/drawing/2014/main" id="{BB6C6565-C302-439D-BC0E-31233DD89EC0}"/>
              </a:ext>
            </a:extLst>
          </p:cNvPr>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D752420F-DB9D-43B5-BC11-AD9CE01FCBB3}"/>
              </a:ext>
            </a:extLst>
          </p:cNvPr>
          <p:cNvPicPr>
            <a:picLocks noChangeAspect="1"/>
          </p:cNvPicPr>
          <p:nvPr/>
        </p:nvPicPr>
        <p:blipFill>
          <a:blip r:embed="rId4"/>
          <a:stretch>
            <a:fillRect/>
          </a:stretch>
        </p:blipFill>
        <p:spPr>
          <a:xfrm>
            <a:off x="2537599" y="2232608"/>
            <a:ext cx="6477561" cy="328450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3899DF6-BC4D-4E54-B0F5-7109FF0DCED8}"/>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78221034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0"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Backer</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Supporter </a:t>
            </a:r>
          </a:p>
        </p:txBody>
      </p:sp>
      <p:pic>
        <p:nvPicPr>
          <p:cNvPr id="401" name="Picture 12"/>
          <p:cNvPicPr/>
          <p:nvPr/>
        </p:nvPicPr>
        <p:blipFill>
          <a:blip r:embed="rId3"/>
          <a:srcRect l="19044" r="19673"/>
          <a:stretch/>
        </p:blipFill>
        <p:spPr>
          <a:xfrm>
            <a:off x="3520440" y="1458360"/>
            <a:ext cx="5150880" cy="473976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FBE432A2-3114-43CD-91AC-437EFD5121E0}"/>
              </a:ext>
            </a:extLst>
          </p:cNvPr>
          <p:cNvPicPr/>
          <p:nvPr/>
        </p:nvPicPr>
        <p:blipFill>
          <a:blip r:embed="rId4"/>
          <a:stretch/>
        </p:blipFill>
        <p:spPr>
          <a:xfrm>
            <a:off x="10339560" y="5834520"/>
            <a:ext cx="1641600" cy="730440"/>
          </a:xfrm>
          <a:prstGeom prst="rect">
            <a:avLst/>
          </a:prstGeom>
          <a:ln w="0">
            <a:noFill/>
          </a:ln>
        </p:spPr>
      </p:pic>
    </p:spTree>
    <p:extLst>
      <p:ext uri="{BB962C8B-B14F-4D97-AF65-F5344CB8AC3E}">
        <p14:creationId xmlns:p14="http://schemas.microsoft.com/office/powerpoint/2010/main" val="259923625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3"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Delete It</a:t>
            </a:r>
          </a:p>
        </p:txBody>
      </p:sp>
      <p:pic>
        <p:nvPicPr>
          <p:cNvPr id="404" name="Picture 4"/>
          <p:cNvPicPr/>
          <p:nvPr/>
        </p:nvPicPr>
        <p:blipFill>
          <a:blip r:embed="rId3"/>
          <a:srcRect r="-655" b="47611"/>
          <a:stretch/>
        </p:blipFill>
        <p:spPr>
          <a:xfrm>
            <a:off x="336240" y="2427840"/>
            <a:ext cx="6487200" cy="3564720"/>
          </a:xfrm>
          <a:prstGeom prst="rect">
            <a:avLst/>
          </a:prstGeom>
          <a:ln>
            <a:noFill/>
          </a:ln>
          <a:effectLst>
            <a:outerShdw blurRad="292100" dist="139700" dir="2700000" algn="tl" rotWithShape="0">
              <a:srgbClr val="333333">
                <a:alpha val="65000"/>
              </a:srgbClr>
            </a:outerShdw>
          </a:effectLst>
        </p:spPr>
      </p:pic>
      <p:pic>
        <p:nvPicPr>
          <p:cNvPr id="405" name="Picture 6"/>
          <p:cNvPicPr/>
          <p:nvPr/>
        </p:nvPicPr>
        <p:blipFill rotWithShape="1">
          <a:blip r:embed="rId3"/>
          <a:srcRect l="16914" t="51993" r="28861" b="3995"/>
          <a:stretch/>
        </p:blipFill>
        <p:spPr>
          <a:xfrm>
            <a:off x="6823440" y="1654560"/>
            <a:ext cx="5032080" cy="4350960"/>
          </a:xfrm>
          <a:prstGeom prst="rect">
            <a:avLst/>
          </a:prstGeom>
          <a:ln>
            <a:noFill/>
          </a:ln>
          <a:effectLst>
            <a:outerShdw blurRad="292100" dist="139700" dir="2700000" algn="tl" rotWithShape="0">
              <a:srgbClr val="333333">
                <a:alpha val="65000"/>
              </a:srgbClr>
            </a:outerShdw>
          </a:effectLst>
        </p:spPr>
      </p:pic>
      <p:sp>
        <p:nvSpPr>
          <p:cNvPr id="406" name="Rectangle 7"/>
          <p:cNvSpPr/>
          <p:nvPr/>
        </p:nvSpPr>
        <p:spPr>
          <a:xfrm>
            <a:off x="6823440" y="2835720"/>
            <a:ext cx="5032080" cy="86724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07" name="Rectangle 8"/>
          <p:cNvSpPr/>
          <p:nvPr/>
        </p:nvSpPr>
        <p:spPr>
          <a:xfrm>
            <a:off x="7498080" y="4104360"/>
            <a:ext cx="471960" cy="21168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pic>
        <p:nvPicPr>
          <p:cNvPr id="8" name="Picture 3">
            <a:extLst>
              <a:ext uri="{FF2B5EF4-FFF2-40B4-BE49-F238E27FC236}">
                <a16:creationId xmlns:a16="http://schemas.microsoft.com/office/drawing/2014/main" id="{D10640BC-44C9-456B-979F-62FD5FFD7EFA}"/>
              </a:ext>
            </a:extLst>
          </p:cNvPr>
          <p:cNvPicPr/>
          <p:nvPr/>
        </p:nvPicPr>
        <p:blipFill>
          <a:blip r:embed="rId4"/>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119847C6-5833-495A-9DC6-7B15ED4BACD3}"/>
              </a:ext>
            </a:extLst>
          </p:cNvPr>
          <p:cNvSpPr txBox="1"/>
          <p:nvPr/>
        </p:nvSpPr>
        <p:spPr>
          <a:xfrm>
            <a:off x="210839" y="6274504"/>
            <a:ext cx="9265669" cy="369332"/>
          </a:xfrm>
          <a:prstGeom prst="rect">
            <a:avLst/>
          </a:prstGeom>
          <a:noFill/>
        </p:spPr>
        <p:txBody>
          <a:bodyPr wrap="square">
            <a:spAutoFit/>
          </a:bodyPr>
          <a:lstStyle/>
          <a:p>
            <a:r>
              <a:rPr lang="en-US">
                <a:latin typeface="-apple-system"/>
                <a:hlinkClick r:id="rId5"/>
              </a:rPr>
              <a:t>https://stackoverflow.com/help/what-to-do-instead-of-deleting-question</a:t>
            </a:r>
            <a:endParaRPr lang="en-US">
              <a:latin typeface="-apple-system"/>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3"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Delete It</a:t>
            </a:r>
          </a:p>
        </p:txBody>
      </p:sp>
      <p:pic>
        <p:nvPicPr>
          <p:cNvPr id="8" name="Picture 3">
            <a:extLst>
              <a:ext uri="{FF2B5EF4-FFF2-40B4-BE49-F238E27FC236}">
                <a16:creationId xmlns:a16="http://schemas.microsoft.com/office/drawing/2014/main" id="{D10640BC-44C9-456B-979F-62FD5FFD7EFA}"/>
              </a:ext>
            </a:extLst>
          </p:cNvPr>
          <p:cNvPicPr/>
          <p:nvPr/>
        </p:nvPicPr>
        <p:blipFill>
          <a:blip r:embed="rId3"/>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119847C6-5833-495A-9DC6-7B15ED4BACD3}"/>
              </a:ext>
            </a:extLst>
          </p:cNvPr>
          <p:cNvSpPr txBox="1"/>
          <p:nvPr/>
        </p:nvSpPr>
        <p:spPr>
          <a:xfrm>
            <a:off x="210839" y="6274504"/>
            <a:ext cx="9265669" cy="369332"/>
          </a:xfrm>
          <a:prstGeom prst="rect">
            <a:avLst/>
          </a:prstGeom>
          <a:noFill/>
        </p:spPr>
        <p:txBody>
          <a:bodyPr wrap="square">
            <a:spAutoFit/>
          </a:bodyPr>
          <a:lstStyle/>
          <a:p>
            <a:r>
              <a:rPr lang="en-US">
                <a:latin typeface="-apple-system"/>
                <a:hlinkClick r:id="rId4"/>
              </a:rPr>
              <a:t>https://stackoverflow.com/help/what-to-do-instead-of-deleting-question</a:t>
            </a:r>
            <a:endParaRPr lang="en-US">
              <a:latin typeface="-apple-system"/>
            </a:endParaRPr>
          </a:p>
        </p:txBody>
      </p:sp>
      <p:pic>
        <p:nvPicPr>
          <p:cNvPr id="3" name="Picture 2">
            <a:extLst>
              <a:ext uri="{FF2B5EF4-FFF2-40B4-BE49-F238E27FC236}">
                <a16:creationId xmlns:a16="http://schemas.microsoft.com/office/drawing/2014/main" id="{DB7BCDB5-EF2F-4FED-9A26-2F151DD1CA6C}"/>
              </a:ext>
            </a:extLst>
          </p:cNvPr>
          <p:cNvPicPr>
            <a:picLocks noChangeAspect="1"/>
          </p:cNvPicPr>
          <p:nvPr/>
        </p:nvPicPr>
        <p:blipFill>
          <a:blip r:embed="rId5"/>
          <a:stretch>
            <a:fillRect/>
          </a:stretch>
        </p:blipFill>
        <p:spPr>
          <a:xfrm>
            <a:off x="2598117" y="2842209"/>
            <a:ext cx="6995766" cy="117358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F828D4-0B9E-4C9E-892A-5821AC21AAD5}"/>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32392417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3"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Delete It</a:t>
            </a:r>
          </a:p>
        </p:txBody>
      </p:sp>
      <p:pic>
        <p:nvPicPr>
          <p:cNvPr id="8" name="Picture 3">
            <a:extLst>
              <a:ext uri="{FF2B5EF4-FFF2-40B4-BE49-F238E27FC236}">
                <a16:creationId xmlns:a16="http://schemas.microsoft.com/office/drawing/2014/main" id="{D10640BC-44C9-456B-979F-62FD5FFD7EFA}"/>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F59264B3-CF2D-46C8-A4B6-03B959093CFC}"/>
              </a:ext>
            </a:extLst>
          </p:cNvPr>
          <p:cNvSpPr txBox="1"/>
          <p:nvPr/>
        </p:nvSpPr>
        <p:spPr>
          <a:xfrm>
            <a:off x="215269" y="6300558"/>
            <a:ext cx="10945091" cy="369332"/>
          </a:xfrm>
          <a:prstGeom prst="rect">
            <a:avLst/>
          </a:prstGeom>
          <a:noFill/>
        </p:spPr>
        <p:txBody>
          <a:bodyPr wrap="square">
            <a:spAutoFit/>
          </a:bodyPr>
          <a:lstStyle/>
          <a:p>
            <a:r>
              <a:rPr lang="en-US">
                <a:latin typeface="-apple-system"/>
                <a:hlinkClick r:id="rId4"/>
              </a:rPr>
              <a:t>https://meta.stackexchange.com/questions/174154/should-i-delete-my-heavily-downvoted-question</a:t>
            </a:r>
            <a:endParaRPr lang="en-US">
              <a:latin typeface="-apple-system"/>
            </a:endParaRPr>
          </a:p>
        </p:txBody>
      </p:sp>
      <p:pic>
        <p:nvPicPr>
          <p:cNvPr id="5" name="Picture 4">
            <a:extLst>
              <a:ext uri="{FF2B5EF4-FFF2-40B4-BE49-F238E27FC236}">
                <a16:creationId xmlns:a16="http://schemas.microsoft.com/office/drawing/2014/main" id="{2DC4BFED-BAA7-4A85-B873-F889F7006F64}"/>
              </a:ext>
            </a:extLst>
          </p:cNvPr>
          <p:cNvPicPr>
            <a:picLocks noChangeAspect="1"/>
          </p:cNvPicPr>
          <p:nvPr/>
        </p:nvPicPr>
        <p:blipFill>
          <a:blip r:embed="rId5"/>
          <a:stretch>
            <a:fillRect/>
          </a:stretch>
        </p:blipFill>
        <p:spPr>
          <a:xfrm>
            <a:off x="2708031" y="2588121"/>
            <a:ext cx="6136698" cy="2652302"/>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47136889-6FB1-4502-BF91-174DC51C12EA}"/>
              </a:ext>
            </a:extLst>
          </p:cNvPr>
          <p:cNvSpPr/>
          <p:nvPr/>
        </p:nvSpPr>
        <p:spPr>
          <a:xfrm>
            <a:off x="2708031" y="3740727"/>
            <a:ext cx="6034187" cy="44334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1A2848-3833-4A90-B45D-10597043D5CA}"/>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9710615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03" name="PlaceHolder 2"/>
          <p:cNvSpPr>
            <a:spLocks noGrp="1"/>
          </p:cNvSpPr>
          <p:nvPr>
            <p:ph/>
          </p:nvPr>
        </p:nvSpPr>
        <p:spPr>
          <a:xfrm>
            <a:off x="51876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Delete It</a:t>
            </a:r>
          </a:p>
        </p:txBody>
      </p:sp>
      <p:pic>
        <p:nvPicPr>
          <p:cNvPr id="404" name="Picture 4"/>
          <p:cNvPicPr/>
          <p:nvPr/>
        </p:nvPicPr>
        <p:blipFill>
          <a:blip r:embed="rId3"/>
          <a:srcRect r="-655" b="47611"/>
          <a:stretch/>
        </p:blipFill>
        <p:spPr>
          <a:xfrm>
            <a:off x="336240" y="2427840"/>
            <a:ext cx="6487200" cy="3564720"/>
          </a:xfrm>
          <a:prstGeom prst="rect">
            <a:avLst/>
          </a:prstGeom>
          <a:ln>
            <a:noFill/>
          </a:ln>
          <a:effectLst>
            <a:outerShdw blurRad="292100" dist="139700" dir="2700000" algn="tl" rotWithShape="0">
              <a:srgbClr val="333333">
                <a:alpha val="65000"/>
              </a:srgbClr>
            </a:outerShdw>
          </a:effectLst>
        </p:spPr>
      </p:pic>
      <p:pic>
        <p:nvPicPr>
          <p:cNvPr id="405" name="Picture 6"/>
          <p:cNvPicPr/>
          <p:nvPr/>
        </p:nvPicPr>
        <p:blipFill rotWithShape="1">
          <a:blip r:embed="rId3"/>
          <a:srcRect l="16914" t="51993" r="28861" b="3995"/>
          <a:stretch/>
        </p:blipFill>
        <p:spPr>
          <a:xfrm>
            <a:off x="6823440" y="1654560"/>
            <a:ext cx="5032080" cy="4350960"/>
          </a:xfrm>
          <a:prstGeom prst="rect">
            <a:avLst/>
          </a:prstGeom>
          <a:ln>
            <a:noFill/>
          </a:ln>
          <a:effectLst>
            <a:outerShdw blurRad="292100" dist="139700" dir="2700000" algn="tl" rotWithShape="0">
              <a:srgbClr val="333333">
                <a:alpha val="65000"/>
              </a:srgbClr>
            </a:outerShdw>
          </a:effectLst>
        </p:spPr>
      </p:pic>
      <p:sp>
        <p:nvSpPr>
          <p:cNvPr id="406" name="Rectangle 7"/>
          <p:cNvSpPr/>
          <p:nvPr/>
        </p:nvSpPr>
        <p:spPr>
          <a:xfrm>
            <a:off x="6823440" y="2835720"/>
            <a:ext cx="5032080" cy="86724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07" name="Rectangle 8"/>
          <p:cNvSpPr/>
          <p:nvPr/>
        </p:nvSpPr>
        <p:spPr>
          <a:xfrm>
            <a:off x="7498080" y="4104360"/>
            <a:ext cx="471960" cy="21168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pic>
        <p:nvPicPr>
          <p:cNvPr id="8" name="Picture 3">
            <a:extLst>
              <a:ext uri="{FF2B5EF4-FFF2-40B4-BE49-F238E27FC236}">
                <a16:creationId xmlns:a16="http://schemas.microsoft.com/office/drawing/2014/main" id="{D10640BC-44C9-456B-979F-62FD5FFD7EFA}"/>
              </a:ext>
            </a:extLst>
          </p:cNvPr>
          <p:cNvPicPr/>
          <p:nvPr/>
        </p:nvPicPr>
        <p:blipFill>
          <a:blip r:embed="rId4"/>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119847C6-5833-495A-9DC6-7B15ED4BACD3}"/>
              </a:ext>
            </a:extLst>
          </p:cNvPr>
          <p:cNvSpPr txBox="1"/>
          <p:nvPr/>
        </p:nvSpPr>
        <p:spPr>
          <a:xfrm>
            <a:off x="210839" y="6274504"/>
            <a:ext cx="9265669" cy="369332"/>
          </a:xfrm>
          <a:prstGeom prst="rect">
            <a:avLst/>
          </a:prstGeom>
          <a:noFill/>
        </p:spPr>
        <p:txBody>
          <a:bodyPr wrap="square">
            <a:spAutoFit/>
          </a:bodyPr>
          <a:lstStyle/>
          <a:p>
            <a:r>
              <a:rPr lang="en-US">
                <a:latin typeface="-apple-system"/>
                <a:hlinkClick r:id="rId5"/>
              </a:rPr>
              <a:t>https://stackoverflow.com/help/what-to-do-instead-of-deleting-question</a:t>
            </a:r>
            <a:endParaRPr lang="en-US">
              <a:latin typeface="-apple-system"/>
            </a:endParaRPr>
          </a:p>
        </p:txBody>
      </p:sp>
      <p:pic>
        <p:nvPicPr>
          <p:cNvPr id="11" name="Picture 10">
            <a:extLst>
              <a:ext uri="{FF2B5EF4-FFF2-40B4-BE49-F238E27FC236}">
                <a16:creationId xmlns:a16="http://schemas.microsoft.com/office/drawing/2014/main" id="{52327774-A161-4F17-82D8-2036556DA12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256609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What is Stackoverflow</a:t>
            </a:r>
            <a:endParaRPr lang="en-US" sz="4400" b="0" strike="noStrike" spc="-1">
              <a:solidFill>
                <a:srgbClr val="000000"/>
              </a:solidFill>
              <a:latin typeface="Calibri"/>
            </a:endParaRPr>
          </a:p>
        </p:txBody>
      </p:sp>
      <p:sp>
        <p:nvSpPr>
          <p:cNvPr id="119"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000" b="0" strike="noStrike" spc="-1">
                <a:solidFill>
                  <a:srgbClr val="000000"/>
                </a:solidFill>
                <a:latin typeface="Calibri"/>
              </a:rPr>
              <a:t>StackOverflow is the largest, most trusted online community for developers to learn, share​ ​their programming ​knowledge, and build their careers.</a:t>
            </a: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0" name="Picture 7"/>
          <p:cNvPicPr/>
          <p:nvPr/>
        </p:nvPicPr>
        <p:blipFill>
          <a:blip r:embed="rId3"/>
          <a:stretch/>
        </p:blipFill>
        <p:spPr>
          <a:xfrm>
            <a:off x="10339560" y="5834520"/>
            <a:ext cx="1641600" cy="730440"/>
          </a:xfrm>
          <a:prstGeom prst="rect">
            <a:avLst/>
          </a:prstGeom>
          <a:ln w="0">
            <a:noFill/>
          </a:ln>
        </p:spPr>
      </p:pic>
      <p:pic>
        <p:nvPicPr>
          <p:cNvPr id="121" name="Picture 3"/>
          <p:cNvPicPr/>
          <p:nvPr/>
        </p:nvPicPr>
        <p:blipFill>
          <a:blip r:embed="rId4"/>
          <a:stretch/>
        </p:blipFill>
        <p:spPr>
          <a:xfrm>
            <a:off x="1760700" y="2377440"/>
            <a:ext cx="8670600" cy="3822480"/>
          </a:xfrm>
          <a:prstGeom prst="rect">
            <a:avLst/>
          </a:prstGeom>
          <a:ln>
            <a:noFill/>
          </a:ln>
          <a:effectLst>
            <a:softEdge rad="112500"/>
          </a:effectLst>
        </p:spPr>
      </p:pic>
      <p:pic>
        <p:nvPicPr>
          <p:cNvPr id="6" name="Picture 5">
            <a:extLst>
              <a:ext uri="{FF2B5EF4-FFF2-40B4-BE49-F238E27FC236}">
                <a16:creationId xmlns:a16="http://schemas.microsoft.com/office/drawing/2014/main" id="{FE3A2324-AA47-45EC-ADDA-FF112E3A11D1}"/>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Dealing with downvotes?</a:t>
            </a:r>
            <a:endParaRPr lang="en-US" sz="4400" b="0" strike="noStrike" spc="-1">
              <a:solidFill>
                <a:srgbClr val="000000"/>
              </a:solidFill>
              <a:latin typeface="Calibri"/>
            </a:endParaRPr>
          </a:p>
        </p:txBody>
      </p:sp>
      <p:sp>
        <p:nvSpPr>
          <p:cNvPr id="431" name="PlaceHolder 2"/>
          <p:cNvSpPr>
            <a:spLocks noGrp="1"/>
          </p:cNvSpPr>
          <p:nvPr>
            <p:ph/>
          </p:nvPr>
        </p:nvSpPr>
        <p:spPr>
          <a:xfrm>
            <a:off x="518760" y="1253160"/>
            <a:ext cx="12526680" cy="4350960"/>
          </a:xfrm>
          <a:prstGeom prst="rect">
            <a:avLst/>
          </a:prstGeom>
          <a:noFill/>
          <a:ln w="0">
            <a:noFill/>
          </a:ln>
        </p:spPr>
        <p:txBody>
          <a:bodyPr anchor="t">
            <a:noAutofit/>
          </a:bodyPr>
          <a:lstStyle/>
          <a:p>
            <a:pPr marL="228600" indent="-228600">
              <a:lnSpc>
                <a:spcPct val="90000"/>
              </a:lnSpc>
              <a:spcBef>
                <a:spcPts val="1001"/>
              </a:spcBef>
              <a:buClr>
                <a:srgbClr val="232629"/>
              </a:buClr>
              <a:buFont typeface="Arial"/>
              <a:buChar char="•"/>
            </a:pPr>
            <a:r>
              <a:rPr lang="en-US" sz="2800" b="0" strike="noStrike" spc="-1">
                <a:solidFill>
                  <a:srgbClr val="232629"/>
                </a:solidFill>
                <a:latin typeface="-apple-system"/>
              </a:rPr>
              <a:t>You can't delete your own question</a:t>
            </a:r>
            <a:endParaRPr lang="en-US" sz="2800" b="0" strike="noStrike" spc="-1">
              <a:solidFill>
                <a:srgbClr val="000000"/>
              </a:solidFill>
              <a:latin typeface="Calibri"/>
            </a:endParaRPr>
          </a:p>
          <a:p>
            <a:pPr marL="685800" lvl="1" indent="-228600">
              <a:lnSpc>
                <a:spcPct val="150000"/>
              </a:lnSpc>
              <a:spcBef>
                <a:spcPts val="499"/>
              </a:spcBef>
              <a:buClr>
                <a:srgbClr val="232629"/>
              </a:buClr>
              <a:buFont typeface="Arial"/>
              <a:buChar char="•"/>
            </a:pPr>
            <a:r>
              <a:rPr lang="en-US" b="0" strike="noStrike" spc="-1">
                <a:solidFill>
                  <a:srgbClr val="232629"/>
                </a:solidFill>
                <a:latin typeface="inherit"/>
              </a:rPr>
              <a:t>It has an answer with one or more upvotes (regardless of the answer's net score)</a:t>
            </a:r>
            <a:endParaRPr lang="en-US" b="0" strike="noStrike" spc="-1">
              <a:solidFill>
                <a:srgbClr val="000000"/>
              </a:solidFill>
              <a:latin typeface="Calibri"/>
            </a:endParaRPr>
          </a:p>
          <a:p>
            <a:pPr marL="685800" lvl="1" indent="-228600">
              <a:lnSpc>
                <a:spcPct val="150000"/>
              </a:lnSpc>
              <a:spcBef>
                <a:spcPts val="499"/>
              </a:spcBef>
              <a:buClr>
                <a:srgbClr val="232629"/>
              </a:buClr>
              <a:buFont typeface="Arial"/>
              <a:buChar char="•"/>
            </a:pPr>
            <a:r>
              <a:rPr lang="en-US" b="0" strike="noStrike" spc="-1">
                <a:solidFill>
                  <a:srgbClr val="232629"/>
                </a:solidFill>
                <a:latin typeface="inherit"/>
              </a:rPr>
              <a:t>It has multiple answers (even if they have no upvotes)</a:t>
            </a:r>
            <a:endParaRPr lang="en-US" b="0" strike="noStrike" spc="-1">
              <a:solidFill>
                <a:srgbClr val="000000"/>
              </a:solidFill>
              <a:latin typeface="Calibri"/>
            </a:endParaRPr>
          </a:p>
          <a:p>
            <a:pPr marL="685800" lvl="1" indent="-228600">
              <a:lnSpc>
                <a:spcPct val="150000"/>
              </a:lnSpc>
              <a:spcBef>
                <a:spcPts val="499"/>
              </a:spcBef>
              <a:buClr>
                <a:srgbClr val="232629"/>
              </a:buClr>
              <a:buFont typeface="Arial"/>
              <a:buChar char="•"/>
            </a:pPr>
            <a:r>
              <a:rPr lang="en-US" b="0" strike="noStrike" spc="-1">
                <a:solidFill>
                  <a:srgbClr val="232629"/>
                </a:solidFill>
                <a:latin typeface="inherit"/>
              </a:rPr>
              <a:t>It has an accepted answer</a:t>
            </a:r>
            <a:endParaRPr lang="en-US" b="0" strike="noStrike" spc="-1">
              <a:solidFill>
                <a:srgbClr val="000000"/>
              </a:solidFill>
              <a:latin typeface="Calibri"/>
            </a:endParaRPr>
          </a:p>
          <a:p>
            <a:pPr marL="685800" lvl="1" indent="-228600">
              <a:lnSpc>
                <a:spcPct val="150000"/>
              </a:lnSpc>
              <a:spcBef>
                <a:spcPts val="499"/>
              </a:spcBef>
              <a:buClr>
                <a:srgbClr val="232629"/>
              </a:buClr>
              <a:buFont typeface="Arial"/>
              <a:buChar char="•"/>
            </a:pPr>
            <a:r>
              <a:rPr lang="en-US" b="0" strike="noStrike" spc="-1">
                <a:solidFill>
                  <a:srgbClr val="232629"/>
                </a:solidFill>
                <a:latin typeface="inherit"/>
              </a:rPr>
              <a:t>It has an answer (that isn't deleted) with an awarded bounty</a:t>
            </a:r>
            <a:endParaRPr lang="en-US" b="0" strike="noStrike" spc="-1">
              <a:solidFill>
                <a:srgbClr val="000000"/>
              </a:solidFill>
              <a:latin typeface="Calibri"/>
            </a:endParaRPr>
          </a:p>
          <a:p>
            <a:pPr marL="685800" lvl="1" indent="-228600">
              <a:lnSpc>
                <a:spcPct val="150000"/>
              </a:lnSpc>
              <a:spcBef>
                <a:spcPts val="499"/>
              </a:spcBef>
              <a:buClr>
                <a:srgbClr val="232629"/>
              </a:buClr>
              <a:buFont typeface="Arial"/>
              <a:buChar char="•"/>
            </a:pPr>
            <a:r>
              <a:rPr lang="en-US" b="0" strike="noStrike" spc="-1">
                <a:solidFill>
                  <a:srgbClr val="232629"/>
                </a:solidFill>
                <a:latin typeface="inherit"/>
              </a:rPr>
              <a:t>Another question has been </a:t>
            </a:r>
            <a:r>
              <a:rPr lang="en-US" b="0" u="sng" strike="noStrike" spc="-1">
                <a:solidFill>
                  <a:srgbClr val="0563C1"/>
                </a:solidFill>
                <a:uFillTx/>
                <a:latin typeface="inherit"/>
                <a:hlinkClick r:id="rId3"/>
              </a:rPr>
              <a:t>closed as a duplicate</a:t>
            </a:r>
            <a:r>
              <a:rPr lang="en-US" b="0" strike="noStrike" spc="-1">
                <a:solidFill>
                  <a:srgbClr val="232629"/>
                </a:solidFill>
                <a:latin typeface="inherit"/>
              </a:rPr>
              <a:t> of it</a:t>
            </a:r>
            <a:endParaRPr lang="en-US" b="0" strike="noStrike" spc="-1">
              <a:solidFill>
                <a:srgbClr val="000000"/>
              </a:solidFill>
              <a:latin typeface="Calibri"/>
            </a:endParaRPr>
          </a:p>
          <a:p>
            <a:pPr>
              <a:lnSpc>
                <a:spcPct val="90000"/>
              </a:lnSpc>
              <a:spcBef>
                <a:spcPts val="1001"/>
              </a:spcBef>
              <a:buNone/>
            </a:pPr>
            <a:endParaRPr lang="en-US" sz="2800" b="0" strike="noStrike" spc="-1">
              <a:solidFill>
                <a:srgbClr val="000000"/>
              </a:solidFill>
              <a:latin typeface="Calibri"/>
            </a:endParaRPr>
          </a:p>
        </p:txBody>
      </p:sp>
      <p:sp>
        <p:nvSpPr>
          <p:cNvPr id="432" name="TextBox 12"/>
          <p:cNvSpPr/>
          <p:nvPr/>
        </p:nvSpPr>
        <p:spPr>
          <a:xfrm>
            <a:off x="185040" y="626976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https://stackoverflow.com/help/deleted-questions</a:t>
            </a:r>
            <a:endParaRPr lang="en-US" sz="1800" b="0" strike="noStrike" spc="-1">
              <a:latin typeface="Arial"/>
            </a:endParaRPr>
          </a:p>
          <a:p>
            <a:pPr>
              <a:lnSpc>
                <a:spcPct val="100000"/>
              </a:lnSpc>
              <a:buNone/>
            </a:pPr>
            <a:endParaRPr lang="en-US" sz="1800" b="0" strike="noStrike" spc="-1">
              <a:latin typeface="Arial"/>
            </a:endParaRPr>
          </a:p>
        </p:txBody>
      </p:sp>
      <p:pic>
        <p:nvPicPr>
          <p:cNvPr id="5" name="Picture 3">
            <a:extLst>
              <a:ext uri="{FF2B5EF4-FFF2-40B4-BE49-F238E27FC236}">
                <a16:creationId xmlns:a16="http://schemas.microsoft.com/office/drawing/2014/main" id="{54F025C2-C756-4A1C-B4E3-C4F0FE7CAEDC}"/>
              </a:ext>
            </a:extLst>
          </p:cNvPr>
          <p:cNvPicPr/>
          <p:nvPr/>
        </p:nvPicPr>
        <p:blipFill>
          <a:blip r:embed="rId5"/>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9AFAE22C-CE1C-4225-8491-28B9A5288D32}"/>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84247798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p:cNvSpPr>
          <p:nvPr>
            <p:ph type="title"/>
          </p:nvPr>
        </p:nvSpPr>
        <p:spPr>
          <a:xfrm>
            <a:off x="518760" y="13284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apple-system"/>
              </a:rPr>
              <a:t>Dealing with down/close votes - Review</a:t>
            </a:r>
          </a:p>
        </p:txBody>
      </p:sp>
      <p:sp>
        <p:nvSpPr>
          <p:cNvPr id="434" name="PlaceHolder 2"/>
          <p:cNvSpPr>
            <a:spLocks noGrp="1"/>
          </p:cNvSpPr>
          <p:nvPr>
            <p:ph/>
          </p:nvPr>
        </p:nvSpPr>
        <p:spPr>
          <a:xfrm>
            <a:off x="610200" y="1300560"/>
            <a:ext cx="10515240" cy="4350960"/>
          </a:xfrm>
          <a:prstGeom prst="rect">
            <a:avLst/>
          </a:prstGeom>
          <a:noFill/>
          <a:ln w="0">
            <a:noFill/>
          </a:ln>
        </p:spPr>
        <p:txBody>
          <a:bodyPr anchor="t">
            <a:normAutofit fontScale="25000" lnSpcReduction="20000"/>
          </a:bodyPr>
          <a:lstStyle/>
          <a:p>
            <a:pPr>
              <a:spcBef>
                <a:spcPts val="499"/>
              </a:spcBef>
              <a:buClr>
                <a:srgbClr val="232629"/>
              </a:buClr>
              <a:buFont typeface="Arial"/>
              <a:buChar char="•"/>
            </a:pPr>
            <a:r>
              <a:rPr lang="en-US" sz="9600" b="0" strike="noStrike" spc="-1">
                <a:solidFill>
                  <a:srgbClr val="232629"/>
                </a:solidFill>
                <a:latin typeface="inherit"/>
              </a:rPr>
              <a:t>Review</a:t>
            </a:r>
          </a:p>
          <a:p>
            <a:pPr lvl="1"/>
            <a:r>
              <a:rPr lang="en-US" sz="9200" b="0" strike="noStrike" spc="-1">
                <a:solidFill>
                  <a:srgbClr val="232629"/>
                </a:solidFill>
                <a:latin typeface="-apple-system"/>
              </a:rPr>
              <a:t>Code of Conduct</a:t>
            </a:r>
            <a:endParaRPr lang="fa-IR" sz="9200" b="0" strike="noStrike" spc="-1">
              <a:solidFill>
                <a:srgbClr val="232629"/>
              </a:solidFill>
              <a:latin typeface="-apple-system"/>
            </a:endParaRPr>
          </a:p>
          <a:p>
            <a:pPr lvl="1">
              <a:spcBef>
                <a:spcPts val="499"/>
              </a:spcBef>
              <a:buClr>
                <a:srgbClr val="232629"/>
              </a:buClr>
              <a:buFont typeface="Arial"/>
              <a:buChar char="•"/>
            </a:pPr>
            <a:r>
              <a:rPr lang="en-US" sz="9200" spc="-1">
                <a:solidFill>
                  <a:srgbClr val="232629"/>
                </a:solidFill>
                <a:latin typeface="-apple-system"/>
              </a:rPr>
              <a:t>Edit to Improve!</a:t>
            </a:r>
          </a:p>
          <a:p>
            <a:pPr lvl="1">
              <a:spcBef>
                <a:spcPts val="499"/>
              </a:spcBef>
              <a:buClr>
                <a:srgbClr val="232629"/>
              </a:buClr>
              <a:buFont typeface="Arial"/>
              <a:buChar char="•"/>
            </a:pPr>
            <a:r>
              <a:rPr lang="en-US" sz="9200" spc="-1">
                <a:solidFill>
                  <a:srgbClr val="232629"/>
                </a:solidFill>
                <a:latin typeface="-apple-system"/>
              </a:rPr>
              <a:t>Find why the question has been closed?</a:t>
            </a:r>
          </a:p>
          <a:p>
            <a:pPr lvl="1">
              <a:spcBef>
                <a:spcPts val="499"/>
              </a:spcBef>
              <a:buClr>
                <a:srgbClr val="232629"/>
              </a:buClr>
              <a:buFont typeface="Arial"/>
              <a:buChar char="•"/>
            </a:pPr>
            <a:r>
              <a:rPr lang="en-US" sz="9200" spc="-1">
                <a:solidFill>
                  <a:srgbClr val="232629"/>
                </a:solidFill>
                <a:latin typeface="-apple-system"/>
              </a:rPr>
              <a:t>History</a:t>
            </a:r>
          </a:p>
          <a:p>
            <a:pPr lvl="1">
              <a:spcBef>
                <a:spcPts val="499"/>
              </a:spcBef>
              <a:buClr>
                <a:srgbClr val="232629"/>
              </a:buClr>
              <a:buFont typeface="Arial"/>
              <a:buChar char="•"/>
            </a:pPr>
            <a:r>
              <a:rPr lang="en-US" sz="9200" spc="-1">
                <a:solidFill>
                  <a:srgbClr val="232629"/>
                </a:solidFill>
                <a:latin typeface="-apple-system"/>
              </a:rPr>
              <a:t>Read &amp; Leave a comment </a:t>
            </a:r>
          </a:p>
          <a:p>
            <a:pPr lvl="1">
              <a:spcBef>
                <a:spcPts val="499"/>
              </a:spcBef>
              <a:buClr>
                <a:srgbClr val="232629"/>
              </a:buClr>
              <a:buFont typeface="Arial"/>
              <a:buChar char="•"/>
            </a:pPr>
            <a:r>
              <a:rPr lang="en-US" sz="9200" spc="-1">
                <a:solidFill>
                  <a:srgbClr val="232629"/>
                </a:solidFill>
                <a:latin typeface="-apple-system"/>
              </a:rPr>
              <a:t>Open Vote</a:t>
            </a:r>
          </a:p>
          <a:p>
            <a:pPr lvl="1">
              <a:spcBef>
                <a:spcPts val="499"/>
              </a:spcBef>
              <a:buClr>
                <a:srgbClr val="232629"/>
              </a:buClr>
              <a:buFont typeface="Arial"/>
              <a:buChar char="•"/>
            </a:pPr>
            <a:r>
              <a:rPr lang="en-US" sz="9200" spc="-1">
                <a:solidFill>
                  <a:srgbClr val="232629"/>
                </a:solidFill>
                <a:latin typeface="-apple-system"/>
              </a:rPr>
              <a:t>Good Edit</a:t>
            </a:r>
          </a:p>
          <a:p>
            <a:pPr lvl="2">
              <a:spcBef>
                <a:spcPts val="499"/>
              </a:spcBef>
              <a:buClr>
                <a:srgbClr val="232629"/>
              </a:buClr>
              <a:buFont typeface="Arial"/>
              <a:buChar char="•"/>
            </a:pPr>
            <a:r>
              <a:rPr lang="en-US" sz="6800" spc="-1">
                <a:solidFill>
                  <a:srgbClr val="232629"/>
                </a:solidFill>
                <a:latin typeface="-apple-system"/>
              </a:rPr>
              <a:t>How should we edit?</a:t>
            </a:r>
            <a:endParaRPr lang="fa-IR" sz="6800" spc="-1">
              <a:solidFill>
                <a:srgbClr val="232629"/>
              </a:solidFill>
              <a:latin typeface="-apple-system"/>
            </a:endParaRPr>
          </a:p>
          <a:p>
            <a:pPr lvl="1">
              <a:spcBef>
                <a:spcPts val="499"/>
              </a:spcBef>
              <a:buClr>
                <a:srgbClr val="232629"/>
              </a:buClr>
              <a:buFont typeface="Arial"/>
              <a:buChar char="•"/>
            </a:pPr>
            <a:r>
              <a:rPr lang="en-US" sz="9200" spc="-1">
                <a:solidFill>
                  <a:srgbClr val="232629"/>
                </a:solidFill>
                <a:latin typeface="-apple-system"/>
              </a:rPr>
              <a:t>The Story of User 666K</a:t>
            </a:r>
          </a:p>
          <a:p>
            <a:pPr lvl="1">
              <a:spcBef>
                <a:spcPts val="499"/>
              </a:spcBef>
              <a:buClr>
                <a:srgbClr val="232629"/>
              </a:buClr>
              <a:buFont typeface="Arial"/>
              <a:buChar char="•"/>
            </a:pPr>
            <a:r>
              <a:rPr lang="en-US" sz="9200" spc="-1">
                <a:solidFill>
                  <a:srgbClr val="232629"/>
                </a:solidFill>
                <a:latin typeface="-apple-system"/>
              </a:rPr>
              <a:t>Backer</a:t>
            </a:r>
          </a:p>
          <a:p>
            <a:pPr lvl="1">
              <a:spcBef>
                <a:spcPts val="499"/>
              </a:spcBef>
              <a:buClr>
                <a:srgbClr val="232629"/>
              </a:buClr>
              <a:buFont typeface="Arial"/>
              <a:buChar char="•"/>
            </a:pPr>
            <a:r>
              <a:rPr lang="en-US" sz="9200" spc="-1">
                <a:solidFill>
                  <a:srgbClr val="232629"/>
                </a:solidFill>
                <a:latin typeface="-apple-system"/>
              </a:rPr>
              <a:t>Delete It</a:t>
            </a:r>
          </a:p>
          <a:p>
            <a:pPr lvl="1">
              <a:spcBef>
                <a:spcPts val="499"/>
              </a:spcBef>
              <a:buClr>
                <a:srgbClr val="232629"/>
              </a:buClr>
              <a:buFont typeface="Arial"/>
              <a:buChar char="•"/>
            </a:pPr>
            <a:r>
              <a:rPr lang="en-US" sz="9200" spc="-1">
                <a:solidFill>
                  <a:srgbClr val="232629"/>
                </a:solidFill>
                <a:latin typeface="-apple-system"/>
              </a:rPr>
              <a:t>Where to see down-votes?</a:t>
            </a:r>
          </a:p>
          <a:p>
            <a:pPr lvl="1">
              <a:spcBef>
                <a:spcPts val="499"/>
              </a:spcBef>
              <a:buClr>
                <a:srgbClr val="232629"/>
              </a:buClr>
              <a:buFont typeface="Arial"/>
              <a:buChar char="•"/>
            </a:pPr>
            <a:r>
              <a:rPr lang="en-US" sz="9200" spc="-1">
                <a:solidFill>
                  <a:srgbClr val="232629"/>
                </a:solidFill>
                <a:latin typeface="-apple-system"/>
              </a:rPr>
              <a:t>Where to see My Deleted Questions?</a:t>
            </a:r>
          </a:p>
          <a:p>
            <a:pPr lvl="1">
              <a:spcBef>
                <a:spcPts val="499"/>
              </a:spcBef>
              <a:buClr>
                <a:srgbClr val="232629"/>
              </a:buClr>
              <a:buFont typeface="Arial"/>
              <a:buChar char="•"/>
            </a:pPr>
            <a:r>
              <a:rPr lang="en-US" sz="9200" spc="-1">
                <a:solidFill>
                  <a:srgbClr val="232629"/>
                </a:solidFill>
                <a:latin typeface="-apple-system"/>
              </a:rPr>
              <a:t>You can't delete your own question</a:t>
            </a:r>
          </a:p>
          <a:p>
            <a:pPr>
              <a:lnSpc>
                <a:spcPct val="90000"/>
              </a:lnSpc>
              <a:spcBef>
                <a:spcPts val="1417"/>
              </a:spcBef>
              <a:buNone/>
            </a:pPr>
            <a:endParaRPr lang="en-US" sz="9600" spc="-1">
              <a:solidFill>
                <a:srgbClr val="232629"/>
              </a:solidFill>
              <a:latin typeface="-apple-system"/>
            </a:endParaRPr>
          </a:p>
          <a:p>
            <a:pPr>
              <a:lnSpc>
                <a:spcPct val="90000"/>
              </a:lnSpc>
              <a:spcBef>
                <a:spcPts val="1001"/>
              </a:spcBef>
              <a:buNone/>
            </a:pPr>
            <a:endParaRPr lang="en-US" sz="2800" b="0" strike="noStrike" spc="-1">
              <a:solidFill>
                <a:srgbClr val="000000"/>
              </a:solidFill>
              <a:latin typeface="-apple-system"/>
            </a:endParaRPr>
          </a:p>
          <a:p>
            <a:pPr lvl="1">
              <a:spcBef>
                <a:spcPts val="1417"/>
              </a:spcBef>
              <a:buNone/>
            </a:pPr>
            <a:endParaRPr lang="en-US" sz="2000" b="0" strike="noStrike" spc="-1">
              <a:solidFill>
                <a:srgbClr val="000000"/>
              </a:solidFill>
              <a:latin typeface="Calibri"/>
            </a:endParaRPr>
          </a:p>
          <a:p>
            <a:pPr lvl="1">
              <a:spcBef>
                <a:spcPts val="1001"/>
              </a:spcBef>
              <a:buNone/>
            </a:pPr>
            <a:endParaRPr lang="en-US" b="0" strike="noStrike" spc="-1">
              <a:solidFill>
                <a:srgbClr val="000000"/>
              </a:solidFill>
              <a:latin typeface="Calibri"/>
            </a:endParaRPr>
          </a:p>
        </p:txBody>
      </p:sp>
      <p:sp>
        <p:nvSpPr>
          <p:cNvPr id="435" name="TextBox 12"/>
          <p:cNvSpPr/>
          <p:nvPr/>
        </p:nvSpPr>
        <p:spPr>
          <a:xfrm>
            <a:off x="185040" y="626976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https://stackoverflow.com/help/deleted-questions</a:t>
            </a:r>
            <a:endParaRPr lang="en-US" sz="1800" b="0" strike="noStrike" spc="-1">
              <a:latin typeface="Arial"/>
            </a:endParaRPr>
          </a:p>
          <a:p>
            <a:pPr>
              <a:lnSpc>
                <a:spcPct val="100000"/>
              </a:lnSpc>
              <a:buNone/>
            </a:pPr>
            <a:endParaRPr lang="en-US" sz="1800" b="0" strike="noStrike" spc="-1">
              <a:latin typeface="Arial"/>
            </a:endParaRPr>
          </a:p>
        </p:txBody>
      </p:sp>
      <p:pic>
        <p:nvPicPr>
          <p:cNvPr id="5" name="Picture 3">
            <a:extLst>
              <a:ext uri="{FF2B5EF4-FFF2-40B4-BE49-F238E27FC236}">
                <a16:creationId xmlns:a16="http://schemas.microsoft.com/office/drawing/2014/main" id="{755EE90C-C723-4A5B-9933-E58BEE9E948B}"/>
              </a:ext>
            </a:extLst>
          </p:cNvPr>
          <p:cNvPicPr/>
          <p:nvPr/>
        </p:nvPicPr>
        <p:blipFill>
          <a:blip r:embed="rId4"/>
          <a:stretch/>
        </p:blipFill>
        <p:spPr>
          <a:xfrm>
            <a:off x="10339560" y="5834520"/>
            <a:ext cx="1641600" cy="730440"/>
          </a:xfrm>
          <a:prstGeom prst="rect">
            <a:avLst/>
          </a:prstGeom>
          <a:ln w="0">
            <a:noFill/>
          </a:ln>
        </p:spPr>
      </p:pic>
    </p:spTree>
    <p:extLst>
      <p:ext uri="{BB962C8B-B14F-4D97-AF65-F5344CB8AC3E}">
        <p14:creationId xmlns:p14="http://schemas.microsoft.com/office/powerpoint/2010/main" val="4029360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pic>
        <p:nvPicPr>
          <p:cNvPr id="506" name="Picture 6"/>
          <p:cNvPicPr/>
          <p:nvPr/>
        </p:nvPicPr>
        <p:blipFill>
          <a:blip r:embed="rId3"/>
          <a:stretch/>
        </p:blipFill>
        <p:spPr>
          <a:xfrm>
            <a:off x="3949560" y="2298600"/>
            <a:ext cx="4292640" cy="3404880"/>
          </a:xfrm>
          <a:prstGeom prst="rect">
            <a:avLst/>
          </a:prstGeom>
          <a:ln w="0">
            <a:noFill/>
          </a:ln>
        </p:spPr>
      </p:pic>
      <p:sp>
        <p:nvSpPr>
          <p:cNvPr id="507" name="PlaceHolder 2"/>
          <p:cNvSpPr>
            <a:spLocks noGrp="1"/>
          </p:cNvSpPr>
          <p:nvPr>
            <p:ph/>
          </p:nvPr>
        </p:nvSpPr>
        <p:spPr>
          <a:xfrm>
            <a:off x="645120" y="135252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3000" b="0" strike="noStrike" spc="-1">
                <a:solidFill>
                  <a:srgbClr val="000000"/>
                </a:solidFill>
                <a:latin typeface="Calibri"/>
              </a:rPr>
              <a:t>Main search </a:t>
            </a:r>
          </a:p>
          <a:p>
            <a:pPr marL="228600" indent="-228600">
              <a:lnSpc>
                <a:spcPct val="90000"/>
              </a:lnSpc>
              <a:spcBef>
                <a:spcPts val="1001"/>
              </a:spcBef>
              <a:buClr>
                <a:srgbClr val="000000"/>
              </a:buClr>
              <a:buFont typeface="Arial"/>
              <a:buChar char="•"/>
            </a:pPr>
            <a:r>
              <a:rPr lang="en-US" sz="3000" b="0" strike="noStrike" spc="-1">
                <a:solidFill>
                  <a:srgbClr val="000000"/>
                </a:solidFill>
                <a:latin typeface="Calibri"/>
              </a:rPr>
              <a:t>Similar Questions</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Sidebar Similar Questions</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Advanced Search</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Google Search</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Google  Advanced Search</a:t>
            </a:r>
          </a:p>
        </p:txBody>
      </p:sp>
      <p:pic>
        <p:nvPicPr>
          <p:cNvPr id="5" name="Picture 3">
            <a:extLst>
              <a:ext uri="{FF2B5EF4-FFF2-40B4-BE49-F238E27FC236}">
                <a16:creationId xmlns:a16="http://schemas.microsoft.com/office/drawing/2014/main" id="{A47400D2-AD2D-4A0F-A17C-39E252D4AF7C}"/>
              </a:ext>
            </a:extLst>
          </p:cNvPr>
          <p:cNvPicPr/>
          <p:nvPr/>
        </p:nvPicPr>
        <p:blipFill>
          <a:blip r:embed="rId4"/>
          <a:stretch/>
        </p:blipFill>
        <p:spPr>
          <a:xfrm>
            <a:off x="10339560" y="5834520"/>
            <a:ext cx="1641600" cy="730440"/>
          </a:xfrm>
          <a:prstGeom prst="rect">
            <a:avLst/>
          </a:prstGeom>
          <a:ln w="0">
            <a:noFill/>
          </a:ln>
        </p:spPr>
      </p:pic>
    </p:spTree>
    <p:extLst>
      <p:ext uri="{BB962C8B-B14F-4D97-AF65-F5344CB8AC3E}">
        <p14:creationId xmlns:p14="http://schemas.microsoft.com/office/powerpoint/2010/main" val="39431673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EC3115-8BF5-4F0B-8B27-A0B23E85AA06}"/>
              </a:ext>
            </a:extLst>
          </p:cNvPr>
          <p:cNvGrpSpPr/>
          <p:nvPr/>
        </p:nvGrpSpPr>
        <p:grpSpPr>
          <a:xfrm>
            <a:off x="6575311" y="1413495"/>
            <a:ext cx="5154169" cy="4975756"/>
            <a:chOff x="3658178" y="1235040"/>
            <a:chExt cx="5427765" cy="5239881"/>
          </a:xfrm>
        </p:grpSpPr>
        <p:pic>
          <p:nvPicPr>
            <p:cNvPr id="437" name="Picture 6"/>
            <p:cNvPicPr/>
            <p:nvPr/>
          </p:nvPicPr>
          <p:blipFill>
            <a:blip r:embed="rId3"/>
            <a:stretch/>
          </p:blipFill>
          <p:spPr>
            <a:xfrm>
              <a:off x="3949560" y="2298600"/>
              <a:ext cx="4292640" cy="3404880"/>
            </a:xfrm>
            <a:prstGeom prst="rect">
              <a:avLst/>
            </a:prstGeom>
            <a:ln w="0">
              <a:noFill/>
            </a:ln>
          </p:spPr>
        </p:pic>
        <p:pic>
          <p:nvPicPr>
            <p:cNvPr id="7" name="Picture 6">
              <a:extLst>
                <a:ext uri="{FF2B5EF4-FFF2-40B4-BE49-F238E27FC236}">
                  <a16:creationId xmlns:a16="http://schemas.microsoft.com/office/drawing/2014/main" id="{49D959B9-C760-49C5-A99C-1C9C987793B6}"/>
                </a:ext>
              </a:extLst>
            </p:cNvPr>
            <p:cNvPicPr>
              <a:picLocks noChangeAspect="1"/>
            </p:cNvPicPr>
            <p:nvPr/>
          </p:nvPicPr>
          <p:blipFill>
            <a:blip r:embed="rId4"/>
            <a:stretch>
              <a:fillRect/>
            </a:stretch>
          </p:blipFill>
          <p:spPr>
            <a:xfrm>
              <a:off x="3658178" y="1235040"/>
              <a:ext cx="5427765" cy="5239881"/>
            </a:xfrm>
            <a:prstGeom prst="rect">
              <a:avLst/>
            </a:prstGeom>
          </p:spPr>
        </p:pic>
        <p:sp>
          <p:nvSpPr>
            <p:cNvPr id="2" name="Rectangle 1">
              <a:extLst>
                <a:ext uri="{FF2B5EF4-FFF2-40B4-BE49-F238E27FC236}">
                  <a16:creationId xmlns:a16="http://schemas.microsoft.com/office/drawing/2014/main" id="{CEB3B240-A841-4B7B-BDBC-59F34C931A8C}"/>
                </a:ext>
              </a:extLst>
            </p:cNvPr>
            <p:cNvSpPr/>
            <p:nvPr/>
          </p:nvSpPr>
          <p:spPr>
            <a:xfrm>
              <a:off x="3730171" y="2467429"/>
              <a:ext cx="1059543" cy="4064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6"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pic>
        <p:nvPicPr>
          <p:cNvPr id="6" name="Picture 3">
            <a:extLst>
              <a:ext uri="{FF2B5EF4-FFF2-40B4-BE49-F238E27FC236}">
                <a16:creationId xmlns:a16="http://schemas.microsoft.com/office/drawing/2014/main" id="{8E86A748-7E33-4528-B00E-C8C701F27AE5}"/>
              </a:ext>
            </a:extLst>
          </p:cNvPr>
          <p:cNvPicPr/>
          <p:nvPr/>
        </p:nvPicPr>
        <p:blipFill>
          <a:blip r:embed="rId5"/>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4755CF6F-E3EF-4D06-AEF6-16110AD237DC}"/>
              </a:ext>
            </a:extLst>
          </p:cNvPr>
          <p:cNvPicPr>
            <a:picLocks noChangeAspect="1"/>
          </p:cNvPicPr>
          <p:nvPr/>
        </p:nvPicPr>
        <p:blipFill>
          <a:blip r:embed="rId6"/>
          <a:stretch>
            <a:fillRect/>
          </a:stretch>
        </p:blipFill>
        <p:spPr>
          <a:xfrm>
            <a:off x="644093" y="2014879"/>
            <a:ext cx="5197284" cy="4152400"/>
          </a:xfrm>
          <a:prstGeom prst="rect">
            <a:avLst/>
          </a:prstGeom>
          <a:ln>
            <a:noFill/>
          </a:ln>
          <a:effectLst>
            <a:outerShdw blurRad="292100" dist="139700" dir="2700000" algn="tl" rotWithShape="0">
              <a:srgbClr val="333333">
                <a:alpha val="65000"/>
              </a:srgbClr>
            </a:outerShdw>
          </a:effectLst>
        </p:spPr>
      </p:pic>
      <p:sp>
        <p:nvSpPr>
          <p:cNvPr id="438" name="PlaceHolder 2"/>
          <p:cNvSpPr>
            <a:spLocks noGrp="1"/>
          </p:cNvSpPr>
          <p:nvPr>
            <p:ph/>
          </p:nvPr>
        </p:nvSpPr>
        <p:spPr>
          <a:xfrm>
            <a:off x="644093" y="1385090"/>
            <a:ext cx="10515240" cy="4350960"/>
          </a:xfrm>
          <a:prstGeom prst="rect">
            <a:avLst/>
          </a:prstGeom>
        </p:spPr>
        <p:txBody>
          <a:bodyPr anchor="t">
            <a:noAutofit/>
          </a:bodyPr>
          <a:lstStyle/>
          <a:p>
            <a:pPr>
              <a:spcBef>
                <a:spcPts val="1417"/>
              </a:spcBef>
            </a:pPr>
            <a:r>
              <a:rPr lang="en-US" b="0" spc="-1">
                <a:solidFill>
                  <a:srgbClr val="000000"/>
                </a:solidFill>
                <a:latin typeface="Arial" panose="020B0604020202020204" pitchFamily="34" charset="0"/>
              </a:rPr>
              <a:t>More than 600,000</a:t>
            </a:r>
            <a:endParaRPr lang="en-US" sz="2800" b="0" strike="noStrike" spc="-1">
              <a:solidFill>
                <a:srgbClr val="000000"/>
              </a:solidFill>
              <a:latin typeface="Calibri"/>
            </a:endParaRPr>
          </a:p>
        </p:txBody>
      </p:sp>
      <p:cxnSp>
        <p:nvCxnSpPr>
          <p:cNvPr id="11" name="Straight Arrow Connector 10">
            <a:extLst>
              <a:ext uri="{FF2B5EF4-FFF2-40B4-BE49-F238E27FC236}">
                <a16:creationId xmlns:a16="http://schemas.microsoft.com/office/drawing/2014/main" id="{089364AB-8B9A-425E-8B54-37C25A6FAC66}"/>
              </a:ext>
            </a:extLst>
          </p:cNvPr>
          <p:cNvCxnSpPr/>
          <p:nvPr/>
        </p:nvCxnSpPr>
        <p:spPr>
          <a:xfrm flipV="1">
            <a:off x="1625600" y="2776720"/>
            <a:ext cx="4949711" cy="652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602E95D-AE44-4072-BE2B-C559C268BB1B}"/>
              </a:ext>
            </a:extLst>
          </p:cNvPr>
          <p:cNvSpPr/>
          <p:nvPr/>
        </p:nvSpPr>
        <p:spPr>
          <a:xfrm>
            <a:off x="696686" y="3265715"/>
            <a:ext cx="879421" cy="33404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ABCB980-5EC5-4B21-A6C0-3F3CF5EDE6A4}"/>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41" name="PlaceHolder 2"/>
          <p:cNvSpPr>
            <a:spLocks noGrp="1"/>
          </p:cNvSpPr>
          <p:nvPr>
            <p:ph/>
          </p:nvPr>
        </p:nvSpPr>
        <p:spPr>
          <a:xfrm>
            <a:off x="716040" y="1396800"/>
            <a:ext cx="10515240" cy="4350960"/>
          </a:xfrm>
          <a:prstGeom prst="rect">
            <a:avLst/>
          </a:prstGeom>
          <a:noFill/>
          <a:ln w="0">
            <a:noFill/>
          </a:ln>
        </p:spPr>
        <p:txBody>
          <a:bodyPr anchor="t">
            <a:normAutofit/>
          </a:bodyPr>
          <a:lstStyle/>
          <a:p>
            <a:pPr marL="457200" indent="-457200">
              <a:lnSpc>
                <a:spcPct val="90000"/>
              </a:lnSpc>
              <a:spcBef>
                <a:spcPts val="1001"/>
              </a:spcBef>
              <a:buClr>
                <a:srgbClr val="000000"/>
              </a:buClr>
              <a:buFont typeface="Calibri Light"/>
              <a:buAutoNum type="arabicPeriod"/>
            </a:pPr>
            <a:r>
              <a:rPr lang="en-US" sz="2400" b="0" strike="noStrike" spc="-1">
                <a:solidFill>
                  <a:srgbClr val="000000"/>
                </a:solidFill>
                <a:latin typeface="Comic Sans MS"/>
                <a:ea typeface="Segoe UI"/>
              </a:rPr>
              <a:t>Main search bar</a:t>
            </a:r>
            <a:endParaRPr lang="en-US" sz="2400" b="0" strike="noStrike" spc="-1">
              <a:solidFill>
                <a:srgbClr val="000000"/>
              </a:solidFill>
              <a:latin typeface="Calibri"/>
            </a:endParaRPr>
          </a:p>
        </p:txBody>
      </p:sp>
      <p:sp>
        <p:nvSpPr>
          <p:cNvPr id="442" name="TextBox 7"/>
          <p:cNvSpPr/>
          <p:nvPr/>
        </p:nvSpPr>
        <p:spPr>
          <a:xfrm>
            <a:off x="4991040" y="1305360"/>
            <a:ext cx="7810200" cy="33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000000"/>
                </a:solidFill>
                <a:highlight>
                  <a:srgbClr val="FFFF00"/>
                </a:highlight>
                <a:latin typeface="Comic Sans MS"/>
                <a:ea typeface="Segoe UI"/>
              </a:rPr>
              <a:t>What is the difference between test and it in jest?</a:t>
            </a:r>
            <a:endParaRPr lang="en-US" sz="1600" b="0" strike="noStrike" spc="-1">
              <a:latin typeface="Arial"/>
            </a:endParaRPr>
          </a:p>
        </p:txBody>
      </p:sp>
      <p:pic>
        <p:nvPicPr>
          <p:cNvPr id="443" name="Picture 5"/>
          <p:cNvPicPr/>
          <p:nvPr/>
        </p:nvPicPr>
        <p:blipFill>
          <a:blip r:embed="rId3"/>
          <a:stretch/>
        </p:blipFill>
        <p:spPr>
          <a:xfrm>
            <a:off x="4317640" y="1639080"/>
            <a:ext cx="6781880" cy="4547141"/>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3632C2A5-0F32-4479-80A1-68FBFD53E1BF}"/>
              </a:ext>
            </a:extLst>
          </p:cNvPr>
          <p:cNvPicPr/>
          <p:nvPr/>
        </p:nvPicPr>
        <p:blipFill>
          <a:blip r:embed="rId4"/>
          <a:stretch/>
        </p:blipFill>
        <p:spPr>
          <a:xfrm>
            <a:off x="10339560" y="5834520"/>
            <a:ext cx="1641600" cy="730440"/>
          </a:xfrm>
          <a:prstGeom prst="rect">
            <a:avLst/>
          </a:prstGeom>
          <a:ln w="0">
            <a:noFill/>
          </a:ln>
        </p:spPr>
      </p:pic>
      <p:sp>
        <p:nvSpPr>
          <p:cNvPr id="8" name="TextBox 7">
            <a:extLst>
              <a:ext uri="{FF2B5EF4-FFF2-40B4-BE49-F238E27FC236}">
                <a16:creationId xmlns:a16="http://schemas.microsoft.com/office/drawing/2014/main" id="{68EAE1AE-9C20-4705-8453-48499327E3BE}"/>
              </a:ext>
            </a:extLst>
          </p:cNvPr>
          <p:cNvSpPr txBox="1"/>
          <p:nvPr/>
        </p:nvSpPr>
        <p:spPr>
          <a:xfrm>
            <a:off x="235600" y="6186221"/>
            <a:ext cx="12213074" cy="646331"/>
          </a:xfrm>
          <a:prstGeom prst="rect">
            <a:avLst/>
          </a:prstGeom>
          <a:noFill/>
        </p:spPr>
        <p:txBody>
          <a:bodyPr wrap="square">
            <a:spAutoFit/>
          </a:bodyPr>
          <a:lstStyle/>
          <a:p>
            <a:r>
              <a:rPr lang="en-US">
                <a:hlinkClick r:id="rId5"/>
              </a:rPr>
              <a:t>https://stackoverflow.com/search?q=What+is+the+difference+between+test+and+it+in+jest%3F</a:t>
            </a:r>
            <a:endParaRPr lang="en-US"/>
          </a:p>
          <a:p>
            <a:endParaRPr lang="en-US"/>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45" name="PlaceHolder 2"/>
          <p:cNvSpPr>
            <a:spLocks noGrp="1"/>
          </p:cNvSpPr>
          <p:nvPr>
            <p:ph/>
          </p:nvPr>
        </p:nvSpPr>
        <p:spPr>
          <a:xfrm>
            <a:off x="838080" y="1825560"/>
            <a:ext cx="10515240" cy="4350960"/>
          </a:xfrm>
          <a:prstGeom prst="rect">
            <a:avLst/>
          </a:prstGeom>
          <a:noFill/>
          <a:ln w="0">
            <a:noFill/>
          </a:ln>
        </p:spPr>
        <p:txBody>
          <a:bodyPr anchor="t">
            <a:noAutofit/>
          </a:bodyPr>
          <a:lstStyle/>
          <a:p>
            <a:pPr>
              <a:lnSpc>
                <a:spcPct val="90000"/>
              </a:lnSpc>
              <a:spcBef>
                <a:spcPts val="1417"/>
              </a:spcBef>
              <a:buNone/>
            </a:pPr>
            <a:endParaRPr lang="en-US" sz="2800" b="0" strike="noStrike" spc="-1">
              <a:solidFill>
                <a:srgbClr val="000000"/>
              </a:solidFill>
              <a:latin typeface="Calibri"/>
            </a:endParaRPr>
          </a:p>
        </p:txBody>
      </p:sp>
      <p:pic>
        <p:nvPicPr>
          <p:cNvPr id="446" name="Picture 8"/>
          <p:cNvPicPr/>
          <p:nvPr/>
        </p:nvPicPr>
        <p:blipFill>
          <a:blip r:embed="rId3"/>
          <a:stretch/>
        </p:blipFill>
        <p:spPr>
          <a:xfrm>
            <a:off x="3363840" y="1825560"/>
            <a:ext cx="5793120" cy="3899880"/>
          </a:xfrm>
          <a:prstGeom prst="rect">
            <a:avLst/>
          </a:prstGeom>
          <a:ln>
            <a:noFill/>
          </a:ln>
          <a:effectLst>
            <a:outerShdw blurRad="292100" dist="139700" dir="2700000" algn="tl" rotWithShape="0">
              <a:srgbClr val="333333">
                <a:alpha val="65000"/>
              </a:srgbClr>
            </a:outerShdw>
          </a:effectLst>
        </p:spPr>
      </p:pic>
      <p:sp>
        <p:nvSpPr>
          <p:cNvPr id="447" name="Rectangle 2"/>
          <p:cNvSpPr/>
          <p:nvPr/>
        </p:nvSpPr>
        <p:spPr>
          <a:xfrm>
            <a:off x="3390840" y="2804040"/>
            <a:ext cx="5737680" cy="1005480"/>
          </a:xfrm>
          <a:prstGeom prst="rect">
            <a:avLst/>
          </a:prstGeom>
          <a:noFill/>
          <a:ln w="38100">
            <a:solidFill>
              <a:srgbClr val="FFFF00"/>
            </a:solidFill>
          </a:ln>
        </p:spPr>
        <p:style>
          <a:lnRef idx="2">
            <a:schemeClr val="accent4">
              <a:shade val="50000"/>
            </a:schemeClr>
          </a:lnRef>
          <a:fillRef idx="1">
            <a:schemeClr val="accent4"/>
          </a:fillRef>
          <a:effectRef idx="0">
            <a:schemeClr val="accent4"/>
          </a:effectRef>
          <a:fontRef idx="minor"/>
        </p:style>
      </p:sp>
      <p:sp>
        <p:nvSpPr>
          <p:cNvPr id="448" name="Rectangle 6"/>
          <p:cNvSpPr/>
          <p:nvPr/>
        </p:nvSpPr>
        <p:spPr>
          <a:xfrm>
            <a:off x="3363840" y="4719960"/>
            <a:ext cx="5793120" cy="1005480"/>
          </a:xfrm>
          <a:prstGeom prst="rect">
            <a:avLst/>
          </a:prstGeom>
          <a:noFill/>
          <a:ln w="38100">
            <a:solidFill>
              <a:srgbClr val="FFFF00"/>
            </a:solidFill>
          </a:ln>
        </p:spPr>
        <p:style>
          <a:lnRef idx="2">
            <a:schemeClr val="accent4">
              <a:shade val="50000"/>
            </a:schemeClr>
          </a:lnRef>
          <a:fillRef idx="1">
            <a:schemeClr val="accent4"/>
          </a:fillRef>
          <a:effectRef idx="0">
            <a:schemeClr val="accent4"/>
          </a:effectRef>
          <a:fontRef idx="minor"/>
        </p:style>
      </p:sp>
      <p:pic>
        <p:nvPicPr>
          <p:cNvPr id="7" name="Picture 3">
            <a:extLst>
              <a:ext uri="{FF2B5EF4-FFF2-40B4-BE49-F238E27FC236}">
                <a16:creationId xmlns:a16="http://schemas.microsoft.com/office/drawing/2014/main" id="{D68638D9-8534-46A4-B217-A9CA7F5525DB}"/>
              </a:ext>
            </a:extLst>
          </p:cNvPr>
          <p:cNvPicPr/>
          <p:nvPr/>
        </p:nvPicPr>
        <p:blipFill>
          <a:blip r:embed="rId4"/>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799B9E87-EC64-4C20-87D7-5447800DE0D9}"/>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50" name="PlaceHolder 2"/>
          <p:cNvSpPr>
            <a:spLocks noGrp="1"/>
          </p:cNvSpPr>
          <p:nvPr>
            <p:ph/>
          </p:nvPr>
        </p:nvSpPr>
        <p:spPr>
          <a:xfrm>
            <a:off x="838080" y="1825560"/>
            <a:ext cx="10515240" cy="4350960"/>
          </a:xfrm>
          <a:prstGeom prst="rect">
            <a:avLst/>
          </a:prstGeom>
          <a:noFill/>
          <a:ln w="0">
            <a:noFill/>
          </a:ln>
        </p:spPr>
        <p:txBody>
          <a:bodyPr anchor="t">
            <a:noAutofit/>
          </a:bodyPr>
          <a:lstStyle/>
          <a:p>
            <a:pPr>
              <a:lnSpc>
                <a:spcPct val="90000"/>
              </a:lnSpc>
              <a:spcBef>
                <a:spcPts val="1417"/>
              </a:spcBef>
              <a:buNone/>
            </a:pPr>
            <a:endParaRPr lang="en-US" sz="2800" b="0" strike="noStrike" spc="-1">
              <a:solidFill>
                <a:srgbClr val="000000"/>
              </a:solidFill>
              <a:latin typeface="Calibri"/>
            </a:endParaRPr>
          </a:p>
        </p:txBody>
      </p:sp>
      <p:pic>
        <p:nvPicPr>
          <p:cNvPr id="451" name="Picture 9"/>
          <p:cNvPicPr/>
          <p:nvPr/>
        </p:nvPicPr>
        <p:blipFill rotWithShape="1">
          <a:blip r:embed="rId3"/>
          <a:srcRect b="52535"/>
          <a:stretch/>
        </p:blipFill>
        <p:spPr>
          <a:xfrm>
            <a:off x="584280" y="2566206"/>
            <a:ext cx="5298497" cy="2711647"/>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AC3D70A4-71B8-407B-B632-7FF6C8C9EA64}"/>
              </a:ext>
            </a:extLst>
          </p:cNvPr>
          <p:cNvPicPr/>
          <p:nvPr/>
        </p:nvPicPr>
        <p:blipFill>
          <a:blip r:embed="rId4"/>
          <a:stretch/>
        </p:blipFill>
        <p:spPr>
          <a:xfrm>
            <a:off x="10339560" y="5834520"/>
            <a:ext cx="1641600" cy="730440"/>
          </a:xfrm>
          <a:prstGeom prst="rect">
            <a:avLst/>
          </a:prstGeom>
          <a:ln w="0">
            <a:noFill/>
          </a:ln>
        </p:spPr>
      </p:pic>
      <p:pic>
        <p:nvPicPr>
          <p:cNvPr id="6" name="Picture 9">
            <a:extLst>
              <a:ext uri="{FF2B5EF4-FFF2-40B4-BE49-F238E27FC236}">
                <a16:creationId xmlns:a16="http://schemas.microsoft.com/office/drawing/2014/main" id="{2D422D3B-763C-4923-85BE-24D8E205037F}"/>
              </a:ext>
            </a:extLst>
          </p:cNvPr>
          <p:cNvPicPr/>
          <p:nvPr/>
        </p:nvPicPr>
        <p:blipFill rotWithShape="1">
          <a:blip r:embed="rId3"/>
          <a:srcRect t="47479" b="4927"/>
          <a:stretch/>
        </p:blipFill>
        <p:spPr>
          <a:xfrm>
            <a:off x="6069191" y="2562221"/>
            <a:ext cx="5284129" cy="2711647"/>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AC296B51-E56B-4471-A350-1A3C2CC8DC06}"/>
              </a:ext>
            </a:extLst>
          </p:cNvPr>
          <p:cNvSpPr/>
          <p:nvPr/>
        </p:nvSpPr>
        <p:spPr>
          <a:xfrm>
            <a:off x="6069191" y="2562221"/>
            <a:ext cx="682129" cy="258889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D4848EA-CD86-42E3-84F0-4FCFAC474878}"/>
              </a:ext>
            </a:extLst>
          </p:cNvPr>
          <p:cNvSpPr/>
          <p:nvPr/>
        </p:nvSpPr>
        <p:spPr>
          <a:xfrm>
            <a:off x="584280" y="2562221"/>
            <a:ext cx="726360" cy="258889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F697BE0-EEA4-4A2D-8BF1-273CD894DD1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Picture 9"/>
          <p:cNvPicPr/>
          <p:nvPr/>
        </p:nvPicPr>
        <p:blipFill>
          <a:blip r:embed="rId3"/>
          <a:stretch/>
        </p:blipFill>
        <p:spPr>
          <a:xfrm>
            <a:off x="452510" y="2052510"/>
            <a:ext cx="4342330" cy="860099"/>
          </a:xfrm>
          <a:prstGeom prst="rect">
            <a:avLst/>
          </a:prstGeom>
          <a:ln>
            <a:noFill/>
          </a:ln>
          <a:effectLst>
            <a:outerShdw blurRad="292100" dist="139700" dir="2700000" algn="tl" rotWithShape="0">
              <a:srgbClr val="333333">
                <a:alpha val="65000"/>
              </a:srgbClr>
            </a:outerShdw>
          </a:effectLst>
        </p:spPr>
      </p:pic>
      <p:sp>
        <p:nvSpPr>
          <p:cNvPr id="453"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54" name="PlaceHolder 2"/>
          <p:cNvSpPr>
            <a:spLocks noGrp="1"/>
          </p:cNvSpPr>
          <p:nvPr>
            <p:ph/>
          </p:nvPr>
        </p:nvSpPr>
        <p:spPr>
          <a:xfrm>
            <a:off x="645120" y="1253520"/>
            <a:ext cx="10515240" cy="4350960"/>
          </a:xfrm>
          <a:prstGeom prst="rect">
            <a:avLst/>
          </a:prstGeom>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2. Similar Questions</a:t>
            </a:r>
          </a:p>
        </p:txBody>
      </p:sp>
      <p:pic>
        <p:nvPicPr>
          <p:cNvPr id="455" name="Picture 4"/>
          <p:cNvPicPr/>
          <p:nvPr/>
        </p:nvPicPr>
        <p:blipFill>
          <a:blip r:embed="rId4"/>
          <a:stretch/>
        </p:blipFill>
        <p:spPr>
          <a:xfrm>
            <a:off x="4987450" y="1436113"/>
            <a:ext cx="6752040" cy="4947924"/>
          </a:xfrm>
          <a:prstGeom prst="rect">
            <a:avLst/>
          </a:prstGeom>
          <a:ln>
            <a:noFill/>
          </a:ln>
          <a:effectLst>
            <a:outerShdw blurRad="292100" dist="139700" dir="2700000" algn="tl" rotWithShape="0">
              <a:srgbClr val="333333">
                <a:alpha val="65000"/>
              </a:srgbClr>
            </a:outerShdw>
          </a:effectLst>
        </p:spPr>
      </p:pic>
      <p:sp>
        <p:nvSpPr>
          <p:cNvPr id="456" name="Straight Arrow Connector 7"/>
          <p:cNvSpPr/>
          <p:nvPr/>
        </p:nvSpPr>
        <p:spPr>
          <a:xfrm>
            <a:off x="4664257" y="2456809"/>
            <a:ext cx="646386" cy="333929"/>
          </a:xfrm>
          <a:custGeom>
            <a:avLst/>
            <a:gdLst/>
            <a:ahLst/>
            <a:cxnLst/>
            <a:rect l="l" t="t" r="r" b="b"/>
            <a:pathLst>
              <a:path w="21600" h="21600">
                <a:moveTo>
                  <a:pt x="0" y="0"/>
                </a:moveTo>
                <a:lnTo>
                  <a:pt x="21600" y="21600"/>
                </a:lnTo>
              </a:path>
            </a:pathLst>
          </a:custGeom>
          <a:noFill/>
          <a:ln w="38100">
            <a:solidFill>
              <a:srgbClr val="FFFF00"/>
            </a:solidFill>
            <a:tailEnd type="triangle" w="med" len="med"/>
          </a:ln>
        </p:spPr>
        <p:style>
          <a:lnRef idx="1">
            <a:schemeClr val="accent1"/>
          </a:lnRef>
          <a:fillRef idx="0">
            <a:schemeClr val="accent1"/>
          </a:fillRef>
          <a:effectRef idx="0">
            <a:schemeClr val="accent1"/>
          </a:effectRef>
          <a:fontRef idx="minor"/>
        </p:style>
      </p:sp>
      <p:pic>
        <p:nvPicPr>
          <p:cNvPr id="8" name="Picture 3">
            <a:extLst>
              <a:ext uri="{FF2B5EF4-FFF2-40B4-BE49-F238E27FC236}">
                <a16:creationId xmlns:a16="http://schemas.microsoft.com/office/drawing/2014/main" id="{3164CDCE-1976-45CC-8A05-785CEF638944}"/>
              </a:ext>
            </a:extLst>
          </p:cNvPr>
          <p:cNvPicPr/>
          <p:nvPr/>
        </p:nvPicPr>
        <p:blipFill>
          <a:blip r:embed="rId5"/>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3A4B982B-0D4A-49BE-99E5-30F10537824C}"/>
              </a:ext>
            </a:extLst>
          </p:cNvPr>
          <p:cNvSpPr/>
          <p:nvPr/>
        </p:nvSpPr>
        <p:spPr>
          <a:xfrm>
            <a:off x="5580993" y="3547241"/>
            <a:ext cx="1970690" cy="1418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BF521DD-837A-4D14-9290-FD8B673C84DC}"/>
              </a:ext>
            </a:extLst>
          </p:cNvPr>
          <p:cNvSpPr/>
          <p:nvPr/>
        </p:nvSpPr>
        <p:spPr>
          <a:xfrm>
            <a:off x="5647192" y="4172607"/>
            <a:ext cx="1970690" cy="1418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EC9178-1F23-44C7-B477-CC54E2F11577}"/>
              </a:ext>
            </a:extLst>
          </p:cNvPr>
          <p:cNvSpPr/>
          <p:nvPr/>
        </p:nvSpPr>
        <p:spPr>
          <a:xfrm>
            <a:off x="5580993" y="4809715"/>
            <a:ext cx="1970690" cy="14189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59" name="PlaceHolder 2"/>
          <p:cNvSpPr>
            <a:spLocks noGrp="1"/>
          </p:cNvSpPr>
          <p:nvPr>
            <p:ph/>
          </p:nvPr>
        </p:nvSpPr>
        <p:spPr>
          <a:xfrm>
            <a:off x="584280" y="125316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3. Advanced Search</a:t>
            </a:r>
          </a:p>
        </p:txBody>
      </p:sp>
      <p:sp>
        <p:nvSpPr>
          <p:cNvPr id="460" name="TextBox 10"/>
          <p:cNvSpPr/>
          <p:nvPr/>
        </p:nvSpPr>
        <p:spPr>
          <a:xfrm>
            <a:off x="1160640" y="161172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https://stackoverflow.com/search</a:t>
            </a:r>
            <a:endParaRPr lang="en-US" sz="1800" b="0" strike="noStrike" spc="-1">
              <a:latin typeface="Arial"/>
            </a:endParaRPr>
          </a:p>
          <a:p>
            <a:pPr>
              <a:lnSpc>
                <a:spcPct val="100000"/>
              </a:lnSpc>
              <a:buNone/>
            </a:pPr>
            <a:endParaRPr lang="en-US" sz="1800" b="0" strike="noStrike" spc="-1">
              <a:latin typeface="Arial"/>
            </a:endParaRPr>
          </a:p>
        </p:txBody>
      </p:sp>
      <p:pic>
        <p:nvPicPr>
          <p:cNvPr id="461" name="Picture 12"/>
          <p:cNvPicPr/>
          <p:nvPr/>
        </p:nvPicPr>
        <p:blipFill>
          <a:blip r:embed="rId4"/>
          <a:stretch/>
        </p:blipFill>
        <p:spPr>
          <a:xfrm>
            <a:off x="1261080" y="1934640"/>
            <a:ext cx="4366440" cy="4598280"/>
          </a:xfrm>
          <a:prstGeom prst="rect">
            <a:avLst/>
          </a:prstGeom>
          <a:ln>
            <a:noFill/>
          </a:ln>
          <a:effectLst>
            <a:outerShdw blurRad="292100" dist="139700" dir="2700000" algn="tl" rotWithShape="0">
              <a:srgbClr val="333333">
                <a:alpha val="65000"/>
              </a:srgbClr>
            </a:outerShdw>
          </a:effectLst>
        </p:spPr>
      </p:pic>
      <p:sp>
        <p:nvSpPr>
          <p:cNvPr id="462" name="TextBox 14"/>
          <p:cNvSpPr/>
          <p:nvPr/>
        </p:nvSpPr>
        <p:spPr>
          <a:xfrm>
            <a:off x="5898129" y="163616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https://stackoverflow.com/help/searching</a:t>
            </a:r>
            <a:endParaRPr lang="en-US" sz="1800" b="0" strike="noStrike" spc="-1">
              <a:latin typeface="Arial"/>
            </a:endParaRPr>
          </a:p>
          <a:p>
            <a:pPr>
              <a:lnSpc>
                <a:spcPct val="100000"/>
              </a:lnSpc>
              <a:buNone/>
            </a:pPr>
            <a:endParaRPr lang="en-US" sz="1800" b="0" strike="noStrike" spc="-1">
              <a:latin typeface="Arial"/>
            </a:endParaRPr>
          </a:p>
        </p:txBody>
      </p:sp>
      <p:pic>
        <p:nvPicPr>
          <p:cNvPr id="463" name="Picture 18"/>
          <p:cNvPicPr/>
          <p:nvPr/>
        </p:nvPicPr>
        <p:blipFill>
          <a:blip r:embed="rId6"/>
          <a:stretch/>
        </p:blipFill>
        <p:spPr>
          <a:xfrm>
            <a:off x="5996880" y="1943280"/>
            <a:ext cx="4680498" cy="4598280"/>
          </a:xfrm>
          <a:prstGeom prst="rect">
            <a:avLst/>
          </a:prstGeom>
          <a:ln>
            <a:noFill/>
          </a:ln>
          <a:effectLst>
            <a:outerShdw blurRad="292100" dist="139700" dir="2700000" algn="tl" rotWithShape="0">
              <a:srgbClr val="333333">
                <a:alpha val="65000"/>
              </a:srgbClr>
            </a:outerShdw>
          </a:effectLst>
        </p:spPr>
      </p:pic>
      <p:pic>
        <p:nvPicPr>
          <p:cNvPr id="8" name="Picture 3">
            <a:extLst>
              <a:ext uri="{FF2B5EF4-FFF2-40B4-BE49-F238E27FC236}">
                <a16:creationId xmlns:a16="http://schemas.microsoft.com/office/drawing/2014/main" id="{1CEEF81B-E561-425B-8358-8ADAE6D3FDC0}"/>
              </a:ext>
            </a:extLst>
          </p:cNvPr>
          <p:cNvPicPr/>
          <p:nvPr/>
        </p:nvPicPr>
        <p:blipFill>
          <a:blip r:embed="rId7"/>
          <a:stretch/>
        </p:blipFill>
        <p:spPr>
          <a:xfrm>
            <a:off x="10339560" y="5834520"/>
            <a:ext cx="1641600" cy="730440"/>
          </a:xfrm>
          <a:prstGeom prst="rect">
            <a:avLst/>
          </a:prstGeom>
          <a:ln w="0">
            <a:noFill/>
          </a:ln>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65" name="PlaceHolder 2"/>
          <p:cNvSpPr>
            <a:spLocks noGrp="1"/>
          </p:cNvSpPr>
          <p:nvPr>
            <p:ph/>
          </p:nvPr>
        </p:nvSpPr>
        <p:spPr>
          <a:xfrm>
            <a:off x="584280" y="123516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3. Advanced Search</a:t>
            </a:r>
          </a:p>
        </p:txBody>
      </p:sp>
      <p:sp>
        <p:nvSpPr>
          <p:cNvPr id="466" name="TextBox 10"/>
          <p:cNvSpPr/>
          <p:nvPr/>
        </p:nvSpPr>
        <p:spPr>
          <a:xfrm>
            <a:off x="191520" y="588852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https://stackoverflow.com/search</a:t>
            </a:r>
            <a:endParaRPr lang="en-US" sz="1800" b="0" strike="noStrike" spc="-1">
              <a:latin typeface="Arial"/>
            </a:endParaRPr>
          </a:p>
          <a:p>
            <a:pPr>
              <a:lnSpc>
                <a:spcPct val="100000"/>
              </a:lnSpc>
              <a:buNone/>
            </a:pPr>
            <a:endParaRPr lang="en-US" sz="1800" b="0" strike="noStrike" spc="-1">
              <a:latin typeface="Arial"/>
            </a:endParaRPr>
          </a:p>
        </p:txBody>
      </p:sp>
      <p:sp>
        <p:nvSpPr>
          <p:cNvPr id="467" name="TextBox 14"/>
          <p:cNvSpPr/>
          <p:nvPr/>
        </p:nvSpPr>
        <p:spPr>
          <a:xfrm>
            <a:off x="191520" y="624600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https://stackoverflow.com/help/searching</a:t>
            </a:r>
            <a:endParaRPr lang="en-US" sz="1800" b="0" strike="noStrike" spc="-1">
              <a:latin typeface="Arial"/>
            </a:endParaRPr>
          </a:p>
          <a:p>
            <a:pPr>
              <a:lnSpc>
                <a:spcPct val="100000"/>
              </a:lnSpc>
              <a:buNone/>
            </a:pPr>
            <a:endParaRPr lang="en-US" sz="1800" b="0" strike="noStrike" spc="-1">
              <a:latin typeface="Arial"/>
            </a:endParaRPr>
          </a:p>
        </p:txBody>
      </p:sp>
      <p:sp>
        <p:nvSpPr>
          <p:cNvPr id="468" name="TextBox 9"/>
          <p:cNvSpPr/>
          <p:nvPr/>
        </p:nvSpPr>
        <p:spPr>
          <a:xfrm>
            <a:off x="4722098" y="1279620"/>
            <a:ext cx="60955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b="0" strike="noStrike" spc="-1">
                <a:solidFill>
                  <a:srgbClr val="000000"/>
                </a:solidFill>
                <a:highlight>
                  <a:srgbClr val="FFFF00"/>
                </a:highlight>
                <a:latin typeface="Calibri"/>
              </a:rPr>
              <a:t>[jestjs] </a:t>
            </a:r>
            <a:r>
              <a:rPr lang="en-US" b="0" strike="noStrike" spc="-1">
                <a:solidFill>
                  <a:srgbClr val="000000"/>
                </a:solidFill>
                <a:latin typeface="Calibri"/>
              </a:rPr>
              <a:t>What is the difference between </a:t>
            </a:r>
            <a:r>
              <a:rPr lang="en-US" b="0" strike="noStrike" spc="-1">
                <a:solidFill>
                  <a:srgbClr val="000000"/>
                </a:solidFill>
                <a:highlight>
                  <a:srgbClr val="FFFF00"/>
                </a:highlight>
                <a:latin typeface="Calibri"/>
              </a:rPr>
              <a:t>"test" </a:t>
            </a:r>
            <a:r>
              <a:rPr lang="en-US" b="0" strike="noStrike" spc="-1">
                <a:solidFill>
                  <a:srgbClr val="000000"/>
                </a:solidFill>
                <a:latin typeface="Calibri"/>
              </a:rPr>
              <a:t>and it in jest?</a:t>
            </a:r>
            <a:endParaRPr lang="en-US" b="0" strike="noStrike" spc="-1">
              <a:latin typeface="Arial"/>
            </a:endParaRPr>
          </a:p>
        </p:txBody>
      </p:sp>
      <p:pic>
        <p:nvPicPr>
          <p:cNvPr id="469" name="Picture 7"/>
          <p:cNvPicPr/>
          <p:nvPr/>
        </p:nvPicPr>
        <p:blipFill>
          <a:blip r:embed="rId5"/>
          <a:stretch/>
        </p:blipFill>
        <p:spPr>
          <a:xfrm>
            <a:off x="4226759" y="1660998"/>
            <a:ext cx="7092405" cy="4797042"/>
          </a:xfrm>
          <a:prstGeom prst="rect">
            <a:avLst/>
          </a:prstGeom>
          <a:ln>
            <a:noFill/>
          </a:ln>
          <a:effectLst>
            <a:outerShdw blurRad="292100" dist="139700" dir="2700000" algn="tl" rotWithShape="0">
              <a:srgbClr val="333333">
                <a:alpha val="65000"/>
              </a:srgbClr>
            </a:outerShdw>
          </a:effectLst>
        </p:spPr>
      </p:pic>
      <p:pic>
        <p:nvPicPr>
          <p:cNvPr id="8" name="Picture 3">
            <a:extLst>
              <a:ext uri="{FF2B5EF4-FFF2-40B4-BE49-F238E27FC236}">
                <a16:creationId xmlns:a16="http://schemas.microsoft.com/office/drawing/2014/main" id="{E386AC8A-3897-47EF-A31F-824C44689826}"/>
              </a:ext>
            </a:extLst>
          </p:cNvPr>
          <p:cNvPicPr/>
          <p:nvPr/>
        </p:nvPicPr>
        <p:blipFill>
          <a:blip r:embed="rId6"/>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F60FB8A0-5A3A-4106-AF50-BDEF2F0A16D9}"/>
              </a:ext>
            </a:extLst>
          </p:cNvPr>
          <p:cNvSpPr/>
          <p:nvPr/>
        </p:nvSpPr>
        <p:spPr>
          <a:xfrm>
            <a:off x="5798820" y="1722120"/>
            <a:ext cx="266700" cy="14097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F9A030C-29C0-457C-A6B9-85405F4C4262}"/>
              </a:ext>
            </a:extLst>
          </p:cNvPr>
          <p:cNvSpPr/>
          <p:nvPr/>
        </p:nvSpPr>
        <p:spPr>
          <a:xfrm>
            <a:off x="7067550" y="1722120"/>
            <a:ext cx="186690" cy="14097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C393AD2-9E57-47DB-856E-25B249EDBE48}"/>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What is Stackoverflow</a:t>
            </a:r>
            <a:endParaRPr lang="en-US" sz="4400" b="0" strike="noStrike" spc="-1">
              <a:solidFill>
                <a:srgbClr val="000000"/>
              </a:solidFill>
              <a:latin typeface="Calibri"/>
            </a:endParaRPr>
          </a:p>
        </p:txBody>
      </p:sp>
      <p:sp>
        <p:nvSpPr>
          <p:cNvPr id="12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4" name="Picture 7"/>
          <p:cNvPicPr/>
          <p:nvPr/>
        </p:nvPicPr>
        <p:blipFill>
          <a:blip r:embed="rId3"/>
          <a:stretch/>
        </p:blipFill>
        <p:spPr>
          <a:xfrm>
            <a:off x="10339560" y="5834520"/>
            <a:ext cx="1641600" cy="730440"/>
          </a:xfrm>
          <a:prstGeom prst="rect">
            <a:avLst/>
          </a:prstGeom>
          <a:ln w="0">
            <a:noFill/>
          </a:ln>
        </p:spPr>
      </p:pic>
      <p:pic>
        <p:nvPicPr>
          <p:cNvPr id="125" name="Picture 6"/>
          <p:cNvPicPr/>
          <p:nvPr/>
        </p:nvPicPr>
        <p:blipFill>
          <a:blip r:embed="rId4"/>
          <a:stretch/>
        </p:blipFill>
        <p:spPr>
          <a:xfrm>
            <a:off x="3448971" y="1576647"/>
            <a:ext cx="5294058" cy="4623093"/>
          </a:xfrm>
          <a:prstGeom prst="rect">
            <a:avLst/>
          </a:prstGeom>
          <a:ln>
            <a:noFill/>
          </a:ln>
          <a:effectLst>
            <a:outerShdw blurRad="292100" dist="139700" dir="2700000" algn="tl" rotWithShape="0">
              <a:srgbClr val="333333">
                <a:alpha val="65000"/>
              </a:srgbClr>
            </a:outerShdw>
          </a:effectLst>
        </p:spPr>
      </p:pic>
      <p:sp>
        <p:nvSpPr>
          <p:cNvPr id="126" name="TextBox 9"/>
          <p:cNvSpPr/>
          <p:nvPr/>
        </p:nvSpPr>
        <p:spPr>
          <a:xfrm>
            <a:off x="210840" y="624546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https://stackexchange.com/sites</a:t>
            </a:r>
            <a:endParaRPr lang="en-US" sz="1800" b="0" strike="noStrike" spc="-1">
              <a:latin typeface="Arial"/>
            </a:endParaRPr>
          </a:p>
          <a:p>
            <a:pPr>
              <a:lnSpc>
                <a:spcPct val="100000"/>
              </a:lnSpc>
              <a:buNone/>
            </a:pPr>
            <a:endParaRPr lang="en-US" sz="1800" b="0" strike="noStrike" spc="-1">
              <a:latin typeface="Arial"/>
            </a:endParaRPr>
          </a:p>
        </p:txBody>
      </p:sp>
      <p:pic>
        <p:nvPicPr>
          <p:cNvPr id="7" name="Picture 6">
            <a:extLst>
              <a:ext uri="{FF2B5EF4-FFF2-40B4-BE49-F238E27FC236}">
                <a16:creationId xmlns:a16="http://schemas.microsoft.com/office/drawing/2014/main" id="{9ED653D4-4FAA-43C2-81B6-BED28EE00D25}"/>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51C7DE-4E68-44D1-BA49-ED1D36B29F16}"/>
              </a:ext>
            </a:extLst>
          </p:cNvPr>
          <p:cNvPicPr>
            <a:picLocks noChangeAspect="1"/>
          </p:cNvPicPr>
          <p:nvPr/>
        </p:nvPicPr>
        <p:blipFill>
          <a:blip r:embed="rId3"/>
          <a:stretch>
            <a:fillRect/>
          </a:stretch>
        </p:blipFill>
        <p:spPr>
          <a:xfrm>
            <a:off x="5600450" y="1684680"/>
            <a:ext cx="5116948" cy="487263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40EAA9E1-341E-45A2-8B84-B809135C4C31}"/>
              </a:ext>
            </a:extLst>
          </p:cNvPr>
          <p:cNvSpPr/>
          <p:nvPr/>
        </p:nvSpPr>
        <p:spPr>
          <a:xfrm>
            <a:off x="6133837" y="1684680"/>
            <a:ext cx="1303283" cy="302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65" name="PlaceHolder 2"/>
          <p:cNvSpPr>
            <a:spLocks noGrp="1"/>
          </p:cNvSpPr>
          <p:nvPr>
            <p:ph/>
          </p:nvPr>
        </p:nvSpPr>
        <p:spPr>
          <a:xfrm>
            <a:off x="584280" y="1235160"/>
            <a:ext cx="10515240" cy="4350960"/>
          </a:xfrm>
          <a:prstGeom prst="rect">
            <a:avLst/>
          </a:prstGeom>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3. Advanced Search</a:t>
            </a:r>
          </a:p>
        </p:txBody>
      </p:sp>
      <p:sp>
        <p:nvSpPr>
          <p:cNvPr id="466" name="TextBox 10"/>
          <p:cNvSpPr/>
          <p:nvPr/>
        </p:nvSpPr>
        <p:spPr>
          <a:xfrm>
            <a:off x="191520" y="588852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https://stackoverflow.com/search</a:t>
            </a:r>
            <a:endParaRPr lang="en-US" sz="1800" b="0" strike="noStrike" spc="-1">
              <a:latin typeface="Arial"/>
            </a:endParaRPr>
          </a:p>
          <a:p>
            <a:pPr>
              <a:lnSpc>
                <a:spcPct val="100000"/>
              </a:lnSpc>
              <a:buNone/>
            </a:pPr>
            <a:endParaRPr lang="en-US" sz="1800" b="0" strike="noStrike" spc="-1">
              <a:latin typeface="Arial"/>
            </a:endParaRPr>
          </a:p>
        </p:txBody>
      </p:sp>
      <p:sp>
        <p:nvSpPr>
          <p:cNvPr id="467" name="TextBox 14"/>
          <p:cNvSpPr/>
          <p:nvPr/>
        </p:nvSpPr>
        <p:spPr>
          <a:xfrm>
            <a:off x="191520" y="624600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https://stackoverflow.com/help/searching</a:t>
            </a:r>
            <a:endParaRPr lang="en-US" sz="1800" b="0" strike="noStrike" spc="-1">
              <a:latin typeface="Arial"/>
            </a:endParaRPr>
          </a:p>
          <a:p>
            <a:pPr>
              <a:lnSpc>
                <a:spcPct val="100000"/>
              </a:lnSpc>
              <a:buNone/>
            </a:pPr>
            <a:endParaRPr lang="en-US" sz="1800" b="0" strike="noStrike" spc="-1">
              <a:latin typeface="Arial"/>
            </a:endParaRPr>
          </a:p>
        </p:txBody>
      </p:sp>
      <p:pic>
        <p:nvPicPr>
          <p:cNvPr id="8" name="Picture 3">
            <a:extLst>
              <a:ext uri="{FF2B5EF4-FFF2-40B4-BE49-F238E27FC236}">
                <a16:creationId xmlns:a16="http://schemas.microsoft.com/office/drawing/2014/main" id="{E386AC8A-3897-47EF-A31F-824C44689826}"/>
              </a:ext>
            </a:extLst>
          </p:cNvPr>
          <p:cNvPicPr/>
          <p:nvPr/>
        </p:nvPicPr>
        <p:blipFill>
          <a:blip r:embed="rId6"/>
          <a:stretch/>
        </p:blipFill>
        <p:spPr>
          <a:xfrm>
            <a:off x="10339560" y="5834520"/>
            <a:ext cx="1641600" cy="730440"/>
          </a:xfrm>
          <a:prstGeom prst="rect">
            <a:avLst/>
          </a:prstGeom>
          <a:ln w="0">
            <a:noFill/>
          </a:ln>
        </p:spPr>
      </p:pic>
      <p:pic>
        <p:nvPicPr>
          <p:cNvPr id="9" name="Picture 18">
            <a:extLst>
              <a:ext uri="{FF2B5EF4-FFF2-40B4-BE49-F238E27FC236}">
                <a16:creationId xmlns:a16="http://schemas.microsoft.com/office/drawing/2014/main" id="{1377B4D6-0DAC-43F1-AA9C-2E2F2F941091}"/>
              </a:ext>
            </a:extLst>
          </p:cNvPr>
          <p:cNvPicPr/>
          <p:nvPr/>
        </p:nvPicPr>
        <p:blipFill>
          <a:blip r:embed="rId7"/>
          <a:stretch/>
        </p:blipFill>
        <p:spPr>
          <a:xfrm>
            <a:off x="832823" y="1684680"/>
            <a:ext cx="4111084" cy="4052640"/>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4BC991C1-40B9-4748-8F90-5459B15BBC1F}"/>
              </a:ext>
            </a:extLst>
          </p:cNvPr>
          <p:cNvSpPr/>
          <p:nvPr/>
        </p:nvSpPr>
        <p:spPr>
          <a:xfrm>
            <a:off x="1092480" y="3630930"/>
            <a:ext cx="465810" cy="15621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0F92DA-5A50-4984-AACC-C9A9C2355A6F}"/>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6934870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71"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4. Sidebar Similar Questions</a:t>
            </a:r>
          </a:p>
        </p:txBody>
      </p:sp>
      <p:sp>
        <p:nvSpPr>
          <p:cNvPr id="472" name="TextBox 10"/>
          <p:cNvSpPr/>
          <p:nvPr/>
        </p:nvSpPr>
        <p:spPr>
          <a:xfrm>
            <a:off x="191520" y="588852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https://stackoverflow.com/search</a:t>
            </a:r>
            <a:endParaRPr lang="en-US" sz="1800" b="0" strike="noStrike" spc="-1">
              <a:latin typeface="Arial"/>
            </a:endParaRPr>
          </a:p>
          <a:p>
            <a:pPr>
              <a:lnSpc>
                <a:spcPct val="100000"/>
              </a:lnSpc>
              <a:buNone/>
            </a:pPr>
            <a:endParaRPr lang="en-US" sz="1800" b="0" strike="noStrike" spc="-1">
              <a:latin typeface="Arial"/>
            </a:endParaRPr>
          </a:p>
        </p:txBody>
      </p:sp>
      <p:sp>
        <p:nvSpPr>
          <p:cNvPr id="473" name="TextBox 14"/>
          <p:cNvSpPr/>
          <p:nvPr/>
        </p:nvSpPr>
        <p:spPr>
          <a:xfrm>
            <a:off x="191520" y="624600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https://stackoverflow.com/help/searching</a:t>
            </a:r>
            <a:endParaRPr lang="en-US" sz="1800" b="0" strike="noStrike" spc="-1">
              <a:latin typeface="Arial"/>
            </a:endParaRPr>
          </a:p>
          <a:p>
            <a:pPr>
              <a:lnSpc>
                <a:spcPct val="100000"/>
              </a:lnSpc>
              <a:buNone/>
            </a:pPr>
            <a:endParaRPr lang="en-US" sz="1800" b="0" strike="noStrike" spc="-1">
              <a:latin typeface="Arial"/>
            </a:endParaRPr>
          </a:p>
        </p:txBody>
      </p:sp>
      <p:pic>
        <p:nvPicPr>
          <p:cNvPr id="474" name="Picture 3"/>
          <p:cNvPicPr/>
          <p:nvPr/>
        </p:nvPicPr>
        <p:blipFill>
          <a:blip r:embed="rId5"/>
          <a:stretch/>
        </p:blipFill>
        <p:spPr>
          <a:xfrm>
            <a:off x="4560480" y="1698120"/>
            <a:ext cx="6778800" cy="4628880"/>
          </a:xfrm>
          <a:prstGeom prst="rect">
            <a:avLst/>
          </a:prstGeom>
          <a:ln>
            <a:noFill/>
          </a:ln>
          <a:effectLst>
            <a:outerShdw blurRad="292100" dist="139700" dir="2700000" algn="tl" rotWithShape="0">
              <a:srgbClr val="333333">
                <a:alpha val="65000"/>
              </a:srgbClr>
            </a:outerShdw>
          </a:effectLst>
        </p:spPr>
      </p:pic>
      <p:sp>
        <p:nvSpPr>
          <p:cNvPr id="475" name="Rectangle 4"/>
          <p:cNvSpPr/>
          <p:nvPr/>
        </p:nvSpPr>
        <p:spPr>
          <a:xfrm>
            <a:off x="9391680" y="2019240"/>
            <a:ext cx="1847520" cy="42264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pic>
        <p:nvPicPr>
          <p:cNvPr id="8" name="Picture 3">
            <a:extLst>
              <a:ext uri="{FF2B5EF4-FFF2-40B4-BE49-F238E27FC236}">
                <a16:creationId xmlns:a16="http://schemas.microsoft.com/office/drawing/2014/main" id="{D8E9577C-922F-4A5A-A548-5604BB4F2A32}"/>
              </a:ext>
            </a:extLst>
          </p:cNvPr>
          <p:cNvPicPr/>
          <p:nvPr/>
        </p:nvPicPr>
        <p:blipFill>
          <a:blip r:embed="rId6"/>
          <a:stretch/>
        </p:blipFill>
        <p:spPr>
          <a:xfrm>
            <a:off x="10339560" y="5834520"/>
            <a:ext cx="1641600" cy="730440"/>
          </a:xfrm>
          <a:prstGeom prst="rect">
            <a:avLst/>
          </a:prstGeom>
          <a:ln w="0">
            <a:noFill/>
          </a:ln>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Picture 6"/>
          <p:cNvPicPr/>
          <p:nvPr/>
        </p:nvPicPr>
        <p:blipFill>
          <a:blip r:embed="rId3"/>
          <a:stretch/>
        </p:blipFill>
        <p:spPr>
          <a:xfrm>
            <a:off x="4716720" y="1481400"/>
            <a:ext cx="6522480" cy="4764600"/>
          </a:xfrm>
          <a:prstGeom prst="rect">
            <a:avLst/>
          </a:prstGeom>
          <a:ln>
            <a:noFill/>
          </a:ln>
          <a:effectLst>
            <a:outerShdw blurRad="292100" dist="139700" dir="2700000" algn="tl" rotWithShape="0">
              <a:srgbClr val="333333">
                <a:alpha val="65000"/>
              </a:srgbClr>
            </a:outerShdw>
          </a:effectLst>
        </p:spPr>
      </p:pic>
      <p:sp>
        <p:nvSpPr>
          <p:cNvPr id="477"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78" name="PlaceHolder 2"/>
          <p:cNvSpPr>
            <a:spLocks noGrp="1"/>
          </p:cNvSpPr>
          <p:nvPr>
            <p:ph/>
          </p:nvPr>
        </p:nvSpPr>
        <p:spPr>
          <a:xfrm>
            <a:off x="584280" y="1313640"/>
            <a:ext cx="10515240" cy="4350960"/>
          </a:xfrm>
          <a:prstGeom prst="rect">
            <a:avLst/>
          </a:prstGeom>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4. Sidebar Similar Questions</a:t>
            </a:r>
          </a:p>
        </p:txBody>
      </p:sp>
      <p:sp>
        <p:nvSpPr>
          <p:cNvPr id="479" name="TextBox 10"/>
          <p:cNvSpPr/>
          <p:nvPr/>
        </p:nvSpPr>
        <p:spPr>
          <a:xfrm>
            <a:off x="191520" y="588852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https://stackoverflow.com/search</a:t>
            </a:r>
            <a:endParaRPr lang="en-US" sz="1800" b="0" strike="noStrike" spc="-1">
              <a:latin typeface="Arial"/>
            </a:endParaRPr>
          </a:p>
          <a:p>
            <a:pPr>
              <a:lnSpc>
                <a:spcPct val="100000"/>
              </a:lnSpc>
              <a:buNone/>
            </a:pPr>
            <a:endParaRPr lang="en-US" sz="1800" b="0" strike="noStrike" spc="-1">
              <a:latin typeface="Arial"/>
            </a:endParaRPr>
          </a:p>
        </p:txBody>
      </p:sp>
      <p:sp>
        <p:nvSpPr>
          <p:cNvPr id="480" name="TextBox 14"/>
          <p:cNvSpPr/>
          <p:nvPr/>
        </p:nvSpPr>
        <p:spPr>
          <a:xfrm>
            <a:off x="191520" y="624600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https://stackoverflow.com/help/searching</a:t>
            </a:r>
            <a:endParaRPr lang="en-US" sz="1800" b="0" strike="noStrike" spc="-1">
              <a:latin typeface="Arial"/>
            </a:endParaRPr>
          </a:p>
          <a:p>
            <a:pPr>
              <a:lnSpc>
                <a:spcPct val="100000"/>
              </a:lnSpc>
              <a:buNone/>
            </a:pPr>
            <a:endParaRPr lang="en-US" sz="1800" b="0" strike="noStrike" spc="-1">
              <a:latin typeface="Arial"/>
            </a:endParaRPr>
          </a:p>
        </p:txBody>
      </p:sp>
      <p:sp>
        <p:nvSpPr>
          <p:cNvPr id="481" name="Rectangle 4"/>
          <p:cNvSpPr/>
          <p:nvPr/>
        </p:nvSpPr>
        <p:spPr>
          <a:xfrm>
            <a:off x="9505800" y="2286000"/>
            <a:ext cx="1733040" cy="395964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pic>
        <p:nvPicPr>
          <p:cNvPr id="8" name="Picture 3">
            <a:extLst>
              <a:ext uri="{FF2B5EF4-FFF2-40B4-BE49-F238E27FC236}">
                <a16:creationId xmlns:a16="http://schemas.microsoft.com/office/drawing/2014/main" id="{671EA974-5F32-489C-930B-0875F94B7103}"/>
              </a:ext>
            </a:extLst>
          </p:cNvPr>
          <p:cNvPicPr/>
          <p:nvPr/>
        </p:nvPicPr>
        <p:blipFill>
          <a:blip r:embed="rId6"/>
          <a:stretch/>
        </p:blipFill>
        <p:spPr>
          <a:xfrm>
            <a:off x="10339560" y="5834520"/>
            <a:ext cx="1641600" cy="730440"/>
          </a:xfrm>
          <a:prstGeom prst="rect">
            <a:avLst/>
          </a:prstGeom>
          <a:ln w="0">
            <a:noFill/>
          </a:ln>
        </p:spPr>
      </p:pic>
      <p:pic>
        <p:nvPicPr>
          <p:cNvPr id="9" name="Picture 8">
            <a:extLst>
              <a:ext uri="{FF2B5EF4-FFF2-40B4-BE49-F238E27FC236}">
                <a16:creationId xmlns:a16="http://schemas.microsoft.com/office/drawing/2014/main" id="{13218292-ACBD-4FCC-A85D-101A61A793D8}"/>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83"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5. Google Search</a:t>
            </a:r>
          </a:p>
        </p:txBody>
      </p:sp>
      <p:sp>
        <p:nvSpPr>
          <p:cNvPr id="484" name="TextBox 10"/>
          <p:cNvSpPr/>
          <p:nvPr/>
        </p:nvSpPr>
        <p:spPr>
          <a:xfrm>
            <a:off x="191520" y="588852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https://stackoverflow.com/search</a:t>
            </a:r>
            <a:endParaRPr lang="en-US" sz="1800" b="0" strike="noStrike" spc="-1">
              <a:latin typeface="Arial"/>
            </a:endParaRPr>
          </a:p>
          <a:p>
            <a:pPr>
              <a:lnSpc>
                <a:spcPct val="100000"/>
              </a:lnSpc>
              <a:buNone/>
            </a:pPr>
            <a:endParaRPr lang="en-US" sz="1800" b="0" strike="noStrike" spc="-1">
              <a:latin typeface="Arial"/>
            </a:endParaRPr>
          </a:p>
        </p:txBody>
      </p:sp>
      <p:sp>
        <p:nvSpPr>
          <p:cNvPr id="485" name="TextBox 14"/>
          <p:cNvSpPr/>
          <p:nvPr/>
        </p:nvSpPr>
        <p:spPr>
          <a:xfrm>
            <a:off x="191520" y="624600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https://stackoverflow.com/help/searching</a:t>
            </a:r>
            <a:endParaRPr lang="en-US" sz="1800" b="0" strike="noStrike" spc="-1">
              <a:latin typeface="Arial"/>
            </a:endParaRPr>
          </a:p>
          <a:p>
            <a:pPr>
              <a:lnSpc>
                <a:spcPct val="100000"/>
              </a:lnSpc>
              <a:buNone/>
            </a:pPr>
            <a:endParaRPr lang="en-US" sz="1800" b="0" strike="noStrike" spc="-1">
              <a:latin typeface="Arial"/>
            </a:endParaRPr>
          </a:p>
        </p:txBody>
      </p:sp>
      <p:grpSp>
        <p:nvGrpSpPr>
          <p:cNvPr id="2" name="Group 1">
            <a:extLst>
              <a:ext uri="{FF2B5EF4-FFF2-40B4-BE49-F238E27FC236}">
                <a16:creationId xmlns:a16="http://schemas.microsoft.com/office/drawing/2014/main" id="{ADBF5E0C-9D58-4D7A-A9D7-84504160D684}"/>
              </a:ext>
            </a:extLst>
          </p:cNvPr>
          <p:cNvGrpSpPr/>
          <p:nvPr/>
        </p:nvGrpSpPr>
        <p:grpSpPr>
          <a:xfrm>
            <a:off x="2131200" y="1821060"/>
            <a:ext cx="8316000" cy="4134240"/>
            <a:chOff x="3418200" y="1815840"/>
            <a:chExt cx="8316000" cy="4134240"/>
          </a:xfrm>
        </p:grpSpPr>
        <p:pic>
          <p:nvPicPr>
            <p:cNvPr id="486" name="Picture 8"/>
            <p:cNvPicPr/>
            <p:nvPr/>
          </p:nvPicPr>
          <p:blipFill>
            <a:blip r:embed="rId5"/>
            <a:stretch/>
          </p:blipFill>
          <p:spPr>
            <a:xfrm>
              <a:off x="3418200" y="1815840"/>
              <a:ext cx="8316000" cy="4134240"/>
            </a:xfrm>
            <a:prstGeom prst="rect">
              <a:avLst/>
            </a:prstGeom>
            <a:ln>
              <a:noFill/>
            </a:ln>
            <a:effectLst>
              <a:outerShdw blurRad="292100" dist="139700" dir="2700000" algn="tl" rotWithShape="0">
                <a:srgbClr val="333333">
                  <a:alpha val="65000"/>
                </a:srgbClr>
              </a:outerShdw>
            </a:effectLst>
          </p:spPr>
        </p:pic>
        <p:sp>
          <p:nvSpPr>
            <p:cNvPr id="487" name="Rectangle 9"/>
            <p:cNvSpPr/>
            <p:nvPr/>
          </p:nvSpPr>
          <p:spPr>
            <a:xfrm>
              <a:off x="4964040" y="3788280"/>
              <a:ext cx="4470120" cy="27864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88" name="Rectangle 12"/>
            <p:cNvSpPr/>
            <p:nvPr/>
          </p:nvSpPr>
          <p:spPr>
            <a:xfrm>
              <a:off x="4854960" y="4675680"/>
              <a:ext cx="5333760" cy="27864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89" name="Rectangle 13"/>
            <p:cNvSpPr/>
            <p:nvPr/>
          </p:nvSpPr>
          <p:spPr>
            <a:xfrm>
              <a:off x="4862160" y="4929480"/>
              <a:ext cx="5333760" cy="27864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90" name="Rectangle 15"/>
            <p:cNvSpPr/>
            <p:nvPr/>
          </p:nvSpPr>
          <p:spPr>
            <a:xfrm>
              <a:off x="4854960" y="5538960"/>
              <a:ext cx="2430720" cy="27864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p:style>
        </p:sp>
      </p:grpSp>
      <p:pic>
        <p:nvPicPr>
          <p:cNvPr id="11" name="Picture 3">
            <a:extLst>
              <a:ext uri="{FF2B5EF4-FFF2-40B4-BE49-F238E27FC236}">
                <a16:creationId xmlns:a16="http://schemas.microsoft.com/office/drawing/2014/main" id="{8FEC07FD-69EE-4A12-9822-C65127A0615B}"/>
              </a:ext>
            </a:extLst>
          </p:cNvPr>
          <p:cNvPicPr/>
          <p:nvPr/>
        </p:nvPicPr>
        <p:blipFill>
          <a:blip r:embed="rId6"/>
          <a:stretch/>
        </p:blipFill>
        <p:spPr>
          <a:xfrm>
            <a:off x="10339560" y="5834520"/>
            <a:ext cx="1641600" cy="730440"/>
          </a:xfrm>
          <a:prstGeom prst="rect">
            <a:avLst/>
          </a:prstGeom>
          <a:ln w="0">
            <a:noFill/>
          </a:ln>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493"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6. Google Advanced Search</a:t>
            </a:r>
          </a:p>
        </p:txBody>
      </p:sp>
      <p:sp>
        <p:nvSpPr>
          <p:cNvPr id="494" name="TextBox 10"/>
          <p:cNvSpPr/>
          <p:nvPr/>
        </p:nvSpPr>
        <p:spPr>
          <a:xfrm>
            <a:off x="191520" y="588852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https://stackoverflow.com/search</a:t>
            </a:r>
            <a:endParaRPr lang="en-US" sz="1800" b="0" strike="noStrike" spc="-1">
              <a:latin typeface="Arial"/>
            </a:endParaRPr>
          </a:p>
          <a:p>
            <a:pPr>
              <a:lnSpc>
                <a:spcPct val="100000"/>
              </a:lnSpc>
              <a:buNone/>
            </a:pPr>
            <a:endParaRPr lang="en-US" sz="1800" b="0" strike="noStrike" spc="-1">
              <a:latin typeface="Arial"/>
            </a:endParaRPr>
          </a:p>
        </p:txBody>
      </p:sp>
      <p:sp>
        <p:nvSpPr>
          <p:cNvPr id="495" name="TextBox 14"/>
          <p:cNvSpPr/>
          <p:nvPr/>
        </p:nvSpPr>
        <p:spPr>
          <a:xfrm>
            <a:off x="191520" y="6246000"/>
            <a:ext cx="6097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https://stackoverflow.com/help/searching</a:t>
            </a:r>
            <a:endParaRPr lang="en-US" sz="1800" b="0" strike="noStrike" spc="-1">
              <a:latin typeface="Arial"/>
            </a:endParaRPr>
          </a:p>
          <a:p>
            <a:pPr>
              <a:lnSpc>
                <a:spcPct val="100000"/>
              </a:lnSpc>
              <a:buNone/>
            </a:pPr>
            <a:endParaRPr lang="en-US" sz="1800" b="0" strike="noStrike" spc="-1">
              <a:latin typeface="Arial"/>
            </a:endParaRPr>
          </a:p>
        </p:txBody>
      </p:sp>
      <p:grpSp>
        <p:nvGrpSpPr>
          <p:cNvPr id="2" name="Group 1">
            <a:extLst>
              <a:ext uri="{FF2B5EF4-FFF2-40B4-BE49-F238E27FC236}">
                <a16:creationId xmlns:a16="http://schemas.microsoft.com/office/drawing/2014/main" id="{A965DD16-19A6-4E5A-A2A2-11AA2D184B73}"/>
              </a:ext>
            </a:extLst>
          </p:cNvPr>
          <p:cNvGrpSpPr/>
          <p:nvPr/>
        </p:nvGrpSpPr>
        <p:grpSpPr>
          <a:xfrm>
            <a:off x="4881762" y="1313640"/>
            <a:ext cx="5112000" cy="5205960"/>
            <a:chOff x="5968440" y="1313640"/>
            <a:chExt cx="5112000" cy="5205960"/>
          </a:xfrm>
        </p:grpSpPr>
        <p:pic>
          <p:nvPicPr>
            <p:cNvPr id="491" name="Picture 3"/>
            <p:cNvPicPr/>
            <p:nvPr/>
          </p:nvPicPr>
          <p:blipFill>
            <a:blip r:embed="rId5"/>
            <a:stretch/>
          </p:blipFill>
          <p:spPr>
            <a:xfrm>
              <a:off x="5968440" y="1313640"/>
              <a:ext cx="5112000" cy="5205960"/>
            </a:xfrm>
            <a:prstGeom prst="rect">
              <a:avLst/>
            </a:prstGeom>
            <a:ln>
              <a:noFill/>
            </a:ln>
            <a:effectLst>
              <a:outerShdw blurRad="292100" dist="139700" dir="2700000" algn="tl" rotWithShape="0">
                <a:srgbClr val="333333">
                  <a:alpha val="65000"/>
                </a:srgbClr>
              </a:outerShdw>
            </a:effectLst>
          </p:spPr>
        </p:pic>
        <p:sp>
          <p:nvSpPr>
            <p:cNvPr id="496" name="Rectangle 9"/>
            <p:cNvSpPr/>
            <p:nvPr/>
          </p:nvSpPr>
          <p:spPr>
            <a:xfrm>
              <a:off x="6908760" y="2340720"/>
              <a:ext cx="3831480" cy="77976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97" name="Rectangle 15"/>
            <p:cNvSpPr/>
            <p:nvPr/>
          </p:nvSpPr>
          <p:spPr>
            <a:xfrm>
              <a:off x="8991720" y="1485000"/>
              <a:ext cx="1153440" cy="18396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98" name="Rectangle 16"/>
            <p:cNvSpPr/>
            <p:nvPr/>
          </p:nvSpPr>
          <p:spPr>
            <a:xfrm>
              <a:off x="6908760" y="4867200"/>
              <a:ext cx="3831480" cy="77976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sp>
          <p:nvSpPr>
            <p:cNvPr id="499" name="Rectangle 17"/>
            <p:cNvSpPr/>
            <p:nvPr/>
          </p:nvSpPr>
          <p:spPr>
            <a:xfrm>
              <a:off x="6918480" y="5733000"/>
              <a:ext cx="3831480" cy="77976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p:style>
        </p:sp>
      </p:grpSp>
      <p:pic>
        <p:nvPicPr>
          <p:cNvPr id="11" name="Picture 3">
            <a:extLst>
              <a:ext uri="{FF2B5EF4-FFF2-40B4-BE49-F238E27FC236}">
                <a16:creationId xmlns:a16="http://schemas.microsoft.com/office/drawing/2014/main" id="{3962268C-9B7A-4460-B82A-5EE3BD8E1418}"/>
              </a:ext>
            </a:extLst>
          </p:cNvPr>
          <p:cNvPicPr/>
          <p:nvPr/>
        </p:nvPicPr>
        <p:blipFill>
          <a:blip r:embed="rId6"/>
          <a:stretch/>
        </p:blipFill>
        <p:spPr>
          <a:xfrm>
            <a:off x="10339560" y="5834520"/>
            <a:ext cx="1641600" cy="730440"/>
          </a:xfrm>
          <a:prstGeom prst="rect">
            <a:avLst/>
          </a:prstGeom>
          <a:ln w="0">
            <a:noFill/>
          </a:ln>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501"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6. Google  Advanced Search</a:t>
            </a:r>
          </a:p>
        </p:txBody>
      </p:sp>
      <p:sp>
        <p:nvSpPr>
          <p:cNvPr id="502" name="TextBox 11"/>
          <p:cNvSpPr/>
          <p:nvPr/>
        </p:nvSpPr>
        <p:spPr>
          <a:xfrm>
            <a:off x="191520" y="6246000"/>
            <a:ext cx="697824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3"/>
              </a:rPr>
              <a:t>https://www.googleguide.com/advanced_operators_reference.html</a:t>
            </a:r>
            <a:endParaRPr lang="en-US" sz="1800" b="0" strike="noStrike" spc="-1"/>
          </a:p>
          <a:p>
            <a:pPr>
              <a:lnSpc>
                <a:spcPct val="100000"/>
              </a:lnSpc>
              <a:buNone/>
            </a:pPr>
            <a:endParaRPr lang="en-US" sz="1800" b="0" strike="noStrike" spc="-1">
              <a:latin typeface="Arial"/>
            </a:endParaRPr>
          </a:p>
        </p:txBody>
      </p:sp>
      <p:sp>
        <p:nvSpPr>
          <p:cNvPr id="503" name="TextBox 13"/>
          <p:cNvSpPr/>
          <p:nvPr/>
        </p:nvSpPr>
        <p:spPr>
          <a:xfrm>
            <a:off x="204966" y="5988599"/>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latin typeface="-apple-system"/>
                <a:ea typeface="Segoe UI"/>
                <a:hlinkClick r:id="rId4"/>
              </a:rPr>
              <a:t>https://moz.com/learn/seo/search-operators</a:t>
            </a:r>
            <a:endParaRPr lang="en-US" sz="1800" b="0" strike="noStrike" spc="-1">
              <a:latin typeface="-apple-system"/>
            </a:endParaRPr>
          </a:p>
        </p:txBody>
      </p:sp>
      <p:graphicFrame>
        <p:nvGraphicFramePr>
          <p:cNvPr id="504" name="Table 6"/>
          <p:cNvGraphicFramePr/>
          <p:nvPr>
            <p:extLst>
              <p:ext uri="{D42A27DB-BD31-4B8C-83A1-F6EECF244321}">
                <p14:modId xmlns:p14="http://schemas.microsoft.com/office/powerpoint/2010/main" val="2291019750"/>
              </p:ext>
            </p:extLst>
          </p:nvPr>
        </p:nvGraphicFramePr>
        <p:xfrm>
          <a:off x="1506070" y="1950659"/>
          <a:ext cx="8891414" cy="3753361"/>
        </p:xfrm>
        <a:graphic>
          <a:graphicData uri="http://schemas.openxmlformats.org/drawingml/2006/table">
            <a:tbl>
              <a:tblPr/>
              <a:tblGrid>
                <a:gridCol w="1790889">
                  <a:extLst>
                    <a:ext uri="{9D8B030D-6E8A-4147-A177-3AD203B41FA5}">
                      <a16:colId xmlns:a16="http://schemas.microsoft.com/office/drawing/2014/main" val="20000"/>
                    </a:ext>
                  </a:extLst>
                </a:gridCol>
                <a:gridCol w="7100525">
                  <a:extLst>
                    <a:ext uri="{9D8B030D-6E8A-4147-A177-3AD203B41FA5}">
                      <a16:colId xmlns:a16="http://schemas.microsoft.com/office/drawing/2014/main" val="20001"/>
                    </a:ext>
                  </a:extLst>
                </a:gridCol>
              </a:tblGrid>
              <a:tr h="457868">
                <a:tc>
                  <a:txBody>
                    <a:bodyPr/>
                    <a:lstStyle/>
                    <a:p>
                      <a:pPr algn="ctr">
                        <a:lnSpc>
                          <a:spcPct val="107000"/>
                        </a:lnSpc>
                        <a:spcBef>
                          <a:spcPts val="799"/>
                        </a:spcBef>
                        <a:buNone/>
                        <a:tabLst>
                          <a:tab pos="0" algn="l"/>
                        </a:tabLst>
                      </a:pPr>
                      <a:r>
                        <a:rPr lang="en-US" sz="1800" b="1" strike="noStrike" cap="all" spc="-1">
                          <a:solidFill>
                            <a:srgbClr val="FFFFFF"/>
                          </a:solidFill>
                          <a:latin typeface="Calibri"/>
                        </a:rPr>
                        <a:t>Search Service</a:t>
                      </a:r>
                      <a:endParaRPr lang="en-US" sz="18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lstStyle/>
                    <a:p>
                      <a:pPr algn="ctr">
                        <a:lnSpc>
                          <a:spcPct val="107000"/>
                        </a:lnSpc>
                        <a:spcBef>
                          <a:spcPts val="799"/>
                        </a:spcBef>
                        <a:buNone/>
                        <a:tabLst>
                          <a:tab pos="0" algn="l"/>
                        </a:tabLst>
                      </a:pPr>
                      <a:r>
                        <a:rPr lang="en-US" sz="2000" b="1" strike="noStrike" cap="all" spc="-1">
                          <a:solidFill>
                            <a:srgbClr val="FFFFFF"/>
                          </a:solidFill>
                          <a:latin typeface="Calibri"/>
                        </a:rPr>
                        <a:t>Search Operators</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extLst>
                  <a:ext uri="{0D108BD9-81ED-4DB2-BD59-A6C34878D82A}">
                    <a16:rowId xmlns:a16="http://schemas.microsoft.com/office/drawing/2014/main" val="10000"/>
                  </a:ext>
                </a:extLst>
              </a:tr>
              <a:tr h="823810">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Web Search</a:t>
                      </a:r>
                      <a:endParaRPr lang="en-US" sz="1600" b="0" strike="noStrike" spc="-1">
                        <a:latin typeface="Arial"/>
                      </a:endParaRPr>
                    </a:p>
                  </a:txBody>
                  <a:tcPr marL="68400" marR="6840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err="1">
                          <a:solidFill>
                            <a:srgbClr val="000000"/>
                          </a:solidFill>
                          <a:latin typeface="Calibri"/>
                        </a:rPr>
                        <a:t>allinanchor</a:t>
                      </a:r>
                      <a:r>
                        <a:rPr lang="en-US" sz="2000" b="0" strike="noStrike" spc="-1">
                          <a:solidFill>
                            <a:srgbClr val="000000"/>
                          </a:solidFill>
                          <a:latin typeface="Calibri"/>
                        </a:rPr>
                        <a:t>, </a:t>
                      </a:r>
                      <a:r>
                        <a:rPr lang="en-US" sz="2000" b="0" strike="noStrike" spc="-1" err="1">
                          <a:solidFill>
                            <a:srgbClr val="000000"/>
                          </a:solidFill>
                          <a:latin typeface="Calibri"/>
                        </a:rPr>
                        <a:t>allintext</a:t>
                      </a:r>
                      <a:r>
                        <a:rPr lang="en-US" sz="2000" b="0" strike="noStrike" spc="-1">
                          <a:solidFill>
                            <a:srgbClr val="000000"/>
                          </a:solidFill>
                          <a:latin typeface="Calibri"/>
                        </a:rPr>
                        <a:t>, </a:t>
                      </a:r>
                      <a:r>
                        <a:rPr lang="en-US" sz="2000" b="0" strike="noStrike" spc="-1" err="1">
                          <a:solidFill>
                            <a:srgbClr val="000000"/>
                          </a:solidFill>
                          <a:latin typeface="Calibri"/>
                        </a:rPr>
                        <a:t>allintitle</a:t>
                      </a:r>
                      <a:r>
                        <a:rPr lang="en-US" sz="2000" b="0" strike="noStrike" spc="-1">
                          <a:solidFill>
                            <a:srgbClr val="000000"/>
                          </a:solidFill>
                          <a:latin typeface="Calibri"/>
                        </a:rPr>
                        <a:t>, </a:t>
                      </a:r>
                      <a:r>
                        <a:rPr lang="en-US" sz="2000" b="0" strike="noStrike" spc="-1" err="1">
                          <a:solidFill>
                            <a:srgbClr val="000000"/>
                          </a:solidFill>
                          <a:latin typeface="Calibri"/>
                        </a:rPr>
                        <a:t>allinurl</a:t>
                      </a:r>
                      <a:r>
                        <a:rPr lang="en-US" sz="2000" b="0" strike="noStrike" spc="-1">
                          <a:solidFill>
                            <a:srgbClr val="000000"/>
                          </a:solidFill>
                          <a:latin typeface="Calibri"/>
                        </a:rPr>
                        <a:t>, cache, define, filetype, id, </a:t>
                      </a:r>
                      <a:r>
                        <a:rPr lang="en-US" sz="2000" b="0" strike="noStrike" spc="-1" err="1">
                          <a:solidFill>
                            <a:srgbClr val="000000"/>
                          </a:solidFill>
                          <a:latin typeface="Calibri"/>
                        </a:rPr>
                        <a:t>inanchor</a:t>
                      </a:r>
                      <a:r>
                        <a:rPr lang="en-US" sz="2000" b="0" strike="noStrike" spc="-1">
                          <a:solidFill>
                            <a:srgbClr val="000000"/>
                          </a:solidFill>
                          <a:latin typeface="Calibri"/>
                        </a:rPr>
                        <a:t>, info, intext, intitle, </a:t>
                      </a:r>
                      <a:r>
                        <a:rPr lang="en-US" sz="2000" b="0" strike="noStrike" spc="-1" err="1">
                          <a:solidFill>
                            <a:srgbClr val="000000"/>
                          </a:solidFill>
                          <a:latin typeface="Calibri"/>
                        </a:rPr>
                        <a:t>inurl</a:t>
                      </a:r>
                      <a:r>
                        <a:rPr lang="en-US" sz="2000" b="0" strike="noStrike" spc="-1">
                          <a:solidFill>
                            <a:srgbClr val="000000"/>
                          </a:solidFill>
                          <a:latin typeface="Calibri"/>
                        </a:rPr>
                        <a:t>, link, related, site</a:t>
                      </a:r>
                      <a:endParaRPr lang="en-US" sz="2000" b="0" strike="noStrike" spc="-1">
                        <a:latin typeface="Arial"/>
                      </a:endParaRPr>
                    </a:p>
                  </a:txBody>
                  <a:tcPr marL="68400" marR="6840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extLst>
                  <a:ext uri="{0D108BD9-81ED-4DB2-BD59-A6C34878D82A}">
                    <a16:rowId xmlns:a16="http://schemas.microsoft.com/office/drawing/2014/main" val="10001"/>
                  </a:ext>
                </a:extLst>
              </a:tr>
              <a:tr h="411905">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Image Search</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allintitle, allinurl, filetype, inurl, intitle, site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549291">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Groups</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allintext, allintitle, author, group, insubject, intext, intitle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r h="549291">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Directory</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allintext, allintitle, allinurl, ext, filetype, intext, intitle, inurl</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4"/>
                  </a:ext>
                </a:extLst>
              </a:tr>
              <a:tr h="549291">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News</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allintext, allintitle, allinurl, intext, intitle, inurl, location, source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5"/>
                  </a:ext>
                </a:extLst>
              </a:tr>
              <a:tr h="411905">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Product Search</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err="1">
                          <a:solidFill>
                            <a:srgbClr val="000000"/>
                          </a:solidFill>
                          <a:latin typeface="Calibri"/>
                        </a:rPr>
                        <a:t>allintext</a:t>
                      </a:r>
                      <a:r>
                        <a:rPr lang="en-US" sz="2000" b="0" strike="noStrike" spc="-1">
                          <a:solidFill>
                            <a:srgbClr val="000000"/>
                          </a:solidFill>
                          <a:latin typeface="Calibri"/>
                        </a:rPr>
                        <a:t>, </a:t>
                      </a:r>
                      <a:r>
                        <a:rPr lang="en-US" sz="2000" b="0" strike="noStrike" spc="-1" err="1">
                          <a:solidFill>
                            <a:srgbClr val="000000"/>
                          </a:solidFill>
                          <a:latin typeface="Calibri"/>
                        </a:rPr>
                        <a:t>allintitle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6"/>
                  </a:ext>
                </a:extLst>
              </a:tr>
            </a:tbl>
          </a:graphicData>
        </a:graphic>
      </p:graphicFrame>
      <p:pic>
        <p:nvPicPr>
          <p:cNvPr id="7" name="Picture 3">
            <a:extLst>
              <a:ext uri="{FF2B5EF4-FFF2-40B4-BE49-F238E27FC236}">
                <a16:creationId xmlns:a16="http://schemas.microsoft.com/office/drawing/2014/main" id="{B6D915AF-93BE-4137-8750-C6AB5B67F393}"/>
              </a:ext>
            </a:extLst>
          </p:cNvPr>
          <p:cNvPicPr/>
          <p:nvPr/>
        </p:nvPicPr>
        <p:blipFill>
          <a:blip r:embed="rId5"/>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DDFE7FCB-4793-4C81-BCE8-1FDB9525FBF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501"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6. Google  Advanced Search</a:t>
            </a:r>
          </a:p>
        </p:txBody>
      </p:sp>
      <p:sp>
        <p:nvSpPr>
          <p:cNvPr id="502" name="TextBox 11"/>
          <p:cNvSpPr/>
          <p:nvPr/>
        </p:nvSpPr>
        <p:spPr>
          <a:xfrm>
            <a:off x="191520" y="6246000"/>
            <a:ext cx="69782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https://www.googleguide.com/advanced_operators_reference.html</a:t>
            </a:r>
            <a:endParaRPr lang="en-US" sz="1800" b="0" strike="noStrike" spc="-1">
              <a:latin typeface="Arial"/>
            </a:endParaRPr>
          </a:p>
          <a:p>
            <a:pPr>
              <a:lnSpc>
                <a:spcPct val="100000"/>
              </a:lnSpc>
              <a:buNone/>
            </a:pPr>
            <a:endParaRPr lang="en-US" sz="1800" b="0" strike="noStrike" spc="-1">
              <a:latin typeface="Arial"/>
            </a:endParaRPr>
          </a:p>
        </p:txBody>
      </p:sp>
      <p:sp>
        <p:nvSpPr>
          <p:cNvPr id="503" name="TextBox 13"/>
          <p:cNvSpPr/>
          <p:nvPr/>
        </p:nvSpPr>
        <p:spPr>
          <a:xfrm>
            <a:off x="204966" y="5988599"/>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latin typeface="+mj-lt"/>
                <a:ea typeface="Segoe UI"/>
                <a:hlinkClick r:id="rId4"/>
              </a:rPr>
              <a:t>https://moz.com/learn/seo/search-operators</a:t>
            </a:r>
            <a:endParaRPr lang="en-US" sz="1800" b="0" strike="noStrike" spc="-1">
              <a:latin typeface="+mj-lt"/>
            </a:endParaRPr>
          </a:p>
        </p:txBody>
      </p:sp>
      <p:pic>
        <p:nvPicPr>
          <p:cNvPr id="7" name="Picture 3">
            <a:extLst>
              <a:ext uri="{FF2B5EF4-FFF2-40B4-BE49-F238E27FC236}">
                <a16:creationId xmlns:a16="http://schemas.microsoft.com/office/drawing/2014/main" id="{B6D915AF-93BE-4137-8750-C6AB5B67F393}"/>
              </a:ext>
            </a:extLst>
          </p:cNvPr>
          <p:cNvPicPr/>
          <p:nvPr/>
        </p:nvPicPr>
        <p:blipFill>
          <a:blip r:embed="rId5"/>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26A05AD8-2F27-4045-9C61-2750F2619013}"/>
              </a:ext>
            </a:extLst>
          </p:cNvPr>
          <p:cNvPicPr>
            <a:picLocks noChangeAspect="1"/>
          </p:cNvPicPr>
          <p:nvPr/>
        </p:nvPicPr>
        <p:blipFill>
          <a:blip r:embed="rId6"/>
          <a:stretch>
            <a:fillRect/>
          </a:stretch>
        </p:blipFill>
        <p:spPr>
          <a:xfrm>
            <a:off x="3799852" y="1798560"/>
            <a:ext cx="4592296" cy="424225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C0844D7-5748-435F-B1B6-C8EC8E8A3AB7}"/>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53435324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501"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6. Google  Advanced Search</a:t>
            </a:r>
          </a:p>
        </p:txBody>
      </p:sp>
      <p:sp>
        <p:nvSpPr>
          <p:cNvPr id="502" name="TextBox 11"/>
          <p:cNvSpPr/>
          <p:nvPr/>
        </p:nvSpPr>
        <p:spPr>
          <a:xfrm>
            <a:off x="191520" y="6246000"/>
            <a:ext cx="69782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https://www.googleguide.com/advanced_operators_reference.html</a:t>
            </a:r>
            <a:endParaRPr lang="en-US" sz="1800" b="0" strike="noStrike" spc="-1">
              <a:latin typeface="Arial"/>
            </a:endParaRPr>
          </a:p>
          <a:p>
            <a:pPr>
              <a:lnSpc>
                <a:spcPct val="100000"/>
              </a:lnSpc>
              <a:buNone/>
            </a:pPr>
            <a:endParaRPr lang="en-US" sz="1800" b="0" strike="noStrike" spc="-1">
              <a:latin typeface="Arial"/>
            </a:endParaRPr>
          </a:p>
        </p:txBody>
      </p:sp>
      <p:sp>
        <p:nvSpPr>
          <p:cNvPr id="503" name="TextBox 13"/>
          <p:cNvSpPr/>
          <p:nvPr/>
        </p:nvSpPr>
        <p:spPr>
          <a:xfrm>
            <a:off x="204966" y="5988599"/>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https://moz.com/learn/seo/search-operators</a:t>
            </a:r>
            <a:endParaRPr lang="en-US" sz="1800" b="0" strike="noStrike" spc="-1"/>
          </a:p>
        </p:txBody>
      </p:sp>
      <p:pic>
        <p:nvPicPr>
          <p:cNvPr id="7" name="Picture 3">
            <a:extLst>
              <a:ext uri="{FF2B5EF4-FFF2-40B4-BE49-F238E27FC236}">
                <a16:creationId xmlns:a16="http://schemas.microsoft.com/office/drawing/2014/main" id="{B6D915AF-93BE-4137-8750-C6AB5B67F393}"/>
              </a:ext>
            </a:extLst>
          </p:cNvPr>
          <p:cNvPicPr/>
          <p:nvPr/>
        </p:nvPicPr>
        <p:blipFill>
          <a:blip r:embed="rId5"/>
          <a:stretch/>
        </p:blipFill>
        <p:spPr>
          <a:xfrm>
            <a:off x="10339560" y="5834520"/>
            <a:ext cx="1641600" cy="730440"/>
          </a:xfrm>
          <a:prstGeom prst="rect">
            <a:avLst/>
          </a:prstGeom>
          <a:ln w="0">
            <a:noFill/>
          </a:ln>
        </p:spPr>
      </p:pic>
      <p:grpSp>
        <p:nvGrpSpPr>
          <p:cNvPr id="3" name="Group 2">
            <a:extLst>
              <a:ext uri="{FF2B5EF4-FFF2-40B4-BE49-F238E27FC236}">
                <a16:creationId xmlns:a16="http://schemas.microsoft.com/office/drawing/2014/main" id="{2CF9BC79-1C3D-45E6-AAB9-7D31A8CF5F1C}"/>
              </a:ext>
            </a:extLst>
          </p:cNvPr>
          <p:cNvGrpSpPr/>
          <p:nvPr/>
        </p:nvGrpSpPr>
        <p:grpSpPr>
          <a:xfrm>
            <a:off x="3717472" y="1786075"/>
            <a:ext cx="4757056" cy="4159117"/>
            <a:chOff x="3717472" y="1786075"/>
            <a:chExt cx="4757056" cy="4159117"/>
          </a:xfrm>
        </p:grpSpPr>
        <p:pic>
          <p:nvPicPr>
            <p:cNvPr id="6" name="Picture 5">
              <a:extLst>
                <a:ext uri="{FF2B5EF4-FFF2-40B4-BE49-F238E27FC236}">
                  <a16:creationId xmlns:a16="http://schemas.microsoft.com/office/drawing/2014/main" id="{78414679-C32B-40C6-BDF2-CC043B822816}"/>
                </a:ext>
              </a:extLst>
            </p:cNvPr>
            <p:cNvPicPr>
              <a:picLocks noChangeAspect="1"/>
            </p:cNvPicPr>
            <p:nvPr/>
          </p:nvPicPr>
          <p:blipFill>
            <a:blip r:embed="rId6"/>
            <a:stretch>
              <a:fillRect/>
            </a:stretch>
          </p:blipFill>
          <p:spPr>
            <a:xfrm>
              <a:off x="3717472" y="1786075"/>
              <a:ext cx="4757056" cy="4159117"/>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3EA689FC-ADB3-4002-A4EF-59A1FCB4796E}"/>
                </a:ext>
              </a:extLst>
            </p:cNvPr>
            <p:cNvSpPr/>
            <p:nvPr/>
          </p:nvSpPr>
          <p:spPr>
            <a:xfrm>
              <a:off x="5410983" y="1838315"/>
              <a:ext cx="599440" cy="27915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0109770-1DA9-46DA-82A5-3B23CA73DD0A}"/>
                </a:ext>
              </a:extLst>
            </p:cNvPr>
            <p:cNvSpPr/>
            <p:nvPr/>
          </p:nvSpPr>
          <p:spPr>
            <a:xfrm>
              <a:off x="5893699" y="2888274"/>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2F1587-BFED-4D6E-9918-CB157EF65A04}"/>
                </a:ext>
              </a:extLst>
            </p:cNvPr>
            <p:cNvSpPr/>
            <p:nvPr/>
          </p:nvSpPr>
          <p:spPr>
            <a:xfrm>
              <a:off x="5750540" y="3874104"/>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6C2FC3-995D-4623-A283-582F0770C35A}"/>
                </a:ext>
              </a:extLst>
            </p:cNvPr>
            <p:cNvSpPr/>
            <p:nvPr/>
          </p:nvSpPr>
          <p:spPr>
            <a:xfrm>
              <a:off x="5913241" y="4638039"/>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872318-4BB0-4550-9855-9AC61574E144}"/>
                </a:ext>
              </a:extLst>
            </p:cNvPr>
            <p:cNvSpPr/>
            <p:nvPr/>
          </p:nvSpPr>
          <p:spPr>
            <a:xfrm>
              <a:off x="4990515" y="5466295"/>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A610CAB0-E69B-4626-AC24-A586492DE3C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44819023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501"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6. Google  Advanced Search</a:t>
            </a:r>
          </a:p>
        </p:txBody>
      </p:sp>
      <p:sp>
        <p:nvSpPr>
          <p:cNvPr id="502" name="TextBox 11"/>
          <p:cNvSpPr/>
          <p:nvPr/>
        </p:nvSpPr>
        <p:spPr>
          <a:xfrm>
            <a:off x="191520" y="6246000"/>
            <a:ext cx="69782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https://www.googleguide.com/advanced_operators_reference.html</a:t>
            </a:r>
            <a:endParaRPr lang="en-US" sz="1800" b="0" strike="noStrike" spc="-1">
              <a:latin typeface="Arial"/>
            </a:endParaRPr>
          </a:p>
          <a:p>
            <a:pPr>
              <a:lnSpc>
                <a:spcPct val="100000"/>
              </a:lnSpc>
              <a:buNone/>
            </a:pPr>
            <a:endParaRPr lang="en-US" sz="1800" b="0" strike="noStrike" spc="-1">
              <a:latin typeface="Arial"/>
            </a:endParaRPr>
          </a:p>
        </p:txBody>
      </p:sp>
      <p:sp>
        <p:nvSpPr>
          <p:cNvPr id="503" name="TextBox 13"/>
          <p:cNvSpPr/>
          <p:nvPr/>
        </p:nvSpPr>
        <p:spPr>
          <a:xfrm>
            <a:off x="204966" y="5988599"/>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https://moz.com/learn/seo/search-operators</a:t>
            </a:r>
            <a:endParaRPr lang="en-US" sz="1800" b="0" strike="noStrike" spc="-1"/>
          </a:p>
        </p:txBody>
      </p:sp>
      <p:pic>
        <p:nvPicPr>
          <p:cNvPr id="7" name="Picture 3">
            <a:extLst>
              <a:ext uri="{FF2B5EF4-FFF2-40B4-BE49-F238E27FC236}">
                <a16:creationId xmlns:a16="http://schemas.microsoft.com/office/drawing/2014/main" id="{B6D915AF-93BE-4137-8750-C6AB5B67F393}"/>
              </a:ext>
            </a:extLst>
          </p:cNvPr>
          <p:cNvPicPr/>
          <p:nvPr/>
        </p:nvPicPr>
        <p:blipFill>
          <a:blip r:embed="rId5"/>
          <a:stretch/>
        </p:blipFill>
        <p:spPr>
          <a:xfrm>
            <a:off x="10339560" y="5834520"/>
            <a:ext cx="1641600" cy="730440"/>
          </a:xfrm>
          <a:prstGeom prst="rect">
            <a:avLst/>
          </a:prstGeom>
          <a:ln w="0">
            <a:noFill/>
          </a:ln>
        </p:spPr>
      </p:pic>
      <p:sp>
        <p:nvSpPr>
          <p:cNvPr id="8" name="Rectangle 7">
            <a:extLst>
              <a:ext uri="{FF2B5EF4-FFF2-40B4-BE49-F238E27FC236}">
                <a16:creationId xmlns:a16="http://schemas.microsoft.com/office/drawing/2014/main" id="{3EA689FC-ADB3-4002-A4EF-59A1FCB4796E}"/>
              </a:ext>
            </a:extLst>
          </p:cNvPr>
          <p:cNvSpPr/>
          <p:nvPr/>
        </p:nvSpPr>
        <p:spPr>
          <a:xfrm>
            <a:off x="6047171" y="1841528"/>
            <a:ext cx="599440" cy="27915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0109770-1DA9-46DA-82A5-3B23CA73DD0A}"/>
              </a:ext>
            </a:extLst>
          </p:cNvPr>
          <p:cNvSpPr/>
          <p:nvPr/>
        </p:nvSpPr>
        <p:spPr>
          <a:xfrm>
            <a:off x="6496334" y="2879678"/>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2F1587-BFED-4D6E-9918-CB157EF65A04}"/>
              </a:ext>
            </a:extLst>
          </p:cNvPr>
          <p:cNvSpPr/>
          <p:nvPr/>
        </p:nvSpPr>
        <p:spPr>
          <a:xfrm>
            <a:off x="6346891" y="3874104"/>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6C2FC3-995D-4623-A283-582F0770C35A}"/>
              </a:ext>
            </a:extLst>
          </p:cNvPr>
          <p:cNvSpPr/>
          <p:nvPr/>
        </p:nvSpPr>
        <p:spPr>
          <a:xfrm>
            <a:off x="6496334" y="4638039"/>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872318-4BB0-4550-9855-9AC61574E144}"/>
              </a:ext>
            </a:extLst>
          </p:cNvPr>
          <p:cNvSpPr/>
          <p:nvPr/>
        </p:nvSpPr>
        <p:spPr>
          <a:xfrm>
            <a:off x="5613369" y="5466295"/>
            <a:ext cx="325090" cy="1561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B5DCB74-7D15-461D-A299-8F192D9099E9}"/>
              </a:ext>
            </a:extLst>
          </p:cNvPr>
          <p:cNvPicPr>
            <a:picLocks noChangeAspect="1"/>
          </p:cNvPicPr>
          <p:nvPr/>
        </p:nvPicPr>
        <p:blipFill>
          <a:blip r:embed="rId6"/>
          <a:stretch>
            <a:fillRect/>
          </a:stretch>
        </p:blipFill>
        <p:spPr>
          <a:xfrm>
            <a:off x="3668236" y="1744791"/>
            <a:ext cx="4855529" cy="424380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3758FAB1-05F9-49EE-9D8E-5487770043F4}"/>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3" name="Rectangle 2">
            <a:extLst>
              <a:ext uri="{FF2B5EF4-FFF2-40B4-BE49-F238E27FC236}">
                <a16:creationId xmlns:a16="http://schemas.microsoft.com/office/drawing/2014/main" id="{0BD25F6C-BDF8-4B68-B972-141887F41DD2}"/>
              </a:ext>
            </a:extLst>
          </p:cNvPr>
          <p:cNvSpPr/>
          <p:nvPr/>
        </p:nvSpPr>
        <p:spPr>
          <a:xfrm>
            <a:off x="4858512" y="1841528"/>
            <a:ext cx="650999" cy="27915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1F51887-D624-4CDB-9F9E-C44276DFF58D}"/>
              </a:ext>
            </a:extLst>
          </p:cNvPr>
          <p:cNvSpPr/>
          <p:nvPr/>
        </p:nvSpPr>
        <p:spPr>
          <a:xfrm>
            <a:off x="5837966" y="2834640"/>
            <a:ext cx="325090" cy="23531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63C3C9-E0EB-4FAB-9273-F84B11C482E7}"/>
              </a:ext>
            </a:extLst>
          </p:cNvPr>
          <p:cNvSpPr/>
          <p:nvPr/>
        </p:nvSpPr>
        <p:spPr>
          <a:xfrm>
            <a:off x="5962843" y="3818653"/>
            <a:ext cx="325090" cy="23531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79DF94-6DA2-4B91-A31E-0BC4E25B751C}"/>
              </a:ext>
            </a:extLst>
          </p:cNvPr>
          <p:cNvSpPr/>
          <p:nvPr/>
        </p:nvSpPr>
        <p:spPr>
          <a:xfrm>
            <a:off x="5920110" y="4598448"/>
            <a:ext cx="325090" cy="23531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83690AD-85A9-4AFF-9BCD-5FCFDEE7F102}"/>
              </a:ext>
            </a:extLst>
          </p:cNvPr>
          <p:cNvSpPr/>
          <p:nvPr/>
        </p:nvSpPr>
        <p:spPr>
          <a:xfrm>
            <a:off x="5882199" y="5464805"/>
            <a:ext cx="325090" cy="23531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59824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501"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6. Google  Advanced Search</a:t>
            </a:r>
          </a:p>
        </p:txBody>
      </p:sp>
      <p:sp>
        <p:nvSpPr>
          <p:cNvPr id="502" name="TextBox 11"/>
          <p:cNvSpPr/>
          <p:nvPr/>
        </p:nvSpPr>
        <p:spPr>
          <a:xfrm>
            <a:off x="191520" y="6246000"/>
            <a:ext cx="69782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https://www.googleguide.com/advanced_operators_reference.html</a:t>
            </a:r>
            <a:endParaRPr lang="en-US" sz="1800" b="0" strike="noStrike" spc="-1">
              <a:latin typeface="Arial"/>
            </a:endParaRPr>
          </a:p>
          <a:p>
            <a:pPr>
              <a:lnSpc>
                <a:spcPct val="100000"/>
              </a:lnSpc>
              <a:buNone/>
            </a:pPr>
            <a:endParaRPr lang="en-US" sz="1800" b="0" strike="noStrike" spc="-1">
              <a:latin typeface="Arial"/>
            </a:endParaRPr>
          </a:p>
        </p:txBody>
      </p:sp>
      <p:sp>
        <p:nvSpPr>
          <p:cNvPr id="503" name="TextBox 13"/>
          <p:cNvSpPr/>
          <p:nvPr/>
        </p:nvSpPr>
        <p:spPr>
          <a:xfrm>
            <a:off x="204966" y="5988599"/>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https://moz.com/learn/seo/search-operators</a:t>
            </a:r>
            <a:endParaRPr lang="en-US" sz="1800" b="0" strike="noStrike" spc="-1"/>
          </a:p>
        </p:txBody>
      </p:sp>
      <p:pic>
        <p:nvPicPr>
          <p:cNvPr id="7" name="Picture 3">
            <a:extLst>
              <a:ext uri="{FF2B5EF4-FFF2-40B4-BE49-F238E27FC236}">
                <a16:creationId xmlns:a16="http://schemas.microsoft.com/office/drawing/2014/main" id="{B6D915AF-93BE-4137-8750-C6AB5B67F393}"/>
              </a:ext>
            </a:extLst>
          </p:cNvPr>
          <p:cNvPicPr/>
          <p:nvPr/>
        </p:nvPicPr>
        <p:blipFill>
          <a:blip r:embed="rId5"/>
          <a:stretch/>
        </p:blipFill>
        <p:spPr>
          <a:xfrm>
            <a:off x="10339560" y="5834520"/>
            <a:ext cx="1641600" cy="730440"/>
          </a:xfrm>
          <a:prstGeom prst="rect">
            <a:avLst/>
          </a:prstGeom>
          <a:ln w="0">
            <a:noFill/>
          </a:ln>
        </p:spPr>
      </p:pic>
      <p:pic>
        <p:nvPicPr>
          <p:cNvPr id="9" name="Picture 8">
            <a:extLst>
              <a:ext uri="{FF2B5EF4-FFF2-40B4-BE49-F238E27FC236}">
                <a16:creationId xmlns:a16="http://schemas.microsoft.com/office/drawing/2014/main" id="{C37CAE13-BD99-469F-BC61-37E82E38627D}"/>
              </a:ext>
            </a:extLst>
          </p:cNvPr>
          <p:cNvPicPr>
            <a:picLocks noChangeAspect="1"/>
          </p:cNvPicPr>
          <p:nvPr/>
        </p:nvPicPr>
        <p:blipFill>
          <a:blip r:embed="rId6"/>
          <a:stretch>
            <a:fillRect/>
          </a:stretch>
        </p:blipFill>
        <p:spPr>
          <a:xfrm>
            <a:off x="2689565" y="1946833"/>
            <a:ext cx="6812870" cy="400846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DB518EE-4708-420D-8C9E-C4A810432369}"/>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17496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2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9" name="Picture 7"/>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F2D5D013-B2D3-4BFD-874E-E219F419F6E2}"/>
              </a:ext>
            </a:extLst>
          </p:cNvPr>
          <p:cNvSpPr txBox="1"/>
          <p:nvPr/>
        </p:nvSpPr>
        <p:spPr>
          <a:xfrm>
            <a:off x="182220" y="1328351"/>
            <a:ext cx="6096000" cy="480131"/>
          </a:xfrm>
          <a:prstGeom prst="rect">
            <a:avLst/>
          </a:prstGeom>
          <a:noFill/>
        </p:spPr>
        <p:txBody>
          <a:bodyPr wrap="square">
            <a:spAutoFit/>
          </a:bodyPr>
          <a:lstStyle/>
          <a:p>
            <a:pPr marL="685800" lvl="1" indent="-228600">
              <a:lnSpc>
                <a:spcPct val="90000"/>
              </a:lnSpc>
              <a:spcBef>
                <a:spcPts val="499"/>
              </a:spcBef>
              <a:buClr>
                <a:srgbClr val="000000"/>
              </a:buClr>
              <a:buFont typeface="Arial"/>
              <a:buChar char="•"/>
            </a:pPr>
            <a:r>
              <a:rPr lang="en-US" sz="2800" b="0" strike="noStrike" spc="-1">
                <a:solidFill>
                  <a:srgbClr val="000000"/>
                </a:solidFill>
                <a:latin typeface="-apple-system"/>
              </a:rPr>
              <a:t>Why do you need it?</a:t>
            </a:r>
            <a:endParaRPr lang="en-US" sz="2800" b="0" strike="noStrike" spc="-1">
              <a:latin typeface="-apple-system"/>
            </a:endParaRPr>
          </a:p>
        </p:txBody>
      </p:sp>
      <p:pic>
        <p:nvPicPr>
          <p:cNvPr id="5" name="Picture 4">
            <a:extLst>
              <a:ext uri="{FF2B5EF4-FFF2-40B4-BE49-F238E27FC236}">
                <a16:creationId xmlns:a16="http://schemas.microsoft.com/office/drawing/2014/main" id="{75691077-E739-4F94-9B6C-280F5D1CE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7016" y="1928160"/>
            <a:ext cx="6617968" cy="4411979"/>
          </a:xfrm>
          <a:prstGeom prst="rect">
            <a:avLst/>
          </a:prstGeom>
          <a:ln>
            <a:noFill/>
          </a:ln>
          <a:effectLst>
            <a:softEdge rad="112500"/>
          </a:effectLst>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inherit"/>
              </a:rPr>
              <a:t>How do I search?</a:t>
            </a:r>
            <a:endParaRPr lang="en-US" sz="4400" b="0" strike="noStrike" spc="-1">
              <a:solidFill>
                <a:srgbClr val="000000"/>
              </a:solidFill>
              <a:latin typeface="Calibri"/>
            </a:endParaRPr>
          </a:p>
        </p:txBody>
      </p:sp>
      <p:sp>
        <p:nvSpPr>
          <p:cNvPr id="501" name="PlaceHolder 2"/>
          <p:cNvSpPr>
            <a:spLocks noGrp="1"/>
          </p:cNvSpPr>
          <p:nvPr>
            <p:ph/>
          </p:nvPr>
        </p:nvSpPr>
        <p:spPr>
          <a:xfrm>
            <a:off x="584280" y="1313640"/>
            <a:ext cx="10515240" cy="4350960"/>
          </a:xfrm>
          <a:prstGeom prst="rect">
            <a:avLst/>
          </a:prstGeom>
          <a:noFill/>
          <a:ln w="0">
            <a:noFill/>
          </a:ln>
        </p:spPr>
        <p:txBody>
          <a:bodyPr anchor="t">
            <a:noAutofit/>
          </a:bodyPr>
          <a:lstStyle/>
          <a:p>
            <a:pPr>
              <a:lnSpc>
                <a:spcPct val="90000"/>
              </a:lnSpc>
              <a:spcBef>
                <a:spcPts val="1001"/>
              </a:spcBef>
              <a:buNone/>
              <a:tabLst>
                <a:tab pos="0" algn="l"/>
              </a:tabLst>
            </a:pPr>
            <a:r>
              <a:rPr lang="en-US" sz="2800" b="0" strike="noStrike" spc="-1">
                <a:solidFill>
                  <a:srgbClr val="000000"/>
                </a:solidFill>
                <a:latin typeface="Calibri"/>
              </a:rPr>
              <a:t>6. Google  Advanced Search</a:t>
            </a:r>
          </a:p>
        </p:txBody>
      </p:sp>
      <p:sp>
        <p:nvSpPr>
          <p:cNvPr id="502" name="TextBox 11"/>
          <p:cNvSpPr/>
          <p:nvPr/>
        </p:nvSpPr>
        <p:spPr>
          <a:xfrm>
            <a:off x="191520" y="6246000"/>
            <a:ext cx="69782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https://www.googleguide.com/advanced_operators_reference.html</a:t>
            </a:r>
            <a:endParaRPr lang="en-US" sz="1800" b="0" strike="noStrike" spc="-1">
              <a:latin typeface="Arial"/>
            </a:endParaRPr>
          </a:p>
          <a:p>
            <a:pPr>
              <a:lnSpc>
                <a:spcPct val="100000"/>
              </a:lnSpc>
              <a:buNone/>
            </a:pPr>
            <a:endParaRPr lang="en-US" sz="1800" b="0" strike="noStrike" spc="-1">
              <a:latin typeface="Arial"/>
            </a:endParaRPr>
          </a:p>
        </p:txBody>
      </p:sp>
      <p:sp>
        <p:nvSpPr>
          <p:cNvPr id="503" name="TextBox 13"/>
          <p:cNvSpPr/>
          <p:nvPr/>
        </p:nvSpPr>
        <p:spPr>
          <a:xfrm>
            <a:off x="204966" y="5988599"/>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https://moz.com/learn/seo/search-operators</a:t>
            </a:r>
            <a:endParaRPr lang="en-US" sz="1800" b="0" strike="noStrike" spc="-1"/>
          </a:p>
        </p:txBody>
      </p:sp>
      <p:graphicFrame>
        <p:nvGraphicFramePr>
          <p:cNvPr id="504" name="Table 6"/>
          <p:cNvGraphicFramePr/>
          <p:nvPr/>
        </p:nvGraphicFramePr>
        <p:xfrm>
          <a:off x="1506070" y="1950659"/>
          <a:ext cx="8891414" cy="3753361"/>
        </p:xfrm>
        <a:graphic>
          <a:graphicData uri="http://schemas.openxmlformats.org/drawingml/2006/table">
            <a:tbl>
              <a:tblPr/>
              <a:tblGrid>
                <a:gridCol w="1790889">
                  <a:extLst>
                    <a:ext uri="{9D8B030D-6E8A-4147-A177-3AD203B41FA5}">
                      <a16:colId xmlns:a16="http://schemas.microsoft.com/office/drawing/2014/main" val="20000"/>
                    </a:ext>
                  </a:extLst>
                </a:gridCol>
                <a:gridCol w="7100525">
                  <a:extLst>
                    <a:ext uri="{9D8B030D-6E8A-4147-A177-3AD203B41FA5}">
                      <a16:colId xmlns:a16="http://schemas.microsoft.com/office/drawing/2014/main" val="20001"/>
                    </a:ext>
                  </a:extLst>
                </a:gridCol>
              </a:tblGrid>
              <a:tr h="457868">
                <a:tc>
                  <a:txBody>
                    <a:bodyPr/>
                    <a:lstStyle/>
                    <a:p>
                      <a:pPr algn="ctr">
                        <a:lnSpc>
                          <a:spcPct val="107000"/>
                        </a:lnSpc>
                        <a:spcBef>
                          <a:spcPts val="799"/>
                        </a:spcBef>
                        <a:buNone/>
                        <a:tabLst>
                          <a:tab pos="0" algn="l"/>
                        </a:tabLst>
                      </a:pPr>
                      <a:r>
                        <a:rPr lang="en-US" sz="1800" b="1" strike="noStrike" cap="all" spc="-1">
                          <a:solidFill>
                            <a:srgbClr val="FFFFFF"/>
                          </a:solidFill>
                          <a:latin typeface="Calibri"/>
                        </a:rPr>
                        <a:t>Search Service</a:t>
                      </a:r>
                      <a:endParaRPr lang="en-US" sz="18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lstStyle/>
                    <a:p>
                      <a:pPr algn="ctr">
                        <a:lnSpc>
                          <a:spcPct val="107000"/>
                        </a:lnSpc>
                        <a:spcBef>
                          <a:spcPts val="799"/>
                        </a:spcBef>
                        <a:buNone/>
                        <a:tabLst>
                          <a:tab pos="0" algn="l"/>
                        </a:tabLst>
                      </a:pPr>
                      <a:r>
                        <a:rPr lang="en-US" sz="2000" b="1" strike="noStrike" cap="all" spc="-1">
                          <a:solidFill>
                            <a:srgbClr val="FFFFFF"/>
                          </a:solidFill>
                          <a:latin typeface="Calibri"/>
                        </a:rPr>
                        <a:t>Search Operators</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extLst>
                  <a:ext uri="{0D108BD9-81ED-4DB2-BD59-A6C34878D82A}">
                    <a16:rowId xmlns:a16="http://schemas.microsoft.com/office/drawing/2014/main" val="10000"/>
                  </a:ext>
                </a:extLst>
              </a:tr>
              <a:tr h="823810">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Web Search</a:t>
                      </a:r>
                      <a:endParaRPr lang="en-US" sz="1600" b="0" strike="noStrike" spc="-1">
                        <a:latin typeface="Arial"/>
                      </a:endParaRPr>
                    </a:p>
                  </a:txBody>
                  <a:tcPr marL="68400" marR="6840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err="1">
                          <a:solidFill>
                            <a:srgbClr val="000000"/>
                          </a:solidFill>
                          <a:latin typeface="Calibri"/>
                        </a:rPr>
                        <a:t>allinanchor</a:t>
                      </a:r>
                      <a:r>
                        <a:rPr lang="en-US" sz="2000" b="0" strike="noStrike" spc="-1">
                          <a:solidFill>
                            <a:srgbClr val="000000"/>
                          </a:solidFill>
                          <a:latin typeface="Calibri"/>
                        </a:rPr>
                        <a:t>, </a:t>
                      </a:r>
                      <a:r>
                        <a:rPr lang="en-US" sz="2000" b="0" strike="noStrike" spc="-1" err="1">
                          <a:solidFill>
                            <a:srgbClr val="000000"/>
                          </a:solidFill>
                          <a:latin typeface="Calibri"/>
                        </a:rPr>
                        <a:t>allintext</a:t>
                      </a:r>
                      <a:r>
                        <a:rPr lang="en-US" sz="2000" b="0" strike="noStrike" spc="-1">
                          <a:solidFill>
                            <a:srgbClr val="000000"/>
                          </a:solidFill>
                          <a:latin typeface="Calibri"/>
                        </a:rPr>
                        <a:t>, </a:t>
                      </a:r>
                      <a:r>
                        <a:rPr lang="en-US" sz="2000" b="0" strike="noStrike" spc="-1" err="1">
                          <a:solidFill>
                            <a:srgbClr val="000000"/>
                          </a:solidFill>
                          <a:latin typeface="Calibri"/>
                        </a:rPr>
                        <a:t>allintitle</a:t>
                      </a:r>
                      <a:r>
                        <a:rPr lang="en-US" sz="2000" b="0" strike="noStrike" spc="-1">
                          <a:solidFill>
                            <a:srgbClr val="000000"/>
                          </a:solidFill>
                          <a:latin typeface="Calibri"/>
                        </a:rPr>
                        <a:t>, </a:t>
                      </a:r>
                      <a:r>
                        <a:rPr lang="en-US" sz="2000" b="0" strike="noStrike" spc="-1" err="1">
                          <a:solidFill>
                            <a:srgbClr val="000000"/>
                          </a:solidFill>
                          <a:latin typeface="Calibri"/>
                        </a:rPr>
                        <a:t>allinurl</a:t>
                      </a:r>
                      <a:r>
                        <a:rPr lang="en-US" sz="2000" b="0" strike="noStrike" spc="-1">
                          <a:solidFill>
                            <a:srgbClr val="000000"/>
                          </a:solidFill>
                          <a:latin typeface="Calibri"/>
                        </a:rPr>
                        <a:t>, cache, define, filetype, id, </a:t>
                      </a:r>
                      <a:r>
                        <a:rPr lang="en-US" sz="2000" b="0" strike="noStrike" spc="-1" err="1">
                          <a:solidFill>
                            <a:srgbClr val="000000"/>
                          </a:solidFill>
                          <a:latin typeface="Calibri"/>
                        </a:rPr>
                        <a:t>inanchor</a:t>
                      </a:r>
                      <a:r>
                        <a:rPr lang="en-US" sz="2000" b="0" strike="noStrike" spc="-1">
                          <a:solidFill>
                            <a:srgbClr val="000000"/>
                          </a:solidFill>
                          <a:latin typeface="Calibri"/>
                        </a:rPr>
                        <a:t>, info, intext, intitle, </a:t>
                      </a:r>
                      <a:r>
                        <a:rPr lang="en-US" sz="2000" b="0" strike="noStrike" spc="-1" err="1">
                          <a:solidFill>
                            <a:srgbClr val="000000"/>
                          </a:solidFill>
                          <a:latin typeface="Calibri"/>
                        </a:rPr>
                        <a:t>inurl</a:t>
                      </a:r>
                      <a:r>
                        <a:rPr lang="en-US" sz="2000" b="0" strike="noStrike" spc="-1">
                          <a:solidFill>
                            <a:srgbClr val="000000"/>
                          </a:solidFill>
                          <a:latin typeface="Calibri"/>
                        </a:rPr>
                        <a:t>, link, related, site</a:t>
                      </a:r>
                      <a:endParaRPr lang="en-US" sz="2000" b="0" strike="noStrike" spc="-1">
                        <a:latin typeface="Arial"/>
                      </a:endParaRPr>
                    </a:p>
                  </a:txBody>
                  <a:tcPr marL="68400" marR="68400" anchor="ct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9"/>
                    </a:solidFill>
                  </a:tcPr>
                </a:tc>
                <a:extLst>
                  <a:ext uri="{0D108BD9-81ED-4DB2-BD59-A6C34878D82A}">
                    <a16:rowId xmlns:a16="http://schemas.microsoft.com/office/drawing/2014/main" val="10001"/>
                  </a:ext>
                </a:extLst>
              </a:tr>
              <a:tr h="411905">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Image Search</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allintitle, allinurl, filetype, inurl, intitle, site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2"/>
                  </a:ext>
                </a:extLst>
              </a:tr>
              <a:tr h="549291">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Groups</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allintext, allintitle, author, group, insubject, intext, intitle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3"/>
                  </a:ext>
                </a:extLst>
              </a:tr>
              <a:tr h="549291">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Directory</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allintext, allintitle, allinurl, ext, filetype, intext, intitle, inurl</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4"/>
                  </a:ext>
                </a:extLst>
              </a:tr>
              <a:tr h="549291">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News</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a:solidFill>
                            <a:srgbClr val="000000"/>
                          </a:solidFill>
                          <a:latin typeface="Calibri"/>
                        </a:rPr>
                        <a:t>allintext, allintitle, allinurl, intext, intitle, inurl, location, source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extLst>
                  <a:ext uri="{0D108BD9-81ED-4DB2-BD59-A6C34878D82A}">
                    <a16:rowId xmlns:a16="http://schemas.microsoft.com/office/drawing/2014/main" val="10005"/>
                  </a:ext>
                </a:extLst>
              </a:tr>
              <a:tr h="411905">
                <a:tc>
                  <a:txBody>
                    <a:bodyPr/>
                    <a:lstStyle/>
                    <a:p>
                      <a:pPr algn="ctr">
                        <a:lnSpc>
                          <a:spcPct val="107000"/>
                        </a:lnSpc>
                        <a:spcBef>
                          <a:spcPts val="799"/>
                        </a:spcBef>
                        <a:buNone/>
                        <a:tabLst>
                          <a:tab pos="0" algn="l"/>
                        </a:tabLst>
                      </a:pPr>
                      <a:r>
                        <a:rPr lang="en-US" sz="1600" b="1" strike="noStrike" cap="all" spc="-1">
                          <a:solidFill>
                            <a:srgbClr val="FFFFFF"/>
                          </a:solidFill>
                          <a:latin typeface="Calibri"/>
                        </a:rPr>
                        <a:t>Product Search</a:t>
                      </a:r>
                      <a:endParaRPr lang="en-US" sz="16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gn="ctr">
                        <a:lnSpc>
                          <a:spcPct val="107000"/>
                        </a:lnSpc>
                        <a:spcBef>
                          <a:spcPts val="799"/>
                        </a:spcBef>
                        <a:buNone/>
                        <a:tabLst>
                          <a:tab pos="0" algn="l"/>
                        </a:tabLst>
                      </a:pPr>
                      <a:r>
                        <a:rPr lang="en-US" sz="2000" b="0" strike="noStrike" spc="-1" err="1">
                          <a:solidFill>
                            <a:srgbClr val="000000"/>
                          </a:solidFill>
                          <a:latin typeface="Calibri"/>
                        </a:rPr>
                        <a:t>allintext</a:t>
                      </a:r>
                      <a:r>
                        <a:rPr lang="en-US" sz="2000" b="0" strike="noStrike" spc="-1">
                          <a:solidFill>
                            <a:srgbClr val="000000"/>
                          </a:solidFill>
                          <a:latin typeface="Calibri"/>
                        </a:rPr>
                        <a:t>, </a:t>
                      </a:r>
                      <a:r>
                        <a:rPr lang="en-US" sz="2000" b="0" strike="noStrike" spc="-1" err="1">
                          <a:solidFill>
                            <a:srgbClr val="000000"/>
                          </a:solidFill>
                          <a:latin typeface="Calibri"/>
                        </a:rPr>
                        <a:t>allintitle</a:t>
                      </a:r>
                      <a:endParaRPr lang="en-US" sz="20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extLst>
                  <a:ext uri="{0D108BD9-81ED-4DB2-BD59-A6C34878D82A}">
                    <a16:rowId xmlns:a16="http://schemas.microsoft.com/office/drawing/2014/main" val="10006"/>
                  </a:ext>
                </a:extLst>
              </a:tr>
            </a:tbl>
          </a:graphicData>
        </a:graphic>
      </p:graphicFrame>
      <p:pic>
        <p:nvPicPr>
          <p:cNvPr id="7" name="Picture 3">
            <a:extLst>
              <a:ext uri="{FF2B5EF4-FFF2-40B4-BE49-F238E27FC236}">
                <a16:creationId xmlns:a16="http://schemas.microsoft.com/office/drawing/2014/main" id="{B6D915AF-93BE-4137-8750-C6AB5B67F393}"/>
              </a:ext>
            </a:extLst>
          </p:cNvPr>
          <p:cNvPicPr/>
          <p:nvPr/>
        </p:nvPicPr>
        <p:blipFill>
          <a:blip r:embed="rId5"/>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0A26D309-F6CB-41CD-B3F4-B4127DFFC6FA}"/>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0587534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PlaceHolder 1"/>
          <p:cNvSpPr>
            <a:spLocks noGrp="1"/>
          </p:cNvSpPr>
          <p:nvPr>
            <p:ph type="title"/>
          </p:nvPr>
        </p:nvSpPr>
        <p:spPr>
          <a:xfrm>
            <a:off x="584280" y="149400"/>
            <a:ext cx="10515240" cy="1325160"/>
          </a:xfrm>
          <a:prstGeom prst="rect">
            <a:avLst/>
          </a:prstGeom>
          <a:noFill/>
          <a:ln w="0">
            <a:noFill/>
          </a:ln>
        </p:spPr>
        <p:txBody>
          <a:bodyPr anchor="ctr">
            <a:normAutofit/>
          </a:bodyPr>
          <a:lstStyle/>
          <a:p>
            <a:pPr>
              <a:lnSpc>
                <a:spcPct val="90000"/>
              </a:lnSpc>
              <a:buNone/>
            </a:pPr>
            <a:r>
              <a:rPr lang="en-US" sz="4400" b="0" strike="noStrike" spc="-1">
                <a:solidFill>
                  <a:srgbClr val="232629"/>
                </a:solidFill>
                <a:latin typeface="-apple-system"/>
              </a:rPr>
              <a:t>How do I search?</a:t>
            </a:r>
            <a:r>
              <a:rPr lang="fa-IR" sz="4400" b="0" strike="noStrike" spc="-1">
                <a:solidFill>
                  <a:srgbClr val="232629"/>
                </a:solidFill>
                <a:latin typeface="-apple-system"/>
              </a:rPr>
              <a:t> </a:t>
            </a:r>
            <a:r>
              <a:rPr lang="fa-IR" sz="2800" b="0" strike="noStrike" spc="-1">
                <a:solidFill>
                  <a:srgbClr val="232629"/>
                </a:solidFill>
                <a:latin typeface="+mn-lt"/>
              </a:rPr>
              <a:t>-</a:t>
            </a:r>
            <a:r>
              <a:rPr lang="fa-IR" sz="4400" b="0" strike="noStrike" spc="-1">
                <a:solidFill>
                  <a:srgbClr val="232629"/>
                </a:solidFill>
                <a:latin typeface="-apple-system"/>
              </a:rPr>
              <a:t> </a:t>
            </a:r>
            <a:r>
              <a:rPr lang="en-US" sz="4400" b="0" strike="noStrike" spc="-1">
                <a:solidFill>
                  <a:srgbClr val="232629"/>
                </a:solidFill>
                <a:latin typeface="-apple-system"/>
              </a:rPr>
              <a:t>Review</a:t>
            </a:r>
            <a:endParaRPr lang="en-US" sz="4400" b="0" strike="noStrike" spc="-1">
              <a:solidFill>
                <a:srgbClr val="000000"/>
              </a:solidFill>
              <a:latin typeface="-apple-system"/>
            </a:endParaRPr>
          </a:p>
        </p:txBody>
      </p:sp>
      <p:pic>
        <p:nvPicPr>
          <p:cNvPr id="506" name="Picture 6"/>
          <p:cNvPicPr/>
          <p:nvPr/>
        </p:nvPicPr>
        <p:blipFill>
          <a:blip r:embed="rId3"/>
          <a:stretch/>
        </p:blipFill>
        <p:spPr>
          <a:xfrm>
            <a:off x="3949680" y="2314620"/>
            <a:ext cx="4292640" cy="3404880"/>
          </a:xfrm>
          <a:prstGeom prst="rect">
            <a:avLst/>
          </a:prstGeom>
          <a:ln w="0">
            <a:noFill/>
          </a:ln>
        </p:spPr>
      </p:pic>
      <p:sp>
        <p:nvSpPr>
          <p:cNvPr id="507" name="PlaceHolder 2"/>
          <p:cNvSpPr>
            <a:spLocks noGrp="1"/>
          </p:cNvSpPr>
          <p:nvPr>
            <p:ph/>
          </p:nvPr>
        </p:nvSpPr>
        <p:spPr>
          <a:xfrm>
            <a:off x="584280" y="1253520"/>
            <a:ext cx="10515240" cy="4350960"/>
          </a:xfrm>
          <a:prstGeom prst="rect">
            <a:avLst/>
          </a:prstGeom>
          <a:noFill/>
          <a:ln w="0">
            <a:noFill/>
          </a:ln>
        </p:spPr>
        <p:txBody>
          <a:bodyPr anchor="t">
            <a:noAutofit/>
          </a:bodyPr>
          <a:lstStyle/>
          <a:p>
            <a:pPr marL="514350" indent="-514350">
              <a:lnSpc>
                <a:spcPct val="90000"/>
              </a:lnSpc>
              <a:spcBef>
                <a:spcPts val="1001"/>
              </a:spcBef>
              <a:buClr>
                <a:srgbClr val="000000"/>
              </a:buClr>
              <a:buFont typeface="+mj-lt"/>
              <a:buAutoNum type="arabicPeriod"/>
            </a:pPr>
            <a:r>
              <a:rPr lang="en-US" sz="3000" b="0" strike="noStrike" spc="-1">
                <a:solidFill>
                  <a:srgbClr val="000000"/>
                </a:solidFill>
                <a:latin typeface="Calibri"/>
              </a:rPr>
              <a:t>Main search </a:t>
            </a:r>
          </a:p>
          <a:p>
            <a:pPr marL="514350" indent="-514350">
              <a:lnSpc>
                <a:spcPct val="90000"/>
              </a:lnSpc>
              <a:spcBef>
                <a:spcPts val="1001"/>
              </a:spcBef>
              <a:buClr>
                <a:srgbClr val="000000"/>
              </a:buClr>
              <a:buFont typeface="+mj-lt"/>
              <a:buAutoNum type="arabicPeriod"/>
            </a:pPr>
            <a:r>
              <a:rPr lang="en-US" sz="3000" b="0" strike="noStrike" spc="-1">
                <a:solidFill>
                  <a:srgbClr val="000000"/>
                </a:solidFill>
                <a:latin typeface="Calibri"/>
              </a:rPr>
              <a:t>Similar Questions</a:t>
            </a:r>
          </a:p>
          <a:p>
            <a:pPr marL="514350" indent="-514350">
              <a:lnSpc>
                <a:spcPct val="90000"/>
              </a:lnSpc>
              <a:spcBef>
                <a:spcPts val="1001"/>
              </a:spcBef>
              <a:buClr>
                <a:srgbClr val="000000"/>
              </a:buClr>
              <a:buFont typeface="+mj-lt"/>
              <a:buAutoNum type="arabicPeriod"/>
            </a:pPr>
            <a:r>
              <a:rPr lang="en-US" sz="2800" b="0" strike="noStrike" spc="-1">
                <a:solidFill>
                  <a:srgbClr val="000000"/>
                </a:solidFill>
                <a:latin typeface="Calibri"/>
              </a:rPr>
              <a:t>Sidebar Similar Questions</a:t>
            </a:r>
          </a:p>
          <a:p>
            <a:pPr marL="514350" indent="-514350">
              <a:lnSpc>
                <a:spcPct val="90000"/>
              </a:lnSpc>
              <a:spcBef>
                <a:spcPts val="1001"/>
              </a:spcBef>
              <a:buClr>
                <a:srgbClr val="000000"/>
              </a:buClr>
              <a:buFont typeface="+mj-lt"/>
              <a:buAutoNum type="arabicPeriod"/>
            </a:pPr>
            <a:r>
              <a:rPr lang="en-US" sz="2800" b="0" strike="noStrike" spc="-1">
                <a:solidFill>
                  <a:srgbClr val="000000"/>
                </a:solidFill>
                <a:latin typeface="Calibri"/>
              </a:rPr>
              <a:t>Advanced Search</a:t>
            </a:r>
          </a:p>
          <a:p>
            <a:pPr marL="514350" indent="-514350">
              <a:lnSpc>
                <a:spcPct val="90000"/>
              </a:lnSpc>
              <a:spcBef>
                <a:spcPts val="1001"/>
              </a:spcBef>
              <a:buClr>
                <a:srgbClr val="000000"/>
              </a:buClr>
              <a:buFont typeface="+mj-lt"/>
              <a:buAutoNum type="arabicPeriod"/>
            </a:pPr>
            <a:r>
              <a:rPr lang="en-US" sz="2800" b="0" strike="noStrike" spc="-1">
                <a:solidFill>
                  <a:srgbClr val="000000"/>
                </a:solidFill>
                <a:latin typeface="Calibri"/>
              </a:rPr>
              <a:t>Google Search</a:t>
            </a:r>
          </a:p>
          <a:p>
            <a:pPr marL="514350" indent="-514350">
              <a:lnSpc>
                <a:spcPct val="90000"/>
              </a:lnSpc>
              <a:spcBef>
                <a:spcPts val="1001"/>
              </a:spcBef>
              <a:buClr>
                <a:srgbClr val="000000"/>
              </a:buClr>
              <a:buFont typeface="+mj-lt"/>
              <a:buAutoNum type="arabicPeriod"/>
            </a:pPr>
            <a:r>
              <a:rPr lang="en-US" sz="2800" b="0" strike="noStrike" spc="-1">
                <a:solidFill>
                  <a:srgbClr val="000000"/>
                </a:solidFill>
                <a:latin typeface="Calibri"/>
              </a:rPr>
              <a:t>Google  Advanced Search</a:t>
            </a:r>
          </a:p>
        </p:txBody>
      </p:sp>
      <p:pic>
        <p:nvPicPr>
          <p:cNvPr id="5" name="Picture 3">
            <a:extLst>
              <a:ext uri="{FF2B5EF4-FFF2-40B4-BE49-F238E27FC236}">
                <a16:creationId xmlns:a16="http://schemas.microsoft.com/office/drawing/2014/main" id="{A47400D2-AD2D-4A0F-A17C-39E252D4AF7C}"/>
              </a:ext>
            </a:extLst>
          </p:cNvPr>
          <p:cNvPicPr/>
          <p:nvPr/>
        </p:nvPicPr>
        <p:blipFill>
          <a:blip r:embed="rId4"/>
          <a:stretch/>
        </p:blipFill>
        <p:spPr>
          <a:xfrm>
            <a:off x="10339560" y="5834520"/>
            <a:ext cx="1641600" cy="730440"/>
          </a:xfrm>
          <a:prstGeom prst="rect">
            <a:avLst/>
          </a:prstGeom>
          <a:ln w="0">
            <a:noFill/>
          </a:ln>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spcBef>
                <a:spcPts val="1001"/>
              </a:spcBef>
              <a:buClr>
                <a:srgbClr val="000000"/>
              </a:buClr>
            </a:pPr>
            <a:r>
              <a:rPr lang="en-US" sz="4400" b="0" strike="noStrike" spc="-1">
                <a:solidFill>
                  <a:srgbClr val="000000"/>
                </a:solidFill>
                <a:latin typeface="Calibri"/>
              </a:rPr>
              <a:t>How to get more scores?</a:t>
            </a:r>
            <a:endParaRPr lang="en-US" sz="4400" b="0" strike="noStrike" spc="-1">
              <a:latin typeface="Arial"/>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104" name="Content Placeholder 34"/>
          <p:cNvSpPr/>
          <p:nvPr/>
        </p:nvSpPr>
        <p:spPr>
          <a:xfrm>
            <a:off x="671305" y="1318679"/>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Top 10 techniques </a:t>
            </a:r>
            <a:r>
              <a:rPr lang="en-US" sz="2800" spc="-1">
                <a:solidFill>
                  <a:srgbClr val="000000"/>
                </a:solidFill>
                <a:latin typeface="-apple-system"/>
              </a:rPr>
              <a:t>you have to know</a:t>
            </a:r>
            <a:endParaRPr lang="en-US" sz="2800" b="0" strike="noStrike" spc="-1">
              <a:latin typeface="-apple-system"/>
            </a:endParaRPr>
          </a:p>
          <a:p>
            <a:pPr marL="914400" lvl="1" indent="-457200">
              <a:lnSpc>
                <a:spcPct val="90000"/>
              </a:lnSpc>
              <a:spcBef>
                <a:spcPts val="499"/>
              </a:spcBef>
              <a:buClr>
                <a:srgbClr val="000000"/>
              </a:buClr>
              <a:buFont typeface="+mj-lt"/>
              <a:buAutoNum type="arabicPeriod"/>
            </a:pPr>
            <a:r>
              <a:rPr lang="en-US" sz="1700" strike="noStrike" spc="-1">
                <a:solidFill>
                  <a:srgbClr val="000000"/>
                </a:solidFill>
                <a:latin typeface="-apple-system"/>
              </a:rPr>
              <a:t>Score table in detail</a:t>
            </a:r>
            <a:endParaRPr lang="en-US" sz="1700" strike="noStrike" spc="-1">
              <a:latin typeface="-apple-system"/>
            </a:endParaRPr>
          </a:p>
          <a:p>
            <a:pPr marL="800100" lvl="1" indent="-342900">
              <a:lnSpc>
                <a:spcPct val="90000"/>
              </a:lnSpc>
              <a:spcBef>
                <a:spcPts val="499"/>
              </a:spcBef>
              <a:buClr>
                <a:srgbClr val="000000"/>
              </a:buClr>
              <a:buFont typeface="+mj-lt"/>
              <a:buAutoNum type="arabicPeriod"/>
            </a:pPr>
            <a:r>
              <a:rPr lang="en-US" sz="1700" strike="noStrike" spc="-1">
                <a:solidFill>
                  <a:srgbClr val="000000"/>
                </a:solidFill>
                <a:latin typeface="-apple-system"/>
              </a:rPr>
              <a:t>   Fastest Answer</a:t>
            </a:r>
            <a:endParaRPr lang="fa-IR" sz="1700" strike="noStrike" spc="-1">
              <a:solidFill>
                <a:srgbClr val="000000"/>
              </a:solidFill>
              <a:latin typeface="-apple-system"/>
            </a:endParaRPr>
          </a:p>
          <a:p>
            <a:pPr marL="1600200" lvl="3" indent="-228600">
              <a:lnSpc>
                <a:spcPct val="90000"/>
              </a:lnSpc>
              <a:spcBef>
                <a:spcPts val="499"/>
              </a:spcBef>
              <a:buClr>
                <a:srgbClr val="000000"/>
              </a:buClr>
              <a:buFont typeface="Arial"/>
              <a:buChar char="•"/>
            </a:pPr>
            <a:r>
              <a:rPr lang="en-US" sz="1700" b="0" strike="noStrike" spc="-1">
                <a:solidFill>
                  <a:srgbClr val="232629"/>
                </a:solidFill>
                <a:latin typeface="-apple-system"/>
              </a:rPr>
              <a:t>Fastest Gun in the West</a:t>
            </a:r>
            <a:r>
              <a:rPr lang="fa-IR" sz="1700" b="0" strike="noStrike" spc="-1">
                <a:solidFill>
                  <a:srgbClr val="232629"/>
                </a:solidFill>
                <a:latin typeface="-apple-system"/>
              </a:rPr>
              <a:t> </a:t>
            </a:r>
            <a:r>
              <a:rPr lang="en-US" sz="1700" b="0" strike="noStrike" spc="-1">
                <a:solidFill>
                  <a:srgbClr val="232629"/>
                </a:solidFill>
                <a:latin typeface="-apple-system"/>
              </a:rPr>
              <a:t>problem</a:t>
            </a:r>
            <a:endParaRPr lang="en-US" sz="1700" strike="noStrike" spc="-1">
              <a:solidFill>
                <a:srgbClr val="000000"/>
              </a:solidFill>
              <a:latin typeface="-apple-system"/>
            </a:endParaRPr>
          </a:p>
          <a:p>
            <a:pPr marL="914400" lvl="1" indent="-457200">
              <a:lnSpc>
                <a:spcPct val="90000"/>
              </a:lnSpc>
              <a:spcBef>
                <a:spcPts val="499"/>
              </a:spcBef>
              <a:buClr>
                <a:srgbClr val="000000"/>
              </a:buClr>
              <a:buFont typeface="+mj-lt"/>
              <a:buAutoNum type="arabicPeriod"/>
            </a:pPr>
            <a:r>
              <a:rPr lang="en-US" sz="1700" strike="noStrike" spc="-1">
                <a:latin typeface="-apple-system"/>
              </a:rPr>
              <a:t>Simple gives you more</a:t>
            </a:r>
          </a:p>
          <a:p>
            <a:pPr marL="1600200" lvl="3" indent="-228600">
              <a:lnSpc>
                <a:spcPct val="90000"/>
              </a:lnSpc>
              <a:spcBef>
                <a:spcPts val="499"/>
              </a:spcBef>
              <a:buClr>
                <a:srgbClr val="000000"/>
              </a:buClr>
              <a:buFont typeface="Arial"/>
              <a:buChar char="•"/>
            </a:pPr>
            <a:r>
              <a:rPr lang="en-US" sz="1700" kern="1200" spc="-1">
                <a:solidFill>
                  <a:srgbClr val="000000"/>
                </a:solidFill>
                <a:effectLst/>
                <a:latin typeface="-apple-system"/>
                <a:ea typeface="DejaVu Sans"/>
                <a:cs typeface="DejaVu Sans"/>
              </a:rPr>
              <a:t>Stackoverflow Legionaries</a:t>
            </a: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Already Answered - Golden Tip</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Opensource/GitHub - Golden Tip</a:t>
            </a:r>
          </a:p>
          <a:p>
            <a:pPr marL="914400" lvl="1" indent="-457200">
              <a:lnSpc>
                <a:spcPct val="90000"/>
              </a:lnSpc>
              <a:spcBef>
                <a:spcPts val="499"/>
              </a:spcBef>
              <a:buClr>
                <a:srgbClr val="000000"/>
              </a:buClr>
              <a:buFont typeface="+mj-lt"/>
              <a:buAutoNum type="arabicPeriod"/>
            </a:pPr>
            <a:r>
              <a:rPr lang="en-US" sz="1700" strike="noStrike" spc="-1">
                <a:solidFill>
                  <a:srgbClr val="000000"/>
                </a:solidFill>
                <a:latin typeface="-apple-system"/>
              </a:rPr>
              <a:t>Pro Question/Answer using Reprex/MWE/MCVE</a:t>
            </a:r>
          </a:p>
          <a:p>
            <a:pPr marL="1600200" lvl="3" indent="-228600">
              <a:lnSpc>
                <a:spcPct val="90000"/>
              </a:lnSpc>
              <a:spcBef>
                <a:spcPts val="499"/>
              </a:spcBef>
              <a:buClr>
                <a:srgbClr val="000000"/>
              </a:buClr>
              <a:buFont typeface="Arial"/>
              <a:buChar char="•"/>
            </a:pPr>
            <a:r>
              <a:rPr lang="en-US" sz="1700" kern="1200" spc="-1">
                <a:solidFill>
                  <a:srgbClr val="000000"/>
                </a:solidFill>
                <a:effectLst/>
                <a:latin typeface="-apple-system"/>
                <a:ea typeface="DejaVu Sans"/>
                <a:cs typeface="DejaVu Sans"/>
              </a:rPr>
              <a:t>2 ways of reprex</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Community Wiki</a:t>
            </a:r>
          </a:p>
          <a:p>
            <a:pPr marL="1600200" lvl="3" indent="-228600">
              <a:lnSpc>
                <a:spcPct val="90000"/>
              </a:lnSpc>
              <a:spcBef>
                <a:spcPts val="499"/>
              </a:spcBef>
              <a:buClr>
                <a:srgbClr val="000000"/>
              </a:buClr>
              <a:buFont typeface="Arial"/>
              <a:buChar char="•"/>
            </a:pPr>
            <a:r>
              <a:rPr lang="en-US" sz="1700" kern="1200" spc="-1">
                <a:solidFill>
                  <a:srgbClr val="000000"/>
                </a:solidFill>
                <a:effectLst/>
                <a:latin typeface="-apple-system"/>
                <a:ea typeface="DejaVu Sans"/>
                <a:cs typeface="DejaVu Sans"/>
              </a:rPr>
              <a:t>How to loose the upvotes?!</a:t>
            </a:r>
            <a:endParaRPr lang="en-US" sz="1700" spc="-1">
              <a:solidFill>
                <a:srgbClr val="000000"/>
              </a:solidFill>
              <a:latin typeface="-apple-system"/>
              <a:ea typeface="DejaVu Sans"/>
              <a:cs typeface="DejaVu Sans"/>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Share it!</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Self-Answer - Golden Tip</a:t>
            </a:r>
            <a:endParaRPr lang="fa-IR" sz="1700" kern="1200" spc="-1">
              <a:solidFill>
                <a:srgbClr val="000000"/>
              </a:solidFill>
              <a:effectLst/>
              <a:latin typeface="-apple-system"/>
              <a:ea typeface="DejaVu Sans"/>
              <a:cs typeface="DejaVu Sans"/>
            </a:endParaRPr>
          </a:p>
          <a:p>
            <a:pPr marL="1371600" lvl="2" indent="-457200">
              <a:lnSpc>
                <a:spcPct val="90000"/>
              </a:lnSpc>
              <a:spcBef>
                <a:spcPts val="499"/>
              </a:spcBef>
              <a:buClr>
                <a:srgbClr val="000000"/>
              </a:buClr>
              <a:buFont typeface="Arial" panose="020B0604020202020204" pitchFamily="34" charset="0"/>
              <a:buChar char="•"/>
            </a:pPr>
            <a:r>
              <a:rPr lang="en-US" sz="1700" strike="noStrike" spc="-1">
                <a:solidFill>
                  <a:srgbClr val="000000"/>
                </a:solidFill>
                <a:latin typeface="-apple-system"/>
              </a:rPr>
              <a:t>The most accurate answer in the world</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232629"/>
                </a:solidFill>
                <a:effectLst/>
                <a:latin typeface="-apple-system"/>
                <a:ea typeface="DejaVu Sans"/>
                <a:cs typeface="DejaVu Sans"/>
              </a:rPr>
              <a:t>Strong Entry</a:t>
            </a:r>
            <a:endParaRPr lang="en-US" sz="1700">
              <a:effectLst/>
              <a:latin typeface="-apple-system"/>
            </a:endParaRPr>
          </a:p>
        </p:txBody>
      </p:sp>
      <p:pic>
        <p:nvPicPr>
          <p:cNvPr id="6" name="Content Placeholder 13">
            <a:extLst>
              <a:ext uri="{FF2B5EF4-FFF2-40B4-BE49-F238E27FC236}">
                <a16:creationId xmlns:a16="http://schemas.microsoft.com/office/drawing/2014/main" id="{5EAE4332-5679-4D72-936B-229217E5EE32}"/>
              </a:ext>
            </a:extLst>
          </p:cNvPr>
          <p:cNvPicPr/>
          <p:nvPr/>
        </p:nvPicPr>
        <p:blipFill>
          <a:blip r:embed="rId4"/>
          <a:stretch/>
        </p:blipFill>
        <p:spPr>
          <a:xfrm>
            <a:off x="5769900" y="1535649"/>
            <a:ext cx="5895663" cy="5104659"/>
          </a:xfrm>
          <a:prstGeom prst="rect">
            <a:avLst/>
          </a:prstGeom>
          <a:ln w="0">
            <a:noFill/>
          </a:ln>
        </p:spPr>
      </p:pic>
    </p:spTree>
    <p:extLst>
      <p:ext uri="{BB962C8B-B14F-4D97-AF65-F5344CB8AC3E}">
        <p14:creationId xmlns:p14="http://schemas.microsoft.com/office/powerpoint/2010/main" val="193878003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11" name="PlaceHolder 2"/>
          <p:cNvSpPr>
            <a:spLocks noGrp="1"/>
          </p:cNvSpPr>
          <p:nvPr>
            <p:ph/>
          </p:nvPr>
        </p:nvSpPr>
        <p:spPr>
          <a:xfrm>
            <a:off x="691920" y="141120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How to ask Good Questions?</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Why are some questions closed?</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Professional Search</a:t>
            </a:r>
          </a:p>
        </p:txBody>
      </p:sp>
      <p:pic>
        <p:nvPicPr>
          <p:cNvPr id="512" name="Picture 8"/>
          <p:cNvPicPr/>
          <p:nvPr/>
        </p:nvPicPr>
        <p:blipFill>
          <a:blip r:embed="rId3"/>
          <a:stretch/>
        </p:blipFill>
        <p:spPr>
          <a:xfrm>
            <a:off x="4397760" y="2518560"/>
            <a:ext cx="7101720" cy="397944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D18D4828-C451-46D4-8297-A4325EF13AE3}"/>
              </a:ext>
            </a:extLst>
          </p:cNvPr>
          <p:cNvPicPr/>
          <p:nvPr/>
        </p:nvPicPr>
        <p:blipFill>
          <a:blip r:embed="rId4"/>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363BDAC5-98BA-4D20-992C-DDBD45FAC2DE}"/>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Picture 4"/>
          <p:cNvPicPr/>
          <p:nvPr/>
        </p:nvPicPr>
        <p:blipFill>
          <a:blip r:embed="rId3"/>
          <a:stretch/>
        </p:blipFill>
        <p:spPr>
          <a:xfrm>
            <a:off x="1876260" y="1401840"/>
            <a:ext cx="8439480" cy="4993920"/>
          </a:xfrm>
          <a:prstGeom prst="rect">
            <a:avLst/>
          </a:prstGeom>
          <a:ln>
            <a:noFill/>
          </a:ln>
          <a:effectLst>
            <a:outerShdw blurRad="292100" dist="139700" dir="2700000" algn="tl" rotWithShape="0">
              <a:srgbClr val="333333">
                <a:alpha val="65000"/>
              </a:srgbClr>
            </a:outerShdw>
          </a:effectLst>
        </p:spPr>
      </p:pic>
      <p:sp>
        <p:nvSpPr>
          <p:cNvPr id="51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16" name="Rectangle 3"/>
          <p:cNvSpPr/>
          <p:nvPr/>
        </p:nvSpPr>
        <p:spPr>
          <a:xfrm>
            <a:off x="1992600" y="3316320"/>
            <a:ext cx="832320" cy="450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517" name="Rectangle 5"/>
          <p:cNvSpPr/>
          <p:nvPr/>
        </p:nvSpPr>
        <p:spPr>
          <a:xfrm>
            <a:off x="2824920" y="3776040"/>
            <a:ext cx="722880" cy="372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pic>
        <p:nvPicPr>
          <p:cNvPr id="7" name="Picture 3">
            <a:extLst>
              <a:ext uri="{FF2B5EF4-FFF2-40B4-BE49-F238E27FC236}">
                <a16:creationId xmlns:a16="http://schemas.microsoft.com/office/drawing/2014/main" id="{3098E0F6-949D-4DDE-A0C4-8CFF75C91654}"/>
              </a:ext>
            </a:extLst>
          </p:cNvPr>
          <p:cNvPicPr/>
          <p:nvPr/>
        </p:nvPicPr>
        <p:blipFill>
          <a:blip r:embed="rId4"/>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2822F26D-3B61-4CE9-87C0-6B2B33DF115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19" name="PlaceHolder 2"/>
          <p:cNvSpPr>
            <a:spLocks noGrp="1"/>
          </p:cNvSpPr>
          <p:nvPr>
            <p:ph/>
          </p:nvPr>
        </p:nvSpPr>
        <p:spPr>
          <a:xfrm>
            <a:off x="645120" y="125352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Our Goals for using Stackoverflow:</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Learn to Ask a good question and how to use it! </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Help people </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Gain Reputations </a:t>
            </a:r>
          </a:p>
        </p:txBody>
      </p:sp>
      <p:pic>
        <p:nvPicPr>
          <p:cNvPr id="4" name="Picture 3">
            <a:extLst>
              <a:ext uri="{FF2B5EF4-FFF2-40B4-BE49-F238E27FC236}">
                <a16:creationId xmlns:a16="http://schemas.microsoft.com/office/drawing/2014/main" id="{C8671F42-6046-42CB-9B6C-E33C5297B4CB}"/>
              </a:ext>
            </a:extLst>
          </p:cNvPr>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BFB3141B-A847-4C15-86A0-7290916742D2}"/>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21" name="PlaceHolder 2"/>
          <p:cNvSpPr>
            <a:spLocks noGrp="1"/>
          </p:cNvSpPr>
          <p:nvPr>
            <p:ph/>
          </p:nvPr>
        </p:nvSpPr>
        <p:spPr>
          <a:xfrm>
            <a:off x="645120" y="127638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3200" b="0" strike="noStrike" spc="-1">
                <a:solidFill>
                  <a:srgbClr val="000000"/>
                </a:solidFill>
                <a:latin typeface="-apple-system"/>
              </a:rPr>
              <a:t>1. Score table</a:t>
            </a:r>
          </a:p>
        </p:txBody>
      </p:sp>
      <p:sp>
        <p:nvSpPr>
          <p:cNvPr id="522"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graphicFrame>
        <p:nvGraphicFramePr>
          <p:cNvPr id="6" name="Table 5">
            <a:extLst>
              <a:ext uri="{FF2B5EF4-FFF2-40B4-BE49-F238E27FC236}">
                <a16:creationId xmlns:a16="http://schemas.microsoft.com/office/drawing/2014/main" id="{A77DC04B-41EB-4C63-AEF2-86BD8117EF25}"/>
              </a:ext>
            </a:extLst>
          </p:cNvPr>
          <p:cNvGraphicFramePr>
            <a:graphicFrameLocks noGrp="1"/>
          </p:cNvGraphicFramePr>
          <p:nvPr>
            <p:extLst>
              <p:ext uri="{D42A27DB-BD31-4B8C-83A1-F6EECF244321}">
                <p14:modId xmlns:p14="http://schemas.microsoft.com/office/powerpoint/2010/main" val="244762492"/>
              </p:ext>
            </p:extLst>
          </p:nvPr>
        </p:nvGraphicFramePr>
        <p:xfrm>
          <a:off x="2551176" y="2042386"/>
          <a:ext cx="7985760" cy="4072127"/>
        </p:xfrm>
        <a:graphic>
          <a:graphicData uri="http://schemas.openxmlformats.org/drawingml/2006/table">
            <a:tbl>
              <a:tblPr firstRow="1" firstCol="1" bandRow="1">
                <a:tableStyleId>{5A111915-BE36-4E01-A7E5-04B1672EAD32}</a:tableStyleId>
              </a:tblPr>
              <a:tblGrid>
                <a:gridCol w="4681728">
                  <a:extLst>
                    <a:ext uri="{9D8B030D-6E8A-4147-A177-3AD203B41FA5}">
                      <a16:colId xmlns:a16="http://schemas.microsoft.com/office/drawing/2014/main" val="2671305051"/>
                    </a:ext>
                  </a:extLst>
                </a:gridCol>
                <a:gridCol w="3304032">
                  <a:extLst>
                    <a:ext uri="{9D8B030D-6E8A-4147-A177-3AD203B41FA5}">
                      <a16:colId xmlns:a16="http://schemas.microsoft.com/office/drawing/2014/main" val="1096920125"/>
                    </a:ext>
                  </a:extLst>
                </a:gridCol>
              </a:tblGrid>
              <a:tr h="500480">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0443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Your question/answer is voted up</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highlight>
                            <a:srgbClr val="FFFF00"/>
                          </a:highlight>
                          <a:latin typeface="-apple-system"/>
                          <a:ea typeface="+mn-ea"/>
                          <a:cs typeface="+mn-cs"/>
                        </a:rPr>
                        <a:t>+10 </a:t>
                      </a:r>
                    </a:p>
                  </a:txBody>
                  <a:tcPr marL="68580" marR="68580" marT="0" marB="0"/>
                </a:tc>
                <a:extLst>
                  <a:ext uri="{0D108BD9-81ED-4DB2-BD59-A6C34878D82A}">
                    <a16:rowId xmlns:a16="http://schemas.microsoft.com/office/drawing/2014/main" val="1375338048"/>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Accepted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highlight>
                            <a:srgbClr val="FFFF00"/>
                          </a:highlight>
                          <a:latin typeface="-apple-system"/>
                          <a:ea typeface="+mn-ea"/>
                          <a:cs typeface="+mn-cs"/>
                        </a:rPr>
                        <a:t>+15 (+2 to acceptor)</a:t>
                      </a:r>
                    </a:p>
                  </a:txBody>
                  <a:tcPr marL="68580" marR="68580" marT="0" marB="0"/>
                </a:tc>
                <a:extLst>
                  <a:ext uri="{0D108BD9-81ED-4DB2-BD59-A6C34878D82A}">
                    <a16:rowId xmlns:a16="http://schemas.microsoft.com/office/drawing/2014/main" val="2341077832"/>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edit</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3741816195"/>
                  </a:ext>
                </a:extLst>
              </a:tr>
              <a:tr h="44015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Bounty question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+Full  bounty to accepted answer</a:t>
                      </a:r>
                    </a:p>
                  </a:txBody>
                  <a:tcPr marL="68580" marR="68580" marT="0" marB="0"/>
                </a:tc>
                <a:extLst>
                  <a:ext uri="{0D108BD9-81ED-4DB2-BD59-A6C34878D82A}">
                    <a16:rowId xmlns:a16="http://schemas.microsoft.com/office/drawing/2014/main" val="1132799234"/>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Site association bonus</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+100 on join</a:t>
                      </a:r>
                    </a:p>
                  </a:txBody>
                  <a:tcPr marL="68580" marR="68580" marT="0" marB="0"/>
                </a:tc>
                <a:extLst>
                  <a:ext uri="{0D108BD9-81ED-4DB2-BD59-A6C34878D82A}">
                    <a16:rowId xmlns:a16="http://schemas.microsoft.com/office/drawing/2014/main" val="3822411377"/>
                  </a:ext>
                </a:extLst>
              </a:tr>
              <a:tr h="399869">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 is voted down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483895691"/>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vote down an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a:t>
                      </a:r>
                    </a:p>
                  </a:txBody>
                  <a:tcPr marL="68580" marR="68580" marT="0" marB="0"/>
                </a:tc>
                <a:extLst>
                  <a:ext uri="{0D108BD9-81ED-4DB2-BD59-A6C34878D82A}">
                    <a16:rowId xmlns:a16="http://schemas.microsoft.com/office/drawing/2014/main" val="314130786"/>
                  </a:ext>
                </a:extLst>
              </a:tr>
              <a:tr h="435674">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place a bounty on a question</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-full bounty amount</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2085518401"/>
                  </a:ext>
                </a:extLst>
              </a:tr>
              <a:tr h="404522">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one of your posts receives 6 spam or offensive flags</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-100</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4225341598"/>
                  </a:ext>
                </a:extLst>
              </a:tr>
            </a:tbl>
          </a:graphicData>
        </a:graphic>
      </p:graphicFrame>
      <p:pic>
        <p:nvPicPr>
          <p:cNvPr id="7" name="Picture 3">
            <a:extLst>
              <a:ext uri="{FF2B5EF4-FFF2-40B4-BE49-F238E27FC236}">
                <a16:creationId xmlns:a16="http://schemas.microsoft.com/office/drawing/2014/main" id="{C2FD6957-314D-4F3F-9D50-AB7B030817E5}"/>
              </a:ext>
            </a:extLst>
          </p:cNvPr>
          <p:cNvPicPr/>
          <p:nvPr/>
        </p:nvPicPr>
        <p:blipFill>
          <a:blip r:embed="rId4"/>
          <a:stretch/>
        </p:blipFill>
        <p:spPr>
          <a:xfrm>
            <a:off x="10339560" y="5834520"/>
            <a:ext cx="1641600" cy="730440"/>
          </a:xfrm>
          <a:prstGeom prst="rect">
            <a:avLst/>
          </a:prstGeom>
          <a:ln w="0">
            <a:noFill/>
          </a:ln>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ceHolder 2">
            <a:extLst>
              <a:ext uri="{FF2B5EF4-FFF2-40B4-BE49-F238E27FC236}">
                <a16:creationId xmlns:a16="http://schemas.microsoft.com/office/drawing/2014/main" id="{347A893C-2CE8-4C58-8396-19FA1AB2960E}"/>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sp>
        <p:nvSpPr>
          <p:cNvPr id="52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26"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pic>
        <p:nvPicPr>
          <p:cNvPr id="528" name="Picture 8"/>
          <p:cNvPicPr/>
          <p:nvPr/>
        </p:nvPicPr>
        <p:blipFill>
          <a:blip r:embed="rId4"/>
          <a:stretch/>
        </p:blipFill>
        <p:spPr>
          <a:xfrm>
            <a:off x="3997800" y="4056480"/>
            <a:ext cx="5194440" cy="1967040"/>
          </a:xfrm>
          <a:prstGeom prst="rect">
            <a:avLst/>
          </a:prstGeom>
          <a:ln>
            <a:noFill/>
          </a:ln>
          <a:effectLst>
            <a:outerShdw blurRad="292100" dist="139700" dir="2700000" algn="tl" rotWithShape="0">
              <a:srgbClr val="333333">
                <a:alpha val="65000"/>
              </a:srgbClr>
            </a:outerShdw>
          </a:effectLst>
        </p:spPr>
      </p:pic>
      <p:graphicFrame>
        <p:nvGraphicFramePr>
          <p:cNvPr id="7" name="Table 6">
            <a:extLst>
              <a:ext uri="{FF2B5EF4-FFF2-40B4-BE49-F238E27FC236}">
                <a16:creationId xmlns:a16="http://schemas.microsoft.com/office/drawing/2014/main" id="{87E410C1-B5AE-44B5-B1EA-05A5C4E0F7C9}"/>
              </a:ext>
            </a:extLst>
          </p:cNvPr>
          <p:cNvGraphicFramePr>
            <a:graphicFrameLocks noGrp="1"/>
          </p:cNvGraphicFramePr>
          <p:nvPr>
            <p:extLst>
              <p:ext uri="{D42A27DB-BD31-4B8C-83A1-F6EECF244321}">
                <p14:modId xmlns:p14="http://schemas.microsoft.com/office/powerpoint/2010/main" val="2665816145"/>
              </p:ext>
            </p:extLst>
          </p:nvPr>
        </p:nvGraphicFramePr>
        <p:xfrm>
          <a:off x="3853675" y="1371346"/>
          <a:ext cx="5483352" cy="2470103"/>
        </p:xfrm>
        <a:graphic>
          <a:graphicData uri="http://schemas.openxmlformats.org/drawingml/2006/table">
            <a:tbl>
              <a:tblPr firstRow="1" firstCol="1" bandRow="1">
                <a:tableStyleId>{5A111915-BE36-4E01-A7E5-04B1672EAD32}</a:tableStyleId>
              </a:tblPr>
              <a:tblGrid>
                <a:gridCol w="3214667">
                  <a:extLst>
                    <a:ext uri="{9D8B030D-6E8A-4147-A177-3AD203B41FA5}">
                      <a16:colId xmlns:a16="http://schemas.microsoft.com/office/drawing/2014/main" val="2671305051"/>
                    </a:ext>
                  </a:extLst>
                </a:gridCol>
                <a:gridCol w="2268685">
                  <a:extLst>
                    <a:ext uri="{9D8B030D-6E8A-4147-A177-3AD203B41FA5}">
                      <a16:colId xmlns:a16="http://schemas.microsoft.com/office/drawing/2014/main" val="1096920125"/>
                    </a:ext>
                  </a:extLst>
                </a:gridCol>
              </a:tblGrid>
              <a:tr h="303585">
                <a:tc>
                  <a:txBody>
                    <a:bodyPr/>
                    <a:lstStyle/>
                    <a:p>
                      <a:pPr marL="0" marR="0" indent="0" algn="l" defTabSz="914400" rtl="0" eaLnBrk="1" latinLnBrk="0" hangingPunct="1">
                        <a:lnSpc>
                          <a:spcPct val="107000"/>
                        </a:lnSpc>
                        <a:spcBef>
                          <a:spcPts val="800"/>
                        </a:spcBef>
                        <a:spcAft>
                          <a:spcPts val="0"/>
                        </a:spcAft>
                      </a:pPr>
                      <a:r>
                        <a:rPr lang="en-US" sz="12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245327">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Your question/answer is voted up</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kern="1200">
                          <a:solidFill>
                            <a:schemeClr val="tx1"/>
                          </a:solidFill>
                          <a:effectLst/>
                          <a:latin typeface="-apple-system"/>
                          <a:ea typeface="+mn-ea"/>
                          <a:cs typeface="+mn-cs"/>
                        </a:rPr>
                        <a:t>+10 </a:t>
                      </a:r>
                    </a:p>
                  </a:txBody>
                  <a:tcPr marL="68580" marR="68580" marT="0" marB="0"/>
                </a:tc>
                <a:extLst>
                  <a:ext uri="{0D108BD9-81ED-4DB2-BD59-A6C34878D82A}">
                    <a16:rowId xmlns:a16="http://schemas.microsoft.com/office/drawing/2014/main" val="1375338048"/>
                  </a:ext>
                </a:extLst>
              </a:tr>
              <a:tr h="225497">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highlight>
                            <a:srgbClr val="FFFF00"/>
                          </a:highlight>
                          <a:latin typeface="-apple-system"/>
                          <a:ea typeface="+mn-ea"/>
                          <a:cs typeface="+mn-cs"/>
                        </a:rPr>
                        <a:t>Accepted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kern="1200">
                          <a:solidFill>
                            <a:schemeClr val="tx1"/>
                          </a:solidFill>
                          <a:effectLst/>
                          <a:highlight>
                            <a:srgbClr val="FFFF00"/>
                          </a:highlight>
                          <a:latin typeface="-apple-system"/>
                          <a:ea typeface="+mn-ea"/>
                          <a:cs typeface="+mn-cs"/>
                        </a:rPr>
                        <a:t>+15 (+2 to acceptor)</a:t>
                      </a:r>
                    </a:p>
                  </a:txBody>
                  <a:tcPr marL="68580" marR="68580" marT="0" marB="0"/>
                </a:tc>
                <a:extLst>
                  <a:ext uri="{0D108BD9-81ED-4DB2-BD59-A6C34878D82A}">
                    <a16:rowId xmlns:a16="http://schemas.microsoft.com/office/drawing/2014/main" val="2341077832"/>
                  </a:ext>
                </a:extLst>
              </a:tr>
              <a:tr h="225497">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Accepted edit</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3741816195"/>
                  </a:ext>
                </a:extLst>
              </a:tr>
              <a:tr h="266994">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Bounty question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kern="1200">
                          <a:solidFill>
                            <a:schemeClr val="tx1"/>
                          </a:solidFill>
                          <a:effectLst/>
                          <a:latin typeface="-apple-system"/>
                          <a:ea typeface="+mn-ea"/>
                          <a:cs typeface="+mn-cs"/>
                        </a:rPr>
                        <a:t>+Full  bounty to accepted answer</a:t>
                      </a:r>
                    </a:p>
                  </a:txBody>
                  <a:tcPr marL="68580" marR="68580" marT="0" marB="0"/>
                </a:tc>
                <a:extLst>
                  <a:ext uri="{0D108BD9-81ED-4DB2-BD59-A6C34878D82A}">
                    <a16:rowId xmlns:a16="http://schemas.microsoft.com/office/drawing/2014/main" val="1132799234"/>
                  </a:ext>
                </a:extLst>
              </a:tr>
              <a:tr h="225497">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Site association bonus</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kern="1200">
                          <a:solidFill>
                            <a:schemeClr val="tx1"/>
                          </a:solidFill>
                          <a:effectLst/>
                          <a:latin typeface="-apple-system"/>
                          <a:ea typeface="+mn-ea"/>
                          <a:cs typeface="+mn-cs"/>
                        </a:rPr>
                        <a:t>+100 on join</a:t>
                      </a:r>
                    </a:p>
                  </a:txBody>
                  <a:tcPr marL="68580" marR="68580" marT="0" marB="0"/>
                </a:tc>
                <a:extLst>
                  <a:ext uri="{0D108BD9-81ED-4DB2-BD59-A6C34878D82A}">
                    <a16:rowId xmlns:a16="http://schemas.microsoft.com/office/drawing/2014/main" val="3822411377"/>
                  </a:ext>
                </a:extLst>
              </a:tr>
              <a:tr h="242556">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your question is voted down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483895691"/>
                  </a:ext>
                </a:extLst>
              </a:tr>
              <a:tr h="225497">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you vote down an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200" kern="1200">
                          <a:solidFill>
                            <a:schemeClr val="tx1"/>
                          </a:solidFill>
                          <a:effectLst/>
                          <a:latin typeface="-apple-system"/>
                          <a:ea typeface="+mn-ea"/>
                          <a:cs typeface="+mn-cs"/>
                        </a:rPr>
                        <a:t>-1</a:t>
                      </a:r>
                    </a:p>
                  </a:txBody>
                  <a:tcPr marL="68580" marR="68580" marT="0" marB="0"/>
                </a:tc>
                <a:extLst>
                  <a:ext uri="{0D108BD9-81ED-4DB2-BD59-A6C34878D82A}">
                    <a16:rowId xmlns:a16="http://schemas.microsoft.com/office/drawing/2014/main" val="314130786"/>
                  </a:ext>
                </a:extLst>
              </a:tr>
              <a:tr h="264275">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you place a bounty on a question</a:t>
                      </a:r>
                    </a:p>
                  </a:txBody>
                  <a:tcPr marL="68580" marR="68580" marT="0" marB="0"/>
                </a:tc>
                <a:tc>
                  <a:txBody>
                    <a:bodyPr/>
                    <a:lstStyle/>
                    <a:p>
                      <a:pPr marL="0" marR="0" indent="0" algn="l" rtl="0">
                        <a:lnSpc>
                          <a:spcPct val="107000"/>
                        </a:lnSpc>
                        <a:spcBef>
                          <a:spcPts val="800"/>
                        </a:spcBef>
                        <a:spcAft>
                          <a:spcPts val="0"/>
                        </a:spcAft>
                      </a:pPr>
                      <a:r>
                        <a:rPr lang="en-US" sz="1200">
                          <a:effectLst/>
                          <a:latin typeface="-apple-system"/>
                        </a:rPr>
                        <a:t>-full bounty amount</a:t>
                      </a:r>
                      <a:endParaRPr lang="en-US" sz="12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2085518401"/>
                  </a:ext>
                </a:extLst>
              </a:tr>
              <a:tr h="245378">
                <a:tc>
                  <a:txBody>
                    <a:bodyPr/>
                    <a:lstStyle/>
                    <a:p>
                      <a:pPr marL="0" marR="0" indent="0" algn="l" defTabSz="914400" rtl="0" eaLnBrk="1" latinLnBrk="0" hangingPunct="1">
                        <a:lnSpc>
                          <a:spcPct val="107000"/>
                        </a:lnSpc>
                        <a:spcBef>
                          <a:spcPts val="800"/>
                        </a:spcBef>
                        <a:spcAft>
                          <a:spcPts val="0"/>
                        </a:spcAft>
                      </a:pPr>
                      <a:r>
                        <a:rPr lang="en-US" sz="1100" kern="1200">
                          <a:solidFill>
                            <a:schemeClr val="tx1"/>
                          </a:solidFill>
                          <a:effectLst/>
                          <a:latin typeface="-apple-system"/>
                          <a:ea typeface="+mn-ea"/>
                          <a:cs typeface="+mn-cs"/>
                        </a:rPr>
                        <a:t>one of your posts receives 6 spam or offensive flags</a:t>
                      </a:r>
                    </a:p>
                  </a:txBody>
                  <a:tcPr marL="68580" marR="68580" marT="0" marB="0"/>
                </a:tc>
                <a:tc>
                  <a:txBody>
                    <a:bodyPr/>
                    <a:lstStyle/>
                    <a:p>
                      <a:pPr marL="0" marR="0" indent="0" algn="l" rtl="0">
                        <a:lnSpc>
                          <a:spcPct val="107000"/>
                        </a:lnSpc>
                        <a:spcBef>
                          <a:spcPts val="800"/>
                        </a:spcBef>
                        <a:spcAft>
                          <a:spcPts val="0"/>
                        </a:spcAft>
                      </a:pPr>
                      <a:r>
                        <a:rPr lang="en-US" sz="1200">
                          <a:effectLst/>
                          <a:latin typeface="-apple-system"/>
                        </a:rPr>
                        <a:t>-100</a:t>
                      </a:r>
                      <a:endParaRPr lang="en-US" sz="12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4225341598"/>
                  </a:ext>
                </a:extLst>
              </a:tr>
            </a:tbl>
          </a:graphicData>
        </a:graphic>
      </p:graphicFrame>
      <p:pic>
        <p:nvPicPr>
          <p:cNvPr id="8" name="Picture 3">
            <a:extLst>
              <a:ext uri="{FF2B5EF4-FFF2-40B4-BE49-F238E27FC236}">
                <a16:creationId xmlns:a16="http://schemas.microsoft.com/office/drawing/2014/main" id="{370FD0A0-8B31-467F-B252-C98921022384}"/>
              </a:ext>
            </a:extLst>
          </p:cNvPr>
          <p:cNvPicPr/>
          <p:nvPr/>
        </p:nvPicPr>
        <p:blipFill>
          <a:blip r:embed="rId5"/>
          <a:stretch/>
        </p:blipFill>
        <p:spPr>
          <a:xfrm>
            <a:off x="10339560" y="5834520"/>
            <a:ext cx="1641600" cy="730440"/>
          </a:xfrm>
          <a:prstGeom prst="rect">
            <a:avLst/>
          </a:prstGeom>
          <a:ln w="0">
            <a:noFill/>
          </a:ln>
        </p:spPr>
      </p:pic>
      <p:pic>
        <p:nvPicPr>
          <p:cNvPr id="10" name="Picture 9">
            <a:extLst>
              <a:ext uri="{FF2B5EF4-FFF2-40B4-BE49-F238E27FC236}">
                <a16:creationId xmlns:a16="http://schemas.microsoft.com/office/drawing/2014/main" id="{2FE66CF4-B716-4AD0-A6FA-EB5630F8DD6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31"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graphicFrame>
        <p:nvGraphicFramePr>
          <p:cNvPr id="6" name="Table 5">
            <a:extLst>
              <a:ext uri="{FF2B5EF4-FFF2-40B4-BE49-F238E27FC236}">
                <a16:creationId xmlns:a16="http://schemas.microsoft.com/office/drawing/2014/main" id="{5EB32DEF-29EC-4CAD-84EA-57E349A41EDB}"/>
              </a:ext>
            </a:extLst>
          </p:cNvPr>
          <p:cNvGraphicFramePr>
            <a:graphicFrameLocks noGrp="1"/>
          </p:cNvGraphicFramePr>
          <p:nvPr>
            <p:extLst>
              <p:ext uri="{D42A27DB-BD31-4B8C-83A1-F6EECF244321}">
                <p14:modId xmlns:p14="http://schemas.microsoft.com/office/powerpoint/2010/main" val="853145275"/>
              </p:ext>
            </p:extLst>
          </p:nvPr>
        </p:nvGraphicFramePr>
        <p:xfrm>
          <a:off x="2551176" y="2042386"/>
          <a:ext cx="7985760" cy="4072127"/>
        </p:xfrm>
        <a:graphic>
          <a:graphicData uri="http://schemas.openxmlformats.org/drawingml/2006/table">
            <a:tbl>
              <a:tblPr firstRow="1" firstCol="1" bandRow="1">
                <a:tableStyleId>{5A111915-BE36-4E01-A7E5-04B1672EAD32}</a:tableStyleId>
              </a:tblPr>
              <a:tblGrid>
                <a:gridCol w="4681728">
                  <a:extLst>
                    <a:ext uri="{9D8B030D-6E8A-4147-A177-3AD203B41FA5}">
                      <a16:colId xmlns:a16="http://schemas.microsoft.com/office/drawing/2014/main" val="2671305051"/>
                    </a:ext>
                  </a:extLst>
                </a:gridCol>
                <a:gridCol w="3304032">
                  <a:extLst>
                    <a:ext uri="{9D8B030D-6E8A-4147-A177-3AD203B41FA5}">
                      <a16:colId xmlns:a16="http://schemas.microsoft.com/office/drawing/2014/main" val="1096920125"/>
                    </a:ext>
                  </a:extLst>
                </a:gridCol>
              </a:tblGrid>
              <a:tr h="500480">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0443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question/answer is voted up</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 </a:t>
                      </a:r>
                    </a:p>
                  </a:txBody>
                  <a:tcPr marL="68580" marR="68580" marT="0" marB="0"/>
                </a:tc>
                <a:extLst>
                  <a:ext uri="{0D108BD9-81ED-4DB2-BD59-A6C34878D82A}">
                    <a16:rowId xmlns:a16="http://schemas.microsoft.com/office/drawing/2014/main" val="1375338048"/>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+15 (+2 to acceptor)</a:t>
                      </a:r>
                    </a:p>
                  </a:txBody>
                  <a:tcPr marL="68580" marR="68580" marT="0" marB="0"/>
                </a:tc>
                <a:extLst>
                  <a:ext uri="{0D108BD9-81ED-4DB2-BD59-A6C34878D82A}">
                    <a16:rowId xmlns:a16="http://schemas.microsoft.com/office/drawing/2014/main" val="2341077832"/>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Accepted edit</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highlight>
                            <a:srgbClr val="FFFF00"/>
                          </a:highlight>
                          <a:latin typeface="-apple-system"/>
                          <a:ea typeface="+mn-ea"/>
                          <a:cs typeface="+mn-cs"/>
                        </a:rPr>
                        <a:t>+2</a:t>
                      </a:r>
                    </a:p>
                  </a:txBody>
                  <a:tcPr marL="68580" marR="68580" marT="0" marB="0"/>
                </a:tc>
                <a:extLst>
                  <a:ext uri="{0D108BD9-81ED-4DB2-BD59-A6C34878D82A}">
                    <a16:rowId xmlns:a16="http://schemas.microsoft.com/office/drawing/2014/main" val="3741816195"/>
                  </a:ext>
                </a:extLst>
              </a:tr>
              <a:tr h="44015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Bounty question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+Full  bounty to accepted answer</a:t>
                      </a:r>
                    </a:p>
                  </a:txBody>
                  <a:tcPr marL="68580" marR="68580" marT="0" marB="0"/>
                </a:tc>
                <a:extLst>
                  <a:ext uri="{0D108BD9-81ED-4DB2-BD59-A6C34878D82A}">
                    <a16:rowId xmlns:a16="http://schemas.microsoft.com/office/drawing/2014/main" val="1132799234"/>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Site association bonus</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+100 on join</a:t>
                      </a:r>
                    </a:p>
                  </a:txBody>
                  <a:tcPr marL="68580" marR="68580" marT="0" marB="0"/>
                </a:tc>
                <a:extLst>
                  <a:ext uri="{0D108BD9-81ED-4DB2-BD59-A6C34878D82A}">
                    <a16:rowId xmlns:a16="http://schemas.microsoft.com/office/drawing/2014/main" val="3822411377"/>
                  </a:ext>
                </a:extLst>
              </a:tr>
              <a:tr h="399869">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 is voted down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483895691"/>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vote down an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a:t>
                      </a:r>
                    </a:p>
                  </a:txBody>
                  <a:tcPr marL="68580" marR="68580" marT="0" marB="0"/>
                </a:tc>
                <a:extLst>
                  <a:ext uri="{0D108BD9-81ED-4DB2-BD59-A6C34878D82A}">
                    <a16:rowId xmlns:a16="http://schemas.microsoft.com/office/drawing/2014/main" val="314130786"/>
                  </a:ext>
                </a:extLst>
              </a:tr>
              <a:tr h="435674">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place a bounty on a question</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-full bounty amount</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2085518401"/>
                  </a:ext>
                </a:extLst>
              </a:tr>
              <a:tr h="404522">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one of your posts receives 6 spam or offensive flags</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-100</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4225341598"/>
                  </a:ext>
                </a:extLst>
              </a:tr>
            </a:tbl>
          </a:graphicData>
        </a:graphic>
      </p:graphicFrame>
      <p:pic>
        <p:nvPicPr>
          <p:cNvPr id="7" name="Picture 3">
            <a:extLst>
              <a:ext uri="{FF2B5EF4-FFF2-40B4-BE49-F238E27FC236}">
                <a16:creationId xmlns:a16="http://schemas.microsoft.com/office/drawing/2014/main" id="{767CC034-38F4-4EF3-ACB5-10AFD4D564A1}"/>
              </a:ext>
            </a:extLst>
          </p:cNvPr>
          <p:cNvPicPr/>
          <p:nvPr/>
        </p:nvPicPr>
        <p:blipFill>
          <a:blip r:embed="rId4"/>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pic>
        <p:nvPicPr>
          <p:cNvPr id="9" name="Picture 8">
            <a:extLst>
              <a:ext uri="{FF2B5EF4-FFF2-40B4-BE49-F238E27FC236}">
                <a16:creationId xmlns:a16="http://schemas.microsoft.com/office/drawing/2014/main" id="{F3EA81FC-06E8-4F69-92AC-4C4C8C2BE68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pattFill prst="dashVert">
          <a:fgClr>
            <a:schemeClr val="bg1">
              <a:lumMod val="85000"/>
            </a:schemeClr>
          </a:fgClr>
          <a:bgClr>
            <a:schemeClr val="bg1">
              <a:lumMod val="95000"/>
            </a:schemeClr>
          </a:bgClr>
        </a:pattFill>
        <a:effectLst/>
      </p:bgPr>
    </p:bg>
    <p:spTree>
      <p:nvGrpSpPr>
        <p:cNvPr id="1" name=""/>
        <p:cNvGrpSpPr/>
        <p:nvPr/>
      </p:nvGrpSpPr>
      <p:grpSpPr>
        <a:xfrm>
          <a:off x="0" y="0"/>
          <a:ext cx="0" cy="0"/>
          <a:chOff x="0" y="0"/>
          <a:chExt cx="0" cy="0"/>
        </a:xfrm>
      </p:grpSpPr>
      <p:sp>
        <p:nvSpPr>
          <p:cNvPr id="53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35"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pic>
        <p:nvPicPr>
          <p:cNvPr id="536" name="Picture 8"/>
          <p:cNvPicPr/>
          <p:nvPr/>
        </p:nvPicPr>
        <p:blipFill>
          <a:blip r:embed="rId4"/>
          <a:stretch/>
        </p:blipFill>
        <p:spPr>
          <a:xfrm>
            <a:off x="2589840" y="1843920"/>
            <a:ext cx="8458920" cy="435096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DFE514B7-601B-4749-AF15-C756EDE9F1EA}"/>
              </a:ext>
            </a:extLst>
          </p:cNvPr>
          <p:cNvPicPr/>
          <p:nvPr/>
        </p:nvPicPr>
        <p:blipFill>
          <a:blip r:embed="rId5"/>
          <a:stretch/>
        </p:blipFill>
        <p:spPr>
          <a:xfrm>
            <a:off x="10339560" y="5834520"/>
            <a:ext cx="1641600" cy="730440"/>
          </a:xfrm>
          <a:prstGeom prst="rect">
            <a:avLst/>
          </a:prstGeom>
          <a:ln w="0">
            <a:noFill/>
          </a:ln>
        </p:spPr>
      </p:pic>
      <p:sp>
        <p:nvSpPr>
          <p:cNvPr id="7" name="PlaceHolder 2">
            <a:extLst>
              <a:ext uri="{FF2B5EF4-FFF2-40B4-BE49-F238E27FC236}">
                <a16:creationId xmlns:a16="http://schemas.microsoft.com/office/drawing/2014/main" id="{6E93205E-EACE-4163-AA1A-6FF382F8782B}"/>
              </a:ext>
            </a:extLst>
          </p:cNvPr>
          <p:cNvSpPr txBox="1">
            <a:spLocks/>
          </p:cNvSpPr>
          <p:nvPr/>
        </p:nvSpPr>
        <p:spPr>
          <a:xfrm>
            <a:off x="645120" y="1276380"/>
            <a:ext cx="10515240" cy="435096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pic>
        <p:nvPicPr>
          <p:cNvPr id="8" name="Picture 7">
            <a:extLst>
              <a:ext uri="{FF2B5EF4-FFF2-40B4-BE49-F238E27FC236}">
                <a16:creationId xmlns:a16="http://schemas.microsoft.com/office/drawing/2014/main" id="{270E6E64-E57E-4AD6-9F73-EB0EA6AECA8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027382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2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9" name="Picture 7"/>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F2D5D013-B2D3-4BFD-874E-E219F419F6E2}"/>
              </a:ext>
            </a:extLst>
          </p:cNvPr>
          <p:cNvSpPr txBox="1"/>
          <p:nvPr/>
        </p:nvSpPr>
        <p:spPr>
          <a:xfrm>
            <a:off x="182220" y="1328351"/>
            <a:ext cx="6096000" cy="821250"/>
          </a:xfrm>
          <a:prstGeom prst="rect">
            <a:avLst/>
          </a:prstGeom>
          <a:noFill/>
        </p:spPr>
        <p:txBody>
          <a:bodyPr wrap="square">
            <a:spAutoFit/>
          </a:bodyPr>
          <a:lstStyle/>
          <a:p>
            <a:pPr marL="685800" lvl="1" indent="-228600">
              <a:lnSpc>
                <a:spcPct val="90000"/>
              </a:lnSpc>
              <a:spcBef>
                <a:spcPts val="499"/>
              </a:spcBef>
              <a:buClr>
                <a:srgbClr val="000000"/>
              </a:buClr>
              <a:buFont typeface="Arial"/>
              <a:buChar char="•"/>
            </a:pPr>
            <a:r>
              <a:rPr lang="en-US" sz="2800" b="0" strike="noStrike" spc="-1">
                <a:solidFill>
                  <a:srgbClr val="000000"/>
                </a:solidFill>
                <a:latin typeface="-apple-system"/>
              </a:rPr>
              <a:t>Why do you need it?</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Easy to find</a:t>
            </a:r>
            <a:endParaRPr lang="en-US" sz="2000" b="0" strike="noStrike" spc="-1">
              <a:latin typeface="-apple-system"/>
            </a:endParaRPr>
          </a:p>
        </p:txBody>
      </p:sp>
      <p:pic>
        <p:nvPicPr>
          <p:cNvPr id="3" name="Picture 2">
            <a:extLst>
              <a:ext uri="{FF2B5EF4-FFF2-40B4-BE49-F238E27FC236}">
                <a16:creationId xmlns:a16="http://schemas.microsoft.com/office/drawing/2014/main" id="{67649C25-57CA-43A7-B351-8E279A3A9570}"/>
              </a:ext>
            </a:extLst>
          </p:cNvPr>
          <p:cNvPicPr>
            <a:picLocks noChangeAspect="1"/>
          </p:cNvPicPr>
          <p:nvPr/>
        </p:nvPicPr>
        <p:blipFill>
          <a:blip r:embed="rId4"/>
          <a:stretch>
            <a:fillRect/>
          </a:stretch>
        </p:blipFill>
        <p:spPr>
          <a:xfrm>
            <a:off x="2573502" y="2160148"/>
            <a:ext cx="7044996" cy="397728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3C342A2-55AE-4281-9E75-58157C3D84BC}"/>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31726003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39"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pic>
        <p:nvPicPr>
          <p:cNvPr id="540" name="Picture 6"/>
          <p:cNvPicPr/>
          <p:nvPr/>
        </p:nvPicPr>
        <p:blipFill>
          <a:blip r:embed="rId4"/>
          <a:stretch/>
        </p:blipFill>
        <p:spPr>
          <a:xfrm>
            <a:off x="3557160" y="1426680"/>
            <a:ext cx="6095520" cy="495144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84A8D8B3-456E-49A0-AB10-D8743680AA90}"/>
              </a:ext>
            </a:extLst>
          </p:cNvPr>
          <p:cNvPicPr/>
          <p:nvPr/>
        </p:nvPicPr>
        <p:blipFill>
          <a:blip r:embed="rId5"/>
          <a:stretch/>
        </p:blipFill>
        <p:spPr>
          <a:xfrm>
            <a:off x="10339560" y="5834520"/>
            <a:ext cx="1641600" cy="730440"/>
          </a:xfrm>
          <a:prstGeom prst="rect">
            <a:avLst/>
          </a:prstGeom>
          <a:ln w="0">
            <a:noFill/>
          </a:ln>
        </p:spPr>
      </p:pic>
      <p:sp>
        <p:nvSpPr>
          <p:cNvPr id="7" name="PlaceHolder 2">
            <a:extLst>
              <a:ext uri="{FF2B5EF4-FFF2-40B4-BE49-F238E27FC236}">
                <a16:creationId xmlns:a16="http://schemas.microsoft.com/office/drawing/2014/main" id="{A7E126C6-9404-4C76-A6B5-01A2988BE997}"/>
              </a:ext>
            </a:extLst>
          </p:cNvPr>
          <p:cNvSpPr txBox="1">
            <a:spLocks/>
          </p:cNvSpPr>
          <p:nvPr/>
        </p:nvSpPr>
        <p:spPr>
          <a:xfrm>
            <a:off x="645120" y="1276380"/>
            <a:ext cx="10515240" cy="435096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pic>
        <p:nvPicPr>
          <p:cNvPr id="8" name="Picture 7">
            <a:extLst>
              <a:ext uri="{FF2B5EF4-FFF2-40B4-BE49-F238E27FC236}">
                <a16:creationId xmlns:a16="http://schemas.microsoft.com/office/drawing/2014/main" id="{7E4BB36C-A288-4A16-BBC7-6C8CA82CD01B}"/>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40054021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D36A6-C690-45FF-81AC-BDBD0367C679}"/>
              </a:ext>
            </a:extLst>
          </p:cNvPr>
          <p:cNvPicPr>
            <a:picLocks noChangeAspect="1"/>
          </p:cNvPicPr>
          <p:nvPr/>
        </p:nvPicPr>
        <p:blipFill>
          <a:blip r:embed="rId3"/>
          <a:stretch>
            <a:fillRect/>
          </a:stretch>
        </p:blipFill>
        <p:spPr>
          <a:xfrm>
            <a:off x="4818891" y="1359135"/>
            <a:ext cx="6189822" cy="4925745"/>
          </a:xfrm>
          <a:prstGeom prst="rect">
            <a:avLst/>
          </a:prstGeom>
          <a:ln>
            <a:noFill/>
          </a:ln>
          <a:effectLst>
            <a:outerShdw blurRad="292100" dist="139700" dir="2700000" algn="tl" rotWithShape="0">
              <a:srgbClr val="333333">
                <a:alpha val="65000"/>
              </a:srgbClr>
            </a:outerShdw>
          </a:effectLst>
        </p:spPr>
      </p:pic>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31" name="TextBox 4"/>
          <p:cNvSpPr/>
          <p:nvPr/>
        </p:nvSpPr>
        <p:spPr>
          <a:xfrm>
            <a:off x="210840" y="6024723"/>
            <a:ext cx="6095520" cy="9218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https://stackoverflow.com/help/privileges/edit</a:t>
            </a:r>
            <a:endParaRPr lang="en-US" sz="1800" b="0" u="sng" strike="noStrike" spc="-1">
              <a:solidFill>
                <a:srgbClr val="0563C1"/>
              </a:solidFill>
              <a:uFillTx/>
              <a:latin typeface="Calibri"/>
            </a:endParaRPr>
          </a:p>
          <a:p>
            <a:pPr>
              <a:lnSpc>
                <a:spcPct val="100000"/>
              </a:lnSpc>
              <a:buNone/>
            </a:pPr>
            <a:r>
              <a:rPr lang="en-US" sz="1800" b="0" strike="noStrike" spc="-1">
                <a:latin typeface="-apple-system"/>
                <a:hlinkClick r:id="rId5"/>
              </a:rPr>
              <a:t>https://stackoverflow.com/help/editing</a:t>
            </a:r>
            <a:endParaRPr lang="en-US" sz="1800" b="0" strike="noStrike" spc="-1">
              <a:latin typeface="-apple-system"/>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6"/>
          <a:stretch/>
        </p:blipFill>
        <p:spPr>
          <a:xfrm>
            <a:off x="10339560" y="5834520"/>
            <a:ext cx="1641600" cy="730440"/>
          </a:xfrm>
          <a:prstGeom prst="rect">
            <a:avLst/>
          </a:prstGeom>
          <a:ln w="0">
            <a:noFill/>
          </a:ln>
        </p:spPr>
      </p:pic>
      <p:pic>
        <p:nvPicPr>
          <p:cNvPr id="18" name="Picture 17">
            <a:extLst>
              <a:ext uri="{FF2B5EF4-FFF2-40B4-BE49-F238E27FC236}">
                <a16:creationId xmlns:a16="http://schemas.microsoft.com/office/drawing/2014/main" id="{71EC993C-EB20-4CD2-B259-9A7CD3B203B2}"/>
              </a:ext>
            </a:extLst>
          </p:cNvPr>
          <p:cNvPicPr>
            <a:picLocks noChangeAspect="1"/>
          </p:cNvPicPr>
          <p:nvPr/>
        </p:nvPicPr>
        <p:blipFill>
          <a:blip r:embed="rId7"/>
          <a:stretch>
            <a:fillRect/>
          </a:stretch>
        </p:blipFill>
        <p:spPr>
          <a:xfrm>
            <a:off x="658401" y="1985428"/>
            <a:ext cx="3467400" cy="3673158"/>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883A9CDB-CDCF-4C89-AF8E-C5B668085AB0}"/>
              </a:ext>
            </a:extLst>
          </p:cNvPr>
          <p:cNvSpPr txBox="1"/>
          <p:nvPr/>
        </p:nvSpPr>
        <p:spPr>
          <a:xfrm>
            <a:off x="655792" y="1302949"/>
            <a:ext cx="2548005" cy="523220"/>
          </a:xfrm>
          <a:prstGeom prst="rect">
            <a:avLst/>
          </a:prstGeom>
          <a:noFill/>
        </p:spPr>
        <p:txBody>
          <a:bodyPr wrap="none" rtlCol="0">
            <a:spAutoFit/>
          </a:bodyPr>
          <a:lstStyle/>
          <a:p>
            <a:r>
              <a:rPr lang="en-US" sz="2800">
                <a:latin typeface="-apple-system"/>
              </a:rPr>
              <a:t>Suggested edits </a:t>
            </a:r>
          </a:p>
        </p:txBody>
      </p:sp>
      <p:cxnSp>
        <p:nvCxnSpPr>
          <p:cNvPr id="21" name="Straight Arrow Connector 20">
            <a:extLst>
              <a:ext uri="{FF2B5EF4-FFF2-40B4-BE49-F238E27FC236}">
                <a16:creationId xmlns:a16="http://schemas.microsoft.com/office/drawing/2014/main" id="{D8B7EE3A-A28C-4D9A-8EC7-EF3C3F53D21F}"/>
              </a:ext>
            </a:extLst>
          </p:cNvPr>
          <p:cNvCxnSpPr/>
          <p:nvPr/>
        </p:nvCxnSpPr>
        <p:spPr>
          <a:xfrm>
            <a:off x="4120587" y="3981691"/>
            <a:ext cx="698304"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D1E5743-5210-4AD9-AD88-94F4F4B58601}"/>
              </a:ext>
            </a:extLst>
          </p:cNvPr>
          <p:cNvSpPr/>
          <p:nvPr/>
        </p:nvSpPr>
        <p:spPr>
          <a:xfrm>
            <a:off x="8993529" y="2684295"/>
            <a:ext cx="1641600" cy="164879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492E4DF-1D02-4515-824D-1758FC69EBB7}"/>
              </a:ext>
            </a:extLst>
          </p:cNvPr>
          <p:cNvSpPr txBox="1"/>
          <p:nvPr/>
        </p:nvSpPr>
        <p:spPr>
          <a:xfrm>
            <a:off x="210840" y="5718114"/>
            <a:ext cx="6093724" cy="369332"/>
          </a:xfrm>
          <a:prstGeom prst="rect">
            <a:avLst/>
          </a:prstGeom>
          <a:noFill/>
        </p:spPr>
        <p:txBody>
          <a:bodyPr wrap="square">
            <a:spAutoFit/>
          </a:bodyPr>
          <a:lstStyle/>
          <a:p>
            <a:r>
              <a:rPr lang="en-US">
                <a:latin typeface="-apple-system"/>
                <a:hlinkClick r:id="rId8"/>
              </a:rPr>
              <a:t>https://stackoverflow.com/help/reviews-intro</a:t>
            </a:r>
            <a:endParaRPr lang="fa-IR">
              <a:latin typeface="-apple-system"/>
            </a:endParaRPr>
          </a:p>
        </p:txBody>
      </p:sp>
    </p:spTree>
    <p:extLst>
      <p:ext uri="{BB962C8B-B14F-4D97-AF65-F5344CB8AC3E}">
        <p14:creationId xmlns:p14="http://schemas.microsoft.com/office/powerpoint/2010/main" val="375418169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3"/>
          <a:stretch/>
        </p:blipFill>
        <p:spPr>
          <a:xfrm>
            <a:off x="10339560" y="5834520"/>
            <a:ext cx="1641600" cy="730440"/>
          </a:xfrm>
          <a:prstGeom prst="rect">
            <a:avLst/>
          </a:prstGeom>
          <a:ln w="0">
            <a:noFill/>
          </a:ln>
        </p:spPr>
      </p:pic>
      <p:sp>
        <p:nvSpPr>
          <p:cNvPr id="19" name="TextBox 18">
            <a:extLst>
              <a:ext uri="{FF2B5EF4-FFF2-40B4-BE49-F238E27FC236}">
                <a16:creationId xmlns:a16="http://schemas.microsoft.com/office/drawing/2014/main" id="{883A9CDB-CDCF-4C89-AF8E-C5B668085AB0}"/>
              </a:ext>
            </a:extLst>
          </p:cNvPr>
          <p:cNvSpPr txBox="1"/>
          <p:nvPr/>
        </p:nvSpPr>
        <p:spPr>
          <a:xfrm>
            <a:off x="742289" y="1302949"/>
            <a:ext cx="2514406" cy="892552"/>
          </a:xfrm>
          <a:prstGeom prst="rect">
            <a:avLst/>
          </a:prstGeom>
          <a:noFill/>
        </p:spPr>
        <p:txBody>
          <a:bodyPr wrap="none" rtlCol="0">
            <a:spAutoFit/>
          </a:bodyPr>
          <a:lstStyle/>
          <a:p>
            <a:r>
              <a:rPr lang="en-US" sz="2800">
                <a:latin typeface="-apple-system"/>
              </a:rPr>
              <a:t>Revision History</a:t>
            </a:r>
            <a:endParaRPr lang="fa-IR" sz="2800">
              <a:latin typeface="-apple-system"/>
            </a:endParaRPr>
          </a:p>
          <a:p>
            <a:pPr marL="914400" lvl="1" indent="-457200">
              <a:buFont typeface="Arial" panose="020B0604020202020204" pitchFamily="34" charset="0"/>
              <a:buChar char="•"/>
            </a:pPr>
            <a:endParaRPr lang="en-US" sz="2400">
              <a:latin typeface="-apple-system"/>
            </a:endParaRPr>
          </a:p>
        </p:txBody>
      </p:sp>
      <p:sp>
        <p:nvSpPr>
          <p:cNvPr id="25" name="TextBox 24">
            <a:extLst>
              <a:ext uri="{FF2B5EF4-FFF2-40B4-BE49-F238E27FC236}">
                <a16:creationId xmlns:a16="http://schemas.microsoft.com/office/drawing/2014/main" id="{49AA1A5A-AD88-4112-8699-BA20F3A39F88}"/>
              </a:ext>
            </a:extLst>
          </p:cNvPr>
          <p:cNvSpPr txBox="1"/>
          <p:nvPr/>
        </p:nvSpPr>
        <p:spPr>
          <a:xfrm>
            <a:off x="210840" y="6241794"/>
            <a:ext cx="10008198" cy="338554"/>
          </a:xfrm>
          <a:prstGeom prst="rect">
            <a:avLst/>
          </a:prstGeom>
          <a:noFill/>
        </p:spPr>
        <p:txBody>
          <a:bodyPr wrap="square">
            <a:spAutoFit/>
          </a:bodyPr>
          <a:lstStyle/>
          <a:p>
            <a:r>
              <a:rPr lang="en-US" sz="1600">
                <a:hlinkClick r:id="rId4"/>
              </a:rPr>
              <a:t>https://meta.stackoverflow.com/questions/271934/how-do-you-roll-back-an-edit</a:t>
            </a:r>
            <a:endParaRPr lang="en-US" sz="1600"/>
          </a:p>
        </p:txBody>
      </p:sp>
      <p:grpSp>
        <p:nvGrpSpPr>
          <p:cNvPr id="30" name="Group 29">
            <a:extLst>
              <a:ext uri="{FF2B5EF4-FFF2-40B4-BE49-F238E27FC236}">
                <a16:creationId xmlns:a16="http://schemas.microsoft.com/office/drawing/2014/main" id="{3871537A-4450-4174-98B6-B58F4A52584B}"/>
              </a:ext>
            </a:extLst>
          </p:cNvPr>
          <p:cNvGrpSpPr/>
          <p:nvPr/>
        </p:nvGrpSpPr>
        <p:grpSpPr>
          <a:xfrm>
            <a:off x="4710110" y="1608036"/>
            <a:ext cx="4476857" cy="4545281"/>
            <a:chOff x="3878051" y="1556716"/>
            <a:chExt cx="4746965" cy="4712896"/>
          </a:xfrm>
        </p:grpSpPr>
        <p:pic>
          <p:nvPicPr>
            <p:cNvPr id="27" name="Picture 26">
              <a:extLst>
                <a:ext uri="{FF2B5EF4-FFF2-40B4-BE49-F238E27FC236}">
                  <a16:creationId xmlns:a16="http://schemas.microsoft.com/office/drawing/2014/main" id="{A38EDA71-15DD-4EA1-8DAB-482884414E17}"/>
                </a:ext>
              </a:extLst>
            </p:cNvPr>
            <p:cNvPicPr>
              <a:picLocks noChangeAspect="1"/>
            </p:cNvPicPr>
            <p:nvPr/>
          </p:nvPicPr>
          <p:blipFill>
            <a:blip r:embed="rId5"/>
            <a:stretch>
              <a:fillRect/>
            </a:stretch>
          </p:blipFill>
          <p:spPr>
            <a:xfrm>
              <a:off x="3878051" y="1556716"/>
              <a:ext cx="4746965" cy="4712896"/>
            </a:xfrm>
            <a:prstGeom prst="rect">
              <a:avLst/>
            </a:prstGeom>
            <a:ln>
              <a:noFill/>
            </a:ln>
            <a:effectLst>
              <a:outerShdw blurRad="292100" dist="139700" dir="2700000" algn="tl" rotWithShape="0">
                <a:srgbClr val="333333">
                  <a:alpha val="65000"/>
                </a:srgbClr>
              </a:outerShdw>
            </a:effectLst>
          </p:spPr>
        </p:pic>
        <p:sp>
          <p:nvSpPr>
            <p:cNvPr id="20" name="Rectangle 19">
              <a:extLst>
                <a:ext uri="{FF2B5EF4-FFF2-40B4-BE49-F238E27FC236}">
                  <a16:creationId xmlns:a16="http://schemas.microsoft.com/office/drawing/2014/main" id="{79E2DA97-0184-4FD5-9BD5-6B7A3F7329EA}"/>
                </a:ext>
              </a:extLst>
            </p:cNvPr>
            <p:cNvSpPr/>
            <p:nvPr/>
          </p:nvSpPr>
          <p:spPr>
            <a:xfrm>
              <a:off x="5894173" y="5301284"/>
              <a:ext cx="791107" cy="11014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0F0F3E35-0DFD-49C5-8C3C-A9957639794E}"/>
                </a:ext>
              </a:extLst>
            </p:cNvPr>
            <p:cNvCxnSpPr/>
            <p:nvPr/>
          </p:nvCxnSpPr>
          <p:spPr>
            <a:xfrm flipH="1">
              <a:off x="4457700" y="5425440"/>
              <a:ext cx="1577340" cy="69342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Rectangle 1">
            <a:extLst>
              <a:ext uri="{FF2B5EF4-FFF2-40B4-BE49-F238E27FC236}">
                <a16:creationId xmlns:a16="http://schemas.microsoft.com/office/drawing/2014/main" id="{14643A0C-23FE-42F3-BA0C-12DA63D27E95}"/>
              </a:ext>
            </a:extLst>
          </p:cNvPr>
          <p:cNvSpPr>
            <a:spLocks noChangeArrowheads="1"/>
          </p:cNvSpPr>
          <p:nvPr/>
        </p:nvSpPr>
        <p:spPr bwMode="auto">
          <a:xfrm>
            <a:off x="395992" y="5907096"/>
            <a:ext cx="425385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pple-system"/>
              </a:rPr>
              <a:t>http://stackoverflow.com/posts/{postID}/</a:t>
            </a:r>
            <a:r>
              <a:rPr kumimoji="0" lang="en-US" altLang="en-US" sz="1600" b="1" i="0" u="none" strike="noStrike" cap="none" normalizeH="0" baseline="0">
                <a:ln>
                  <a:noFill/>
                </a:ln>
                <a:solidFill>
                  <a:schemeClr val="tx1"/>
                </a:solidFill>
                <a:effectLst/>
                <a:latin typeface="-apple-system"/>
              </a:rPr>
              <a:t>revisions</a:t>
            </a:r>
            <a:r>
              <a:rPr kumimoji="0" lang="en-US" altLang="en-US" sz="1600" b="0" i="0" u="none" strike="noStrike" cap="none" normalizeH="0" baseline="0">
                <a:ln>
                  <a:noFill/>
                </a:ln>
                <a:solidFill>
                  <a:schemeClr val="tx1"/>
                </a:solidFill>
                <a:effectLst/>
                <a:latin typeface="-apple-system"/>
              </a:rPr>
              <a:t> </a:t>
            </a:r>
            <a:endParaRPr lang="en-US" altLang="en-US" sz="3600">
              <a:latin typeface="-apple-system"/>
            </a:endParaRPr>
          </a:p>
        </p:txBody>
      </p:sp>
      <p:sp>
        <p:nvSpPr>
          <p:cNvPr id="32" name="Rectangle 31">
            <a:extLst>
              <a:ext uri="{FF2B5EF4-FFF2-40B4-BE49-F238E27FC236}">
                <a16:creationId xmlns:a16="http://schemas.microsoft.com/office/drawing/2014/main" id="{BD82936A-0EEC-4B9C-81BF-847DE43C1EE9}"/>
              </a:ext>
            </a:extLst>
          </p:cNvPr>
          <p:cNvSpPr/>
          <p:nvPr/>
        </p:nvSpPr>
        <p:spPr>
          <a:xfrm>
            <a:off x="6212840" y="6021436"/>
            <a:ext cx="398672" cy="14539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63067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1252BB-A15D-4EB0-9DFF-97EE82145342}"/>
              </a:ext>
            </a:extLst>
          </p:cNvPr>
          <p:cNvPicPr>
            <a:picLocks noChangeAspect="1"/>
          </p:cNvPicPr>
          <p:nvPr/>
        </p:nvPicPr>
        <p:blipFill rotWithShape="1">
          <a:blip r:embed="rId3"/>
          <a:srcRect l="12816" t="19873" r="58513" b="6877"/>
          <a:stretch/>
        </p:blipFill>
        <p:spPr>
          <a:xfrm>
            <a:off x="3661398" y="1458295"/>
            <a:ext cx="6175676" cy="4437490"/>
          </a:xfrm>
          <a:prstGeom prst="rect">
            <a:avLst/>
          </a:prstGeom>
          <a:ln>
            <a:noFill/>
          </a:ln>
          <a:effectLst>
            <a:outerShdw blurRad="292100" dist="139700" dir="2700000" algn="tl" rotWithShape="0">
              <a:srgbClr val="333333">
                <a:alpha val="65000"/>
              </a:srgbClr>
            </a:outerShdw>
          </a:effectLst>
        </p:spPr>
      </p:pic>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4"/>
          <a:stretch/>
        </p:blipFill>
        <p:spPr>
          <a:xfrm>
            <a:off x="10339560" y="5834520"/>
            <a:ext cx="1641600" cy="730440"/>
          </a:xfrm>
          <a:prstGeom prst="rect">
            <a:avLst/>
          </a:prstGeom>
          <a:ln w="0">
            <a:noFill/>
          </a:ln>
        </p:spPr>
      </p:pic>
      <p:sp>
        <p:nvSpPr>
          <p:cNvPr id="19" name="TextBox 18">
            <a:extLst>
              <a:ext uri="{FF2B5EF4-FFF2-40B4-BE49-F238E27FC236}">
                <a16:creationId xmlns:a16="http://schemas.microsoft.com/office/drawing/2014/main" id="{883A9CDB-CDCF-4C89-AF8E-C5B668085AB0}"/>
              </a:ext>
            </a:extLst>
          </p:cNvPr>
          <p:cNvSpPr txBox="1"/>
          <p:nvPr/>
        </p:nvSpPr>
        <p:spPr>
          <a:xfrm>
            <a:off x="742289" y="1302949"/>
            <a:ext cx="2514406" cy="892552"/>
          </a:xfrm>
          <a:prstGeom prst="rect">
            <a:avLst/>
          </a:prstGeom>
          <a:noFill/>
        </p:spPr>
        <p:txBody>
          <a:bodyPr wrap="none" rtlCol="0">
            <a:spAutoFit/>
          </a:bodyPr>
          <a:lstStyle/>
          <a:p>
            <a:r>
              <a:rPr lang="en-US" sz="2800">
                <a:latin typeface="-apple-system"/>
              </a:rPr>
              <a:t>Revision History</a:t>
            </a:r>
            <a:endParaRPr lang="fa-IR" sz="2800">
              <a:latin typeface="-apple-system"/>
            </a:endParaRPr>
          </a:p>
          <a:p>
            <a:pPr marL="914400" lvl="1" indent="-457200">
              <a:buFont typeface="Arial" panose="020B0604020202020204" pitchFamily="34" charset="0"/>
              <a:buChar char="•"/>
            </a:pPr>
            <a:r>
              <a:rPr lang="en-US" sz="2400">
                <a:latin typeface="-apple-system"/>
              </a:rPr>
              <a:t>Rollback</a:t>
            </a:r>
          </a:p>
        </p:txBody>
      </p:sp>
      <p:sp>
        <p:nvSpPr>
          <p:cNvPr id="32" name="Rectangle 31">
            <a:extLst>
              <a:ext uri="{FF2B5EF4-FFF2-40B4-BE49-F238E27FC236}">
                <a16:creationId xmlns:a16="http://schemas.microsoft.com/office/drawing/2014/main" id="{BD82936A-0EEC-4B9C-81BF-847DE43C1EE9}"/>
              </a:ext>
            </a:extLst>
          </p:cNvPr>
          <p:cNvSpPr/>
          <p:nvPr/>
        </p:nvSpPr>
        <p:spPr>
          <a:xfrm>
            <a:off x="4609296" y="5399705"/>
            <a:ext cx="333544" cy="9177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461811-C34D-4E85-BE7E-A4EF186D3946}"/>
              </a:ext>
            </a:extLst>
          </p:cNvPr>
          <p:cNvSpPr txBox="1"/>
          <p:nvPr/>
        </p:nvSpPr>
        <p:spPr>
          <a:xfrm>
            <a:off x="210840" y="6241794"/>
            <a:ext cx="9161760" cy="369332"/>
          </a:xfrm>
          <a:prstGeom prst="rect">
            <a:avLst/>
          </a:prstGeom>
          <a:noFill/>
        </p:spPr>
        <p:txBody>
          <a:bodyPr wrap="square">
            <a:spAutoFit/>
          </a:bodyPr>
          <a:lstStyle/>
          <a:p>
            <a:r>
              <a:rPr lang="en-US">
                <a:hlinkClick r:id="rId5"/>
              </a:rPr>
              <a:t>https://meta.stackexchange.com/questions/17038/what-is-a-rollback</a:t>
            </a:r>
            <a:endParaRPr lang="en-US"/>
          </a:p>
        </p:txBody>
      </p:sp>
      <p:pic>
        <p:nvPicPr>
          <p:cNvPr id="8" name="Picture 7">
            <a:extLst>
              <a:ext uri="{FF2B5EF4-FFF2-40B4-BE49-F238E27FC236}">
                <a16:creationId xmlns:a16="http://schemas.microsoft.com/office/drawing/2014/main" id="{3AB611A9-82F2-4795-BA7B-E4F510E8CB89}"/>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74636095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A2F9BA-C3E8-4287-A01E-65BA2E4213EB}"/>
              </a:ext>
            </a:extLst>
          </p:cNvPr>
          <p:cNvPicPr>
            <a:picLocks noChangeAspect="1"/>
          </p:cNvPicPr>
          <p:nvPr/>
        </p:nvPicPr>
        <p:blipFill>
          <a:blip r:embed="rId3"/>
          <a:stretch>
            <a:fillRect/>
          </a:stretch>
        </p:blipFill>
        <p:spPr>
          <a:xfrm>
            <a:off x="4733592" y="1446983"/>
            <a:ext cx="6756630" cy="467523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7C11A01B-55B9-4B1A-B7CC-8D8FB00EE1E1}"/>
              </a:ext>
            </a:extLst>
          </p:cNvPr>
          <p:cNvPicPr>
            <a:picLocks noChangeAspect="1"/>
          </p:cNvPicPr>
          <p:nvPr/>
        </p:nvPicPr>
        <p:blipFill>
          <a:blip r:embed="rId4"/>
          <a:stretch>
            <a:fillRect/>
          </a:stretch>
        </p:blipFill>
        <p:spPr>
          <a:xfrm>
            <a:off x="533520" y="2679219"/>
            <a:ext cx="3844526" cy="3078856"/>
          </a:xfrm>
          <a:prstGeom prst="rect">
            <a:avLst/>
          </a:prstGeom>
          <a:ln>
            <a:noFill/>
          </a:ln>
          <a:effectLst>
            <a:outerShdw blurRad="292100" dist="139700" dir="2700000" algn="tl" rotWithShape="0">
              <a:srgbClr val="333333">
                <a:alpha val="65000"/>
              </a:srgbClr>
            </a:outerShdw>
          </a:effectLst>
        </p:spPr>
      </p:pic>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5"/>
          <a:stretch/>
        </p:blipFill>
        <p:spPr>
          <a:xfrm>
            <a:off x="10339560" y="5834520"/>
            <a:ext cx="1641600" cy="730440"/>
          </a:xfrm>
          <a:prstGeom prst="rect">
            <a:avLst/>
          </a:prstGeom>
          <a:ln w="0">
            <a:noFill/>
          </a:ln>
        </p:spPr>
      </p:pic>
      <p:sp>
        <p:nvSpPr>
          <p:cNvPr id="19" name="TextBox 18">
            <a:extLst>
              <a:ext uri="{FF2B5EF4-FFF2-40B4-BE49-F238E27FC236}">
                <a16:creationId xmlns:a16="http://schemas.microsoft.com/office/drawing/2014/main" id="{883A9CDB-CDCF-4C89-AF8E-C5B668085AB0}"/>
              </a:ext>
            </a:extLst>
          </p:cNvPr>
          <p:cNvSpPr txBox="1"/>
          <p:nvPr/>
        </p:nvSpPr>
        <p:spPr>
          <a:xfrm>
            <a:off x="742289" y="1302949"/>
            <a:ext cx="2514406" cy="1261884"/>
          </a:xfrm>
          <a:prstGeom prst="rect">
            <a:avLst/>
          </a:prstGeom>
          <a:noFill/>
        </p:spPr>
        <p:txBody>
          <a:bodyPr wrap="none" rtlCol="0">
            <a:spAutoFit/>
          </a:bodyPr>
          <a:lstStyle/>
          <a:p>
            <a:r>
              <a:rPr lang="en-US" sz="2800">
                <a:latin typeface="-apple-system"/>
              </a:rPr>
              <a:t>Revision History</a:t>
            </a:r>
            <a:endParaRPr lang="fa-IR" sz="2800">
              <a:latin typeface="-apple-system"/>
            </a:endParaRPr>
          </a:p>
          <a:p>
            <a:pPr marL="914400" lvl="1" indent="-457200">
              <a:buFont typeface="Arial" panose="020B0604020202020204" pitchFamily="34" charset="0"/>
              <a:buChar char="•"/>
            </a:pPr>
            <a:r>
              <a:rPr lang="en-US" sz="2400">
                <a:latin typeface="-apple-system"/>
              </a:rPr>
              <a:t>Rollback</a:t>
            </a:r>
            <a:endParaRPr lang="fa-IR" sz="2400">
              <a:latin typeface="-apple-system"/>
            </a:endParaRPr>
          </a:p>
          <a:p>
            <a:pPr marL="914400" lvl="1" indent="-457200">
              <a:buFont typeface="Arial" panose="020B0604020202020204" pitchFamily="34" charset="0"/>
              <a:buChar char="•"/>
            </a:pPr>
            <a:r>
              <a:rPr lang="en-US" sz="2400">
                <a:latin typeface="-apple-system"/>
              </a:rPr>
              <a:t>Timeline</a:t>
            </a:r>
          </a:p>
        </p:txBody>
      </p:sp>
      <p:sp>
        <p:nvSpPr>
          <p:cNvPr id="25" name="TextBox 24">
            <a:extLst>
              <a:ext uri="{FF2B5EF4-FFF2-40B4-BE49-F238E27FC236}">
                <a16:creationId xmlns:a16="http://schemas.microsoft.com/office/drawing/2014/main" id="{49AA1A5A-AD88-4112-8699-BA20F3A39F88}"/>
              </a:ext>
            </a:extLst>
          </p:cNvPr>
          <p:cNvSpPr txBox="1"/>
          <p:nvPr/>
        </p:nvSpPr>
        <p:spPr>
          <a:xfrm>
            <a:off x="210840" y="6241794"/>
            <a:ext cx="10008198" cy="338554"/>
          </a:xfrm>
          <a:prstGeom prst="rect">
            <a:avLst/>
          </a:prstGeom>
          <a:noFill/>
        </p:spPr>
        <p:txBody>
          <a:bodyPr wrap="square">
            <a:spAutoFit/>
          </a:bodyPr>
          <a:lstStyle/>
          <a:p>
            <a:r>
              <a:rPr lang="en-US" sz="1600">
                <a:hlinkClick r:id="rId6"/>
              </a:rPr>
              <a:t>https://meta.stackoverflow.com/questions/271934/how-do-you-roll-back-an-edit</a:t>
            </a:r>
            <a:endParaRPr lang="en-US" sz="1600"/>
          </a:p>
        </p:txBody>
      </p:sp>
      <p:sp>
        <p:nvSpPr>
          <p:cNvPr id="32" name="Rectangle 31">
            <a:extLst>
              <a:ext uri="{FF2B5EF4-FFF2-40B4-BE49-F238E27FC236}">
                <a16:creationId xmlns:a16="http://schemas.microsoft.com/office/drawing/2014/main" id="{BD82936A-0EEC-4B9C-81BF-847DE43C1EE9}"/>
              </a:ext>
            </a:extLst>
          </p:cNvPr>
          <p:cNvSpPr/>
          <p:nvPr/>
        </p:nvSpPr>
        <p:spPr>
          <a:xfrm>
            <a:off x="620804" y="3665105"/>
            <a:ext cx="199616" cy="11949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14792C-F6CB-49F8-982C-817AD46B7C12}"/>
              </a:ext>
            </a:extLst>
          </p:cNvPr>
          <p:cNvSpPr/>
          <p:nvPr/>
        </p:nvSpPr>
        <p:spPr>
          <a:xfrm>
            <a:off x="6290841" y="5928360"/>
            <a:ext cx="379199" cy="1327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30F4E6-5EA0-407E-9F91-C15489866653}"/>
              </a:ext>
            </a:extLst>
          </p:cNvPr>
          <p:cNvSpPr/>
          <p:nvPr/>
        </p:nvSpPr>
        <p:spPr>
          <a:xfrm>
            <a:off x="6290841" y="4470400"/>
            <a:ext cx="379199" cy="1327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D7CF8C-322E-4CD7-900A-D5C23BC6B037}"/>
              </a:ext>
            </a:extLst>
          </p:cNvPr>
          <p:cNvSpPr/>
          <p:nvPr/>
        </p:nvSpPr>
        <p:spPr>
          <a:xfrm>
            <a:off x="6306081" y="1483697"/>
            <a:ext cx="379199" cy="13279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293E56-6968-4006-9B27-7BD18872E572}"/>
              </a:ext>
            </a:extLst>
          </p:cNvPr>
          <p:cNvSpPr/>
          <p:nvPr/>
        </p:nvSpPr>
        <p:spPr>
          <a:xfrm>
            <a:off x="6947458" y="5928360"/>
            <a:ext cx="647142" cy="1327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2E88B3-DD4B-4F3B-A28D-53C1CB6E4BDB}"/>
              </a:ext>
            </a:extLst>
          </p:cNvPr>
          <p:cNvSpPr/>
          <p:nvPr/>
        </p:nvSpPr>
        <p:spPr>
          <a:xfrm>
            <a:off x="6947458" y="4470400"/>
            <a:ext cx="647142" cy="1327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F2DEE7E-D7EB-40ED-94CE-EEAFA4B06054}"/>
              </a:ext>
            </a:extLst>
          </p:cNvPr>
          <p:cNvSpPr/>
          <p:nvPr/>
        </p:nvSpPr>
        <p:spPr>
          <a:xfrm>
            <a:off x="6891830" y="1483697"/>
            <a:ext cx="778970" cy="13279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F5F7DE7-F477-48ED-83E5-8E8FE06BCB61}"/>
              </a:ext>
            </a:extLst>
          </p:cNvPr>
          <p:cNvSpPr txBox="1"/>
          <p:nvPr/>
        </p:nvSpPr>
        <p:spPr>
          <a:xfrm>
            <a:off x="151252" y="4208790"/>
            <a:ext cx="676788" cy="261610"/>
          </a:xfrm>
          <a:prstGeom prst="rect">
            <a:avLst/>
          </a:prstGeom>
          <a:solidFill>
            <a:srgbClr val="FFFF00"/>
          </a:solidFill>
          <a:ln>
            <a:noFill/>
          </a:ln>
        </p:spPr>
        <p:txBody>
          <a:bodyPr wrap="square" rtlCol="0">
            <a:spAutoFit/>
          </a:bodyPr>
          <a:lstStyle/>
          <a:p>
            <a:r>
              <a:rPr lang="en-US" sz="1100">
                <a:latin typeface="-apple-system"/>
              </a:rPr>
              <a:t>Timeline</a:t>
            </a:r>
          </a:p>
        </p:txBody>
      </p:sp>
      <p:cxnSp>
        <p:nvCxnSpPr>
          <p:cNvPr id="13" name="Straight Arrow Connector 12">
            <a:extLst>
              <a:ext uri="{FF2B5EF4-FFF2-40B4-BE49-F238E27FC236}">
                <a16:creationId xmlns:a16="http://schemas.microsoft.com/office/drawing/2014/main" id="{2DCB52C5-C098-46C4-8906-AAAFAF08F09F}"/>
              </a:ext>
            </a:extLst>
          </p:cNvPr>
          <p:cNvCxnSpPr>
            <a:stCxn id="11" idx="0"/>
            <a:endCxn id="32" idx="2"/>
          </p:cNvCxnSpPr>
          <p:nvPr/>
        </p:nvCxnSpPr>
        <p:spPr>
          <a:xfrm flipV="1">
            <a:off x="489646" y="3784600"/>
            <a:ext cx="230966" cy="424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7361BFD-C4D4-46B4-8E7F-74D3CFD957C9}"/>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084736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31" name="TextBox 4"/>
          <p:cNvSpPr/>
          <p:nvPr/>
        </p:nvSpPr>
        <p:spPr>
          <a:xfrm>
            <a:off x="207360" y="6284880"/>
            <a:ext cx="609552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https://stackoverflow.com/help/privileges/edit</a:t>
            </a:r>
            <a:endParaRPr lang="en-US" sz="1800" b="0" u="sng" strike="noStrike" spc="-1">
              <a:solidFill>
                <a:srgbClr val="0563C1"/>
              </a:solidFill>
              <a:uFillTx/>
              <a:latin typeface="Calibri"/>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4"/>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215262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base"/>
            <a:r>
              <a:rPr lang="en-US" sz="2400" b="0" i="0">
                <a:solidFill>
                  <a:srgbClr val="232629"/>
                </a:solidFill>
                <a:effectLst/>
                <a:latin typeface="-apple-system"/>
              </a:rPr>
              <a:t>When should I edit other people's posts?</a:t>
            </a:r>
          </a:p>
          <a:p>
            <a:pPr lvl="1" fontAlgn="base"/>
            <a:r>
              <a:rPr lang="en-US" sz="1800" b="0" i="0">
                <a:solidFill>
                  <a:srgbClr val="232629"/>
                </a:solidFill>
                <a:effectLst/>
                <a:latin typeface="-apple-system"/>
              </a:rPr>
              <a:t>to fix grammatical or spelling mistakes</a:t>
            </a:r>
          </a:p>
          <a:p>
            <a:pPr lvl="1" fontAlgn="base"/>
            <a:r>
              <a:rPr lang="en-US" sz="1800" b="0" i="0">
                <a:solidFill>
                  <a:srgbClr val="232629"/>
                </a:solidFill>
                <a:effectLst/>
                <a:latin typeface="-apple-system"/>
              </a:rPr>
              <a:t>to clarify the meaning of a post without changing it</a:t>
            </a:r>
          </a:p>
          <a:p>
            <a:pPr lvl="1" fontAlgn="base"/>
            <a:r>
              <a:rPr lang="en-US" sz="1800" b="0" i="0">
                <a:solidFill>
                  <a:srgbClr val="232629"/>
                </a:solidFill>
                <a:effectLst/>
                <a:latin typeface="-apple-system"/>
              </a:rPr>
              <a:t>to add related resources or hyperlinks</a:t>
            </a:r>
          </a:p>
          <a:p>
            <a:pPr lvl="1" fontAlgn="base"/>
            <a:r>
              <a:rPr lang="en-US" sz="1800" b="0" i="0">
                <a:solidFill>
                  <a:srgbClr val="232629"/>
                </a:solidFill>
                <a:effectLst/>
                <a:latin typeface="-apple-system"/>
              </a:rPr>
              <a:t>to correct minor mistakes or </a:t>
            </a:r>
            <a:endParaRPr lang="fa-IR" sz="1800" b="0" i="0">
              <a:solidFill>
                <a:srgbClr val="232629"/>
              </a:solidFill>
              <a:effectLst/>
              <a:latin typeface="-apple-system"/>
            </a:endParaRPr>
          </a:p>
          <a:p>
            <a:pPr marL="457200" lvl="1" indent="0" fontAlgn="base">
              <a:buNone/>
            </a:pPr>
            <a:r>
              <a:rPr lang="fa-IR" sz="1800">
                <a:solidFill>
                  <a:srgbClr val="232629"/>
                </a:solidFill>
                <a:latin typeface="-apple-system"/>
              </a:rPr>
              <a:t>	</a:t>
            </a:r>
            <a:r>
              <a:rPr lang="en-US" sz="1800" b="0" i="0">
                <a:solidFill>
                  <a:srgbClr val="232629"/>
                </a:solidFill>
                <a:effectLst/>
                <a:latin typeface="-apple-system"/>
              </a:rPr>
              <a:t>add addendums / updates as the post ages</a:t>
            </a:r>
          </a:p>
          <a:p>
            <a:r>
              <a:rPr lang="en-US" sz="2000">
                <a:latin typeface="-apple-system"/>
              </a:rPr>
              <a:t>Tiny, trivial edits are discouraged</a:t>
            </a:r>
          </a:p>
        </p:txBody>
      </p:sp>
      <p:grpSp>
        <p:nvGrpSpPr>
          <p:cNvPr id="3" name="Group 2">
            <a:extLst>
              <a:ext uri="{FF2B5EF4-FFF2-40B4-BE49-F238E27FC236}">
                <a16:creationId xmlns:a16="http://schemas.microsoft.com/office/drawing/2014/main" id="{B373ACCE-20D9-45BD-884D-EFB1768EC9B9}"/>
              </a:ext>
            </a:extLst>
          </p:cNvPr>
          <p:cNvGrpSpPr/>
          <p:nvPr/>
        </p:nvGrpSpPr>
        <p:grpSpPr>
          <a:xfrm>
            <a:off x="5791140" y="2367448"/>
            <a:ext cx="5818395" cy="4078264"/>
            <a:chOff x="5791140" y="2367448"/>
            <a:chExt cx="5818395" cy="4078264"/>
          </a:xfrm>
        </p:grpSpPr>
        <p:pic>
          <p:nvPicPr>
            <p:cNvPr id="5" name="Picture 4">
              <a:extLst>
                <a:ext uri="{FF2B5EF4-FFF2-40B4-BE49-F238E27FC236}">
                  <a16:creationId xmlns:a16="http://schemas.microsoft.com/office/drawing/2014/main" id="{8ED71AD6-60D1-4241-BD65-904C72D9E333}"/>
                </a:ext>
              </a:extLst>
            </p:cNvPr>
            <p:cNvPicPr>
              <a:picLocks noChangeAspect="1"/>
            </p:cNvPicPr>
            <p:nvPr/>
          </p:nvPicPr>
          <p:blipFill>
            <a:blip r:embed="rId5"/>
            <a:stretch>
              <a:fillRect/>
            </a:stretch>
          </p:blipFill>
          <p:spPr>
            <a:xfrm>
              <a:off x="5791140" y="2367448"/>
              <a:ext cx="5818395" cy="4078264"/>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2F512EB-4B17-4CA8-A4BF-532F8ABDE140}"/>
                </a:ext>
              </a:extLst>
            </p:cNvPr>
            <p:cNvSpPr/>
            <p:nvPr/>
          </p:nvSpPr>
          <p:spPr>
            <a:xfrm>
              <a:off x="6358470" y="6149067"/>
              <a:ext cx="1706880" cy="18669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22DE4AF7-A3CC-41B4-BAC6-694A0C37661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61710511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3"/>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215262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i="0">
                <a:solidFill>
                  <a:srgbClr val="2C2C2C"/>
                </a:solidFill>
                <a:effectLst/>
                <a:latin typeface="-apple-system"/>
              </a:rPr>
              <a:t>Internet Archive</a:t>
            </a:r>
          </a:p>
        </p:txBody>
      </p:sp>
      <p:sp>
        <p:nvSpPr>
          <p:cNvPr id="10" name="TextBox 9">
            <a:extLst>
              <a:ext uri="{FF2B5EF4-FFF2-40B4-BE49-F238E27FC236}">
                <a16:creationId xmlns:a16="http://schemas.microsoft.com/office/drawing/2014/main" id="{D35F36E5-6E14-4372-B151-12C839A36FDA}"/>
              </a:ext>
            </a:extLst>
          </p:cNvPr>
          <p:cNvSpPr txBox="1"/>
          <p:nvPr/>
        </p:nvSpPr>
        <p:spPr>
          <a:xfrm>
            <a:off x="183544" y="6285842"/>
            <a:ext cx="6093724" cy="646331"/>
          </a:xfrm>
          <a:prstGeom prst="rect">
            <a:avLst/>
          </a:prstGeom>
          <a:noFill/>
        </p:spPr>
        <p:txBody>
          <a:bodyPr wrap="square">
            <a:spAutoFit/>
          </a:bodyPr>
          <a:lstStyle/>
          <a:p>
            <a:r>
              <a:rPr lang="en-US">
                <a:latin typeface="-apple-system"/>
                <a:hlinkClick r:id="rId4"/>
              </a:rPr>
              <a:t>https://archive.org/</a:t>
            </a:r>
            <a:endParaRPr lang="fa-IR">
              <a:latin typeface="-apple-system"/>
            </a:endParaRPr>
          </a:p>
          <a:p>
            <a:endParaRPr lang="en-US">
              <a:latin typeface="-apple-system"/>
            </a:endParaRPr>
          </a:p>
        </p:txBody>
      </p:sp>
      <p:grpSp>
        <p:nvGrpSpPr>
          <p:cNvPr id="2" name="Group 1">
            <a:extLst>
              <a:ext uri="{FF2B5EF4-FFF2-40B4-BE49-F238E27FC236}">
                <a16:creationId xmlns:a16="http://schemas.microsoft.com/office/drawing/2014/main" id="{BEADCA69-2CFA-4383-85CD-6032B6CB2110}"/>
              </a:ext>
            </a:extLst>
          </p:cNvPr>
          <p:cNvGrpSpPr/>
          <p:nvPr/>
        </p:nvGrpSpPr>
        <p:grpSpPr>
          <a:xfrm>
            <a:off x="2787495" y="1906744"/>
            <a:ext cx="6617009" cy="4526625"/>
            <a:chOff x="4067033" y="1337550"/>
            <a:chExt cx="7479847" cy="5116883"/>
          </a:xfrm>
        </p:grpSpPr>
        <p:pic>
          <p:nvPicPr>
            <p:cNvPr id="3" name="Picture 2">
              <a:extLst>
                <a:ext uri="{FF2B5EF4-FFF2-40B4-BE49-F238E27FC236}">
                  <a16:creationId xmlns:a16="http://schemas.microsoft.com/office/drawing/2014/main" id="{2C612F38-8F2C-4FE5-922C-18CD7911D114}"/>
                </a:ext>
              </a:extLst>
            </p:cNvPr>
            <p:cNvPicPr>
              <a:picLocks noChangeAspect="1"/>
            </p:cNvPicPr>
            <p:nvPr/>
          </p:nvPicPr>
          <p:blipFill>
            <a:blip r:embed="rId5"/>
            <a:stretch>
              <a:fillRect/>
            </a:stretch>
          </p:blipFill>
          <p:spPr>
            <a:xfrm>
              <a:off x="4067033" y="1337550"/>
              <a:ext cx="7479847" cy="511688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C4D4DD4E-788B-49AB-84A6-D1435863E897}"/>
                </a:ext>
              </a:extLst>
            </p:cNvPr>
            <p:cNvSpPr/>
            <p:nvPr/>
          </p:nvSpPr>
          <p:spPr>
            <a:xfrm>
              <a:off x="6277268" y="6155140"/>
              <a:ext cx="1488308" cy="13070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615613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3"/>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470533"/>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i="0">
                <a:solidFill>
                  <a:srgbClr val="2C2C2C"/>
                </a:solidFill>
                <a:effectLst/>
                <a:latin typeface="-apple-system"/>
              </a:rPr>
              <a:t>Internet Archive</a:t>
            </a:r>
          </a:p>
        </p:txBody>
      </p:sp>
      <p:sp>
        <p:nvSpPr>
          <p:cNvPr id="10" name="TextBox 9">
            <a:extLst>
              <a:ext uri="{FF2B5EF4-FFF2-40B4-BE49-F238E27FC236}">
                <a16:creationId xmlns:a16="http://schemas.microsoft.com/office/drawing/2014/main" id="{D35F36E5-6E14-4372-B151-12C839A36FDA}"/>
              </a:ext>
            </a:extLst>
          </p:cNvPr>
          <p:cNvSpPr txBox="1"/>
          <p:nvPr/>
        </p:nvSpPr>
        <p:spPr>
          <a:xfrm>
            <a:off x="183544" y="6285842"/>
            <a:ext cx="6093724" cy="646331"/>
          </a:xfrm>
          <a:prstGeom prst="rect">
            <a:avLst/>
          </a:prstGeom>
          <a:noFill/>
        </p:spPr>
        <p:txBody>
          <a:bodyPr wrap="square">
            <a:spAutoFit/>
          </a:bodyPr>
          <a:lstStyle/>
          <a:p>
            <a:r>
              <a:rPr lang="en-US">
                <a:hlinkClick r:id="rId4"/>
              </a:rPr>
              <a:t>https://archive.org/</a:t>
            </a:r>
            <a:endParaRPr lang="fa-IR"/>
          </a:p>
          <a:p>
            <a:endParaRPr lang="en-US"/>
          </a:p>
        </p:txBody>
      </p:sp>
      <p:grpSp>
        <p:nvGrpSpPr>
          <p:cNvPr id="3" name="Group 2">
            <a:extLst>
              <a:ext uri="{FF2B5EF4-FFF2-40B4-BE49-F238E27FC236}">
                <a16:creationId xmlns:a16="http://schemas.microsoft.com/office/drawing/2014/main" id="{04D95535-F86A-494B-9F3F-872C300E4A5C}"/>
              </a:ext>
            </a:extLst>
          </p:cNvPr>
          <p:cNvGrpSpPr/>
          <p:nvPr/>
        </p:nvGrpSpPr>
        <p:grpSpPr>
          <a:xfrm>
            <a:off x="2793846" y="1957091"/>
            <a:ext cx="6604307" cy="4556104"/>
            <a:chOff x="4127861" y="1366006"/>
            <a:chExt cx="7419019" cy="5118148"/>
          </a:xfrm>
        </p:grpSpPr>
        <p:pic>
          <p:nvPicPr>
            <p:cNvPr id="9" name="Picture 8">
              <a:extLst>
                <a:ext uri="{FF2B5EF4-FFF2-40B4-BE49-F238E27FC236}">
                  <a16:creationId xmlns:a16="http://schemas.microsoft.com/office/drawing/2014/main" id="{8D687B0D-7BE4-4E53-B896-3D71E47985B5}"/>
                </a:ext>
              </a:extLst>
            </p:cNvPr>
            <p:cNvPicPr>
              <a:picLocks noChangeAspect="1"/>
            </p:cNvPicPr>
            <p:nvPr/>
          </p:nvPicPr>
          <p:blipFill>
            <a:blip r:embed="rId5"/>
            <a:stretch>
              <a:fillRect/>
            </a:stretch>
          </p:blipFill>
          <p:spPr>
            <a:xfrm>
              <a:off x="4127861" y="1366006"/>
              <a:ext cx="7419019" cy="5118148"/>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C591B06-4DB6-4E03-839A-DA64A115F019}"/>
                </a:ext>
              </a:extLst>
            </p:cNvPr>
            <p:cNvSpPr/>
            <p:nvPr/>
          </p:nvSpPr>
          <p:spPr>
            <a:xfrm>
              <a:off x="7178719" y="2497541"/>
              <a:ext cx="2756848" cy="13647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8E66AA22-71D8-4384-AD8E-3C093C1F5E7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16047036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3"/>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646331"/>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i="0">
                <a:solidFill>
                  <a:srgbClr val="2C2C2C"/>
                </a:solidFill>
                <a:effectLst/>
                <a:latin typeface="-apple-system"/>
              </a:rPr>
              <a:t>Internet Archive</a:t>
            </a:r>
          </a:p>
        </p:txBody>
      </p:sp>
      <p:sp>
        <p:nvSpPr>
          <p:cNvPr id="11" name="TextBox 10">
            <a:extLst>
              <a:ext uri="{FF2B5EF4-FFF2-40B4-BE49-F238E27FC236}">
                <a16:creationId xmlns:a16="http://schemas.microsoft.com/office/drawing/2014/main" id="{AC9A7D81-C51C-47D0-9A5F-56D5A29AB925}"/>
              </a:ext>
            </a:extLst>
          </p:cNvPr>
          <p:cNvSpPr txBox="1"/>
          <p:nvPr/>
        </p:nvSpPr>
        <p:spPr>
          <a:xfrm>
            <a:off x="183544" y="6285842"/>
            <a:ext cx="11676360" cy="646331"/>
          </a:xfrm>
          <a:prstGeom prst="rect">
            <a:avLst/>
          </a:prstGeom>
          <a:noFill/>
        </p:spPr>
        <p:txBody>
          <a:bodyPr wrap="square">
            <a:spAutoFit/>
          </a:bodyPr>
          <a:lstStyle/>
          <a:p>
            <a:r>
              <a:rPr lang="en-US">
                <a:latin typeface="-apple-system"/>
                <a:hlinkClick r:id="rId4"/>
              </a:rPr>
              <a:t>https://web.archive.org/web/20130907020315/https://developer.mozilla.org/en-US/docs/Web/JavaScript</a:t>
            </a:r>
            <a:endParaRPr lang="fa-IR">
              <a:latin typeface="-apple-system"/>
            </a:endParaRPr>
          </a:p>
          <a:p>
            <a:endParaRPr lang="en-US">
              <a:latin typeface="-apple-system"/>
            </a:endParaRPr>
          </a:p>
        </p:txBody>
      </p:sp>
      <p:pic>
        <p:nvPicPr>
          <p:cNvPr id="5" name="Picture 4">
            <a:extLst>
              <a:ext uri="{FF2B5EF4-FFF2-40B4-BE49-F238E27FC236}">
                <a16:creationId xmlns:a16="http://schemas.microsoft.com/office/drawing/2014/main" id="{E0A16637-E095-461A-A7EA-6B8A7B74D9CA}"/>
              </a:ext>
            </a:extLst>
          </p:cNvPr>
          <p:cNvPicPr>
            <a:picLocks noChangeAspect="1"/>
          </p:cNvPicPr>
          <p:nvPr/>
        </p:nvPicPr>
        <p:blipFill>
          <a:blip r:embed="rId5"/>
          <a:stretch>
            <a:fillRect/>
          </a:stretch>
        </p:blipFill>
        <p:spPr>
          <a:xfrm>
            <a:off x="2435542" y="1970882"/>
            <a:ext cx="7320916" cy="418421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5080A6E-64B9-4651-99FB-13CC5371E679}"/>
              </a:ext>
            </a:extLst>
          </p:cNvPr>
          <p:cNvSpPr/>
          <p:nvPr/>
        </p:nvSpPr>
        <p:spPr>
          <a:xfrm>
            <a:off x="5029200" y="4046220"/>
            <a:ext cx="586740" cy="2133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0630C41-EABC-4897-8332-4B7C9F37CF7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1796004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3"/>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646331"/>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i="0">
                <a:solidFill>
                  <a:srgbClr val="2C2C2C"/>
                </a:solidFill>
                <a:effectLst/>
                <a:latin typeface="-apple-system"/>
              </a:rPr>
              <a:t>Internet Archive</a:t>
            </a:r>
          </a:p>
        </p:txBody>
      </p:sp>
      <p:sp>
        <p:nvSpPr>
          <p:cNvPr id="11" name="TextBox 10">
            <a:extLst>
              <a:ext uri="{FF2B5EF4-FFF2-40B4-BE49-F238E27FC236}">
                <a16:creationId xmlns:a16="http://schemas.microsoft.com/office/drawing/2014/main" id="{AC9A7D81-C51C-47D0-9A5F-56D5A29AB925}"/>
              </a:ext>
            </a:extLst>
          </p:cNvPr>
          <p:cNvSpPr txBox="1"/>
          <p:nvPr/>
        </p:nvSpPr>
        <p:spPr>
          <a:xfrm>
            <a:off x="183544" y="6285842"/>
            <a:ext cx="11676360" cy="369332"/>
          </a:xfrm>
          <a:prstGeom prst="rect">
            <a:avLst/>
          </a:prstGeom>
          <a:noFill/>
        </p:spPr>
        <p:txBody>
          <a:bodyPr wrap="square">
            <a:spAutoFit/>
          </a:bodyPr>
          <a:lstStyle/>
          <a:p>
            <a:r>
              <a:rPr lang="en-US">
                <a:latin typeface="-apple-system"/>
                <a:hlinkClick r:id="rId4"/>
              </a:rPr>
              <a:t>https://web.archive.org/web/20220829005058/https://developer.mozilla.org/en-US/docs/Web/JavaScript</a:t>
            </a:r>
            <a:endParaRPr lang="en-US">
              <a:latin typeface="-apple-system"/>
            </a:endParaRPr>
          </a:p>
        </p:txBody>
      </p:sp>
      <p:pic>
        <p:nvPicPr>
          <p:cNvPr id="3" name="Picture 2">
            <a:extLst>
              <a:ext uri="{FF2B5EF4-FFF2-40B4-BE49-F238E27FC236}">
                <a16:creationId xmlns:a16="http://schemas.microsoft.com/office/drawing/2014/main" id="{59E0AC29-DDD9-4B32-B179-1D8693655A68}"/>
              </a:ext>
            </a:extLst>
          </p:cNvPr>
          <p:cNvPicPr>
            <a:picLocks noChangeAspect="1"/>
          </p:cNvPicPr>
          <p:nvPr/>
        </p:nvPicPr>
        <p:blipFill>
          <a:blip r:embed="rId5"/>
          <a:stretch>
            <a:fillRect/>
          </a:stretch>
        </p:blipFill>
        <p:spPr>
          <a:xfrm>
            <a:off x="1295340" y="2036307"/>
            <a:ext cx="8991600" cy="418857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1E2469B-0580-44F6-A45B-D262790A95C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34416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2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9" name="Picture 7"/>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F2D5D013-B2D3-4BFD-874E-E219F419F6E2}"/>
              </a:ext>
            </a:extLst>
          </p:cNvPr>
          <p:cNvSpPr txBox="1"/>
          <p:nvPr/>
        </p:nvSpPr>
        <p:spPr>
          <a:xfrm>
            <a:off x="182220" y="1328351"/>
            <a:ext cx="6096000" cy="1162369"/>
          </a:xfrm>
          <a:prstGeom prst="rect">
            <a:avLst/>
          </a:prstGeom>
          <a:noFill/>
        </p:spPr>
        <p:txBody>
          <a:bodyPr wrap="square">
            <a:spAutoFit/>
          </a:bodyPr>
          <a:lstStyle/>
          <a:p>
            <a:pPr marL="685800" lvl="1" indent="-228600">
              <a:lnSpc>
                <a:spcPct val="90000"/>
              </a:lnSpc>
              <a:spcBef>
                <a:spcPts val="499"/>
              </a:spcBef>
              <a:buClr>
                <a:srgbClr val="000000"/>
              </a:buClr>
              <a:buFont typeface="Arial"/>
              <a:buChar char="•"/>
            </a:pPr>
            <a:r>
              <a:rPr lang="en-US" sz="2800" b="0" strike="noStrike" spc="-1">
                <a:solidFill>
                  <a:srgbClr val="000000"/>
                </a:solidFill>
                <a:latin typeface="-apple-system"/>
              </a:rPr>
              <a:t>Why do you need it?</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Easy to find</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All in one place</a:t>
            </a:r>
            <a:endParaRPr lang="en-US" sz="2000" b="0" strike="noStrike" spc="-1">
              <a:latin typeface="-apple-system"/>
            </a:endParaRPr>
          </a:p>
        </p:txBody>
      </p:sp>
      <p:pic>
        <p:nvPicPr>
          <p:cNvPr id="4" name="Picture 3">
            <a:extLst>
              <a:ext uri="{FF2B5EF4-FFF2-40B4-BE49-F238E27FC236}">
                <a16:creationId xmlns:a16="http://schemas.microsoft.com/office/drawing/2014/main" id="{25F2DC77-C529-4D24-A62B-2EB25136A7C9}"/>
              </a:ext>
            </a:extLst>
          </p:cNvPr>
          <p:cNvPicPr>
            <a:picLocks noChangeAspect="1"/>
          </p:cNvPicPr>
          <p:nvPr/>
        </p:nvPicPr>
        <p:blipFill>
          <a:blip r:embed="rId4"/>
          <a:stretch>
            <a:fillRect/>
          </a:stretch>
        </p:blipFill>
        <p:spPr>
          <a:xfrm>
            <a:off x="3085776" y="1920491"/>
            <a:ext cx="6020448" cy="449537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8394CA9-A71B-4A39-9A14-E81A2C610A0C}"/>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12" name="Rectangle 11">
            <a:extLst>
              <a:ext uri="{FF2B5EF4-FFF2-40B4-BE49-F238E27FC236}">
                <a16:creationId xmlns:a16="http://schemas.microsoft.com/office/drawing/2014/main" id="{3909C679-E660-4F21-A3DC-E0DCA582239B}"/>
              </a:ext>
            </a:extLst>
          </p:cNvPr>
          <p:cNvSpPr/>
          <p:nvPr/>
        </p:nvSpPr>
        <p:spPr>
          <a:xfrm>
            <a:off x="3225800" y="2851150"/>
            <a:ext cx="533400" cy="84444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428910250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3"/>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646331"/>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600" i="0">
                <a:solidFill>
                  <a:srgbClr val="2C2C2C"/>
                </a:solidFill>
                <a:effectLst/>
                <a:latin typeface="-apple-system"/>
              </a:rPr>
              <a:t>Internet Archive</a:t>
            </a:r>
          </a:p>
        </p:txBody>
      </p:sp>
      <p:grpSp>
        <p:nvGrpSpPr>
          <p:cNvPr id="2" name="Group 1">
            <a:extLst>
              <a:ext uri="{FF2B5EF4-FFF2-40B4-BE49-F238E27FC236}">
                <a16:creationId xmlns:a16="http://schemas.microsoft.com/office/drawing/2014/main" id="{46CB6690-C796-441A-8114-938109473D1D}"/>
              </a:ext>
            </a:extLst>
          </p:cNvPr>
          <p:cNvGrpSpPr/>
          <p:nvPr/>
        </p:nvGrpSpPr>
        <p:grpSpPr>
          <a:xfrm>
            <a:off x="1066827" y="1290852"/>
            <a:ext cx="10058346" cy="5020669"/>
            <a:chOff x="373448" y="1290852"/>
            <a:chExt cx="10058346" cy="5020669"/>
          </a:xfrm>
        </p:grpSpPr>
        <p:pic>
          <p:nvPicPr>
            <p:cNvPr id="3" name="Picture 2">
              <a:extLst>
                <a:ext uri="{FF2B5EF4-FFF2-40B4-BE49-F238E27FC236}">
                  <a16:creationId xmlns:a16="http://schemas.microsoft.com/office/drawing/2014/main" id="{8445C7F5-74A4-4FE7-AA80-BD5034FC9FD9}"/>
                </a:ext>
              </a:extLst>
            </p:cNvPr>
            <p:cNvPicPr>
              <a:picLocks noChangeAspect="1"/>
            </p:cNvPicPr>
            <p:nvPr/>
          </p:nvPicPr>
          <p:blipFill>
            <a:blip r:embed="rId4"/>
            <a:stretch>
              <a:fillRect/>
            </a:stretch>
          </p:blipFill>
          <p:spPr>
            <a:xfrm>
              <a:off x="373448" y="2165685"/>
              <a:ext cx="4888104" cy="414583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CDBFE1A-645D-42AA-815D-637F105F3D0C}"/>
                </a:ext>
              </a:extLst>
            </p:cNvPr>
            <p:cNvPicPr>
              <a:picLocks noChangeAspect="1"/>
            </p:cNvPicPr>
            <p:nvPr/>
          </p:nvPicPr>
          <p:blipFill>
            <a:blip r:embed="rId5"/>
            <a:stretch>
              <a:fillRect/>
            </a:stretch>
          </p:blipFill>
          <p:spPr>
            <a:xfrm>
              <a:off x="5791140" y="1290852"/>
              <a:ext cx="4640654" cy="254454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326C123-32BA-48DD-B8AC-613A08B4C2A4}"/>
                </a:ext>
              </a:extLst>
            </p:cNvPr>
            <p:cNvPicPr>
              <a:picLocks noChangeAspect="1"/>
            </p:cNvPicPr>
            <p:nvPr/>
          </p:nvPicPr>
          <p:blipFill>
            <a:blip r:embed="rId6"/>
            <a:stretch>
              <a:fillRect/>
            </a:stretch>
          </p:blipFill>
          <p:spPr>
            <a:xfrm>
              <a:off x="5791140" y="3830649"/>
              <a:ext cx="4640654" cy="2371137"/>
            </a:xfrm>
            <a:prstGeom prst="rect">
              <a:avLst/>
            </a:prstGeom>
            <a:ln>
              <a:noFill/>
            </a:ln>
            <a:effectLst>
              <a:outerShdw blurRad="292100" dist="139700" dir="2700000" algn="tl" rotWithShape="0">
                <a:srgbClr val="333333">
                  <a:alpha val="65000"/>
                </a:srgbClr>
              </a:outerShdw>
            </a:effectLst>
          </p:spPr>
        </p:pic>
      </p:grpSp>
      <p:sp>
        <p:nvSpPr>
          <p:cNvPr id="14" name="TextBox 13">
            <a:extLst>
              <a:ext uri="{FF2B5EF4-FFF2-40B4-BE49-F238E27FC236}">
                <a16:creationId xmlns:a16="http://schemas.microsoft.com/office/drawing/2014/main" id="{63F6B6FF-A355-4768-A1F8-C9320A197BA4}"/>
              </a:ext>
            </a:extLst>
          </p:cNvPr>
          <p:cNvSpPr txBox="1"/>
          <p:nvPr/>
        </p:nvSpPr>
        <p:spPr>
          <a:xfrm>
            <a:off x="210840" y="6311521"/>
            <a:ext cx="11082802" cy="369332"/>
          </a:xfrm>
          <a:prstGeom prst="rect">
            <a:avLst/>
          </a:prstGeom>
          <a:noFill/>
        </p:spPr>
        <p:txBody>
          <a:bodyPr wrap="square">
            <a:spAutoFit/>
          </a:bodyPr>
          <a:lstStyle/>
          <a:p>
            <a:r>
              <a:rPr lang="en-US">
                <a:latin typeface="-apple-system"/>
                <a:hlinkClick r:id="rId7"/>
              </a:rPr>
              <a:t>https://meta.stackoverflow.com/questions/284186/link-to-wayback-machine-or-original-site</a:t>
            </a:r>
            <a:endParaRPr lang="en-US">
              <a:latin typeface="-apple-system"/>
            </a:endParaRPr>
          </a:p>
        </p:txBody>
      </p:sp>
      <p:pic>
        <p:nvPicPr>
          <p:cNvPr id="15" name="Picture 14">
            <a:extLst>
              <a:ext uri="{FF2B5EF4-FFF2-40B4-BE49-F238E27FC236}">
                <a16:creationId xmlns:a16="http://schemas.microsoft.com/office/drawing/2014/main" id="{460A21F2-977A-498E-86C5-4B92FB6409BB}"/>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5632235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31" name="TextBox 4"/>
          <p:cNvSpPr/>
          <p:nvPr/>
        </p:nvSpPr>
        <p:spPr>
          <a:xfrm>
            <a:off x="207360" y="6284880"/>
            <a:ext cx="609552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https://stackoverflow.com/help/privileges/edit</a:t>
            </a:r>
            <a:endParaRPr lang="en-US" sz="1800" b="0" u="sng" strike="noStrike" spc="-1">
              <a:solidFill>
                <a:srgbClr val="0563C1"/>
              </a:solidFill>
              <a:uFillTx/>
              <a:latin typeface="Calibri"/>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767CC034-38F4-4EF3-ACB5-10AFD4D564A1}"/>
              </a:ext>
            </a:extLst>
          </p:cNvPr>
          <p:cNvPicPr/>
          <p:nvPr/>
        </p:nvPicPr>
        <p:blipFill>
          <a:blip r:embed="rId4"/>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1B3D60F1-5587-4142-8F2C-14B026E68880}"/>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base"/>
            <a:r>
              <a:rPr lang="en-US" sz="2400" b="0" i="0">
                <a:solidFill>
                  <a:srgbClr val="232629"/>
                </a:solidFill>
                <a:effectLst/>
                <a:latin typeface="-apple-system"/>
              </a:rPr>
              <a:t>When should I edit posts?</a:t>
            </a:r>
          </a:p>
          <a:p>
            <a:pPr lvl="1" fontAlgn="base"/>
            <a:r>
              <a:rPr lang="en-US" sz="1800" b="0" i="0">
                <a:solidFill>
                  <a:srgbClr val="232629"/>
                </a:solidFill>
                <a:effectLst/>
                <a:latin typeface="-apple-system"/>
              </a:rPr>
              <a:t>to fix grammatical or spelling mistakes</a:t>
            </a:r>
          </a:p>
          <a:p>
            <a:pPr lvl="1" fontAlgn="base"/>
            <a:r>
              <a:rPr lang="en-US" sz="1800" b="0" i="0">
                <a:solidFill>
                  <a:srgbClr val="232629"/>
                </a:solidFill>
                <a:effectLst/>
                <a:latin typeface="-apple-system"/>
              </a:rPr>
              <a:t>to clarify the meaning of a post without changing it</a:t>
            </a:r>
          </a:p>
          <a:p>
            <a:pPr lvl="1" fontAlgn="base"/>
            <a:r>
              <a:rPr lang="en-US" sz="1800" b="0" i="0">
                <a:solidFill>
                  <a:srgbClr val="232629"/>
                </a:solidFill>
                <a:effectLst/>
                <a:latin typeface="-apple-system"/>
              </a:rPr>
              <a:t>to correct minor mistakes or add addendums / updates as the post ages</a:t>
            </a:r>
          </a:p>
          <a:p>
            <a:pPr lvl="1" fontAlgn="base"/>
            <a:r>
              <a:rPr lang="en-US" sz="1800" b="0" i="0">
                <a:solidFill>
                  <a:srgbClr val="232629"/>
                </a:solidFill>
                <a:effectLst/>
                <a:latin typeface="-apple-system"/>
              </a:rPr>
              <a:t>to add related resources or hyperlinks</a:t>
            </a:r>
          </a:p>
          <a:p>
            <a:r>
              <a:rPr lang="en-US" sz="2000">
                <a:latin typeface="-apple-system"/>
              </a:rPr>
              <a:t>Tiny, trivial edits are discouraged</a:t>
            </a:r>
          </a:p>
        </p:txBody>
      </p:sp>
      <p:pic>
        <p:nvPicPr>
          <p:cNvPr id="14" name="Picture 13">
            <a:extLst>
              <a:ext uri="{FF2B5EF4-FFF2-40B4-BE49-F238E27FC236}">
                <a16:creationId xmlns:a16="http://schemas.microsoft.com/office/drawing/2014/main" id="{577D4061-CF39-4540-82F0-8F367815562A}"/>
              </a:ext>
            </a:extLst>
          </p:cNvPr>
          <p:cNvPicPr>
            <a:picLocks noChangeAspect="1"/>
          </p:cNvPicPr>
          <p:nvPr/>
        </p:nvPicPr>
        <p:blipFill>
          <a:blip r:embed="rId5"/>
          <a:stretch>
            <a:fillRect/>
          </a:stretch>
        </p:blipFill>
        <p:spPr>
          <a:xfrm>
            <a:off x="473880" y="3830299"/>
            <a:ext cx="4916986" cy="1771643"/>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1D7A5F7-0264-4A19-9324-C5930B462014}"/>
              </a:ext>
            </a:extLst>
          </p:cNvPr>
          <p:cNvPicPr>
            <a:picLocks noChangeAspect="1"/>
          </p:cNvPicPr>
          <p:nvPr/>
        </p:nvPicPr>
        <p:blipFill>
          <a:blip r:embed="rId6"/>
          <a:stretch>
            <a:fillRect/>
          </a:stretch>
        </p:blipFill>
        <p:spPr>
          <a:xfrm>
            <a:off x="6629894" y="3830299"/>
            <a:ext cx="4916986" cy="1772030"/>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807A6765-3667-4C55-9D04-5385F1BDF7BC}"/>
              </a:ext>
            </a:extLst>
          </p:cNvPr>
          <p:cNvCxnSpPr>
            <a:cxnSpLocks/>
            <a:stCxn id="14" idx="3"/>
          </p:cNvCxnSpPr>
          <p:nvPr/>
        </p:nvCxnSpPr>
        <p:spPr>
          <a:xfrm flipV="1">
            <a:off x="5390866" y="4716120"/>
            <a:ext cx="1239028" cy="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7EB392B-6345-4056-9227-5853AB1FBE6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73876556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43"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graphicFrame>
        <p:nvGraphicFramePr>
          <p:cNvPr id="6" name="Table 5">
            <a:extLst>
              <a:ext uri="{FF2B5EF4-FFF2-40B4-BE49-F238E27FC236}">
                <a16:creationId xmlns:a16="http://schemas.microsoft.com/office/drawing/2014/main" id="{9D0C0671-38AB-4B18-BF36-E23E802FB1B3}"/>
              </a:ext>
            </a:extLst>
          </p:cNvPr>
          <p:cNvGraphicFramePr>
            <a:graphicFrameLocks noGrp="1"/>
          </p:cNvGraphicFramePr>
          <p:nvPr>
            <p:extLst>
              <p:ext uri="{D42A27DB-BD31-4B8C-83A1-F6EECF244321}">
                <p14:modId xmlns:p14="http://schemas.microsoft.com/office/powerpoint/2010/main" val="3960585116"/>
              </p:ext>
            </p:extLst>
          </p:nvPr>
        </p:nvGraphicFramePr>
        <p:xfrm>
          <a:off x="2551176" y="2042386"/>
          <a:ext cx="7985760" cy="4191445"/>
        </p:xfrm>
        <a:graphic>
          <a:graphicData uri="http://schemas.openxmlformats.org/drawingml/2006/table">
            <a:tbl>
              <a:tblPr firstRow="1" firstCol="1" bandRow="1">
                <a:tableStyleId>{5A111915-BE36-4E01-A7E5-04B1672EAD32}</a:tableStyleId>
              </a:tblPr>
              <a:tblGrid>
                <a:gridCol w="4681728">
                  <a:extLst>
                    <a:ext uri="{9D8B030D-6E8A-4147-A177-3AD203B41FA5}">
                      <a16:colId xmlns:a16="http://schemas.microsoft.com/office/drawing/2014/main" val="2671305051"/>
                    </a:ext>
                  </a:extLst>
                </a:gridCol>
                <a:gridCol w="3304032">
                  <a:extLst>
                    <a:ext uri="{9D8B030D-6E8A-4147-A177-3AD203B41FA5}">
                      <a16:colId xmlns:a16="http://schemas.microsoft.com/office/drawing/2014/main" val="1096920125"/>
                    </a:ext>
                  </a:extLst>
                </a:gridCol>
              </a:tblGrid>
              <a:tr h="500480">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0443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question/answer is voted up</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 </a:t>
                      </a:r>
                    </a:p>
                  </a:txBody>
                  <a:tcPr marL="68580" marR="68580" marT="0" marB="0"/>
                </a:tc>
                <a:extLst>
                  <a:ext uri="{0D108BD9-81ED-4DB2-BD59-A6C34878D82A}">
                    <a16:rowId xmlns:a16="http://schemas.microsoft.com/office/drawing/2014/main" val="1375338048"/>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+15 (+2 to acceptor)</a:t>
                      </a:r>
                    </a:p>
                  </a:txBody>
                  <a:tcPr marL="68580" marR="68580" marT="0" marB="0"/>
                </a:tc>
                <a:extLst>
                  <a:ext uri="{0D108BD9-81ED-4DB2-BD59-A6C34878D82A}">
                    <a16:rowId xmlns:a16="http://schemas.microsoft.com/office/drawing/2014/main" val="2341077832"/>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edit</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3741816195"/>
                  </a:ext>
                </a:extLst>
              </a:tr>
              <a:tr h="44015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Bounty question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highlight>
                            <a:srgbClr val="FFFF00"/>
                          </a:highlight>
                          <a:latin typeface="-apple-system"/>
                          <a:ea typeface="+mn-ea"/>
                          <a:cs typeface="+mn-cs"/>
                        </a:rPr>
                        <a:t>+Full  bounty to accepted answer</a:t>
                      </a:r>
                    </a:p>
                  </a:txBody>
                  <a:tcPr marL="68580" marR="68580" marT="0" marB="0"/>
                </a:tc>
                <a:extLst>
                  <a:ext uri="{0D108BD9-81ED-4DB2-BD59-A6C34878D82A}">
                    <a16:rowId xmlns:a16="http://schemas.microsoft.com/office/drawing/2014/main" val="1132799234"/>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Site association bonus</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+100 on join</a:t>
                      </a:r>
                    </a:p>
                  </a:txBody>
                  <a:tcPr marL="68580" marR="68580" marT="0" marB="0"/>
                </a:tc>
                <a:extLst>
                  <a:ext uri="{0D108BD9-81ED-4DB2-BD59-A6C34878D82A}">
                    <a16:rowId xmlns:a16="http://schemas.microsoft.com/office/drawing/2014/main" val="3822411377"/>
                  </a:ext>
                </a:extLst>
              </a:tr>
              <a:tr h="399869">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 is voted down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483895691"/>
                  </a:ext>
                </a:extLst>
              </a:tr>
              <a:tr h="491065">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vote down an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a:t>
                      </a:r>
                    </a:p>
                  </a:txBody>
                  <a:tcPr marL="68580" marR="68580" marT="0" marB="0"/>
                </a:tc>
                <a:extLst>
                  <a:ext uri="{0D108BD9-81ED-4DB2-BD59-A6C34878D82A}">
                    <a16:rowId xmlns:a16="http://schemas.microsoft.com/office/drawing/2014/main" val="314130786"/>
                  </a:ext>
                </a:extLst>
              </a:tr>
              <a:tr h="435674">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you place a bounty on a question</a:t>
                      </a:r>
                    </a:p>
                  </a:txBody>
                  <a:tcPr marL="68580" marR="68580" marT="0" marB="0"/>
                </a:tc>
                <a:tc>
                  <a:txBody>
                    <a:bodyPr/>
                    <a:lstStyle/>
                    <a:p>
                      <a:pPr marL="0" marR="0" indent="0" algn="l" rtl="0">
                        <a:lnSpc>
                          <a:spcPct val="107000"/>
                        </a:lnSpc>
                        <a:spcBef>
                          <a:spcPts val="800"/>
                        </a:spcBef>
                        <a:spcAft>
                          <a:spcPts val="0"/>
                        </a:spcAft>
                      </a:pPr>
                      <a:r>
                        <a:rPr lang="en-US" sz="1800">
                          <a:effectLst/>
                          <a:highlight>
                            <a:srgbClr val="FFFF00"/>
                          </a:highlight>
                          <a:latin typeface="-apple-system"/>
                        </a:rPr>
                        <a:t>-full bounty amount</a:t>
                      </a:r>
                      <a:endParaRPr lang="en-US" sz="1800">
                        <a:solidFill>
                          <a:srgbClr val="404040"/>
                        </a:solidFill>
                        <a:effectLst/>
                        <a:highlight>
                          <a:srgbClr val="FFFF00"/>
                        </a:highligh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2085518401"/>
                  </a:ext>
                </a:extLst>
              </a:tr>
              <a:tr h="404522">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one of your posts receives 6 spam or offensive flags</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-100</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4225341598"/>
                  </a:ext>
                </a:extLst>
              </a:tr>
            </a:tbl>
          </a:graphicData>
        </a:graphic>
      </p:graphicFrame>
      <p:pic>
        <p:nvPicPr>
          <p:cNvPr id="7" name="Picture 3">
            <a:extLst>
              <a:ext uri="{FF2B5EF4-FFF2-40B4-BE49-F238E27FC236}">
                <a16:creationId xmlns:a16="http://schemas.microsoft.com/office/drawing/2014/main" id="{277EDE9A-28AE-4C0F-A429-7526CAD7BA52}"/>
              </a:ext>
            </a:extLst>
          </p:cNvPr>
          <p:cNvPicPr/>
          <p:nvPr/>
        </p:nvPicPr>
        <p:blipFill>
          <a:blip r:embed="rId4"/>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C3F25FB4-953E-43AC-8C42-4A5835A3FE29}"/>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pic>
        <p:nvPicPr>
          <p:cNvPr id="9" name="Picture 8">
            <a:extLst>
              <a:ext uri="{FF2B5EF4-FFF2-40B4-BE49-F238E27FC236}">
                <a16:creationId xmlns:a16="http://schemas.microsoft.com/office/drawing/2014/main" id="{4362FABC-086A-4178-B0E3-B9EEB154DC90}"/>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7" name="PlaceHolder 2"/>
          <p:cNvSpPr>
            <a:spLocks noGrp="1"/>
          </p:cNvSpPr>
          <p:nvPr>
            <p:ph/>
          </p:nvPr>
        </p:nvSpPr>
        <p:spPr>
          <a:xfrm>
            <a:off x="645120" y="125352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3200" b="0" strike="noStrike" spc="-1">
                <a:solidFill>
                  <a:srgbClr val="000000"/>
                </a:solidFill>
                <a:latin typeface="-apple-system"/>
              </a:rPr>
              <a:t>Bountied Questions</a:t>
            </a:r>
            <a:endParaRPr lang="en-US" sz="3200" b="0" strike="noStrike" spc="-1">
              <a:solidFill>
                <a:srgbClr val="000000"/>
              </a:solidFill>
              <a:latin typeface="Calibri"/>
            </a:endParaRPr>
          </a:p>
        </p:txBody>
      </p:sp>
      <p:pic>
        <p:nvPicPr>
          <p:cNvPr id="568" name="Picture 4"/>
          <p:cNvPicPr/>
          <p:nvPr/>
        </p:nvPicPr>
        <p:blipFill>
          <a:blip r:embed="rId3"/>
          <a:stretch/>
        </p:blipFill>
        <p:spPr>
          <a:xfrm>
            <a:off x="2857860" y="1804341"/>
            <a:ext cx="5866560" cy="464508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056ABC00-1BA5-465D-935A-279A0FA62B9E}"/>
              </a:ext>
            </a:extLst>
          </p:cNvPr>
          <p:cNvPicPr/>
          <p:nvPr/>
        </p:nvPicPr>
        <p:blipFill>
          <a:blip r:embed="rId4"/>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BC844FA8-0599-42B6-B415-5021577A49D0}"/>
              </a:ext>
            </a:extLst>
          </p:cNvPr>
          <p:cNvSpPr/>
          <p:nvPr/>
        </p:nvSpPr>
        <p:spPr>
          <a:xfrm>
            <a:off x="3352800" y="4929809"/>
            <a:ext cx="569843" cy="27829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E622E74-4DC5-47E6-88A0-4C56C4EFE67A}"/>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6070067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43"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graphicFrame>
        <p:nvGraphicFramePr>
          <p:cNvPr id="6" name="Table 5">
            <a:extLst>
              <a:ext uri="{FF2B5EF4-FFF2-40B4-BE49-F238E27FC236}">
                <a16:creationId xmlns:a16="http://schemas.microsoft.com/office/drawing/2014/main" id="{9D0C0671-38AB-4B18-BF36-E23E802FB1B3}"/>
              </a:ext>
            </a:extLst>
          </p:cNvPr>
          <p:cNvGraphicFramePr>
            <a:graphicFrameLocks noGrp="1"/>
          </p:cNvGraphicFramePr>
          <p:nvPr>
            <p:extLst>
              <p:ext uri="{D42A27DB-BD31-4B8C-83A1-F6EECF244321}">
                <p14:modId xmlns:p14="http://schemas.microsoft.com/office/powerpoint/2010/main" val="1760240863"/>
              </p:ext>
            </p:extLst>
          </p:nvPr>
        </p:nvGraphicFramePr>
        <p:xfrm>
          <a:off x="2551176" y="2042386"/>
          <a:ext cx="7985760" cy="4072127"/>
        </p:xfrm>
        <a:graphic>
          <a:graphicData uri="http://schemas.openxmlformats.org/drawingml/2006/table">
            <a:tbl>
              <a:tblPr firstRow="1" firstCol="1" bandRow="1">
                <a:tableStyleId>{5A111915-BE36-4E01-A7E5-04B1672EAD32}</a:tableStyleId>
              </a:tblPr>
              <a:tblGrid>
                <a:gridCol w="4681728">
                  <a:extLst>
                    <a:ext uri="{9D8B030D-6E8A-4147-A177-3AD203B41FA5}">
                      <a16:colId xmlns:a16="http://schemas.microsoft.com/office/drawing/2014/main" val="2671305051"/>
                    </a:ext>
                  </a:extLst>
                </a:gridCol>
                <a:gridCol w="3304032">
                  <a:extLst>
                    <a:ext uri="{9D8B030D-6E8A-4147-A177-3AD203B41FA5}">
                      <a16:colId xmlns:a16="http://schemas.microsoft.com/office/drawing/2014/main" val="1096920125"/>
                    </a:ext>
                  </a:extLst>
                </a:gridCol>
              </a:tblGrid>
              <a:tr h="500480">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0443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question/answer is voted up</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 </a:t>
                      </a:r>
                    </a:p>
                  </a:txBody>
                  <a:tcPr marL="68580" marR="68580" marT="0" marB="0"/>
                </a:tc>
                <a:extLst>
                  <a:ext uri="{0D108BD9-81ED-4DB2-BD59-A6C34878D82A}">
                    <a16:rowId xmlns:a16="http://schemas.microsoft.com/office/drawing/2014/main" val="1375338048"/>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+15 (+2 to acceptor)</a:t>
                      </a:r>
                    </a:p>
                  </a:txBody>
                  <a:tcPr marL="68580" marR="68580" marT="0" marB="0"/>
                </a:tc>
                <a:extLst>
                  <a:ext uri="{0D108BD9-81ED-4DB2-BD59-A6C34878D82A}">
                    <a16:rowId xmlns:a16="http://schemas.microsoft.com/office/drawing/2014/main" val="2341077832"/>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edit</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3741816195"/>
                  </a:ext>
                </a:extLst>
              </a:tr>
              <a:tr h="44015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Bounty question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+Full  bounty to accepted answer</a:t>
                      </a:r>
                    </a:p>
                  </a:txBody>
                  <a:tcPr marL="68580" marR="68580" marT="0" marB="0"/>
                </a:tc>
                <a:extLst>
                  <a:ext uri="{0D108BD9-81ED-4DB2-BD59-A6C34878D82A}">
                    <a16:rowId xmlns:a16="http://schemas.microsoft.com/office/drawing/2014/main" val="1132799234"/>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Site association bonus</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highlight>
                            <a:srgbClr val="FFFF00"/>
                          </a:highlight>
                          <a:latin typeface="-apple-system"/>
                          <a:ea typeface="+mn-ea"/>
                          <a:cs typeface="+mn-cs"/>
                        </a:rPr>
                        <a:t>+100 on join</a:t>
                      </a:r>
                    </a:p>
                  </a:txBody>
                  <a:tcPr marL="68580" marR="68580" marT="0" marB="0"/>
                </a:tc>
                <a:extLst>
                  <a:ext uri="{0D108BD9-81ED-4DB2-BD59-A6C34878D82A}">
                    <a16:rowId xmlns:a16="http://schemas.microsoft.com/office/drawing/2014/main" val="3822411377"/>
                  </a:ext>
                </a:extLst>
              </a:tr>
              <a:tr h="399869">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 is voted down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483895691"/>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vote down an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a:t>
                      </a:r>
                    </a:p>
                  </a:txBody>
                  <a:tcPr marL="68580" marR="68580" marT="0" marB="0"/>
                </a:tc>
                <a:extLst>
                  <a:ext uri="{0D108BD9-81ED-4DB2-BD59-A6C34878D82A}">
                    <a16:rowId xmlns:a16="http://schemas.microsoft.com/office/drawing/2014/main" val="314130786"/>
                  </a:ext>
                </a:extLst>
              </a:tr>
              <a:tr h="435674">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place a bounty on a question</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-full bounty amount</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2085518401"/>
                  </a:ext>
                </a:extLst>
              </a:tr>
              <a:tr h="404522">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one of your posts receives 6 spam or offensive flags</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-100</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4225341598"/>
                  </a:ext>
                </a:extLst>
              </a:tr>
            </a:tbl>
          </a:graphicData>
        </a:graphic>
      </p:graphicFrame>
      <p:pic>
        <p:nvPicPr>
          <p:cNvPr id="7" name="Picture 3">
            <a:extLst>
              <a:ext uri="{FF2B5EF4-FFF2-40B4-BE49-F238E27FC236}">
                <a16:creationId xmlns:a16="http://schemas.microsoft.com/office/drawing/2014/main" id="{277EDE9A-28AE-4C0F-A429-7526CAD7BA52}"/>
              </a:ext>
            </a:extLst>
          </p:cNvPr>
          <p:cNvPicPr/>
          <p:nvPr/>
        </p:nvPicPr>
        <p:blipFill>
          <a:blip r:embed="rId4"/>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7CEC125F-973D-4AD4-BF87-1DE89B95FB16}"/>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pic>
        <p:nvPicPr>
          <p:cNvPr id="9" name="Picture 8">
            <a:extLst>
              <a:ext uri="{FF2B5EF4-FFF2-40B4-BE49-F238E27FC236}">
                <a16:creationId xmlns:a16="http://schemas.microsoft.com/office/drawing/2014/main" id="{1B2A8504-0655-4CC2-90CA-A95D20CC62A1}"/>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32177729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43"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graphicFrame>
        <p:nvGraphicFramePr>
          <p:cNvPr id="6" name="Table 5">
            <a:extLst>
              <a:ext uri="{FF2B5EF4-FFF2-40B4-BE49-F238E27FC236}">
                <a16:creationId xmlns:a16="http://schemas.microsoft.com/office/drawing/2014/main" id="{9D0C0671-38AB-4B18-BF36-E23E802FB1B3}"/>
              </a:ext>
            </a:extLst>
          </p:cNvPr>
          <p:cNvGraphicFramePr>
            <a:graphicFrameLocks noGrp="1"/>
          </p:cNvGraphicFramePr>
          <p:nvPr>
            <p:extLst>
              <p:ext uri="{D42A27DB-BD31-4B8C-83A1-F6EECF244321}">
                <p14:modId xmlns:p14="http://schemas.microsoft.com/office/powerpoint/2010/main" val="2535969518"/>
              </p:ext>
            </p:extLst>
          </p:nvPr>
        </p:nvGraphicFramePr>
        <p:xfrm>
          <a:off x="2551176" y="2042386"/>
          <a:ext cx="7985760" cy="4072127"/>
        </p:xfrm>
        <a:graphic>
          <a:graphicData uri="http://schemas.openxmlformats.org/drawingml/2006/table">
            <a:tbl>
              <a:tblPr firstRow="1" firstCol="1" bandRow="1">
                <a:tableStyleId>{5A111915-BE36-4E01-A7E5-04B1672EAD32}</a:tableStyleId>
              </a:tblPr>
              <a:tblGrid>
                <a:gridCol w="4681728">
                  <a:extLst>
                    <a:ext uri="{9D8B030D-6E8A-4147-A177-3AD203B41FA5}">
                      <a16:colId xmlns:a16="http://schemas.microsoft.com/office/drawing/2014/main" val="2671305051"/>
                    </a:ext>
                  </a:extLst>
                </a:gridCol>
                <a:gridCol w="3304032">
                  <a:extLst>
                    <a:ext uri="{9D8B030D-6E8A-4147-A177-3AD203B41FA5}">
                      <a16:colId xmlns:a16="http://schemas.microsoft.com/office/drawing/2014/main" val="1096920125"/>
                    </a:ext>
                  </a:extLst>
                </a:gridCol>
              </a:tblGrid>
              <a:tr h="500480">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0443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question/answer is voted up</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 </a:t>
                      </a:r>
                    </a:p>
                  </a:txBody>
                  <a:tcPr marL="68580" marR="68580" marT="0" marB="0"/>
                </a:tc>
                <a:extLst>
                  <a:ext uri="{0D108BD9-81ED-4DB2-BD59-A6C34878D82A}">
                    <a16:rowId xmlns:a16="http://schemas.microsoft.com/office/drawing/2014/main" val="1375338048"/>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+15 (+2 to acceptor)</a:t>
                      </a:r>
                    </a:p>
                  </a:txBody>
                  <a:tcPr marL="68580" marR="68580" marT="0" marB="0"/>
                </a:tc>
                <a:extLst>
                  <a:ext uri="{0D108BD9-81ED-4DB2-BD59-A6C34878D82A}">
                    <a16:rowId xmlns:a16="http://schemas.microsoft.com/office/drawing/2014/main" val="2341077832"/>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edit</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3741816195"/>
                  </a:ext>
                </a:extLst>
              </a:tr>
              <a:tr h="44015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Bounty question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+Full  bounty to accepted answer</a:t>
                      </a:r>
                    </a:p>
                  </a:txBody>
                  <a:tcPr marL="68580" marR="68580" marT="0" marB="0"/>
                </a:tc>
                <a:extLst>
                  <a:ext uri="{0D108BD9-81ED-4DB2-BD59-A6C34878D82A}">
                    <a16:rowId xmlns:a16="http://schemas.microsoft.com/office/drawing/2014/main" val="1132799234"/>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Site association bonus</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+100 on join</a:t>
                      </a:r>
                    </a:p>
                  </a:txBody>
                  <a:tcPr marL="68580" marR="68580" marT="0" marB="0"/>
                </a:tc>
                <a:extLst>
                  <a:ext uri="{0D108BD9-81ED-4DB2-BD59-A6C34878D82A}">
                    <a16:rowId xmlns:a16="http://schemas.microsoft.com/office/drawing/2014/main" val="3822411377"/>
                  </a:ext>
                </a:extLst>
              </a:tr>
              <a:tr h="399869">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your question is voted down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highlight>
                            <a:srgbClr val="FFFF00"/>
                          </a:highlight>
                          <a:latin typeface="-apple-system"/>
                          <a:ea typeface="+mn-ea"/>
                          <a:cs typeface="+mn-cs"/>
                        </a:rPr>
                        <a:t>-2</a:t>
                      </a:r>
                    </a:p>
                  </a:txBody>
                  <a:tcPr marL="68580" marR="68580" marT="0" marB="0"/>
                </a:tc>
                <a:extLst>
                  <a:ext uri="{0D108BD9-81ED-4DB2-BD59-A6C34878D82A}">
                    <a16:rowId xmlns:a16="http://schemas.microsoft.com/office/drawing/2014/main" val="483895691"/>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you vote down an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highlight>
                            <a:srgbClr val="FFFF00"/>
                          </a:highlight>
                          <a:latin typeface="-apple-system"/>
                          <a:ea typeface="+mn-ea"/>
                          <a:cs typeface="+mn-cs"/>
                        </a:rPr>
                        <a:t>-1</a:t>
                      </a:r>
                    </a:p>
                  </a:txBody>
                  <a:tcPr marL="68580" marR="68580" marT="0" marB="0"/>
                </a:tc>
                <a:extLst>
                  <a:ext uri="{0D108BD9-81ED-4DB2-BD59-A6C34878D82A}">
                    <a16:rowId xmlns:a16="http://schemas.microsoft.com/office/drawing/2014/main" val="314130786"/>
                  </a:ext>
                </a:extLst>
              </a:tr>
              <a:tr h="435674">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place a bounty on a question</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-full bounty amount</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2085518401"/>
                  </a:ext>
                </a:extLst>
              </a:tr>
              <a:tr h="404522">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one of your posts receives 6 spam or offensive flags</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-100</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4225341598"/>
                  </a:ext>
                </a:extLst>
              </a:tr>
            </a:tbl>
          </a:graphicData>
        </a:graphic>
      </p:graphicFrame>
      <p:pic>
        <p:nvPicPr>
          <p:cNvPr id="7" name="Picture 3">
            <a:extLst>
              <a:ext uri="{FF2B5EF4-FFF2-40B4-BE49-F238E27FC236}">
                <a16:creationId xmlns:a16="http://schemas.microsoft.com/office/drawing/2014/main" id="{277EDE9A-28AE-4C0F-A429-7526CAD7BA52}"/>
              </a:ext>
            </a:extLst>
          </p:cNvPr>
          <p:cNvPicPr/>
          <p:nvPr/>
        </p:nvPicPr>
        <p:blipFill>
          <a:blip r:embed="rId4"/>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29952C88-B24A-4FCA-A41E-BBDE8AED5A6F}"/>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pic>
        <p:nvPicPr>
          <p:cNvPr id="9" name="Picture 8">
            <a:extLst>
              <a:ext uri="{FF2B5EF4-FFF2-40B4-BE49-F238E27FC236}">
                <a16:creationId xmlns:a16="http://schemas.microsoft.com/office/drawing/2014/main" id="{9A8E1518-E8FC-4DD1-BE86-CD99FC61BB93}"/>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73648548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43" name="TextBox 4"/>
          <p:cNvSpPr/>
          <p:nvPr/>
        </p:nvSpPr>
        <p:spPr>
          <a:xfrm>
            <a:off x="207360" y="6284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https://stackoverflow.com/help/whats-reputation</a:t>
            </a:r>
            <a:endParaRPr lang="en-US" sz="1800" b="0" strike="noStrike" spc="-1">
              <a:latin typeface="Arial"/>
            </a:endParaRPr>
          </a:p>
          <a:p>
            <a:pPr>
              <a:lnSpc>
                <a:spcPct val="100000"/>
              </a:lnSpc>
              <a:buNone/>
            </a:pPr>
            <a:endParaRPr lang="en-US" sz="1800" b="0" strike="noStrike" spc="-1">
              <a:latin typeface="Arial"/>
            </a:endParaRPr>
          </a:p>
        </p:txBody>
      </p:sp>
      <p:graphicFrame>
        <p:nvGraphicFramePr>
          <p:cNvPr id="6" name="Table 5">
            <a:extLst>
              <a:ext uri="{FF2B5EF4-FFF2-40B4-BE49-F238E27FC236}">
                <a16:creationId xmlns:a16="http://schemas.microsoft.com/office/drawing/2014/main" id="{9D0C0671-38AB-4B18-BF36-E23E802FB1B3}"/>
              </a:ext>
            </a:extLst>
          </p:cNvPr>
          <p:cNvGraphicFramePr>
            <a:graphicFrameLocks noGrp="1"/>
          </p:cNvGraphicFramePr>
          <p:nvPr>
            <p:extLst>
              <p:ext uri="{D42A27DB-BD31-4B8C-83A1-F6EECF244321}">
                <p14:modId xmlns:p14="http://schemas.microsoft.com/office/powerpoint/2010/main" val="1380632925"/>
              </p:ext>
            </p:extLst>
          </p:nvPr>
        </p:nvGraphicFramePr>
        <p:xfrm>
          <a:off x="2551176" y="2042386"/>
          <a:ext cx="7985760" cy="4072127"/>
        </p:xfrm>
        <a:graphic>
          <a:graphicData uri="http://schemas.openxmlformats.org/drawingml/2006/table">
            <a:tbl>
              <a:tblPr firstRow="1" firstCol="1" bandRow="1">
                <a:tableStyleId>{5A111915-BE36-4E01-A7E5-04B1672EAD32}</a:tableStyleId>
              </a:tblPr>
              <a:tblGrid>
                <a:gridCol w="4681728">
                  <a:extLst>
                    <a:ext uri="{9D8B030D-6E8A-4147-A177-3AD203B41FA5}">
                      <a16:colId xmlns:a16="http://schemas.microsoft.com/office/drawing/2014/main" val="2671305051"/>
                    </a:ext>
                  </a:extLst>
                </a:gridCol>
                <a:gridCol w="3304032">
                  <a:extLst>
                    <a:ext uri="{9D8B030D-6E8A-4147-A177-3AD203B41FA5}">
                      <a16:colId xmlns:a16="http://schemas.microsoft.com/office/drawing/2014/main" val="1096920125"/>
                    </a:ext>
                  </a:extLst>
                </a:gridCol>
              </a:tblGrid>
              <a:tr h="500480">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Action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b="1" kern="1200">
                          <a:solidFill>
                            <a:schemeClr val="tx1"/>
                          </a:solidFill>
                          <a:effectLst/>
                          <a:latin typeface="-apple-system"/>
                          <a:ea typeface="+mn-ea"/>
                          <a:cs typeface="+mn-cs"/>
                        </a:rPr>
                        <a:t>Score</a:t>
                      </a:r>
                    </a:p>
                  </a:txBody>
                  <a:tcPr marL="68580" marR="68580" marT="0" marB="0"/>
                </a:tc>
                <a:extLst>
                  <a:ext uri="{0D108BD9-81ED-4DB2-BD59-A6C34878D82A}">
                    <a16:rowId xmlns:a16="http://schemas.microsoft.com/office/drawing/2014/main" val="2585814512"/>
                  </a:ext>
                </a:extLst>
              </a:tr>
              <a:tr h="40443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question/answer is voted up</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 </a:t>
                      </a:r>
                    </a:p>
                  </a:txBody>
                  <a:tcPr marL="68580" marR="68580" marT="0" marB="0"/>
                </a:tc>
                <a:extLst>
                  <a:ext uri="{0D108BD9-81ED-4DB2-BD59-A6C34878D82A}">
                    <a16:rowId xmlns:a16="http://schemas.microsoft.com/office/drawing/2014/main" val="1375338048"/>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+15 (+2 to acceptor)</a:t>
                      </a:r>
                    </a:p>
                  </a:txBody>
                  <a:tcPr marL="68580" marR="68580" marT="0" marB="0"/>
                </a:tc>
                <a:extLst>
                  <a:ext uri="{0D108BD9-81ED-4DB2-BD59-A6C34878D82A}">
                    <a16:rowId xmlns:a16="http://schemas.microsoft.com/office/drawing/2014/main" val="2341077832"/>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Accepted edit</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3741816195"/>
                  </a:ext>
                </a:extLst>
              </a:tr>
              <a:tr h="44015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Bounty question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+Full  bounty to accepted answer</a:t>
                      </a:r>
                    </a:p>
                  </a:txBody>
                  <a:tcPr marL="68580" marR="68580" marT="0" marB="0"/>
                </a:tc>
                <a:extLst>
                  <a:ext uri="{0D108BD9-81ED-4DB2-BD59-A6C34878D82A}">
                    <a16:rowId xmlns:a16="http://schemas.microsoft.com/office/drawing/2014/main" val="1132799234"/>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Site association bonus</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+100 on join</a:t>
                      </a:r>
                    </a:p>
                  </a:txBody>
                  <a:tcPr marL="68580" marR="68580" marT="0" marB="0"/>
                </a:tc>
                <a:extLst>
                  <a:ext uri="{0D108BD9-81ED-4DB2-BD59-A6C34878D82A}">
                    <a16:rowId xmlns:a16="http://schemas.microsoft.com/office/drawing/2014/main" val="3822411377"/>
                  </a:ext>
                </a:extLst>
              </a:tr>
              <a:tr h="399869">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your question is voted down</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-2</a:t>
                      </a:r>
                    </a:p>
                  </a:txBody>
                  <a:tcPr marL="68580" marR="68580" marT="0" marB="0"/>
                </a:tc>
                <a:extLst>
                  <a:ext uri="{0D108BD9-81ED-4DB2-BD59-A6C34878D82A}">
                    <a16:rowId xmlns:a16="http://schemas.microsoft.com/office/drawing/2014/main" val="483895691"/>
                  </a:ext>
                </a:extLst>
              </a:tr>
              <a:tr h="371747">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vote down an answer</a:t>
                      </a:r>
                    </a:p>
                  </a:txBody>
                  <a:tcPr marL="68580" marR="68580" marT="0" marB="0"/>
                </a:tc>
                <a:tc>
                  <a:txBody>
                    <a:bodyPr/>
                    <a:lstStyle/>
                    <a:p>
                      <a:pPr marL="0" marR="0" indent="0" algn="l" defTabSz="914400" rtl="0" eaLnBrk="1" latinLnBrk="0" hangingPunct="1">
                        <a:lnSpc>
                          <a:spcPct val="107000"/>
                        </a:lnSpc>
                        <a:spcBef>
                          <a:spcPts val="800"/>
                        </a:spcBef>
                        <a:spcAft>
                          <a:spcPts val="0"/>
                        </a:spcAft>
                      </a:pPr>
                      <a:r>
                        <a:rPr lang="en-US" sz="1800" kern="1200">
                          <a:solidFill>
                            <a:schemeClr val="tx1"/>
                          </a:solidFill>
                          <a:effectLst/>
                          <a:latin typeface="-apple-system"/>
                          <a:ea typeface="+mn-ea"/>
                          <a:cs typeface="+mn-cs"/>
                        </a:rPr>
                        <a:t>-1</a:t>
                      </a:r>
                    </a:p>
                  </a:txBody>
                  <a:tcPr marL="68580" marR="68580" marT="0" marB="0"/>
                </a:tc>
                <a:extLst>
                  <a:ext uri="{0D108BD9-81ED-4DB2-BD59-A6C34878D82A}">
                    <a16:rowId xmlns:a16="http://schemas.microsoft.com/office/drawing/2014/main" val="314130786"/>
                  </a:ext>
                </a:extLst>
              </a:tr>
              <a:tr h="435674">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latin typeface="-apple-system"/>
                          <a:ea typeface="+mn-ea"/>
                          <a:cs typeface="+mn-cs"/>
                        </a:rPr>
                        <a:t>you place a bounty on a question</a:t>
                      </a:r>
                    </a:p>
                  </a:txBody>
                  <a:tcPr marL="68580" marR="68580" marT="0" marB="0"/>
                </a:tc>
                <a:tc>
                  <a:txBody>
                    <a:bodyPr/>
                    <a:lstStyle/>
                    <a:p>
                      <a:pPr marL="0" marR="0" indent="0" algn="l" rtl="0">
                        <a:lnSpc>
                          <a:spcPct val="107000"/>
                        </a:lnSpc>
                        <a:spcBef>
                          <a:spcPts val="800"/>
                        </a:spcBef>
                        <a:spcAft>
                          <a:spcPts val="0"/>
                        </a:spcAft>
                      </a:pPr>
                      <a:r>
                        <a:rPr lang="en-US" sz="1800">
                          <a:effectLst/>
                          <a:latin typeface="-apple-system"/>
                        </a:rPr>
                        <a:t>-full bounty amount</a:t>
                      </a:r>
                      <a:endParaRPr lang="en-US" sz="1800">
                        <a:solidFill>
                          <a:srgbClr val="404040"/>
                        </a:solidFill>
                        <a:effectLs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2085518401"/>
                  </a:ext>
                </a:extLst>
              </a:tr>
              <a:tr h="404522">
                <a:tc>
                  <a:txBody>
                    <a:bodyPr/>
                    <a:lstStyle/>
                    <a:p>
                      <a:pPr marL="0" marR="0" indent="0" algn="l" defTabSz="914400" rtl="0" eaLnBrk="1" latinLnBrk="0" hangingPunct="1">
                        <a:lnSpc>
                          <a:spcPct val="107000"/>
                        </a:lnSpc>
                        <a:spcBef>
                          <a:spcPts val="800"/>
                        </a:spcBef>
                        <a:spcAft>
                          <a:spcPts val="0"/>
                        </a:spcAft>
                      </a:pPr>
                      <a:r>
                        <a:rPr lang="en-US" sz="1600" kern="1200">
                          <a:solidFill>
                            <a:schemeClr val="tx1"/>
                          </a:solidFill>
                          <a:effectLst/>
                          <a:highlight>
                            <a:srgbClr val="FFFF00"/>
                          </a:highlight>
                          <a:latin typeface="-apple-system"/>
                          <a:ea typeface="+mn-ea"/>
                          <a:cs typeface="+mn-cs"/>
                        </a:rPr>
                        <a:t>one of your posts receives 6 spam or offensive flags</a:t>
                      </a:r>
                    </a:p>
                  </a:txBody>
                  <a:tcPr marL="68580" marR="68580" marT="0" marB="0"/>
                </a:tc>
                <a:tc>
                  <a:txBody>
                    <a:bodyPr/>
                    <a:lstStyle/>
                    <a:p>
                      <a:pPr marL="0" marR="0" indent="0" algn="l" rtl="0">
                        <a:lnSpc>
                          <a:spcPct val="107000"/>
                        </a:lnSpc>
                        <a:spcBef>
                          <a:spcPts val="800"/>
                        </a:spcBef>
                        <a:spcAft>
                          <a:spcPts val="0"/>
                        </a:spcAft>
                      </a:pPr>
                      <a:r>
                        <a:rPr lang="en-US" sz="1800">
                          <a:effectLst/>
                          <a:highlight>
                            <a:srgbClr val="FFFF00"/>
                          </a:highlight>
                          <a:latin typeface="-apple-system"/>
                        </a:rPr>
                        <a:t>-100</a:t>
                      </a:r>
                      <a:endParaRPr lang="en-US" sz="1800">
                        <a:solidFill>
                          <a:srgbClr val="404040"/>
                        </a:solidFill>
                        <a:effectLst/>
                        <a:highlight>
                          <a:srgbClr val="FFFF00"/>
                        </a:highlight>
                        <a:latin typeface="-apple-system"/>
                        <a:ea typeface="Segoe UI" panose="020B0502040204020203" pitchFamily="34" charset="0"/>
                        <a:cs typeface="B Kamran" panose="00000400000000000000" pitchFamily="2" charset="-78"/>
                      </a:endParaRPr>
                    </a:p>
                  </a:txBody>
                  <a:tcPr marL="68580" marR="68580" marT="0" marB="0"/>
                </a:tc>
                <a:extLst>
                  <a:ext uri="{0D108BD9-81ED-4DB2-BD59-A6C34878D82A}">
                    <a16:rowId xmlns:a16="http://schemas.microsoft.com/office/drawing/2014/main" val="4225341598"/>
                  </a:ext>
                </a:extLst>
              </a:tr>
            </a:tbl>
          </a:graphicData>
        </a:graphic>
      </p:graphicFrame>
      <p:pic>
        <p:nvPicPr>
          <p:cNvPr id="7" name="Picture 3">
            <a:extLst>
              <a:ext uri="{FF2B5EF4-FFF2-40B4-BE49-F238E27FC236}">
                <a16:creationId xmlns:a16="http://schemas.microsoft.com/office/drawing/2014/main" id="{277EDE9A-28AE-4C0F-A429-7526CAD7BA52}"/>
              </a:ext>
            </a:extLst>
          </p:cNvPr>
          <p:cNvPicPr/>
          <p:nvPr/>
        </p:nvPicPr>
        <p:blipFill>
          <a:blip r:embed="rId4"/>
          <a:stretch/>
        </p:blipFill>
        <p:spPr>
          <a:xfrm>
            <a:off x="10339560" y="5834520"/>
            <a:ext cx="1641600" cy="730440"/>
          </a:xfrm>
          <a:prstGeom prst="rect">
            <a:avLst/>
          </a:prstGeom>
          <a:ln w="0">
            <a:noFill/>
          </a:ln>
        </p:spPr>
      </p:pic>
      <p:sp>
        <p:nvSpPr>
          <p:cNvPr id="8" name="PlaceHolder 2">
            <a:extLst>
              <a:ext uri="{FF2B5EF4-FFF2-40B4-BE49-F238E27FC236}">
                <a16:creationId xmlns:a16="http://schemas.microsoft.com/office/drawing/2014/main" id="{41C986CE-37A5-4FB8-8C57-04CD62E35E90}"/>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1. Score table</a:t>
            </a:r>
          </a:p>
        </p:txBody>
      </p:sp>
      <p:pic>
        <p:nvPicPr>
          <p:cNvPr id="9" name="Picture 8">
            <a:extLst>
              <a:ext uri="{FF2B5EF4-FFF2-40B4-BE49-F238E27FC236}">
                <a16:creationId xmlns:a16="http://schemas.microsoft.com/office/drawing/2014/main" id="{5C641EAE-34DC-40B8-BD93-B4D0F068FAFA}"/>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11826573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ceHolder 2">
            <a:extLst>
              <a:ext uri="{FF2B5EF4-FFF2-40B4-BE49-F238E27FC236}">
                <a16:creationId xmlns:a16="http://schemas.microsoft.com/office/drawing/2014/main" id="{DC68A7A4-BE4F-4726-A51D-580F3AE30A90}"/>
              </a:ext>
            </a:extLst>
          </p:cNvPr>
          <p:cNvSpPr txBox="1">
            <a:spLocks/>
          </p:cNvSpPr>
          <p:nvPr/>
        </p:nvSpPr>
        <p:spPr>
          <a:xfrm>
            <a:off x="645120" y="127638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001"/>
              </a:spcBef>
              <a:buClr>
                <a:srgbClr val="000000"/>
              </a:buClr>
              <a:buFont typeface="Arial" panose="020B0604020202020204" pitchFamily="34" charset="0"/>
              <a:buAutoNum type="arabicPeriod"/>
            </a:pPr>
            <a:r>
              <a:rPr lang="en-US" sz="3200" spc="-1">
                <a:solidFill>
                  <a:srgbClr val="000000"/>
                </a:solidFill>
                <a:latin typeface="-apple-system"/>
              </a:rPr>
              <a:t>Score table</a:t>
            </a:r>
          </a:p>
          <a:p>
            <a:pPr lvl="1">
              <a:spcBef>
                <a:spcPts val="1001"/>
              </a:spcBef>
              <a:buClr>
                <a:srgbClr val="000000"/>
              </a:buClr>
            </a:pPr>
            <a:r>
              <a:rPr lang="en-US" sz="2800" b="0" strike="noStrike" spc="-1">
                <a:solidFill>
                  <a:srgbClr val="000000"/>
                </a:solidFill>
                <a:latin typeface="-apple-system"/>
              </a:rPr>
              <a:t>Privileges</a:t>
            </a:r>
            <a:endParaRPr lang="en-US" sz="2800" spc="-1">
              <a:solidFill>
                <a:srgbClr val="000000"/>
              </a:solidFill>
              <a:latin typeface="-apple-system"/>
            </a:endParaRPr>
          </a:p>
        </p:txBody>
      </p:sp>
      <p:sp>
        <p:nvSpPr>
          <p:cNvPr id="545"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47" name="TextBox 4"/>
          <p:cNvSpPr/>
          <p:nvPr/>
        </p:nvSpPr>
        <p:spPr>
          <a:xfrm>
            <a:off x="243720" y="5892120"/>
            <a:ext cx="6095520" cy="777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https://stackoverflow.com/help/privileges</a:t>
            </a:r>
            <a:endParaRPr lang="en-US" sz="1800" b="0" strike="noStrike" spc="-1"/>
          </a:p>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https://stackoverflow.com/help/badges</a:t>
            </a:r>
            <a:endParaRPr lang="en-US" sz="1800" b="0" strike="noStrike" spc="-1"/>
          </a:p>
        </p:txBody>
      </p:sp>
      <p:pic>
        <p:nvPicPr>
          <p:cNvPr id="548" name="Picture 5"/>
          <p:cNvPicPr/>
          <p:nvPr/>
        </p:nvPicPr>
        <p:blipFill>
          <a:blip r:embed="rId5"/>
          <a:stretch/>
        </p:blipFill>
        <p:spPr>
          <a:xfrm>
            <a:off x="4295520" y="1362960"/>
            <a:ext cx="6388200" cy="452880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71F38F59-2F89-41DF-A113-0396D6633130}"/>
              </a:ext>
            </a:extLst>
          </p:cNvPr>
          <p:cNvPicPr/>
          <p:nvPr/>
        </p:nvPicPr>
        <p:blipFill>
          <a:blip r:embed="rId6"/>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830923D3-6549-4F07-9830-38C2C11615F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51" name="TextBox 4"/>
          <p:cNvSpPr/>
          <p:nvPr/>
        </p:nvSpPr>
        <p:spPr>
          <a:xfrm>
            <a:off x="243720" y="5892120"/>
            <a:ext cx="6095520" cy="777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https://stackoverflow.com/help/privileges</a:t>
            </a:r>
            <a:endParaRPr lang="en-US" sz="1800" b="0" strike="noStrike" spc="-1"/>
          </a:p>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https://stackoverflow.com/help/badges</a:t>
            </a:r>
            <a:endParaRPr lang="en-US" sz="1800" b="0" strike="noStrike" spc="-1"/>
          </a:p>
        </p:txBody>
      </p:sp>
      <p:pic>
        <p:nvPicPr>
          <p:cNvPr id="552" name="Picture 8"/>
          <p:cNvPicPr/>
          <p:nvPr/>
        </p:nvPicPr>
        <p:blipFill>
          <a:blip r:embed="rId5"/>
          <a:stretch/>
        </p:blipFill>
        <p:spPr>
          <a:xfrm>
            <a:off x="3180600" y="1519920"/>
            <a:ext cx="7279920" cy="420948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58F8560C-B657-4162-9A57-65D56DFC8080}"/>
              </a:ext>
            </a:extLst>
          </p:cNvPr>
          <p:cNvPicPr/>
          <p:nvPr/>
        </p:nvPicPr>
        <p:blipFill>
          <a:blip r:embed="rId6"/>
          <a:stretch/>
        </p:blipFill>
        <p:spPr>
          <a:xfrm>
            <a:off x="10339560" y="5834520"/>
            <a:ext cx="1641600" cy="730440"/>
          </a:xfrm>
          <a:prstGeom prst="rect">
            <a:avLst/>
          </a:prstGeom>
          <a:ln w="0">
            <a:noFill/>
          </a:ln>
        </p:spPr>
      </p:pic>
      <p:sp>
        <p:nvSpPr>
          <p:cNvPr id="7" name="PlaceHolder 2">
            <a:extLst>
              <a:ext uri="{FF2B5EF4-FFF2-40B4-BE49-F238E27FC236}">
                <a16:creationId xmlns:a16="http://schemas.microsoft.com/office/drawing/2014/main" id="{12BE407C-7662-4AFB-95BA-FABB5AB23EF7}"/>
              </a:ext>
            </a:extLst>
          </p:cNvPr>
          <p:cNvSpPr txBox="1">
            <a:spLocks/>
          </p:cNvSpPr>
          <p:nvPr/>
        </p:nvSpPr>
        <p:spPr>
          <a:xfrm>
            <a:off x="645120" y="1276380"/>
            <a:ext cx="10515240" cy="435096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001"/>
              </a:spcBef>
              <a:buClr>
                <a:srgbClr val="000000"/>
              </a:buClr>
              <a:buFont typeface="Arial" panose="020B0604020202020204" pitchFamily="34" charset="0"/>
              <a:buAutoNum type="arabicPeriod"/>
            </a:pPr>
            <a:r>
              <a:rPr lang="en-US" sz="3200" spc="-1">
                <a:solidFill>
                  <a:srgbClr val="000000"/>
                </a:solidFill>
                <a:latin typeface="-apple-system"/>
              </a:rPr>
              <a:t>Score table</a:t>
            </a:r>
          </a:p>
          <a:p>
            <a:pPr lvl="1">
              <a:spcBef>
                <a:spcPts val="1001"/>
              </a:spcBef>
              <a:buClr>
                <a:srgbClr val="000000"/>
              </a:buClr>
            </a:pPr>
            <a:r>
              <a:rPr lang="en-US" sz="2800" b="0" strike="noStrike" spc="-1">
                <a:solidFill>
                  <a:srgbClr val="000000"/>
                </a:solidFill>
                <a:latin typeface="-apple-system"/>
              </a:rPr>
              <a:t>Privileges</a:t>
            </a:r>
            <a:endParaRPr lang="en-US" sz="2800" spc="-1">
              <a:solidFill>
                <a:srgbClr val="000000"/>
              </a:solidFill>
              <a:latin typeface="-apple-system"/>
            </a:endParaRPr>
          </a:p>
        </p:txBody>
      </p:sp>
      <p:pic>
        <p:nvPicPr>
          <p:cNvPr id="8" name="Picture 7">
            <a:extLst>
              <a:ext uri="{FF2B5EF4-FFF2-40B4-BE49-F238E27FC236}">
                <a16:creationId xmlns:a16="http://schemas.microsoft.com/office/drawing/2014/main" id="{E71DC989-8968-482A-924C-C31F3505B96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54" name="PlaceHolder 2"/>
          <p:cNvSpPr>
            <a:spLocks noGrp="1"/>
          </p:cNvSpPr>
          <p:nvPr>
            <p:ph/>
          </p:nvPr>
        </p:nvSpPr>
        <p:spPr>
          <a:xfrm>
            <a:off x="645120" y="125352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3200" b="0" strike="noStrike" spc="-1">
                <a:solidFill>
                  <a:srgbClr val="000000"/>
                </a:solidFill>
                <a:latin typeface="-apple-system"/>
              </a:rPr>
              <a:t>2</a:t>
            </a:r>
            <a:r>
              <a:rPr lang="en-US" sz="3200" spc="-1">
                <a:solidFill>
                  <a:srgbClr val="000000"/>
                </a:solidFill>
                <a:latin typeface="-apple-system"/>
              </a:rPr>
              <a:t>. The Fastest Answer</a:t>
            </a:r>
          </a:p>
        </p:txBody>
      </p:sp>
      <p:pic>
        <p:nvPicPr>
          <p:cNvPr id="555" name="Picture 17"/>
          <p:cNvPicPr/>
          <p:nvPr/>
        </p:nvPicPr>
        <p:blipFill>
          <a:blip r:embed="rId3"/>
          <a:stretch/>
        </p:blipFill>
        <p:spPr>
          <a:xfrm>
            <a:off x="1611360" y="1893600"/>
            <a:ext cx="8582760" cy="467136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8863BF01-16FB-495C-8FF6-9F8CAB8CAE19}"/>
              </a:ext>
            </a:extLst>
          </p:cNvPr>
          <p:cNvPicPr/>
          <p:nvPr/>
        </p:nvPicPr>
        <p:blipFill>
          <a:blip r:embed="rId4"/>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38A0F929-1E10-49C8-AD08-088DFBF593B6}"/>
              </a:ext>
            </a:extLst>
          </p:cNvPr>
          <p:cNvSpPr/>
          <p:nvPr/>
        </p:nvSpPr>
        <p:spPr>
          <a:xfrm>
            <a:off x="3657600" y="3829878"/>
            <a:ext cx="622852" cy="2385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7C8AE9-CE6D-4F6A-B93E-4C982D848F28}"/>
              </a:ext>
            </a:extLst>
          </p:cNvPr>
          <p:cNvSpPr/>
          <p:nvPr/>
        </p:nvSpPr>
        <p:spPr>
          <a:xfrm>
            <a:off x="3657600" y="4700614"/>
            <a:ext cx="477078" cy="2385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53DA30-AC8E-4F29-803C-2579FA3CB91E}"/>
              </a:ext>
            </a:extLst>
          </p:cNvPr>
          <p:cNvSpPr/>
          <p:nvPr/>
        </p:nvSpPr>
        <p:spPr>
          <a:xfrm>
            <a:off x="3657600" y="6380480"/>
            <a:ext cx="426720" cy="184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A3CA1E-A4EC-4277-90BB-84E49FAE75B5}"/>
              </a:ext>
            </a:extLst>
          </p:cNvPr>
          <p:cNvSpPr/>
          <p:nvPr/>
        </p:nvSpPr>
        <p:spPr>
          <a:xfrm>
            <a:off x="7264400" y="3829878"/>
            <a:ext cx="477078" cy="23853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9F0E5E-F6CE-4D10-8A02-EC0DFB7A5628}"/>
              </a:ext>
            </a:extLst>
          </p:cNvPr>
          <p:cNvSpPr/>
          <p:nvPr/>
        </p:nvSpPr>
        <p:spPr>
          <a:xfrm>
            <a:off x="7345680" y="4700613"/>
            <a:ext cx="477078" cy="23853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BA37ED-C9E8-4596-9E16-C3C600ACAD26}"/>
              </a:ext>
            </a:extLst>
          </p:cNvPr>
          <p:cNvSpPr/>
          <p:nvPr/>
        </p:nvSpPr>
        <p:spPr>
          <a:xfrm>
            <a:off x="7345680" y="6367722"/>
            <a:ext cx="477078" cy="23853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091053"/>
            <a:ext cx="10515240" cy="2100880"/>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US" sz="4000" spc="-1">
              <a:solidFill>
                <a:srgbClr val="000000"/>
              </a:solidFill>
              <a:latin typeface="-apple-system"/>
            </a:endParaRPr>
          </a:p>
        </p:txBody>
      </p:sp>
      <p:pic>
        <p:nvPicPr>
          <p:cNvPr id="10" name="Picture 9">
            <a:extLst>
              <a:ext uri="{FF2B5EF4-FFF2-40B4-BE49-F238E27FC236}">
                <a16:creationId xmlns:a16="http://schemas.microsoft.com/office/drawing/2014/main" id="{D614688E-9D89-4137-A1A3-19289B3F3D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4457" y="2003173"/>
            <a:ext cx="6090886" cy="2100880"/>
          </a:xfrm>
          <a:prstGeom prst="rect">
            <a:avLst/>
          </a:prstGeom>
        </p:spPr>
      </p:pic>
      <p:pic>
        <p:nvPicPr>
          <p:cNvPr id="12" name="Picture 11">
            <a:extLst>
              <a:ext uri="{FF2B5EF4-FFF2-40B4-BE49-F238E27FC236}">
                <a16:creationId xmlns:a16="http://schemas.microsoft.com/office/drawing/2014/main" id="{40978D7E-1988-4C8C-B308-D249E6EA55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3132" y="4363698"/>
            <a:ext cx="5273535" cy="1470822"/>
          </a:xfrm>
          <a:prstGeom prst="rect">
            <a:avLst/>
          </a:prstGeom>
        </p:spPr>
      </p:pic>
    </p:spTree>
    <p:extLst>
      <p:ext uri="{BB962C8B-B14F-4D97-AF65-F5344CB8AC3E}">
        <p14:creationId xmlns:p14="http://schemas.microsoft.com/office/powerpoint/2010/main" val="1604538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2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9" name="Picture 7"/>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F2D5D013-B2D3-4BFD-874E-E219F419F6E2}"/>
              </a:ext>
            </a:extLst>
          </p:cNvPr>
          <p:cNvSpPr txBox="1"/>
          <p:nvPr/>
        </p:nvSpPr>
        <p:spPr>
          <a:xfrm>
            <a:off x="182220" y="1328351"/>
            <a:ext cx="6096000" cy="1162369"/>
          </a:xfrm>
          <a:prstGeom prst="rect">
            <a:avLst/>
          </a:prstGeom>
          <a:noFill/>
        </p:spPr>
        <p:txBody>
          <a:bodyPr wrap="square">
            <a:spAutoFit/>
          </a:bodyPr>
          <a:lstStyle/>
          <a:p>
            <a:pPr marL="685800" lvl="1" indent="-228600">
              <a:lnSpc>
                <a:spcPct val="90000"/>
              </a:lnSpc>
              <a:spcBef>
                <a:spcPts val="499"/>
              </a:spcBef>
              <a:buClr>
                <a:srgbClr val="000000"/>
              </a:buClr>
              <a:buFont typeface="Arial"/>
              <a:buChar char="•"/>
            </a:pPr>
            <a:r>
              <a:rPr lang="en-US" sz="2800" b="0" strike="noStrike" spc="-1">
                <a:solidFill>
                  <a:srgbClr val="000000"/>
                </a:solidFill>
                <a:latin typeface="-apple-system"/>
              </a:rPr>
              <a:t>Why do you need it?</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Easy to find</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All in one place</a:t>
            </a:r>
            <a:endParaRPr lang="en-US" sz="2000" b="0" strike="noStrike" spc="-1">
              <a:latin typeface="-apple-system"/>
            </a:endParaRPr>
          </a:p>
        </p:txBody>
      </p:sp>
      <p:pic>
        <p:nvPicPr>
          <p:cNvPr id="9" name="Picture 8">
            <a:extLst>
              <a:ext uri="{FF2B5EF4-FFF2-40B4-BE49-F238E27FC236}">
                <a16:creationId xmlns:a16="http://schemas.microsoft.com/office/drawing/2014/main" id="{28394CA9-A71B-4A39-9A14-E81A2C610A0C}"/>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6" name="Picture 5">
            <a:extLst>
              <a:ext uri="{FF2B5EF4-FFF2-40B4-BE49-F238E27FC236}">
                <a16:creationId xmlns:a16="http://schemas.microsoft.com/office/drawing/2014/main" id="{3AAF6AE8-458D-4D48-B30B-EA9677D51FA3}"/>
              </a:ext>
            </a:extLst>
          </p:cNvPr>
          <p:cNvPicPr>
            <a:picLocks noChangeAspect="1"/>
          </p:cNvPicPr>
          <p:nvPr/>
        </p:nvPicPr>
        <p:blipFill>
          <a:blip r:embed="rId5"/>
          <a:stretch>
            <a:fillRect/>
          </a:stretch>
        </p:blipFill>
        <p:spPr>
          <a:xfrm>
            <a:off x="2075889" y="2974140"/>
            <a:ext cx="8040222" cy="32389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896967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558" name="Picture 8"/>
          <p:cNvPicPr/>
          <p:nvPr/>
        </p:nvPicPr>
        <p:blipFill>
          <a:blip r:embed="rId3"/>
          <a:stretch/>
        </p:blipFill>
        <p:spPr>
          <a:xfrm>
            <a:off x="2925388" y="1814380"/>
            <a:ext cx="6341224" cy="468432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088F1E19-F5B5-43C6-9EDC-87BCB96CC20D}"/>
              </a:ext>
            </a:extLst>
          </p:cNvPr>
          <p:cNvPicPr/>
          <p:nvPr/>
        </p:nvPicPr>
        <p:blipFill>
          <a:blip r:embed="rId4"/>
          <a:stretch/>
        </p:blipFill>
        <p:spPr>
          <a:xfrm>
            <a:off x="10339560" y="5834520"/>
            <a:ext cx="1641600" cy="730440"/>
          </a:xfrm>
          <a:prstGeom prst="rect">
            <a:avLst/>
          </a:prstGeom>
          <a:ln w="0">
            <a:noFill/>
          </a:ln>
        </p:spPr>
      </p:pic>
      <p:sp>
        <p:nvSpPr>
          <p:cNvPr id="6" name="PlaceHolder 2">
            <a:extLst>
              <a:ext uri="{FF2B5EF4-FFF2-40B4-BE49-F238E27FC236}">
                <a16:creationId xmlns:a16="http://schemas.microsoft.com/office/drawing/2014/main" id="{78700DB8-0E39-495F-B9BB-11A50F2E4932}"/>
              </a:ext>
            </a:extLst>
          </p:cNvPr>
          <p:cNvSpPr txBox="1">
            <a:spLocks/>
          </p:cNvSpPr>
          <p:nvPr/>
        </p:nvSpPr>
        <p:spPr>
          <a:xfrm>
            <a:off x="645120" y="1253520"/>
            <a:ext cx="10515240" cy="435096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None/>
            </a:pPr>
            <a:r>
              <a:rPr lang="en-US" sz="3200" spc="-1">
                <a:solidFill>
                  <a:srgbClr val="000000"/>
                </a:solidFill>
                <a:latin typeface="-apple-system"/>
              </a:rPr>
              <a:t>2. The Fastest Answer</a:t>
            </a:r>
          </a:p>
        </p:txBody>
      </p:sp>
      <p:pic>
        <p:nvPicPr>
          <p:cNvPr id="7" name="Picture 6">
            <a:extLst>
              <a:ext uri="{FF2B5EF4-FFF2-40B4-BE49-F238E27FC236}">
                <a16:creationId xmlns:a16="http://schemas.microsoft.com/office/drawing/2014/main" id="{5DBEA227-D16F-4C14-8EEC-AAC260ACED3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561" name="Picture 7"/>
          <p:cNvPicPr/>
          <p:nvPr/>
        </p:nvPicPr>
        <p:blipFill>
          <a:blip r:embed="rId3"/>
          <a:stretch/>
        </p:blipFill>
        <p:spPr>
          <a:xfrm>
            <a:off x="2143920" y="1848600"/>
            <a:ext cx="7904160" cy="471636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2F6CAE69-E873-4100-A14F-BB66447BDCA5}"/>
              </a:ext>
            </a:extLst>
          </p:cNvPr>
          <p:cNvPicPr/>
          <p:nvPr/>
        </p:nvPicPr>
        <p:blipFill>
          <a:blip r:embed="rId4"/>
          <a:stretch/>
        </p:blipFill>
        <p:spPr>
          <a:xfrm>
            <a:off x="10339560" y="5834520"/>
            <a:ext cx="1641600" cy="730440"/>
          </a:xfrm>
          <a:prstGeom prst="rect">
            <a:avLst/>
          </a:prstGeom>
          <a:ln w="0">
            <a:noFill/>
          </a:ln>
        </p:spPr>
      </p:pic>
      <p:sp>
        <p:nvSpPr>
          <p:cNvPr id="6" name="PlaceHolder 2">
            <a:extLst>
              <a:ext uri="{FF2B5EF4-FFF2-40B4-BE49-F238E27FC236}">
                <a16:creationId xmlns:a16="http://schemas.microsoft.com/office/drawing/2014/main" id="{1CF70754-E66E-42FC-AA96-B9D2995ECDBC}"/>
              </a:ext>
            </a:extLst>
          </p:cNvPr>
          <p:cNvSpPr txBox="1">
            <a:spLocks/>
          </p:cNvSpPr>
          <p:nvPr/>
        </p:nvSpPr>
        <p:spPr>
          <a:xfrm>
            <a:off x="645120" y="1253520"/>
            <a:ext cx="10515240" cy="435096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Clr>
                <a:srgbClr val="000000"/>
              </a:buClr>
              <a:buFont typeface="Arial" panose="020B0604020202020204" pitchFamily="34" charset="0"/>
              <a:buNone/>
            </a:pPr>
            <a:r>
              <a:rPr lang="en-US" sz="3200" spc="-1">
                <a:solidFill>
                  <a:srgbClr val="000000"/>
                </a:solidFill>
                <a:latin typeface="-apple-system"/>
              </a:rPr>
              <a:t>2. The Fastest Answer</a:t>
            </a:r>
            <a:endParaRPr lang="en-US" sz="3200" spc="-1">
              <a:solidFill>
                <a:srgbClr val="000000"/>
              </a:solidFill>
              <a:latin typeface="Calibri"/>
            </a:endParaRPr>
          </a:p>
        </p:txBody>
      </p:sp>
      <p:pic>
        <p:nvPicPr>
          <p:cNvPr id="7" name="Picture 6">
            <a:extLst>
              <a:ext uri="{FF2B5EF4-FFF2-40B4-BE49-F238E27FC236}">
                <a16:creationId xmlns:a16="http://schemas.microsoft.com/office/drawing/2014/main" id="{67CC0192-1E8E-4ECC-B255-C1D816529F1E}"/>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endParaRPr lang="en-US" sz="2400" b="0" strike="noStrike" spc="-1">
              <a:solidFill>
                <a:srgbClr val="000000"/>
              </a:solidFill>
              <a:latin typeface="Calibri"/>
            </a:endParaRPr>
          </a:p>
        </p:txBody>
      </p:sp>
      <p:sp>
        <p:nvSpPr>
          <p:cNvPr id="564" name="TextBox 8"/>
          <p:cNvSpPr/>
          <p:nvPr/>
        </p:nvSpPr>
        <p:spPr>
          <a:xfrm>
            <a:off x="204480" y="6302520"/>
            <a:ext cx="114660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https://meta.stackexchange.com/questions/17204/six-simple-tips-to-get-stack-overflow-reputation-fast</a:t>
            </a:r>
            <a:endParaRPr lang="en-US" sz="1800" b="0" strike="noStrike" spc="-1">
              <a:latin typeface="Arial"/>
            </a:endParaRPr>
          </a:p>
          <a:p>
            <a:pPr>
              <a:lnSpc>
                <a:spcPct val="100000"/>
              </a:lnSpc>
              <a:buNone/>
            </a:pPr>
            <a:endParaRPr lang="en-US" sz="1800" b="0" strike="noStrike" spc="-1">
              <a:latin typeface="Arial"/>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4"/>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EEF4B883-49D2-4CEA-B0D3-BABB9924A765}"/>
              </a:ext>
            </a:extLst>
          </p:cNvPr>
          <p:cNvSpPr txBox="1"/>
          <p:nvPr/>
        </p:nvSpPr>
        <p:spPr>
          <a:xfrm>
            <a:off x="2407798" y="2438737"/>
            <a:ext cx="364202" cy="369332"/>
          </a:xfrm>
          <a:prstGeom prst="rect">
            <a:avLst/>
          </a:prstGeom>
          <a:solidFill>
            <a:srgbClr val="FFFF00"/>
          </a:solidFill>
        </p:spPr>
        <p:txBody>
          <a:bodyPr wrap="none" rtlCol="0">
            <a:spAutoFit/>
          </a:bodyPr>
          <a:lstStyle/>
          <a:p>
            <a:r>
              <a:rPr lang="en-US"/>
              <a:t>Q</a:t>
            </a:r>
          </a:p>
        </p:txBody>
      </p:sp>
      <p:sp>
        <p:nvSpPr>
          <p:cNvPr id="10" name="TextBox 9">
            <a:extLst>
              <a:ext uri="{FF2B5EF4-FFF2-40B4-BE49-F238E27FC236}">
                <a16:creationId xmlns:a16="http://schemas.microsoft.com/office/drawing/2014/main" id="{C0DA3631-EB26-437C-AFCA-E2E880DFDD5C}"/>
              </a:ext>
            </a:extLst>
          </p:cNvPr>
          <p:cNvSpPr txBox="1"/>
          <p:nvPr/>
        </p:nvSpPr>
        <p:spPr>
          <a:xfrm>
            <a:off x="2407798" y="3586680"/>
            <a:ext cx="338554" cy="369332"/>
          </a:xfrm>
          <a:prstGeom prst="rect">
            <a:avLst/>
          </a:prstGeom>
          <a:solidFill>
            <a:srgbClr val="FFFF00"/>
          </a:solidFill>
        </p:spPr>
        <p:txBody>
          <a:bodyPr wrap="none" rtlCol="0">
            <a:spAutoFit/>
          </a:bodyPr>
          <a:lstStyle/>
          <a:p>
            <a:r>
              <a:rPr lang="en-US"/>
              <a:t>A</a:t>
            </a:r>
          </a:p>
        </p:txBody>
      </p:sp>
      <p:pic>
        <p:nvPicPr>
          <p:cNvPr id="13" name="Picture 12">
            <a:extLst>
              <a:ext uri="{FF2B5EF4-FFF2-40B4-BE49-F238E27FC236}">
                <a16:creationId xmlns:a16="http://schemas.microsoft.com/office/drawing/2014/main" id="{C41B1C7B-C20E-4113-9D0D-60C4B03CF4E7}"/>
              </a:ext>
            </a:extLst>
          </p:cNvPr>
          <p:cNvPicPr>
            <a:picLocks noChangeAspect="1"/>
          </p:cNvPicPr>
          <p:nvPr/>
        </p:nvPicPr>
        <p:blipFill rotWithShape="1">
          <a:blip r:embed="rId5"/>
          <a:srcRect t="21364"/>
          <a:stretch/>
        </p:blipFill>
        <p:spPr>
          <a:xfrm>
            <a:off x="2757927" y="3586680"/>
            <a:ext cx="6292007" cy="2135634"/>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92A07C8-1CA8-43A9-B158-E1D409570089}"/>
              </a:ext>
            </a:extLst>
          </p:cNvPr>
          <p:cNvPicPr>
            <a:picLocks noChangeAspect="1"/>
          </p:cNvPicPr>
          <p:nvPr/>
        </p:nvPicPr>
        <p:blipFill>
          <a:blip r:embed="rId6"/>
          <a:stretch>
            <a:fillRect/>
          </a:stretch>
        </p:blipFill>
        <p:spPr>
          <a:xfrm>
            <a:off x="2771999" y="2438737"/>
            <a:ext cx="6292007" cy="63295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C49E3CB-6FFF-4D94-B968-339D5626B92D}"/>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20661" y="1398543"/>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endParaRPr lang="en-US" sz="2400" b="0" strike="noStrike" spc="-1">
              <a:solidFill>
                <a:srgbClr val="000000"/>
              </a:solidFill>
              <a:latin typeface="Calibri"/>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9DC7DC34-0397-466D-81A8-81E2982E6DB2}"/>
              </a:ext>
            </a:extLst>
          </p:cNvPr>
          <p:cNvPicPr>
            <a:picLocks noChangeAspect="1"/>
          </p:cNvPicPr>
          <p:nvPr/>
        </p:nvPicPr>
        <p:blipFill>
          <a:blip r:embed="rId4"/>
          <a:stretch>
            <a:fillRect/>
          </a:stretch>
        </p:blipFill>
        <p:spPr>
          <a:xfrm>
            <a:off x="2836158" y="2281387"/>
            <a:ext cx="6084246" cy="378713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CACF18F1-9F7C-4927-AA94-CF4FEF2E7AE3}"/>
              </a:ext>
            </a:extLst>
          </p:cNvPr>
          <p:cNvSpPr/>
          <p:nvPr/>
        </p:nvSpPr>
        <p:spPr>
          <a:xfrm>
            <a:off x="3126658" y="2281387"/>
            <a:ext cx="870155" cy="378713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7DBD1CA-C119-4B5F-997C-2548EE1FBC8E}"/>
              </a:ext>
            </a:extLst>
          </p:cNvPr>
          <p:cNvSpPr txBox="1"/>
          <p:nvPr/>
        </p:nvSpPr>
        <p:spPr>
          <a:xfrm>
            <a:off x="210839" y="6241794"/>
            <a:ext cx="9419297" cy="369332"/>
          </a:xfrm>
          <a:prstGeom prst="rect">
            <a:avLst/>
          </a:prstGeom>
          <a:noFill/>
        </p:spPr>
        <p:txBody>
          <a:bodyPr wrap="square">
            <a:spAutoFit/>
          </a:bodyPr>
          <a:lstStyle/>
          <a:p>
            <a:r>
              <a:rPr lang="en-US">
                <a:hlinkClick r:id="rId5"/>
              </a:rPr>
              <a:t>https://meta.stackexchange.com/questions/21788/how-does-editing-work</a:t>
            </a:r>
            <a:endParaRPr lang="en-US"/>
          </a:p>
        </p:txBody>
      </p:sp>
      <p:pic>
        <p:nvPicPr>
          <p:cNvPr id="8" name="Picture 7">
            <a:extLst>
              <a:ext uri="{FF2B5EF4-FFF2-40B4-BE49-F238E27FC236}">
                <a16:creationId xmlns:a16="http://schemas.microsoft.com/office/drawing/2014/main" id="{CDBD11AC-80FB-4515-90FA-2949B80A0E32}"/>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78924778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20661" y="1398543"/>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endParaRPr lang="en-US" sz="2400" b="0" strike="noStrike" spc="-1">
              <a:solidFill>
                <a:srgbClr val="000000"/>
              </a:solidFill>
              <a:latin typeface="Calibri"/>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BA370942-A879-46C3-8766-73A6BA5AA663}"/>
              </a:ext>
            </a:extLst>
          </p:cNvPr>
          <p:cNvPicPr>
            <a:picLocks noChangeAspect="1"/>
          </p:cNvPicPr>
          <p:nvPr/>
        </p:nvPicPr>
        <p:blipFill>
          <a:blip r:embed="rId4"/>
          <a:stretch>
            <a:fillRect/>
          </a:stretch>
        </p:blipFill>
        <p:spPr>
          <a:xfrm>
            <a:off x="1056099" y="2566220"/>
            <a:ext cx="4750177" cy="354561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A41E5A4-A17B-44BF-8F86-CDEBD9C308E2}"/>
              </a:ext>
            </a:extLst>
          </p:cNvPr>
          <p:cNvPicPr>
            <a:picLocks noChangeAspect="1"/>
          </p:cNvPicPr>
          <p:nvPr/>
        </p:nvPicPr>
        <p:blipFill>
          <a:blip r:embed="rId5"/>
          <a:stretch>
            <a:fillRect/>
          </a:stretch>
        </p:blipFill>
        <p:spPr>
          <a:xfrm>
            <a:off x="6427558" y="2350642"/>
            <a:ext cx="4621202" cy="376119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B219FEA-A170-4595-8E20-FD9580C94640}"/>
              </a:ext>
            </a:extLst>
          </p:cNvPr>
          <p:cNvSpPr txBox="1"/>
          <p:nvPr/>
        </p:nvSpPr>
        <p:spPr>
          <a:xfrm>
            <a:off x="210839" y="6241794"/>
            <a:ext cx="9419297" cy="369332"/>
          </a:xfrm>
          <a:prstGeom prst="rect">
            <a:avLst/>
          </a:prstGeom>
          <a:noFill/>
        </p:spPr>
        <p:txBody>
          <a:bodyPr wrap="square">
            <a:spAutoFit/>
          </a:bodyPr>
          <a:lstStyle/>
          <a:p>
            <a:r>
              <a:rPr lang="en-US">
                <a:hlinkClick r:id="rId6"/>
              </a:rPr>
              <a:t>https://meta.stackexchange.com/questions/21788/how-does-editing-work</a:t>
            </a:r>
            <a:endParaRPr lang="en-US"/>
          </a:p>
        </p:txBody>
      </p:sp>
      <p:pic>
        <p:nvPicPr>
          <p:cNvPr id="9" name="Picture 8">
            <a:extLst>
              <a:ext uri="{FF2B5EF4-FFF2-40B4-BE49-F238E27FC236}">
                <a16:creationId xmlns:a16="http://schemas.microsoft.com/office/drawing/2014/main" id="{BDF0F647-288A-44D9-9BED-71B7634932A8}"/>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20200476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20661" y="1398543"/>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endParaRPr lang="en-US" sz="2400" b="0" strike="noStrike" spc="-1">
              <a:solidFill>
                <a:srgbClr val="000000"/>
              </a:solidFill>
              <a:latin typeface="Calibri"/>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BA370942-A879-46C3-8766-73A6BA5AA663}"/>
              </a:ext>
            </a:extLst>
          </p:cNvPr>
          <p:cNvPicPr>
            <a:picLocks noChangeAspect="1"/>
          </p:cNvPicPr>
          <p:nvPr/>
        </p:nvPicPr>
        <p:blipFill>
          <a:blip r:embed="rId4"/>
          <a:stretch>
            <a:fillRect/>
          </a:stretch>
        </p:blipFill>
        <p:spPr>
          <a:xfrm>
            <a:off x="1056099" y="2566220"/>
            <a:ext cx="4750177" cy="354561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A41E5A4-A17B-44BF-8F86-CDEBD9C308E2}"/>
              </a:ext>
            </a:extLst>
          </p:cNvPr>
          <p:cNvPicPr>
            <a:picLocks noChangeAspect="1"/>
          </p:cNvPicPr>
          <p:nvPr/>
        </p:nvPicPr>
        <p:blipFill>
          <a:blip r:embed="rId5"/>
          <a:stretch>
            <a:fillRect/>
          </a:stretch>
        </p:blipFill>
        <p:spPr>
          <a:xfrm>
            <a:off x="6427558" y="2350642"/>
            <a:ext cx="4621202" cy="376119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B219FEA-A170-4595-8E20-FD9580C94640}"/>
              </a:ext>
            </a:extLst>
          </p:cNvPr>
          <p:cNvSpPr txBox="1"/>
          <p:nvPr/>
        </p:nvSpPr>
        <p:spPr>
          <a:xfrm>
            <a:off x="210839" y="6241794"/>
            <a:ext cx="9419297" cy="369332"/>
          </a:xfrm>
          <a:prstGeom prst="rect">
            <a:avLst/>
          </a:prstGeom>
          <a:noFill/>
        </p:spPr>
        <p:txBody>
          <a:bodyPr wrap="square">
            <a:spAutoFit/>
          </a:bodyPr>
          <a:lstStyle/>
          <a:p>
            <a:r>
              <a:rPr lang="en-US">
                <a:hlinkClick r:id="rId6"/>
              </a:rPr>
              <a:t>https://meta.stackexchange.com/questions/21788/how-does-editing-work</a:t>
            </a:r>
            <a:endParaRPr lang="en-US"/>
          </a:p>
        </p:txBody>
      </p:sp>
      <p:pic>
        <p:nvPicPr>
          <p:cNvPr id="9" name="Picture 8">
            <a:extLst>
              <a:ext uri="{FF2B5EF4-FFF2-40B4-BE49-F238E27FC236}">
                <a16:creationId xmlns:a16="http://schemas.microsoft.com/office/drawing/2014/main" id="{469EA4E9-EC32-4495-B5D0-B849EF86BF5C}"/>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7528771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endParaRPr lang="en-US" sz="2400" b="0" strike="noStrike" spc="-1">
              <a:solidFill>
                <a:srgbClr val="232629"/>
              </a:solidFill>
              <a:latin typeface="-apple-system"/>
            </a:endParaRPr>
          </a:p>
        </p:txBody>
      </p:sp>
      <p:sp>
        <p:nvSpPr>
          <p:cNvPr id="564" name="TextBox 8"/>
          <p:cNvSpPr/>
          <p:nvPr/>
        </p:nvSpPr>
        <p:spPr>
          <a:xfrm>
            <a:off x="204480" y="6302520"/>
            <a:ext cx="114660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https://meta.stackexchange.com/questions/17204/six-simple-tips-to-get-stack-overflow-reputation-fast</a:t>
            </a:r>
            <a:endParaRPr lang="en-US" sz="1800" b="0" strike="noStrike" spc="-1">
              <a:latin typeface="Arial"/>
            </a:endParaRPr>
          </a:p>
          <a:p>
            <a:pPr>
              <a:lnSpc>
                <a:spcPct val="100000"/>
              </a:lnSpc>
              <a:buNone/>
            </a:pPr>
            <a:endParaRPr lang="en-US" sz="1800" b="0" strike="noStrike" spc="-1">
              <a:latin typeface="Arial"/>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4"/>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64CAD891-F8C1-41D7-AC3A-736A3A2177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987560"/>
            <a:ext cx="3977985" cy="3642676"/>
          </a:xfrm>
          <a:prstGeom prst="rect">
            <a:avLst/>
          </a:prstGeom>
        </p:spPr>
      </p:pic>
      <p:pic>
        <p:nvPicPr>
          <p:cNvPr id="7" name="Picture 6">
            <a:extLst>
              <a:ext uri="{FF2B5EF4-FFF2-40B4-BE49-F238E27FC236}">
                <a16:creationId xmlns:a16="http://schemas.microsoft.com/office/drawing/2014/main" id="{CA9F8F63-19C4-4703-8D05-1CA52ACB83CC}"/>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76678455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ECB8C5-6CC4-45FD-AD45-6417EA51DA6D}"/>
              </a:ext>
            </a:extLst>
          </p:cNvPr>
          <p:cNvPicPr>
            <a:picLocks noChangeAspect="1"/>
          </p:cNvPicPr>
          <p:nvPr/>
        </p:nvPicPr>
        <p:blipFill>
          <a:blip r:embed="rId3"/>
          <a:stretch>
            <a:fillRect/>
          </a:stretch>
        </p:blipFill>
        <p:spPr>
          <a:xfrm>
            <a:off x="3789491" y="2207105"/>
            <a:ext cx="7722829" cy="3861415"/>
          </a:xfrm>
          <a:prstGeom prst="rect">
            <a:avLst/>
          </a:prstGeom>
          <a:ln>
            <a:noFill/>
          </a:ln>
          <a:effectLst>
            <a:softEdge rad="112500"/>
          </a:effectLst>
        </p:spPr>
      </p:pic>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endParaRPr lang="en-US" sz="2400" b="0" strike="noStrike" spc="-1">
              <a:solidFill>
                <a:srgbClr val="232629"/>
              </a:solidFill>
              <a:latin typeface="-apple-system"/>
            </a:endParaRPr>
          </a:p>
        </p:txBody>
      </p:sp>
      <p:sp>
        <p:nvSpPr>
          <p:cNvPr id="564" name="TextBox 8"/>
          <p:cNvSpPr/>
          <p:nvPr/>
        </p:nvSpPr>
        <p:spPr>
          <a:xfrm>
            <a:off x="204480" y="6302520"/>
            <a:ext cx="114660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https://meta.stackexchange.com/questions/17204/six-simple-tips-to-get-stack-overflow-reputation-fast</a:t>
            </a:r>
            <a:endParaRPr lang="en-US" sz="1800" b="0" strike="noStrike" spc="-1">
              <a:latin typeface="Arial"/>
            </a:endParaRPr>
          </a:p>
          <a:p>
            <a:pPr>
              <a:lnSpc>
                <a:spcPct val="100000"/>
              </a:lnSpc>
              <a:buNone/>
            </a:pPr>
            <a:endParaRPr lang="en-US" sz="1800" b="0" strike="noStrike" spc="-1">
              <a:latin typeface="Arial"/>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5"/>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E3340DB2-638C-44FE-842C-B22BCF14C50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523309100"/>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Fastest Gun in the West</a:t>
            </a: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D33E2845-E2DD-4B25-8EBB-1078534BF3CA}"/>
              </a:ext>
            </a:extLst>
          </p:cNvPr>
          <p:cNvPicPr>
            <a:picLocks noChangeAspect="1"/>
          </p:cNvPicPr>
          <p:nvPr/>
        </p:nvPicPr>
        <p:blipFill>
          <a:blip r:embed="rId4"/>
          <a:stretch>
            <a:fillRect/>
          </a:stretch>
        </p:blipFill>
        <p:spPr>
          <a:xfrm>
            <a:off x="5791139" y="1929838"/>
            <a:ext cx="4714673" cy="4233722"/>
          </a:xfrm>
          <a:prstGeom prst="rect">
            <a:avLst/>
          </a:prstGeom>
          <a:ln>
            <a:noFill/>
          </a:ln>
          <a:effectLst>
            <a:softEdge rad="112500"/>
          </a:effectLst>
        </p:spPr>
      </p:pic>
      <p:sp>
        <p:nvSpPr>
          <p:cNvPr id="10" name="TextBox 9">
            <a:extLst>
              <a:ext uri="{FF2B5EF4-FFF2-40B4-BE49-F238E27FC236}">
                <a16:creationId xmlns:a16="http://schemas.microsoft.com/office/drawing/2014/main" id="{9CC88680-ED53-4C13-821C-084C4A7B82E9}"/>
              </a:ext>
            </a:extLst>
          </p:cNvPr>
          <p:cNvSpPr txBox="1"/>
          <p:nvPr/>
        </p:nvSpPr>
        <p:spPr>
          <a:xfrm>
            <a:off x="210840" y="6298589"/>
            <a:ext cx="10294973" cy="646331"/>
          </a:xfrm>
          <a:prstGeom prst="rect">
            <a:avLst/>
          </a:prstGeom>
          <a:noFill/>
        </p:spPr>
        <p:txBody>
          <a:bodyPr wrap="square">
            <a:spAutoFit/>
          </a:bodyPr>
          <a:lstStyle/>
          <a:p>
            <a:r>
              <a:rPr lang="en-US">
                <a:hlinkClick r:id="rId5"/>
              </a:rPr>
              <a:t>https://meta.stackexchange.com/questions/9731/fastest-gun-in-the-west-problem</a:t>
            </a:r>
            <a:endParaRPr lang="fa-IR"/>
          </a:p>
          <a:p>
            <a:endParaRPr lang="en-US"/>
          </a:p>
        </p:txBody>
      </p:sp>
      <p:pic>
        <p:nvPicPr>
          <p:cNvPr id="7" name="Picture 6">
            <a:extLst>
              <a:ext uri="{FF2B5EF4-FFF2-40B4-BE49-F238E27FC236}">
                <a16:creationId xmlns:a16="http://schemas.microsoft.com/office/drawing/2014/main" id="{A00FBA75-66D1-4399-BDA1-354E7244C369}"/>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71918080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Fastest Gun in the West</a:t>
            </a: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A00FBA75-66D1-4399-BDA1-354E7244C369}"/>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1" name="Picture 10">
            <a:extLst>
              <a:ext uri="{FF2B5EF4-FFF2-40B4-BE49-F238E27FC236}">
                <a16:creationId xmlns:a16="http://schemas.microsoft.com/office/drawing/2014/main" id="{3E872FFC-4638-4144-B229-3BE0BCE253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8120" y="3549980"/>
            <a:ext cx="9166800" cy="3308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7110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2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9" name="Picture 7"/>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F2D5D013-B2D3-4BFD-874E-E219F419F6E2}"/>
              </a:ext>
            </a:extLst>
          </p:cNvPr>
          <p:cNvSpPr txBox="1"/>
          <p:nvPr/>
        </p:nvSpPr>
        <p:spPr>
          <a:xfrm>
            <a:off x="182220" y="1328351"/>
            <a:ext cx="6096000" cy="1503489"/>
          </a:xfrm>
          <a:prstGeom prst="rect">
            <a:avLst/>
          </a:prstGeom>
          <a:noFill/>
        </p:spPr>
        <p:txBody>
          <a:bodyPr wrap="square">
            <a:spAutoFit/>
          </a:bodyPr>
          <a:lstStyle/>
          <a:p>
            <a:pPr marL="685800" lvl="1" indent="-228600">
              <a:lnSpc>
                <a:spcPct val="90000"/>
              </a:lnSpc>
              <a:spcBef>
                <a:spcPts val="499"/>
              </a:spcBef>
              <a:buClr>
                <a:srgbClr val="000000"/>
              </a:buClr>
              <a:buFont typeface="Arial"/>
              <a:buChar char="•"/>
            </a:pPr>
            <a:r>
              <a:rPr lang="en-US" sz="2800" b="0" strike="noStrike" spc="-1">
                <a:solidFill>
                  <a:srgbClr val="000000"/>
                </a:solidFill>
                <a:latin typeface="-apple-system"/>
              </a:rPr>
              <a:t>Why do you need it?</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Easy to find</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All in one place</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Reputation</a:t>
            </a:r>
            <a:endParaRPr lang="en-US" sz="2000" b="0" strike="noStrike" spc="-1">
              <a:latin typeface="-apple-system"/>
            </a:endParaRPr>
          </a:p>
        </p:txBody>
      </p:sp>
      <p:pic>
        <p:nvPicPr>
          <p:cNvPr id="8" name="Picture 7">
            <a:extLst>
              <a:ext uri="{FF2B5EF4-FFF2-40B4-BE49-F238E27FC236}">
                <a16:creationId xmlns:a16="http://schemas.microsoft.com/office/drawing/2014/main" id="{FCE3624D-0C20-43E6-87CE-C4F03C5DFDEA}"/>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grpSp>
        <p:nvGrpSpPr>
          <p:cNvPr id="12" name="Group 11">
            <a:extLst>
              <a:ext uri="{FF2B5EF4-FFF2-40B4-BE49-F238E27FC236}">
                <a16:creationId xmlns:a16="http://schemas.microsoft.com/office/drawing/2014/main" id="{788CA035-446B-40C9-9482-3FCD47044B58}"/>
              </a:ext>
            </a:extLst>
          </p:cNvPr>
          <p:cNvGrpSpPr/>
          <p:nvPr/>
        </p:nvGrpSpPr>
        <p:grpSpPr>
          <a:xfrm>
            <a:off x="3239550" y="2258160"/>
            <a:ext cx="6558276" cy="4088492"/>
            <a:chOff x="4988234" y="2244092"/>
            <a:chExt cx="6558276" cy="4088492"/>
          </a:xfrm>
        </p:grpSpPr>
        <p:pic>
          <p:nvPicPr>
            <p:cNvPr id="10" name="Picture 9">
              <a:extLst>
                <a:ext uri="{FF2B5EF4-FFF2-40B4-BE49-F238E27FC236}">
                  <a16:creationId xmlns:a16="http://schemas.microsoft.com/office/drawing/2014/main" id="{20705A8A-B210-4D79-BD5D-B7CEAB4C5A9D}"/>
                </a:ext>
              </a:extLst>
            </p:cNvPr>
            <p:cNvPicPr>
              <a:picLocks noChangeAspect="1"/>
            </p:cNvPicPr>
            <p:nvPr/>
          </p:nvPicPr>
          <p:blipFill>
            <a:blip r:embed="rId5"/>
            <a:stretch>
              <a:fillRect/>
            </a:stretch>
          </p:blipFill>
          <p:spPr>
            <a:xfrm>
              <a:off x="4988234" y="2244092"/>
              <a:ext cx="6558276" cy="4088492"/>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78A11835-9332-458C-898A-94972421F606}"/>
                </a:ext>
              </a:extLst>
            </p:cNvPr>
            <p:cNvSpPr/>
            <p:nvPr/>
          </p:nvSpPr>
          <p:spPr>
            <a:xfrm>
              <a:off x="5164931" y="4343401"/>
              <a:ext cx="671513" cy="33575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spTree>
    <p:extLst>
      <p:ext uri="{BB962C8B-B14F-4D97-AF65-F5344CB8AC3E}">
        <p14:creationId xmlns:p14="http://schemas.microsoft.com/office/powerpoint/2010/main" val="248796239"/>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Fastest Gun in the West</a:t>
            </a: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A00FBA75-66D1-4399-BDA1-354E7244C369}"/>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3" name="Picture 2">
            <a:extLst>
              <a:ext uri="{FF2B5EF4-FFF2-40B4-BE49-F238E27FC236}">
                <a16:creationId xmlns:a16="http://schemas.microsoft.com/office/drawing/2014/main" id="{7411D84D-8DA6-4DD3-AB7E-F4140821A8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8439" y="1957693"/>
            <a:ext cx="5672841" cy="4607267"/>
          </a:xfrm>
          <a:prstGeom prst="rect">
            <a:avLst/>
          </a:prstGeom>
          <a:ln>
            <a:noFill/>
          </a:ln>
          <a:effectLst>
            <a:softEdge rad="112500"/>
          </a:effectLst>
        </p:spPr>
      </p:pic>
    </p:spTree>
    <p:extLst>
      <p:ext uri="{BB962C8B-B14F-4D97-AF65-F5344CB8AC3E}">
        <p14:creationId xmlns:p14="http://schemas.microsoft.com/office/powerpoint/2010/main" val="4065079161"/>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endParaRPr lang="en-US" sz="2400" b="0" strike="noStrike" spc="-1">
              <a:solidFill>
                <a:srgbClr val="232629"/>
              </a:solidFill>
              <a:latin typeface="-apple-system"/>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E3340DB2-638C-44FE-842C-B22BCF14C50E}"/>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3" name="Picture 2">
            <a:extLst>
              <a:ext uri="{FF2B5EF4-FFF2-40B4-BE49-F238E27FC236}">
                <a16:creationId xmlns:a16="http://schemas.microsoft.com/office/drawing/2014/main" id="{83341D8F-701A-49DF-A186-B054238971D0}"/>
              </a:ext>
            </a:extLst>
          </p:cNvPr>
          <p:cNvPicPr>
            <a:picLocks noChangeAspect="1"/>
          </p:cNvPicPr>
          <p:nvPr/>
        </p:nvPicPr>
        <p:blipFill>
          <a:blip r:embed="rId5"/>
          <a:stretch>
            <a:fillRect/>
          </a:stretch>
        </p:blipFill>
        <p:spPr>
          <a:xfrm>
            <a:off x="5644886" y="1411199"/>
            <a:ext cx="4596394" cy="48696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1433831"/>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endParaRPr lang="en-US" sz="2400" b="0" strike="noStrike" spc="-1">
              <a:solidFill>
                <a:srgbClr val="232629"/>
              </a:solidFill>
              <a:latin typeface="-apple-system"/>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E3340DB2-638C-44FE-842C-B22BCF14C50E}"/>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grpSp>
        <p:nvGrpSpPr>
          <p:cNvPr id="16" name="Group 15">
            <a:extLst>
              <a:ext uri="{FF2B5EF4-FFF2-40B4-BE49-F238E27FC236}">
                <a16:creationId xmlns:a16="http://schemas.microsoft.com/office/drawing/2014/main" id="{5FEEB443-ACE3-41A0-A6D2-B8EF361201A9}"/>
              </a:ext>
            </a:extLst>
          </p:cNvPr>
          <p:cNvGrpSpPr/>
          <p:nvPr/>
        </p:nvGrpSpPr>
        <p:grpSpPr>
          <a:xfrm>
            <a:off x="3836850" y="2053637"/>
            <a:ext cx="5208519" cy="2839845"/>
            <a:chOff x="319378" y="2981492"/>
            <a:chExt cx="5810505" cy="3168064"/>
          </a:xfrm>
        </p:grpSpPr>
        <p:grpSp>
          <p:nvGrpSpPr>
            <p:cNvPr id="11" name="Group 10">
              <a:extLst>
                <a:ext uri="{FF2B5EF4-FFF2-40B4-BE49-F238E27FC236}">
                  <a16:creationId xmlns:a16="http://schemas.microsoft.com/office/drawing/2014/main" id="{85F05E27-9DA0-4225-A13E-B095B691C2A4}"/>
                </a:ext>
              </a:extLst>
            </p:cNvPr>
            <p:cNvGrpSpPr/>
            <p:nvPr/>
          </p:nvGrpSpPr>
          <p:grpSpPr>
            <a:xfrm>
              <a:off x="567403" y="2981492"/>
              <a:ext cx="5562480" cy="3168064"/>
              <a:chOff x="554820" y="2981492"/>
              <a:chExt cx="5562480" cy="3168064"/>
            </a:xfrm>
          </p:grpSpPr>
          <p:pic>
            <p:nvPicPr>
              <p:cNvPr id="4" name="Picture 3">
                <a:extLst>
                  <a:ext uri="{FF2B5EF4-FFF2-40B4-BE49-F238E27FC236}">
                    <a16:creationId xmlns:a16="http://schemas.microsoft.com/office/drawing/2014/main" id="{737832D4-721D-4CA0-BE8B-E3EF3CB273F2}"/>
                  </a:ext>
                </a:extLst>
              </p:cNvPr>
              <p:cNvPicPr>
                <a:picLocks noChangeAspect="1"/>
              </p:cNvPicPr>
              <p:nvPr/>
            </p:nvPicPr>
            <p:blipFill>
              <a:blip r:embed="rId5"/>
              <a:stretch>
                <a:fillRect/>
              </a:stretch>
            </p:blipFill>
            <p:spPr>
              <a:xfrm>
                <a:off x="554820" y="2981492"/>
                <a:ext cx="5562480" cy="134999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15825E3-8926-4053-9A5A-FB537AD18EA3}"/>
                  </a:ext>
                </a:extLst>
              </p:cNvPr>
              <p:cNvPicPr>
                <a:picLocks noChangeAspect="1"/>
              </p:cNvPicPr>
              <p:nvPr/>
            </p:nvPicPr>
            <p:blipFill>
              <a:blip r:embed="rId6"/>
              <a:stretch>
                <a:fillRect/>
              </a:stretch>
            </p:blipFill>
            <p:spPr>
              <a:xfrm>
                <a:off x="554820" y="4364421"/>
                <a:ext cx="5562480" cy="1785135"/>
              </a:xfrm>
              <a:prstGeom prst="rect">
                <a:avLst/>
              </a:prstGeom>
              <a:ln>
                <a:noFill/>
              </a:ln>
              <a:effectLst>
                <a:outerShdw blurRad="292100" dist="139700" dir="2700000" algn="tl" rotWithShape="0">
                  <a:srgbClr val="333333">
                    <a:alpha val="65000"/>
                  </a:srgbClr>
                </a:outerShdw>
              </a:effectLst>
            </p:spPr>
          </p:pic>
        </p:grpSp>
        <p:sp>
          <p:nvSpPr>
            <p:cNvPr id="12" name="Rectangle 11">
              <a:extLst>
                <a:ext uri="{FF2B5EF4-FFF2-40B4-BE49-F238E27FC236}">
                  <a16:creationId xmlns:a16="http://schemas.microsoft.com/office/drawing/2014/main" id="{7736F809-DFB7-42E9-BC67-2A2458B72CE7}"/>
                </a:ext>
              </a:extLst>
            </p:cNvPr>
            <p:cNvSpPr/>
            <p:nvPr/>
          </p:nvSpPr>
          <p:spPr>
            <a:xfrm>
              <a:off x="567403" y="3688080"/>
              <a:ext cx="2790477" cy="28894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6A4D12-B0E8-4FAF-9739-715E47BFF079}"/>
                </a:ext>
              </a:extLst>
            </p:cNvPr>
            <p:cNvSpPr/>
            <p:nvPr/>
          </p:nvSpPr>
          <p:spPr>
            <a:xfrm>
              <a:off x="619759" y="5542280"/>
              <a:ext cx="3063488" cy="30121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2282C61-0468-48DD-9C52-64F4DFBCD0ED}"/>
                </a:ext>
              </a:extLst>
            </p:cNvPr>
            <p:cNvSpPr txBox="1"/>
            <p:nvPr/>
          </p:nvSpPr>
          <p:spPr>
            <a:xfrm>
              <a:off x="376345" y="2990969"/>
              <a:ext cx="263214" cy="369332"/>
            </a:xfrm>
            <a:prstGeom prst="rect">
              <a:avLst/>
            </a:prstGeom>
            <a:noFill/>
          </p:spPr>
          <p:txBody>
            <a:bodyPr wrap="none" rtlCol="0">
              <a:spAutoFit/>
            </a:bodyPr>
            <a:lstStyle/>
            <a:p>
              <a:r>
                <a:rPr lang="fa-IR">
                  <a:highlight>
                    <a:srgbClr val="FFFF00"/>
                  </a:highlight>
                </a:rPr>
                <a:t>1</a:t>
              </a:r>
              <a:endParaRPr lang="en-US">
                <a:highlight>
                  <a:srgbClr val="FFFF00"/>
                </a:highlight>
              </a:endParaRPr>
            </a:p>
          </p:txBody>
        </p:sp>
        <p:sp>
          <p:nvSpPr>
            <p:cNvPr id="15" name="TextBox 14">
              <a:extLst>
                <a:ext uri="{FF2B5EF4-FFF2-40B4-BE49-F238E27FC236}">
                  <a16:creationId xmlns:a16="http://schemas.microsoft.com/office/drawing/2014/main" id="{E37E12BE-DB5A-4043-8C36-BE6BAEBAA0D8}"/>
                </a:ext>
              </a:extLst>
            </p:cNvPr>
            <p:cNvSpPr txBox="1"/>
            <p:nvPr/>
          </p:nvSpPr>
          <p:spPr>
            <a:xfrm>
              <a:off x="319378" y="4379888"/>
              <a:ext cx="314510" cy="369332"/>
            </a:xfrm>
            <a:prstGeom prst="rect">
              <a:avLst/>
            </a:prstGeom>
            <a:noFill/>
          </p:spPr>
          <p:txBody>
            <a:bodyPr wrap="none" rtlCol="0">
              <a:spAutoFit/>
            </a:bodyPr>
            <a:lstStyle/>
            <a:p>
              <a:r>
                <a:rPr lang="fa-IR">
                  <a:highlight>
                    <a:srgbClr val="FFFF00"/>
                  </a:highlight>
                </a:rPr>
                <a:t>2</a:t>
              </a:r>
              <a:endParaRPr lang="en-US">
                <a:highlight>
                  <a:srgbClr val="FFFF00"/>
                </a:highlight>
              </a:endParaRPr>
            </a:p>
          </p:txBody>
        </p:sp>
      </p:grpSp>
      <p:pic>
        <p:nvPicPr>
          <p:cNvPr id="18" name="Picture 17">
            <a:extLst>
              <a:ext uri="{FF2B5EF4-FFF2-40B4-BE49-F238E27FC236}">
                <a16:creationId xmlns:a16="http://schemas.microsoft.com/office/drawing/2014/main" id="{4220650D-F018-43FC-9333-F89AB2D58158}"/>
              </a:ext>
            </a:extLst>
          </p:cNvPr>
          <p:cNvPicPr>
            <a:picLocks noChangeAspect="1"/>
          </p:cNvPicPr>
          <p:nvPr/>
        </p:nvPicPr>
        <p:blipFill>
          <a:blip r:embed="rId7"/>
          <a:stretch>
            <a:fillRect/>
          </a:stretch>
        </p:blipFill>
        <p:spPr>
          <a:xfrm>
            <a:off x="2966623" y="4936869"/>
            <a:ext cx="6735833" cy="1405972"/>
          </a:xfrm>
          <a:prstGeom prst="rect">
            <a:avLst/>
          </a:prstGeom>
          <a:ln>
            <a:no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198487DA-E512-4BF8-8BF4-F0084BA60647}"/>
              </a:ext>
            </a:extLst>
          </p:cNvPr>
          <p:cNvSpPr/>
          <p:nvPr/>
        </p:nvSpPr>
        <p:spPr>
          <a:xfrm>
            <a:off x="3048001" y="5882640"/>
            <a:ext cx="2264780" cy="18933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74E7A5E-C310-47CB-95CF-BDF33F22330E}"/>
              </a:ext>
            </a:extLst>
          </p:cNvPr>
          <p:cNvSpPr txBox="1"/>
          <p:nvPr/>
        </p:nvSpPr>
        <p:spPr>
          <a:xfrm>
            <a:off x="2757940" y="4897135"/>
            <a:ext cx="301686" cy="369332"/>
          </a:xfrm>
          <a:prstGeom prst="rect">
            <a:avLst/>
          </a:prstGeom>
          <a:noFill/>
        </p:spPr>
        <p:txBody>
          <a:bodyPr wrap="none" rtlCol="0">
            <a:spAutoFit/>
          </a:bodyPr>
          <a:lstStyle/>
          <a:p>
            <a:r>
              <a:rPr lang="en-US">
                <a:highlight>
                  <a:srgbClr val="FFFF00"/>
                </a:highlight>
              </a:rPr>
              <a:t>3</a:t>
            </a:r>
          </a:p>
        </p:txBody>
      </p:sp>
    </p:spTree>
    <p:extLst>
      <p:ext uri="{BB962C8B-B14F-4D97-AF65-F5344CB8AC3E}">
        <p14:creationId xmlns:p14="http://schemas.microsoft.com/office/powerpoint/2010/main" val="3849911114"/>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endParaRPr lang="en-US" sz="2400" b="0" strike="noStrike" spc="-1">
              <a:solidFill>
                <a:srgbClr val="232629"/>
              </a:solidFill>
              <a:latin typeface="-apple-system"/>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E3340DB2-638C-44FE-842C-B22BCF14C50E}"/>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3" name="Picture 2">
            <a:extLst>
              <a:ext uri="{FF2B5EF4-FFF2-40B4-BE49-F238E27FC236}">
                <a16:creationId xmlns:a16="http://schemas.microsoft.com/office/drawing/2014/main" id="{9FE341ED-6480-4D18-865B-4B79FCEA755F}"/>
              </a:ext>
            </a:extLst>
          </p:cNvPr>
          <p:cNvPicPr>
            <a:picLocks noChangeAspect="1"/>
          </p:cNvPicPr>
          <p:nvPr/>
        </p:nvPicPr>
        <p:blipFill>
          <a:blip r:embed="rId5"/>
          <a:stretch>
            <a:fillRect/>
          </a:stretch>
        </p:blipFill>
        <p:spPr>
          <a:xfrm>
            <a:off x="2716237" y="3806839"/>
            <a:ext cx="6759526" cy="1242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1448191"/>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endParaRPr lang="en-US" sz="2400" b="0" strike="noStrike" spc="-1">
              <a:solidFill>
                <a:srgbClr val="232629"/>
              </a:solidFill>
              <a:latin typeface="-apple-system"/>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E3340DB2-638C-44FE-842C-B22BCF14C50E}"/>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0" name="Picture 9">
            <a:extLst>
              <a:ext uri="{FF2B5EF4-FFF2-40B4-BE49-F238E27FC236}">
                <a16:creationId xmlns:a16="http://schemas.microsoft.com/office/drawing/2014/main" id="{39BE6BFA-FFA8-4BB7-8BAC-6FD4A423F45D}"/>
              </a:ext>
            </a:extLst>
          </p:cNvPr>
          <p:cNvPicPr>
            <a:picLocks noChangeAspect="1"/>
          </p:cNvPicPr>
          <p:nvPr/>
        </p:nvPicPr>
        <p:blipFill>
          <a:blip r:embed="rId5"/>
          <a:stretch>
            <a:fillRect/>
          </a:stretch>
        </p:blipFill>
        <p:spPr>
          <a:xfrm>
            <a:off x="360203" y="3519327"/>
            <a:ext cx="3656213" cy="268041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A6AFBF41-2694-4E43-9538-A7F97FBEB4B1}"/>
              </a:ext>
            </a:extLst>
          </p:cNvPr>
          <p:cNvPicPr>
            <a:picLocks noChangeAspect="1"/>
          </p:cNvPicPr>
          <p:nvPr/>
        </p:nvPicPr>
        <p:blipFill rotWithShape="1">
          <a:blip r:embed="rId6"/>
          <a:srcRect r="17177" b="39280"/>
          <a:stretch/>
        </p:blipFill>
        <p:spPr>
          <a:xfrm>
            <a:off x="4267894" y="2013833"/>
            <a:ext cx="3656213" cy="1354852"/>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EA0A4191-88A3-46CC-865D-9D50B8615E58}"/>
              </a:ext>
            </a:extLst>
          </p:cNvPr>
          <p:cNvGrpSpPr/>
          <p:nvPr/>
        </p:nvGrpSpPr>
        <p:grpSpPr>
          <a:xfrm>
            <a:off x="7649923" y="3519327"/>
            <a:ext cx="4037776" cy="2680413"/>
            <a:chOff x="7649923" y="3519327"/>
            <a:chExt cx="4037776" cy="2680413"/>
          </a:xfrm>
        </p:grpSpPr>
        <p:pic>
          <p:nvPicPr>
            <p:cNvPr id="14" name="Picture 13">
              <a:extLst>
                <a:ext uri="{FF2B5EF4-FFF2-40B4-BE49-F238E27FC236}">
                  <a16:creationId xmlns:a16="http://schemas.microsoft.com/office/drawing/2014/main" id="{B8F91C39-8AD5-44A3-BA1D-7B42F137F9E8}"/>
                </a:ext>
              </a:extLst>
            </p:cNvPr>
            <p:cNvPicPr>
              <a:picLocks noChangeAspect="1"/>
            </p:cNvPicPr>
            <p:nvPr/>
          </p:nvPicPr>
          <p:blipFill>
            <a:blip r:embed="rId7"/>
            <a:stretch>
              <a:fillRect/>
            </a:stretch>
          </p:blipFill>
          <p:spPr>
            <a:xfrm>
              <a:off x="7649924" y="3519327"/>
              <a:ext cx="4037775" cy="201888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29BDC2B-8845-4F13-8BB6-9107D41D7E30}"/>
                </a:ext>
              </a:extLst>
            </p:cNvPr>
            <p:cNvPicPr>
              <a:picLocks noChangeAspect="1"/>
            </p:cNvPicPr>
            <p:nvPr/>
          </p:nvPicPr>
          <p:blipFill rotWithShape="1">
            <a:blip r:embed="rId8"/>
            <a:srcRect t="7153" b="13050"/>
            <a:stretch/>
          </p:blipFill>
          <p:spPr>
            <a:xfrm>
              <a:off x="7649923" y="5536134"/>
              <a:ext cx="4037775" cy="663606"/>
            </a:xfrm>
            <a:prstGeom prst="rect">
              <a:avLst/>
            </a:prstGeom>
            <a:ln>
              <a:noFill/>
            </a:ln>
            <a:effectLst>
              <a:outerShdw blurRad="292100" dist="139700" dir="2700000" algn="tl" rotWithShape="0">
                <a:srgbClr val="333333">
                  <a:alpha val="65000"/>
                </a:srgbClr>
              </a:outerShdw>
            </a:effectLst>
          </p:spPr>
        </p:pic>
      </p:grpSp>
      <p:grpSp>
        <p:nvGrpSpPr>
          <p:cNvPr id="20" name="Group 19">
            <a:extLst>
              <a:ext uri="{FF2B5EF4-FFF2-40B4-BE49-F238E27FC236}">
                <a16:creationId xmlns:a16="http://schemas.microsoft.com/office/drawing/2014/main" id="{E3DBD746-9DC6-4CF4-BD16-37BBF559D309}"/>
              </a:ext>
            </a:extLst>
          </p:cNvPr>
          <p:cNvGrpSpPr/>
          <p:nvPr/>
        </p:nvGrpSpPr>
        <p:grpSpPr>
          <a:xfrm>
            <a:off x="4162577" y="3519327"/>
            <a:ext cx="3360968" cy="2680413"/>
            <a:chOff x="4162577" y="3519327"/>
            <a:chExt cx="3360968" cy="2680413"/>
          </a:xfrm>
        </p:grpSpPr>
        <p:pic>
          <p:nvPicPr>
            <p:cNvPr id="4" name="Picture 3">
              <a:extLst>
                <a:ext uri="{FF2B5EF4-FFF2-40B4-BE49-F238E27FC236}">
                  <a16:creationId xmlns:a16="http://schemas.microsoft.com/office/drawing/2014/main" id="{3A553A35-5A30-4FC9-AF94-BA5FD2B32FE8}"/>
                </a:ext>
              </a:extLst>
            </p:cNvPr>
            <p:cNvPicPr>
              <a:picLocks noChangeAspect="1"/>
            </p:cNvPicPr>
            <p:nvPr/>
          </p:nvPicPr>
          <p:blipFill rotWithShape="1">
            <a:blip r:embed="rId9"/>
            <a:srcRect b="24724"/>
            <a:stretch/>
          </p:blipFill>
          <p:spPr>
            <a:xfrm>
              <a:off x="4162577" y="3519327"/>
              <a:ext cx="3360968" cy="2014013"/>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EC65604B-4595-4B4B-B2AD-8FCF22F69B15}"/>
                </a:ext>
              </a:extLst>
            </p:cNvPr>
            <p:cNvPicPr>
              <a:picLocks noChangeAspect="1"/>
            </p:cNvPicPr>
            <p:nvPr/>
          </p:nvPicPr>
          <p:blipFill rotWithShape="1">
            <a:blip r:embed="rId10"/>
            <a:srcRect t="22707" b="-1"/>
            <a:stretch/>
          </p:blipFill>
          <p:spPr>
            <a:xfrm>
              <a:off x="4162577" y="5536134"/>
              <a:ext cx="3360968" cy="66360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829710069"/>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9CCB7-55BD-4D4B-B959-186B1806AD36}"/>
              </a:ext>
            </a:extLst>
          </p:cNvPr>
          <p:cNvPicPr>
            <a:picLocks noChangeAspect="1"/>
          </p:cNvPicPr>
          <p:nvPr/>
        </p:nvPicPr>
        <p:blipFill>
          <a:blip r:embed="rId3"/>
          <a:stretch>
            <a:fillRect/>
          </a:stretch>
        </p:blipFill>
        <p:spPr>
          <a:xfrm>
            <a:off x="4958583" y="2113373"/>
            <a:ext cx="5801366" cy="3867577"/>
          </a:xfrm>
          <a:prstGeom prst="rect">
            <a:avLst/>
          </a:prstGeom>
          <a:ln>
            <a:noFill/>
          </a:ln>
          <a:effectLst>
            <a:softEdge rad="112500"/>
          </a:effectLst>
        </p:spPr>
      </p:pic>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Fastest Gun in the West</a:t>
            </a:r>
          </a:p>
          <a:p>
            <a:pPr lvl="2">
              <a:spcBef>
                <a:spcPts val="499"/>
              </a:spcBef>
              <a:buClr>
                <a:srgbClr val="232629"/>
              </a:buClr>
              <a:buFont typeface="Arial"/>
              <a:buChar char="•"/>
            </a:pPr>
            <a:r>
              <a:rPr lang="en-US" spc="-1">
                <a:solidFill>
                  <a:srgbClr val="232629"/>
                </a:solidFill>
                <a:latin typeface="-apple-system"/>
              </a:rPr>
              <a:t>Search -&gt; Answer</a:t>
            </a:r>
            <a:endParaRPr lang="en-US" b="0" strike="noStrike" spc="-1">
              <a:solidFill>
                <a:srgbClr val="232629"/>
              </a:solidFill>
              <a:latin typeface="-apple-system"/>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4"/>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9CC88680-ED53-4C13-821C-084C4A7B82E9}"/>
              </a:ext>
            </a:extLst>
          </p:cNvPr>
          <p:cNvSpPr txBox="1"/>
          <p:nvPr/>
        </p:nvSpPr>
        <p:spPr>
          <a:xfrm>
            <a:off x="210839" y="6199740"/>
            <a:ext cx="10294973" cy="646331"/>
          </a:xfrm>
          <a:prstGeom prst="rect">
            <a:avLst/>
          </a:prstGeom>
          <a:noFill/>
        </p:spPr>
        <p:txBody>
          <a:bodyPr wrap="square">
            <a:spAutoFit/>
          </a:bodyPr>
          <a:lstStyle/>
          <a:p>
            <a:r>
              <a:rPr lang="en-US">
                <a:hlinkClick r:id="rId5"/>
              </a:rPr>
              <a:t>https://meta.stackexchange.com/questions/9731/fastest-gun-in-the-west-problem</a:t>
            </a:r>
            <a:endParaRPr lang="fa-IR"/>
          </a:p>
          <a:p>
            <a:endParaRPr lang="en-US"/>
          </a:p>
        </p:txBody>
      </p:sp>
      <p:pic>
        <p:nvPicPr>
          <p:cNvPr id="7" name="Picture 6">
            <a:extLst>
              <a:ext uri="{FF2B5EF4-FFF2-40B4-BE49-F238E27FC236}">
                <a16:creationId xmlns:a16="http://schemas.microsoft.com/office/drawing/2014/main" id="{A00FBA75-66D1-4399-BDA1-354E7244C369}"/>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132302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Fastest Gun in the West</a:t>
            </a:r>
          </a:p>
          <a:p>
            <a:pPr lvl="2">
              <a:spcBef>
                <a:spcPts val="499"/>
              </a:spcBef>
              <a:buClr>
                <a:srgbClr val="232629"/>
              </a:buClr>
              <a:buFont typeface="Arial"/>
              <a:buChar char="•"/>
            </a:pPr>
            <a:r>
              <a:rPr lang="en-US" spc="-1">
                <a:solidFill>
                  <a:srgbClr val="232629"/>
                </a:solidFill>
                <a:latin typeface="-apple-system"/>
              </a:rPr>
              <a:t>Search -&gt; Answer</a:t>
            </a:r>
          </a:p>
          <a:p>
            <a:pPr lvl="2">
              <a:spcBef>
                <a:spcPts val="499"/>
              </a:spcBef>
              <a:buClr>
                <a:srgbClr val="232629"/>
              </a:buClr>
              <a:buFont typeface="Arial"/>
              <a:buChar char="•"/>
            </a:pPr>
            <a:r>
              <a:rPr lang="en-US" b="0" strike="noStrike" spc="-1">
                <a:solidFill>
                  <a:srgbClr val="232629"/>
                </a:solidFill>
                <a:latin typeface="-apple-system"/>
              </a:rPr>
              <a:t>Wait&amp;Search -&gt; Answer</a:t>
            </a: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9CC88680-ED53-4C13-821C-084C4A7B82E9}"/>
              </a:ext>
            </a:extLst>
          </p:cNvPr>
          <p:cNvSpPr txBox="1"/>
          <p:nvPr/>
        </p:nvSpPr>
        <p:spPr>
          <a:xfrm>
            <a:off x="210839" y="6199740"/>
            <a:ext cx="10294973" cy="646331"/>
          </a:xfrm>
          <a:prstGeom prst="rect">
            <a:avLst/>
          </a:prstGeom>
          <a:noFill/>
        </p:spPr>
        <p:txBody>
          <a:bodyPr wrap="square">
            <a:spAutoFit/>
          </a:bodyPr>
          <a:lstStyle/>
          <a:p>
            <a:r>
              <a:rPr lang="en-US">
                <a:hlinkClick r:id="rId4"/>
              </a:rPr>
              <a:t>https://meta.stackexchange.com/questions/9731/fastest-gun-in-the-west-problem</a:t>
            </a:r>
            <a:endParaRPr lang="fa-IR"/>
          </a:p>
          <a:p>
            <a:endParaRPr lang="en-US"/>
          </a:p>
        </p:txBody>
      </p:sp>
      <p:pic>
        <p:nvPicPr>
          <p:cNvPr id="7" name="Picture 6">
            <a:extLst>
              <a:ext uri="{FF2B5EF4-FFF2-40B4-BE49-F238E27FC236}">
                <a16:creationId xmlns:a16="http://schemas.microsoft.com/office/drawing/2014/main" id="{AC917983-6E90-45A2-89A7-8F4BADC12ACA}"/>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8" name="Picture 7">
            <a:extLst>
              <a:ext uri="{FF2B5EF4-FFF2-40B4-BE49-F238E27FC236}">
                <a16:creationId xmlns:a16="http://schemas.microsoft.com/office/drawing/2014/main" id="{4C809EC1-619C-4972-9949-8A5CB4A0EE74}"/>
              </a:ext>
            </a:extLst>
          </p:cNvPr>
          <p:cNvPicPr>
            <a:picLocks noChangeAspect="1"/>
          </p:cNvPicPr>
          <p:nvPr/>
        </p:nvPicPr>
        <p:blipFill>
          <a:blip r:embed="rId6"/>
          <a:stretch>
            <a:fillRect/>
          </a:stretch>
        </p:blipFill>
        <p:spPr>
          <a:xfrm>
            <a:off x="4958583" y="2113373"/>
            <a:ext cx="5801366" cy="3867577"/>
          </a:xfrm>
          <a:prstGeom prst="rect">
            <a:avLst/>
          </a:prstGeom>
          <a:ln>
            <a:noFill/>
          </a:ln>
          <a:effectLst>
            <a:softEdge rad="112500"/>
          </a:effectLst>
        </p:spPr>
      </p:pic>
    </p:spTree>
    <p:extLst>
      <p:ext uri="{BB962C8B-B14F-4D97-AF65-F5344CB8AC3E}">
        <p14:creationId xmlns:p14="http://schemas.microsoft.com/office/powerpoint/2010/main" val="201061929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63"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2. The Fastest Answer</a:t>
            </a:r>
            <a:r>
              <a:rPr lang="fa-IR" sz="2800" b="0" strike="noStrike" spc="-1">
                <a:solidFill>
                  <a:srgbClr val="000000"/>
                </a:solidFill>
                <a:latin typeface="-apple-system"/>
              </a:rPr>
              <a:t>- </a:t>
            </a:r>
            <a:r>
              <a:rPr lang="en-US" sz="2800" b="0" strike="noStrike" spc="-1">
                <a:solidFill>
                  <a:srgbClr val="000000"/>
                </a:solidFill>
                <a:latin typeface="-apple-system"/>
              </a:rPr>
              <a:t> Edit Edit</a:t>
            </a:r>
            <a:endParaRPr lang="en-US" sz="2800" b="0" strike="noStrike" spc="-1">
              <a:solidFill>
                <a:srgbClr val="000000"/>
              </a:solidFill>
              <a:latin typeface="Calibri"/>
            </a:endParaRP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Short answer &amp; Edit</a:t>
            </a:r>
          </a:p>
          <a:p>
            <a:pPr marL="685800" lvl="1" indent="-228600">
              <a:lnSpc>
                <a:spcPct val="90000"/>
              </a:lnSpc>
              <a:spcBef>
                <a:spcPts val="499"/>
              </a:spcBef>
              <a:buClr>
                <a:srgbClr val="232629"/>
              </a:buClr>
              <a:buFont typeface="Arial"/>
              <a:buChar char="•"/>
            </a:pPr>
            <a:r>
              <a:rPr lang="en-US" spc="-1">
                <a:solidFill>
                  <a:srgbClr val="232629"/>
                </a:solidFill>
                <a:latin typeface="-apple-system"/>
              </a:rPr>
              <a:t>Is it a duplicate?</a:t>
            </a:r>
          </a:p>
          <a:p>
            <a:pPr marL="685800" lvl="1" indent="-228600">
              <a:lnSpc>
                <a:spcPct val="90000"/>
              </a:lnSpc>
              <a:spcBef>
                <a:spcPts val="499"/>
              </a:spcBef>
              <a:buClr>
                <a:srgbClr val="232629"/>
              </a:buClr>
              <a:buFont typeface="Arial"/>
              <a:buChar char="•"/>
            </a:pPr>
            <a:r>
              <a:rPr lang="en-US" sz="2400" b="0" strike="noStrike" spc="-1">
                <a:solidFill>
                  <a:srgbClr val="232629"/>
                </a:solidFill>
                <a:latin typeface="-apple-system"/>
              </a:rPr>
              <a:t>Fastest Gun in the West</a:t>
            </a:r>
          </a:p>
          <a:p>
            <a:pPr lvl="2">
              <a:spcBef>
                <a:spcPts val="499"/>
              </a:spcBef>
              <a:buClr>
                <a:srgbClr val="232629"/>
              </a:buClr>
              <a:buFont typeface="Arial"/>
              <a:buChar char="•"/>
            </a:pPr>
            <a:r>
              <a:rPr lang="en-US" spc="-1">
                <a:solidFill>
                  <a:srgbClr val="232629"/>
                </a:solidFill>
                <a:latin typeface="-apple-system"/>
              </a:rPr>
              <a:t>Search -&gt; Answer</a:t>
            </a:r>
          </a:p>
          <a:p>
            <a:pPr lvl="2">
              <a:spcBef>
                <a:spcPts val="499"/>
              </a:spcBef>
              <a:buClr>
                <a:srgbClr val="232629"/>
              </a:buClr>
              <a:buFont typeface="Arial"/>
              <a:buChar char="•"/>
            </a:pPr>
            <a:r>
              <a:rPr lang="en-US" b="0" strike="noStrike" spc="-1">
                <a:solidFill>
                  <a:srgbClr val="232629"/>
                </a:solidFill>
                <a:latin typeface="-apple-system"/>
              </a:rPr>
              <a:t>Wait&amp;Search -&gt; Answer</a:t>
            </a:r>
          </a:p>
          <a:p>
            <a:pPr lvl="2">
              <a:spcBef>
                <a:spcPts val="499"/>
              </a:spcBef>
              <a:buClr>
                <a:srgbClr val="232629"/>
              </a:buClr>
              <a:buFont typeface="Arial"/>
              <a:buChar char="•"/>
            </a:pPr>
            <a:r>
              <a:rPr lang="en-US" spc="-1">
                <a:solidFill>
                  <a:srgbClr val="232629"/>
                </a:solidFill>
                <a:latin typeface="-apple-system"/>
              </a:rPr>
              <a:t>Answer -&gt; Search</a:t>
            </a:r>
            <a:endParaRPr lang="en-US" b="0" strike="noStrike" spc="-1">
              <a:solidFill>
                <a:srgbClr val="232629"/>
              </a:solidFill>
              <a:latin typeface="-apple-system"/>
            </a:endParaRPr>
          </a:p>
        </p:txBody>
      </p:sp>
      <p:pic>
        <p:nvPicPr>
          <p:cNvPr id="6" name="Picture 3">
            <a:extLst>
              <a:ext uri="{FF2B5EF4-FFF2-40B4-BE49-F238E27FC236}">
                <a16:creationId xmlns:a16="http://schemas.microsoft.com/office/drawing/2014/main" id="{ADD96833-311B-46F6-BF00-367B42E1F960}"/>
              </a:ext>
            </a:extLst>
          </p:cNvPr>
          <p:cNvPicPr/>
          <p:nvPr/>
        </p:nvPicPr>
        <p:blipFill>
          <a:blip r:embed="rId3"/>
          <a:stretch/>
        </p:blipFill>
        <p:spPr>
          <a:xfrm>
            <a:off x="10339560" y="5834520"/>
            <a:ext cx="1641600" cy="730440"/>
          </a:xfrm>
          <a:prstGeom prst="rect">
            <a:avLst/>
          </a:prstGeom>
          <a:ln w="0">
            <a:noFill/>
          </a:ln>
        </p:spPr>
      </p:pic>
      <p:sp>
        <p:nvSpPr>
          <p:cNvPr id="10" name="TextBox 9">
            <a:extLst>
              <a:ext uri="{FF2B5EF4-FFF2-40B4-BE49-F238E27FC236}">
                <a16:creationId xmlns:a16="http://schemas.microsoft.com/office/drawing/2014/main" id="{9CC88680-ED53-4C13-821C-084C4A7B82E9}"/>
              </a:ext>
            </a:extLst>
          </p:cNvPr>
          <p:cNvSpPr txBox="1"/>
          <p:nvPr/>
        </p:nvSpPr>
        <p:spPr>
          <a:xfrm>
            <a:off x="210839" y="6199740"/>
            <a:ext cx="10294973" cy="646331"/>
          </a:xfrm>
          <a:prstGeom prst="rect">
            <a:avLst/>
          </a:prstGeom>
          <a:noFill/>
        </p:spPr>
        <p:txBody>
          <a:bodyPr wrap="square">
            <a:spAutoFit/>
          </a:bodyPr>
          <a:lstStyle/>
          <a:p>
            <a:r>
              <a:rPr lang="en-US">
                <a:hlinkClick r:id="rId4"/>
              </a:rPr>
              <a:t>https://meta.stackexchange.com/questions/9731/fastest-gun-in-the-west-problem</a:t>
            </a:r>
            <a:endParaRPr lang="fa-IR"/>
          </a:p>
          <a:p>
            <a:endParaRPr lang="en-US"/>
          </a:p>
        </p:txBody>
      </p:sp>
      <p:pic>
        <p:nvPicPr>
          <p:cNvPr id="7" name="Picture 6">
            <a:extLst>
              <a:ext uri="{FF2B5EF4-FFF2-40B4-BE49-F238E27FC236}">
                <a16:creationId xmlns:a16="http://schemas.microsoft.com/office/drawing/2014/main" id="{69BC9A6C-A99C-411E-9191-922F2664C438}"/>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8" name="Picture 7">
            <a:extLst>
              <a:ext uri="{FF2B5EF4-FFF2-40B4-BE49-F238E27FC236}">
                <a16:creationId xmlns:a16="http://schemas.microsoft.com/office/drawing/2014/main" id="{CA6DCCC5-ADBB-4C11-B2D3-B0D6072236FA}"/>
              </a:ext>
            </a:extLst>
          </p:cNvPr>
          <p:cNvPicPr>
            <a:picLocks noChangeAspect="1"/>
          </p:cNvPicPr>
          <p:nvPr/>
        </p:nvPicPr>
        <p:blipFill>
          <a:blip r:embed="rId6"/>
          <a:stretch>
            <a:fillRect/>
          </a:stretch>
        </p:blipFill>
        <p:spPr>
          <a:xfrm>
            <a:off x="4958583" y="2113373"/>
            <a:ext cx="5801366" cy="3867577"/>
          </a:xfrm>
          <a:prstGeom prst="rect">
            <a:avLst/>
          </a:prstGeom>
          <a:ln>
            <a:noFill/>
          </a:ln>
          <a:effectLst>
            <a:softEdge rad="112500"/>
          </a:effectLst>
        </p:spPr>
      </p:pic>
    </p:spTree>
    <p:extLst>
      <p:ext uri="{BB962C8B-B14F-4D97-AF65-F5344CB8AC3E}">
        <p14:creationId xmlns:p14="http://schemas.microsoft.com/office/powerpoint/2010/main" val="402237626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70" name="PlaceHolder 2"/>
          <p:cNvSpPr>
            <a:spLocks noGrp="1"/>
          </p:cNvSpPr>
          <p:nvPr>
            <p:ph/>
          </p:nvPr>
        </p:nvSpPr>
        <p:spPr>
          <a:xfrm>
            <a:off x="679680" y="141120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4000" spc="-1">
                <a:solidFill>
                  <a:srgbClr val="000000"/>
                </a:solidFill>
                <a:latin typeface="-apple-system"/>
              </a:rPr>
              <a:t>3</a:t>
            </a:r>
            <a:r>
              <a:rPr lang="en-US" sz="4000" strike="noStrike" spc="-1">
                <a:solidFill>
                  <a:srgbClr val="000000"/>
                </a:solidFill>
                <a:latin typeface="-apple-system"/>
              </a:rPr>
              <a:t>. Simple gives you more!</a:t>
            </a:r>
            <a:endParaRPr lang="en-US" sz="4000" strike="noStrike" spc="-1">
              <a:solidFill>
                <a:srgbClr val="000000"/>
              </a:solidFill>
              <a:latin typeface="Calibri"/>
            </a:endParaRPr>
          </a:p>
        </p:txBody>
      </p:sp>
      <p:sp>
        <p:nvSpPr>
          <p:cNvPr id="571" name="TextBox 8"/>
          <p:cNvSpPr/>
          <p:nvPr/>
        </p:nvSpPr>
        <p:spPr>
          <a:xfrm>
            <a:off x="3566160" y="3840480"/>
            <a:ext cx="184320" cy="369000"/>
          </a:xfrm>
          <a:prstGeom prst="rect">
            <a:avLst/>
          </a:prstGeom>
          <a:noFill/>
          <a:ln w="0">
            <a:noFill/>
          </a:ln>
        </p:spPr>
        <p:style>
          <a:lnRef idx="0">
            <a:scrgbClr r="0" g="0" b="0"/>
          </a:lnRef>
          <a:fillRef idx="0">
            <a:scrgbClr r="0" g="0" b="0"/>
          </a:fillRef>
          <a:effectRef idx="0">
            <a:scrgbClr r="0" g="0" b="0"/>
          </a:effectRef>
          <a:fontRef idx="minor"/>
        </p:style>
      </p:sp>
      <p:pic>
        <p:nvPicPr>
          <p:cNvPr id="572" name="Picture 10"/>
          <p:cNvPicPr/>
          <p:nvPr/>
        </p:nvPicPr>
        <p:blipFill>
          <a:blip r:embed="rId3"/>
          <a:stretch/>
        </p:blipFill>
        <p:spPr>
          <a:xfrm>
            <a:off x="3074760" y="1188360"/>
            <a:ext cx="6042240" cy="6042240"/>
          </a:xfrm>
          <a:prstGeom prst="rect">
            <a:avLst/>
          </a:prstGeom>
          <a:ln w="0">
            <a:noFill/>
          </a:ln>
        </p:spPr>
      </p:pic>
      <p:pic>
        <p:nvPicPr>
          <p:cNvPr id="6" name="Picture 3">
            <a:extLst>
              <a:ext uri="{FF2B5EF4-FFF2-40B4-BE49-F238E27FC236}">
                <a16:creationId xmlns:a16="http://schemas.microsoft.com/office/drawing/2014/main" id="{6F08FB2B-A463-4A47-912D-DC9B3ABDA815}"/>
              </a:ext>
            </a:extLst>
          </p:cNvPr>
          <p:cNvPicPr/>
          <p:nvPr/>
        </p:nvPicPr>
        <p:blipFill>
          <a:blip r:embed="rId4"/>
          <a:stretch/>
        </p:blipFill>
        <p:spPr>
          <a:xfrm>
            <a:off x="10339560" y="5834520"/>
            <a:ext cx="1641600" cy="730440"/>
          </a:xfrm>
          <a:prstGeom prst="rect">
            <a:avLst/>
          </a:prstGeom>
          <a:ln w="0">
            <a:noFill/>
          </a:ln>
        </p:spPr>
      </p:pic>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74"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p:txBody>
      </p:sp>
      <p:pic>
        <p:nvPicPr>
          <p:cNvPr id="575" name="Picture 7"/>
          <p:cNvPicPr/>
          <p:nvPr/>
        </p:nvPicPr>
        <p:blipFill>
          <a:blip r:embed="rId3"/>
          <a:stretch/>
        </p:blipFill>
        <p:spPr>
          <a:xfrm>
            <a:off x="2129880" y="2154420"/>
            <a:ext cx="7932240" cy="404532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B20F15C5-9CA2-47C1-9382-BD858BEF9E67}"/>
              </a:ext>
            </a:extLst>
          </p:cNvPr>
          <p:cNvPicPr/>
          <p:nvPr/>
        </p:nvPicPr>
        <p:blipFill>
          <a:blip r:embed="rId4"/>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ED501A49-0FAB-4EFB-B4F9-9D03D215147E}"/>
              </a:ext>
            </a:extLst>
          </p:cNvPr>
          <p:cNvSpPr/>
          <p:nvPr/>
        </p:nvSpPr>
        <p:spPr>
          <a:xfrm>
            <a:off x="2292626" y="3723861"/>
            <a:ext cx="583096" cy="3048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0653CC8-895B-467E-880E-652840F2D0C3}"/>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2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9" name="Picture 7"/>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F2D5D013-B2D3-4BFD-874E-E219F419F6E2}"/>
              </a:ext>
            </a:extLst>
          </p:cNvPr>
          <p:cNvSpPr txBox="1"/>
          <p:nvPr/>
        </p:nvSpPr>
        <p:spPr>
          <a:xfrm>
            <a:off x="182220" y="1328351"/>
            <a:ext cx="6096000" cy="1844608"/>
          </a:xfrm>
          <a:prstGeom prst="rect">
            <a:avLst/>
          </a:prstGeom>
          <a:noFill/>
        </p:spPr>
        <p:txBody>
          <a:bodyPr wrap="square">
            <a:spAutoFit/>
          </a:bodyPr>
          <a:lstStyle/>
          <a:p>
            <a:pPr marL="685800" lvl="1" indent="-228600">
              <a:lnSpc>
                <a:spcPct val="90000"/>
              </a:lnSpc>
              <a:spcBef>
                <a:spcPts val="499"/>
              </a:spcBef>
              <a:buClr>
                <a:srgbClr val="000000"/>
              </a:buClr>
              <a:buFont typeface="Arial"/>
              <a:buChar char="•"/>
            </a:pPr>
            <a:r>
              <a:rPr lang="en-US" sz="2800" b="0" strike="noStrike" spc="-1">
                <a:solidFill>
                  <a:srgbClr val="000000"/>
                </a:solidFill>
                <a:latin typeface="-apple-system"/>
              </a:rPr>
              <a:t>Why do you need it?</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Easy to find</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All in one place</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Reputation</a:t>
            </a:r>
          </a:p>
          <a:p>
            <a:pPr marL="1143000" lvl="2" indent="-228600">
              <a:lnSpc>
                <a:spcPct val="90000"/>
              </a:lnSpc>
              <a:spcBef>
                <a:spcPts val="499"/>
              </a:spcBef>
              <a:buClr>
                <a:srgbClr val="000000"/>
              </a:buClr>
              <a:buFont typeface="Arial"/>
              <a:buChar char="•"/>
            </a:pPr>
            <a:r>
              <a:rPr lang="en-US" sz="2000" spc="-1">
                <a:solidFill>
                  <a:srgbClr val="000000"/>
                </a:solidFill>
                <a:latin typeface="-apple-system"/>
              </a:rPr>
              <a:t>This is its purpose!</a:t>
            </a:r>
            <a:endParaRPr lang="en-US" sz="2000" b="0" strike="noStrike" spc="-1">
              <a:latin typeface="-apple-system"/>
            </a:endParaRPr>
          </a:p>
        </p:txBody>
      </p:sp>
      <p:pic>
        <p:nvPicPr>
          <p:cNvPr id="8" name="Picture 7">
            <a:extLst>
              <a:ext uri="{FF2B5EF4-FFF2-40B4-BE49-F238E27FC236}">
                <a16:creationId xmlns:a16="http://schemas.microsoft.com/office/drawing/2014/main" id="{FCE3624D-0C20-43E6-87CE-C4F03C5DFDEA}"/>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9" name="Picture 8">
            <a:extLst>
              <a:ext uri="{FF2B5EF4-FFF2-40B4-BE49-F238E27FC236}">
                <a16:creationId xmlns:a16="http://schemas.microsoft.com/office/drawing/2014/main" id="{897AA89D-00FA-4025-9D09-4A9DF0B495C3}"/>
              </a:ext>
            </a:extLst>
          </p:cNvPr>
          <p:cNvPicPr>
            <a:picLocks noChangeAspect="1"/>
          </p:cNvPicPr>
          <p:nvPr/>
        </p:nvPicPr>
        <p:blipFill>
          <a:blip r:embed="rId5"/>
          <a:stretch>
            <a:fillRect/>
          </a:stretch>
        </p:blipFill>
        <p:spPr>
          <a:xfrm>
            <a:off x="4366342" y="1602582"/>
            <a:ext cx="4792373" cy="48744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4074593"/>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77"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p:txBody>
      </p:sp>
      <p:pic>
        <p:nvPicPr>
          <p:cNvPr id="578" name="Picture 4"/>
          <p:cNvPicPr/>
          <p:nvPr/>
        </p:nvPicPr>
        <p:blipFill rotWithShape="1">
          <a:blip r:embed="rId3"/>
          <a:srcRect t="1662" b="22204"/>
          <a:stretch/>
        </p:blipFill>
        <p:spPr>
          <a:xfrm>
            <a:off x="361242" y="2001078"/>
            <a:ext cx="5562480" cy="4563882"/>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BF04DC9F-D325-4071-A30C-3D13E7E768BF}"/>
              </a:ext>
            </a:extLst>
          </p:cNvPr>
          <p:cNvPicPr/>
          <p:nvPr/>
        </p:nvPicPr>
        <p:blipFill>
          <a:blip r:embed="rId4"/>
          <a:stretch/>
        </p:blipFill>
        <p:spPr>
          <a:xfrm>
            <a:off x="10339560" y="5834520"/>
            <a:ext cx="1641600" cy="730440"/>
          </a:xfrm>
          <a:prstGeom prst="rect">
            <a:avLst/>
          </a:prstGeom>
          <a:ln w="0">
            <a:noFill/>
          </a:ln>
        </p:spPr>
      </p:pic>
      <p:pic>
        <p:nvPicPr>
          <p:cNvPr id="6" name="Picture 4">
            <a:extLst>
              <a:ext uri="{FF2B5EF4-FFF2-40B4-BE49-F238E27FC236}">
                <a16:creationId xmlns:a16="http://schemas.microsoft.com/office/drawing/2014/main" id="{045CAB6A-FA51-481E-8D1C-8A49E0E86720}"/>
              </a:ext>
            </a:extLst>
          </p:cNvPr>
          <p:cNvPicPr/>
          <p:nvPr/>
        </p:nvPicPr>
        <p:blipFill rotWithShape="1">
          <a:blip r:embed="rId3"/>
          <a:srcRect l="25156" t="78250"/>
          <a:stretch/>
        </p:blipFill>
        <p:spPr>
          <a:xfrm>
            <a:off x="6206315" y="3429000"/>
            <a:ext cx="5426895" cy="169959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4BA18B2-B19A-47EC-98FC-6302E9CC95DC}"/>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80"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p:txBody>
      </p:sp>
      <p:pic>
        <p:nvPicPr>
          <p:cNvPr id="581" name="Picture 5"/>
          <p:cNvPicPr/>
          <p:nvPr/>
        </p:nvPicPr>
        <p:blipFill>
          <a:blip r:embed="rId3"/>
          <a:stretch/>
        </p:blipFill>
        <p:spPr>
          <a:xfrm>
            <a:off x="2585820" y="2039220"/>
            <a:ext cx="7020360" cy="4160520"/>
          </a:xfrm>
          <a:prstGeom prst="rect">
            <a:avLst/>
          </a:prstGeom>
          <a:ln>
            <a:noFill/>
          </a:ln>
          <a:effectLst>
            <a:outerShdw blurRad="292100" dist="139700" dir="2700000" algn="tl" rotWithShape="0">
              <a:srgbClr val="333333">
                <a:alpha val="65000"/>
              </a:srgbClr>
            </a:outerShdw>
          </a:effectLst>
        </p:spPr>
      </p:pic>
      <p:sp>
        <p:nvSpPr>
          <p:cNvPr id="582" name="TextBox 6"/>
          <p:cNvSpPr/>
          <p:nvPr/>
        </p:nvSpPr>
        <p:spPr>
          <a:xfrm>
            <a:off x="228600" y="6255720"/>
            <a:ext cx="115668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https://stackoverflow.com/questions/3010840/loop-through-an-array-in-javascript</a:t>
            </a:r>
            <a:endParaRPr lang="en-US" sz="1800" b="0" strike="noStrike" spc="-1">
              <a:latin typeface="Arial"/>
            </a:endParaRPr>
          </a:p>
          <a:p>
            <a:pPr>
              <a:lnSpc>
                <a:spcPct val="100000"/>
              </a:lnSpc>
              <a:buNone/>
            </a:pPr>
            <a:endParaRPr lang="en-US" sz="1800" b="0" strike="noStrike" spc="-1">
              <a:latin typeface="Arial"/>
            </a:endParaRPr>
          </a:p>
        </p:txBody>
      </p:sp>
      <p:pic>
        <p:nvPicPr>
          <p:cNvPr id="6" name="Picture 3">
            <a:extLst>
              <a:ext uri="{FF2B5EF4-FFF2-40B4-BE49-F238E27FC236}">
                <a16:creationId xmlns:a16="http://schemas.microsoft.com/office/drawing/2014/main" id="{71DAD586-EA9A-446A-BE3F-2DF0C6742895}"/>
              </a:ext>
            </a:extLst>
          </p:cNvPr>
          <p:cNvPicPr/>
          <p:nvPr/>
        </p:nvPicPr>
        <p:blipFill>
          <a:blip r:embed="rId5"/>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6F97CE43-AF2B-4FB7-A4E9-89BDD0761C17}"/>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84"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p:txBody>
      </p:sp>
      <p:pic>
        <p:nvPicPr>
          <p:cNvPr id="585" name="Picture 6"/>
          <p:cNvPicPr/>
          <p:nvPr/>
        </p:nvPicPr>
        <p:blipFill>
          <a:blip r:embed="rId3"/>
          <a:stretch/>
        </p:blipFill>
        <p:spPr>
          <a:xfrm>
            <a:off x="3089314" y="1994598"/>
            <a:ext cx="6013373" cy="4570362"/>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CFFA083D-C85A-418C-83D3-0A8FF36EAB71}"/>
              </a:ext>
            </a:extLst>
          </p:cNvPr>
          <p:cNvPicPr/>
          <p:nvPr/>
        </p:nvPicPr>
        <p:blipFill>
          <a:blip r:embed="rId4"/>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29411877-D41B-4A66-8DC4-36F72E857F2B}"/>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84"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p:txBody>
      </p:sp>
      <p:pic>
        <p:nvPicPr>
          <p:cNvPr id="5" name="Picture 3">
            <a:extLst>
              <a:ext uri="{FF2B5EF4-FFF2-40B4-BE49-F238E27FC236}">
                <a16:creationId xmlns:a16="http://schemas.microsoft.com/office/drawing/2014/main" id="{CFFA083D-C85A-418C-83D3-0A8FF36EAB71}"/>
              </a:ext>
            </a:extLst>
          </p:cNvPr>
          <p:cNvPicPr/>
          <p:nvPr/>
        </p:nvPicPr>
        <p:blipFill>
          <a:blip r:embed="rId3"/>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DB9C3A51-87C1-452A-B1AB-B2F95E5BD249}"/>
              </a:ext>
            </a:extLst>
          </p:cNvPr>
          <p:cNvSpPr txBox="1"/>
          <p:nvPr/>
        </p:nvSpPr>
        <p:spPr>
          <a:xfrm>
            <a:off x="210840" y="6199740"/>
            <a:ext cx="6092686" cy="646331"/>
          </a:xfrm>
          <a:prstGeom prst="rect">
            <a:avLst/>
          </a:prstGeom>
          <a:noFill/>
        </p:spPr>
        <p:txBody>
          <a:bodyPr wrap="square">
            <a:spAutoFit/>
          </a:bodyPr>
          <a:lstStyle/>
          <a:p>
            <a:r>
              <a:rPr lang="en-US">
                <a:hlinkClick r:id="rId4"/>
              </a:rPr>
              <a:t>https://stackoverflow.com/posts/3010848/timeline</a:t>
            </a:r>
            <a:endParaRPr lang="fa-IR"/>
          </a:p>
          <a:p>
            <a:endParaRPr lang="en-US"/>
          </a:p>
        </p:txBody>
      </p:sp>
      <p:grpSp>
        <p:nvGrpSpPr>
          <p:cNvPr id="16" name="Group 15">
            <a:extLst>
              <a:ext uri="{FF2B5EF4-FFF2-40B4-BE49-F238E27FC236}">
                <a16:creationId xmlns:a16="http://schemas.microsoft.com/office/drawing/2014/main" id="{8B5D4100-5C86-4786-82FD-A7A288C2B3CA}"/>
              </a:ext>
            </a:extLst>
          </p:cNvPr>
          <p:cNvGrpSpPr/>
          <p:nvPr/>
        </p:nvGrpSpPr>
        <p:grpSpPr>
          <a:xfrm>
            <a:off x="1734940" y="4962888"/>
            <a:ext cx="9137172" cy="967824"/>
            <a:chOff x="1852626" y="4866696"/>
            <a:chExt cx="9137172" cy="967824"/>
          </a:xfrm>
        </p:grpSpPr>
        <p:pic>
          <p:nvPicPr>
            <p:cNvPr id="4" name="Picture 3">
              <a:extLst>
                <a:ext uri="{FF2B5EF4-FFF2-40B4-BE49-F238E27FC236}">
                  <a16:creationId xmlns:a16="http://schemas.microsoft.com/office/drawing/2014/main" id="{7A2C7FA0-7802-4434-B581-53FC1BF9271A}"/>
                </a:ext>
              </a:extLst>
            </p:cNvPr>
            <p:cNvPicPr>
              <a:picLocks noChangeAspect="1"/>
            </p:cNvPicPr>
            <p:nvPr/>
          </p:nvPicPr>
          <p:blipFill>
            <a:blip r:embed="rId5"/>
            <a:stretch>
              <a:fillRect/>
            </a:stretch>
          </p:blipFill>
          <p:spPr>
            <a:xfrm>
              <a:off x="1852626" y="4866696"/>
              <a:ext cx="9137172" cy="967824"/>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8AA2E0C2-6A32-41C7-B83B-E01FACFFA7D7}"/>
                </a:ext>
              </a:extLst>
            </p:cNvPr>
            <p:cNvSpPr/>
            <p:nvPr/>
          </p:nvSpPr>
          <p:spPr>
            <a:xfrm>
              <a:off x="2001904" y="5528065"/>
              <a:ext cx="1078438" cy="24661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9A420C-BAD5-4E7E-BC04-936428A9115B}"/>
                </a:ext>
              </a:extLst>
            </p:cNvPr>
            <p:cNvSpPr/>
            <p:nvPr/>
          </p:nvSpPr>
          <p:spPr>
            <a:xfrm>
              <a:off x="2001904" y="5221610"/>
              <a:ext cx="1078438" cy="24661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C4CD4C-D304-4A73-84E0-8D040C0CDDFC}"/>
                </a:ext>
              </a:extLst>
            </p:cNvPr>
            <p:cNvSpPr/>
            <p:nvPr/>
          </p:nvSpPr>
          <p:spPr>
            <a:xfrm>
              <a:off x="2001904" y="4895860"/>
              <a:ext cx="1078438" cy="24661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1941FE-3CC0-44EA-8C50-A103A45CBF8B}"/>
                </a:ext>
              </a:extLst>
            </p:cNvPr>
            <p:cNvSpPr/>
            <p:nvPr/>
          </p:nvSpPr>
          <p:spPr>
            <a:xfrm>
              <a:off x="6718684" y="5221609"/>
              <a:ext cx="3114502" cy="24661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576469-933E-4633-9C28-45AB0AC085D1}"/>
                </a:ext>
              </a:extLst>
            </p:cNvPr>
            <p:cNvSpPr/>
            <p:nvPr/>
          </p:nvSpPr>
          <p:spPr>
            <a:xfrm>
              <a:off x="6718684" y="4879514"/>
              <a:ext cx="1560022" cy="24661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312F441D-456E-48D5-8FD7-3003CD97375A}"/>
              </a:ext>
            </a:extLst>
          </p:cNvPr>
          <p:cNvPicPr>
            <a:picLocks noChangeAspect="1"/>
          </p:cNvPicPr>
          <p:nvPr/>
        </p:nvPicPr>
        <p:blipFill>
          <a:blip r:embed="rId6"/>
          <a:stretch>
            <a:fillRect/>
          </a:stretch>
        </p:blipFill>
        <p:spPr>
          <a:xfrm>
            <a:off x="2962656" y="2060669"/>
            <a:ext cx="5822185" cy="2293819"/>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id="{72DE88A5-355C-4AFF-982C-7D371185004A}"/>
              </a:ext>
            </a:extLst>
          </p:cNvPr>
          <p:cNvSpPr/>
          <p:nvPr/>
        </p:nvSpPr>
        <p:spPr>
          <a:xfrm>
            <a:off x="3131127" y="3118456"/>
            <a:ext cx="277091" cy="20663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7D2C514A-C493-4D83-BD92-A6DCE99A4283}"/>
              </a:ext>
            </a:extLst>
          </p:cNvPr>
          <p:cNvCxnSpPr>
            <a:cxnSpLocks/>
            <a:stCxn id="24" idx="2"/>
          </p:cNvCxnSpPr>
          <p:nvPr/>
        </p:nvCxnSpPr>
        <p:spPr>
          <a:xfrm flipH="1">
            <a:off x="3248891" y="3325091"/>
            <a:ext cx="20782" cy="166696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9311935-CFB1-4E1B-B0C1-59B15909E3E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861674281"/>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87"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p:txBody>
      </p:sp>
      <p:pic>
        <p:nvPicPr>
          <p:cNvPr id="588" name="Picture 7"/>
          <p:cNvPicPr/>
          <p:nvPr/>
        </p:nvPicPr>
        <p:blipFill>
          <a:blip r:embed="rId3"/>
          <a:srcRect l="8563" r="20750" b="26079"/>
          <a:stretch/>
        </p:blipFill>
        <p:spPr>
          <a:xfrm>
            <a:off x="2529259" y="2028467"/>
            <a:ext cx="7133482" cy="4350961"/>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5B41E886-39C9-4632-933E-BF0AF712FD3F}"/>
              </a:ext>
            </a:extLst>
          </p:cNvPr>
          <p:cNvPicPr/>
          <p:nvPr/>
        </p:nvPicPr>
        <p:blipFill>
          <a:blip r:embed="rId4"/>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7EF177BB-B8ED-46E4-B8CF-59B02F7A83D2}"/>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90"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p:txBody>
      </p:sp>
      <p:sp>
        <p:nvSpPr>
          <p:cNvPr id="591" name="TextBox 5"/>
          <p:cNvSpPr/>
          <p:nvPr/>
        </p:nvSpPr>
        <p:spPr>
          <a:xfrm>
            <a:off x="146160" y="5637600"/>
            <a:ext cx="679680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https://stackoverflow.com/search?q=score%3A1000..+</a:t>
            </a:r>
            <a:endParaRPr lang="en-US" sz="1800" b="0" strike="noStrike" spc="-1"/>
          </a:p>
        </p:txBody>
      </p:sp>
      <p:sp>
        <p:nvSpPr>
          <p:cNvPr id="592" name="TextBox 8"/>
          <p:cNvSpPr/>
          <p:nvPr/>
        </p:nvSpPr>
        <p:spPr>
          <a:xfrm>
            <a:off x="146160" y="6291000"/>
            <a:ext cx="961596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a:t>
            </a:r>
            <a:r>
              <a:rPr lang="en-US" sz="1800" b="0" u="sng" strike="noStrike" spc="-1" err="1">
                <a:solidFill>
                  <a:srgbClr val="0563C1"/>
                </a:solidFill>
                <a:uFillTx/>
                <a:ea typeface="Segoe UI"/>
                <a:hlinkClick r:id="rId4"/>
              </a:rPr>
              <a:t>search?q</a:t>
            </a:r>
            <a:r>
              <a:rPr lang="en-US" sz="1800" b="0" u="sng" strike="noStrike" spc="-1">
                <a:solidFill>
                  <a:srgbClr val="0563C1"/>
                </a:solidFill>
                <a:uFillTx/>
                <a:ea typeface="Segoe UI"/>
                <a:hlinkClick r:id="rId4"/>
              </a:rPr>
              <a:t>=%5Bjavascript%5D+score%3A1000..+</a:t>
            </a:r>
            <a:endParaRPr lang="en-US" sz="1800" b="0" strike="noStrike" spc="-1"/>
          </a:p>
        </p:txBody>
      </p:sp>
      <p:sp>
        <p:nvSpPr>
          <p:cNvPr id="593" name="TextBox 6"/>
          <p:cNvSpPr/>
          <p:nvPr/>
        </p:nvSpPr>
        <p:spPr>
          <a:xfrm>
            <a:off x="158526" y="5350680"/>
            <a:ext cx="385704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000000"/>
                </a:solidFill>
                <a:latin typeface="Calibri"/>
              </a:rPr>
              <a:t>All Questions above 10k Scores:</a:t>
            </a:r>
            <a:endParaRPr lang="en-US" sz="1800" b="0" strike="noStrike" spc="-1">
              <a:latin typeface="Arial"/>
            </a:endParaRPr>
          </a:p>
        </p:txBody>
      </p:sp>
      <p:sp>
        <p:nvSpPr>
          <p:cNvPr id="594" name="TextBox 9"/>
          <p:cNvSpPr/>
          <p:nvPr/>
        </p:nvSpPr>
        <p:spPr>
          <a:xfrm>
            <a:off x="158526" y="6032520"/>
            <a:ext cx="505044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000000"/>
                </a:solidFill>
                <a:latin typeface="Calibri"/>
              </a:rPr>
              <a:t>All Javascript Questions above 10k Scores:</a:t>
            </a:r>
            <a:endParaRPr lang="en-US" sz="1800" b="0" strike="noStrike" spc="-1">
              <a:latin typeface="Arial"/>
            </a:endParaRPr>
          </a:p>
        </p:txBody>
      </p:sp>
      <p:pic>
        <p:nvPicPr>
          <p:cNvPr id="595" name="Picture 11"/>
          <p:cNvPicPr/>
          <p:nvPr/>
        </p:nvPicPr>
        <p:blipFill>
          <a:blip r:embed="rId5"/>
          <a:stretch/>
        </p:blipFill>
        <p:spPr>
          <a:xfrm>
            <a:off x="4740840" y="1284120"/>
            <a:ext cx="6454080" cy="4352760"/>
          </a:xfrm>
          <a:prstGeom prst="rect">
            <a:avLst/>
          </a:prstGeom>
          <a:ln>
            <a:noFill/>
          </a:ln>
          <a:effectLst>
            <a:outerShdw blurRad="292100" dist="139700" dir="2700000" algn="tl" rotWithShape="0">
              <a:srgbClr val="333333">
                <a:alpha val="65000"/>
              </a:srgbClr>
            </a:outerShdw>
          </a:effectLst>
        </p:spPr>
      </p:pic>
      <p:pic>
        <p:nvPicPr>
          <p:cNvPr id="9" name="Picture 3">
            <a:extLst>
              <a:ext uri="{FF2B5EF4-FFF2-40B4-BE49-F238E27FC236}">
                <a16:creationId xmlns:a16="http://schemas.microsoft.com/office/drawing/2014/main" id="{8CED7A5A-6ED9-493D-AC57-57F691B3D4A9}"/>
              </a:ext>
            </a:extLst>
          </p:cNvPr>
          <p:cNvPicPr/>
          <p:nvPr/>
        </p:nvPicPr>
        <p:blipFill>
          <a:blip r:embed="rId6"/>
          <a:stretch/>
        </p:blipFill>
        <p:spPr>
          <a:xfrm>
            <a:off x="10339560" y="5834520"/>
            <a:ext cx="1641600" cy="730440"/>
          </a:xfrm>
          <a:prstGeom prst="rect">
            <a:avLst/>
          </a:prstGeom>
          <a:ln w="0">
            <a:noFill/>
          </a:ln>
        </p:spPr>
      </p:pic>
      <p:pic>
        <p:nvPicPr>
          <p:cNvPr id="10" name="Picture 9">
            <a:extLst>
              <a:ext uri="{FF2B5EF4-FFF2-40B4-BE49-F238E27FC236}">
                <a16:creationId xmlns:a16="http://schemas.microsoft.com/office/drawing/2014/main" id="{B1C917B3-C079-4FFB-A4C5-5CF1A9094921}"/>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597"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spcBef>
                <a:spcPts val="1001"/>
              </a:spcBef>
              <a:buClr>
                <a:srgbClr val="000000"/>
              </a:buClr>
              <a:buNone/>
            </a:pPr>
            <a:r>
              <a:rPr lang="en-US" sz="2800" b="0" strike="noStrike" spc="-1">
                <a:solidFill>
                  <a:srgbClr val="000000"/>
                </a:solidFill>
                <a:latin typeface="-apple-system"/>
              </a:rPr>
              <a:t>3. Simple gives you more!</a:t>
            </a:r>
            <a:endParaRPr lang="en-US" sz="2800" b="0" strike="noStrike" spc="-1">
              <a:solidFill>
                <a:srgbClr val="000000"/>
              </a:solidFill>
              <a:latin typeface="Calibri"/>
            </a:endParaRPr>
          </a:p>
          <a:p>
            <a:pPr lvl="1">
              <a:spcBef>
                <a:spcPts val="1001"/>
              </a:spcBef>
              <a:buClr>
                <a:srgbClr val="000000"/>
              </a:buClr>
              <a:buFont typeface="Arial"/>
              <a:buChar char="•"/>
            </a:pPr>
            <a:r>
              <a:rPr lang="en-US" b="0" strike="noStrike" spc="-1">
                <a:solidFill>
                  <a:srgbClr val="000000"/>
                </a:solidFill>
                <a:latin typeface="-apple-system"/>
              </a:rPr>
              <a:t>Stackoverflow Legionaries</a:t>
            </a:r>
            <a:endParaRPr lang="en-US" b="0" strike="noStrike" spc="-1">
              <a:solidFill>
                <a:srgbClr val="000000"/>
              </a:solidFill>
              <a:latin typeface="Calibri"/>
            </a:endParaRPr>
          </a:p>
        </p:txBody>
      </p:sp>
      <p:pic>
        <p:nvPicPr>
          <p:cNvPr id="598" name="Picture 4"/>
          <p:cNvPicPr/>
          <p:nvPr/>
        </p:nvPicPr>
        <p:blipFill>
          <a:blip r:embed="rId3"/>
          <a:stretch/>
        </p:blipFill>
        <p:spPr>
          <a:xfrm>
            <a:off x="5073120" y="1261800"/>
            <a:ext cx="6585120" cy="4758480"/>
          </a:xfrm>
          <a:prstGeom prst="rect">
            <a:avLst/>
          </a:prstGeom>
          <a:ln>
            <a:noFill/>
          </a:ln>
          <a:effectLst>
            <a:outerShdw blurRad="292100" dist="139700" dir="2700000" algn="tl" rotWithShape="0">
              <a:srgbClr val="333333">
                <a:alpha val="65000"/>
              </a:srgbClr>
            </a:outerShdw>
          </a:effectLst>
        </p:spPr>
      </p:pic>
      <p:sp>
        <p:nvSpPr>
          <p:cNvPr id="599" name="TextBox 6"/>
          <p:cNvSpPr/>
          <p:nvPr/>
        </p:nvSpPr>
        <p:spPr>
          <a:xfrm>
            <a:off x="167760" y="6017400"/>
            <a:ext cx="751284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https://stackoverflow.com/users?tab=Reputation&amp;filter=all</a:t>
            </a:r>
            <a:endParaRPr lang="en-US" sz="1800" b="0" strike="noStrike" spc="-1"/>
          </a:p>
        </p:txBody>
      </p:sp>
      <p:sp>
        <p:nvSpPr>
          <p:cNvPr id="600" name="TextBox 8"/>
          <p:cNvSpPr/>
          <p:nvPr/>
        </p:nvSpPr>
        <p:spPr>
          <a:xfrm>
            <a:off x="167760" y="6275520"/>
            <a:ext cx="937224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5"/>
              </a:rPr>
              <a:t>https://stackexchange.com/leagues/1/alltime/stackoverflow/2008-07-31/22656#22656</a:t>
            </a:r>
            <a:endParaRPr lang="en-US" sz="1800" b="0" strike="noStrike" spc="-1"/>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3C71AC29-3A64-4CE6-9AEE-155D110F73DE}"/>
              </a:ext>
            </a:extLst>
          </p:cNvPr>
          <p:cNvPicPr/>
          <p:nvPr/>
        </p:nvPicPr>
        <p:blipFill>
          <a:blip r:embed="rId6"/>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ED6E9663-2767-4433-996C-55E9ACE143D9}"/>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Stackoverflow Legionaries  - Jon Skeet C#</a:t>
            </a:r>
            <a:endParaRPr lang="en-US" sz="2800" b="0" strike="noStrike" spc="-1">
              <a:solidFill>
                <a:srgbClr val="000000"/>
              </a:solidFill>
              <a:latin typeface="Calibri"/>
            </a:endParaRPr>
          </a:p>
        </p:txBody>
      </p:sp>
      <p:pic>
        <p:nvPicPr>
          <p:cNvPr id="603" name="Picture 7"/>
          <p:cNvPicPr/>
          <p:nvPr/>
        </p:nvPicPr>
        <p:blipFill>
          <a:blip r:embed="rId3"/>
          <a:srcRect b="52402"/>
          <a:stretch/>
        </p:blipFill>
        <p:spPr>
          <a:xfrm>
            <a:off x="679680" y="2070000"/>
            <a:ext cx="6513120" cy="4178160"/>
          </a:xfrm>
          <a:prstGeom prst="rect">
            <a:avLst/>
          </a:prstGeom>
          <a:ln>
            <a:noFill/>
          </a:ln>
          <a:effectLst>
            <a:outerShdw blurRad="292100" dist="139700" dir="2700000" algn="tl" rotWithShape="0">
              <a:srgbClr val="333333">
                <a:alpha val="65000"/>
              </a:srgbClr>
            </a:outerShdw>
          </a:effectLst>
        </p:spPr>
      </p:pic>
      <p:pic>
        <p:nvPicPr>
          <p:cNvPr id="604" name="Picture 9"/>
          <p:cNvPicPr/>
          <p:nvPr/>
        </p:nvPicPr>
        <p:blipFill>
          <a:blip r:embed="rId3"/>
          <a:srcRect l="34101" t="47836" r="5333"/>
          <a:stretch/>
        </p:blipFill>
        <p:spPr>
          <a:xfrm>
            <a:off x="7321320" y="1398600"/>
            <a:ext cx="4443480" cy="515808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EB7A6CBF-A131-467A-813A-312C86793ADD}"/>
              </a:ext>
            </a:extLst>
          </p:cNvPr>
          <p:cNvPicPr/>
          <p:nvPr/>
        </p:nvPicPr>
        <p:blipFill>
          <a:blip r:embed="rId4"/>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28DC5D0C-0AFC-4587-951B-70F64957B1F0}"/>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6"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4.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Already Answered!</a:t>
            </a:r>
            <a:endParaRPr lang="en-US" sz="2800" b="0" strike="noStrike" spc="-1">
              <a:solidFill>
                <a:srgbClr val="000000"/>
              </a:solidFill>
              <a:latin typeface="Calibri"/>
            </a:endParaRPr>
          </a:p>
        </p:txBody>
      </p:sp>
      <p:pic>
        <p:nvPicPr>
          <p:cNvPr id="607" name="Picture 3"/>
          <p:cNvPicPr/>
          <p:nvPr/>
        </p:nvPicPr>
        <p:blipFill>
          <a:blip r:embed="rId3"/>
          <a:stretch/>
        </p:blipFill>
        <p:spPr>
          <a:xfrm>
            <a:off x="679680" y="2502360"/>
            <a:ext cx="5145120" cy="3540240"/>
          </a:xfrm>
          <a:prstGeom prst="rect">
            <a:avLst/>
          </a:prstGeom>
          <a:ln>
            <a:noFill/>
          </a:ln>
          <a:effectLst>
            <a:outerShdw blurRad="292100" dist="139700" dir="2700000" algn="tl" rotWithShape="0">
              <a:srgbClr val="333333">
                <a:alpha val="65000"/>
              </a:srgbClr>
            </a:outerShdw>
          </a:effectLst>
        </p:spPr>
      </p:pic>
      <p:pic>
        <p:nvPicPr>
          <p:cNvPr id="608" name="Picture 4"/>
          <p:cNvPicPr/>
          <p:nvPr/>
        </p:nvPicPr>
        <p:blipFill>
          <a:blip r:embed="rId4"/>
          <a:stretch/>
        </p:blipFill>
        <p:spPr>
          <a:xfrm>
            <a:off x="6095880" y="2502360"/>
            <a:ext cx="5504400" cy="3516480"/>
          </a:xfrm>
          <a:prstGeom prst="rect">
            <a:avLst/>
          </a:prstGeom>
          <a:ln>
            <a:noFill/>
          </a:ln>
          <a:effectLst>
            <a:outerShdw blurRad="292100" dist="139700" dir="2700000" algn="tl" rotWithShape="0">
              <a:srgbClr val="333333">
                <a:alpha val="65000"/>
              </a:srgbClr>
            </a:outerShdw>
          </a:effectLst>
        </p:spPr>
      </p:pic>
      <p:sp>
        <p:nvSpPr>
          <p:cNvPr id="609" name="TextBox 5"/>
          <p:cNvSpPr/>
          <p:nvPr/>
        </p:nvSpPr>
        <p:spPr>
          <a:xfrm>
            <a:off x="598998" y="1917720"/>
            <a:ext cx="1997640" cy="577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3200" b="0" strike="noStrike" spc="-1">
                <a:solidFill>
                  <a:srgbClr val="000000"/>
                </a:solidFill>
                <a:highlight>
                  <a:srgbClr val="FFFF00"/>
                </a:highlight>
                <a:latin typeface="Calibri"/>
              </a:rPr>
              <a:t>Question</a:t>
            </a:r>
            <a:endParaRPr lang="en-US" sz="3200" b="0" strike="noStrike" spc="-1">
              <a:latin typeface="Arial"/>
            </a:endParaRPr>
          </a:p>
        </p:txBody>
      </p:sp>
      <p:sp>
        <p:nvSpPr>
          <p:cNvPr id="610" name="TextBox 6"/>
          <p:cNvSpPr/>
          <p:nvPr/>
        </p:nvSpPr>
        <p:spPr>
          <a:xfrm>
            <a:off x="5992263" y="1917720"/>
            <a:ext cx="1677600" cy="577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3200" b="0" strike="noStrike" spc="-1">
                <a:solidFill>
                  <a:srgbClr val="000000"/>
                </a:solidFill>
                <a:highlight>
                  <a:srgbClr val="FFFF00"/>
                </a:highlight>
                <a:latin typeface="Calibri"/>
              </a:rPr>
              <a:t>Answer</a:t>
            </a:r>
            <a:endParaRPr lang="en-US" sz="3200" b="0" strike="noStrike" spc="-1">
              <a:latin typeface="Arial"/>
            </a:endParaRPr>
          </a:p>
        </p:txBody>
      </p:sp>
      <p:pic>
        <p:nvPicPr>
          <p:cNvPr id="8" name="Picture 3">
            <a:extLst>
              <a:ext uri="{FF2B5EF4-FFF2-40B4-BE49-F238E27FC236}">
                <a16:creationId xmlns:a16="http://schemas.microsoft.com/office/drawing/2014/main" id="{2536A0FF-7B4B-4C1A-92BE-658EF59A5464}"/>
              </a:ext>
            </a:extLst>
          </p:cNvPr>
          <p:cNvPicPr/>
          <p:nvPr/>
        </p:nvPicPr>
        <p:blipFill>
          <a:blip r:embed="rId5"/>
          <a:stretch/>
        </p:blipFill>
        <p:spPr>
          <a:xfrm>
            <a:off x="10339560" y="5834520"/>
            <a:ext cx="1641600" cy="730440"/>
          </a:xfrm>
          <a:prstGeom prst="rect">
            <a:avLst/>
          </a:prstGeom>
          <a:ln w="0">
            <a:noFill/>
          </a:ln>
        </p:spPr>
      </p:pic>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12" name="PlaceHolder 2"/>
          <p:cNvSpPr>
            <a:spLocks noGrp="1"/>
          </p:cNvSpPr>
          <p:nvPr>
            <p:ph/>
          </p:nvPr>
        </p:nvSpPr>
        <p:spPr>
          <a:xfrm>
            <a:off x="679680" y="141120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4.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Already Answered!</a:t>
            </a:r>
            <a:endParaRPr lang="en-US" sz="2800" b="0" strike="noStrike" spc="-1">
              <a:solidFill>
                <a:srgbClr val="000000"/>
              </a:solidFill>
              <a:latin typeface="Calibri"/>
            </a:endParaRPr>
          </a:p>
        </p:txBody>
      </p:sp>
      <p:pic>
        <p:nvPicPr>
          <p:cNvPr id="613" name="Picture 3"/>
          <p:cNvPicPr/>
          <p:nvPr/>
        </p:nvPicPr>
        <p:blipFill>
          <a:blip r:embed="rId3"/>
          <a:stretch/>
        </p:blipFill>
        <p:spPr>
          <a:xfrm>
            <a:off x="533520" y="2502360"/>
            <a:ext cx="5145120" cy="3540240"/>
          </a:xfrm>
          <a:prstGeom prst="rect">
            <a:avLst/>
          </a:prstGeom>
          <a:ln>
            <a:noFill/>
          </a:ln>
          <a:effectLst>
            <a:outerShdw blurRad="292100" dist="139700" dir="2700000" algn="tl" rotWithShape="0">
              <a:srgbClr val="333333">
                <a:alpha val="65000"/>
              </a:srgbClr>
            </a:outerShdw>
          </a:effectLst>
        </p:spPr>
      </p:pic>
      <p:sp>
        <p:nvSpPr>
          <p:cNvPr id="614" name="TextBox 5"/>
          <p:cNvSpPr/>
          <p:nvPr/>
        </p:nvSpPr>
        <p:spPr>
          <a:xfrm>
            <a:off x="443160" y="1917720"/>
            <a:ext cx="1997640" cy="577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3200" b="0" strike="noStrike" spc="-1">
                <a:solidFill>
                  <a:srgbClr val="000000"/>
                </a:solidFill>
                <a:highlight>
                  <a:srgbClr val="FFFF00"/>
                </a:highlight>
                <a:latin typeface="Calibri"/>
              </a:rPr>
              <a:t>Question</a:t>
            </a:r>
            <a:endParaRPr lang="en-US" sz="3200" b="0" strike="noStrike" spc="-1">
              <a:latin typeface="Arial"/>
            </a:endParaRPr>
          </a:p>
        </p:txBody>
      </p:sp>
      <p:sp>
        <p:nvSpPr>
          <p:cNvPr id="615" name="TextBox 6"/>
          <p:cNvSpPr/>
          <p:nvPr/>
        </p:nvSpPr>
        <p:spPr>
          <a:xfrm>
            <a:off x="5937300" y="1229040"/>
            <a:ext cx="1650600" cy="5810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3200" b="0" strike="noStrike" spc="-1">
                <a:solidFill>
                  <a:srgbClr val="000000"/>
                </a:solidFill>
                <a:highlight>
                  <a:srgbClr val="FFFF00"/>
                </a:highlight>
                <a:latin typeface="Calibri"/>
              </a:rPr>
              <a:t>Answer</a:t>
            </a:r>
            <a:endParaRPr lang="en-US" sz="3200" b="0" strike="noStrike" spc="-1">
              <a:latin typeface="Arial"/>
            </a:endParaRPr>
          </a:p>
        </p:txBody>
      </p:sp>
      <p:pic>
        <p:nvPicPr>
          <p:cNvPr id="616" name="Picture 7"/>
          <p:cNvPicPr/>
          <p:nvPr/>
        </p:nvPicPr>
        <p:blipFill>
          <a:blip r:embed="rId4"/>
          <a:stretch/>
        </p:blipFill>
        <p:spPr>
          <a:xfrm>
            <a:off x="6042212" y="1810080"/>
            <a:ext cx="4429291" cy="4739454"/>
          </a:xfrm>
          <a:prstGeom prst="rect">
            <a:avLst/>
          </a:prstGeom>
          <a:ln>
            <a:noFill/>
          </a:ln>
          <a:effectLst>
            <a:outerShdw blurRad="292100" dist="139700" dir="2700000" algn="tl" rotWithShape="0">
              <a:srgbClr val="333333">
                <a:alpha val="65000"/>
              </a:srgbClr>
            </a:outerShdw>
          </a:effectLst>
        </p:spPr>
      </p:pic>
      <p:pic>
        <p:nvPicPr>
          <p:cNvPr id="8" name="Picture 3">
            <a:extLst>
              <a:ext uri="{FF2B5EF4-FFF2-40B4-BE49-F238E27FC236}">
                <a16:creationId xmlns:a16="http://schemas.microsoft.com/office/drawing/2014/main" id="{03C76216-75AC-43C0-80C5-FFF86DEF3034}"/>
              </a:ext>
            </a:extLst>
          </p:cNvPr>
          <p:cNvPicPr/>
          <p:nvPr/>
        </p:nvPicPr>
        <p:blipFill>
          <a:blip r:embed="rId5"/>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B5186CA0-A242-4CFF-A858-090978990F30}"/>
              </a:ext>
            </a:extLst>
          </p:cNvPr>
          <p:cNvSpPr/>
          <p:nvPr/>
        </p:nvSpPr>
        <p:spPr>
          <a:xfrm>
            <a:off x="8441635" y="2077719"/>
            <a:ext cx="1709530" cy="17780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DA5F3D-53CF-4FF3-84BD-A7AEE4D7D336}"/>
              </a:ext>
            </a:extLst>
          </p:cNvPr>
          <p:cNvSpPr/>
          <p:nvPr/>
        </p:nvSpPr>
        <p:spPr>
          <a:xfrm>
            <a:off x="6420679" y="3134360"/>
            <a:ext cx="1901686" cy="19304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3E12C77-02BD-4BCE-8C4C-9A8DF61D7741}"/>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28"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29" name="Picture 7"/>
          <p:cNvPicPr/>
          <p:nvPr/>
        </p:nvPicPr>
        <p:blipFill>
          <a:blip r:embed="rId3"/>
          <a:stretch/>
        </p:blipFill>
        <p:spPr>
          <a:xfrm>
            <a:off x="10339560" y="5834520"/>
            <a:ext cx="1641600" cy="730440"/>
          </a:xfrm>
          <a:prstGeom prst="rect">
            <a:avLst/>
          </a:prstGeom>
          <a:ln w="0">
            <a:noFill/>
          </a:ln>
        </p:spPr>
      </p:pic>
      <p:pic>
        <p:nvPicPr>
          <p:cNvPr id="130" name="Picture 6"/>
          <p:cNvPicPr/>
          <p:nvPr/>
        </p:nvPicPr>
        <p:blipFill>
          <a:blip r:embed="rId4"/>
          <a:stretch/>
        </p:blipFill>
        <p:spPr>
          <a:xfrm>
            <a:off x="1989300" y="1781992"/>
            <a:ext cx="8213400" cy="4593600"/>
          </a:xfrm>
          <a:prstGeom prst="rect">
            <a:avLst/>
          </a:prstGeom>
          <a:ln>
            <a:noFill/>
          </a:ln>
          <a:effectLst>
            <a:softEdge rad="112500"/>
          </a:effectLst>
        </p:spPr>
      </p:pic>
      <p:sp>
        <p:nvSpPr>
          <p:cNvPr id="7" name="TextBox 6">
            <a:extLst>
              <a:ext uri="{FF2B5EF4-FFF2-40B4-BE49-F238E27FC236}">
                <a16:creationId xmlns:a16="http://schemas.microsoft.com/office/drawing/2014/main" id="{F2D5D013-B2D3-4BFD-874E-E219F419F6E2}"/>
              </a:ext>
            </a:extLst>
          </p:cNvPr>
          <p:cNvSpPr txBox="1"/>
          <p:nvPr/>
        </p:nvSpPr>
        <p:spPr>
          <a:xfrm>
            <a:off x="182220" y="1328351"/>
            <a:ext cx="6096000" cy="480131"/>
          </a:xfrm>
          <a:prstGeom prst="rect">
            <a:avLst/>
          </a:prstGeom>
          <a:noFill/>
        </p:spPr>
        <p:txBody>
          <a:bodyPr wrap="square">
            <a:spAutoFit/>
          </a:bodyPr>
          <a:lstStyle/>
          <a:p>
            <a:pPr marL="685800" lvl="1" indent="-228600">
              <a:lnSpc>
                <a:spcPct val="90000"/>
              </a:lnSpc>
              <a:spcBef>
                <a:spcPts val="499"/>
              </a:spcBef>
              <a:buClr>
                <a:srgbClr val="000000"/>
              </a:buClr>
              <a:buFont typeface="Arial"/>
              <a:buChar char="•"/>
            </a:pPr>
            <a:r>
              <a:rPr lang="en-US" sz="2800" b="0" strike="noStrike" spc="-1">
                <a:solidFill>
                  <a:srgbClr val="000000"/>
                </a:solidFill>
                <a:latin typeface="-apple-system"/>
              </a:rPr>
              <a:t>Why do you need to learn it?</a:t>
            </a:r>
            <a:endParaRPr lang="en-US" sz="2800" b="0" strike="noStrike" spc="-1">
              <a:latin typeface="-apple-system"/>
            </a:endParaRPr>
          </a:p>
        </p:txBody>
      </p:sp>
    </p:spTree>
    <p:extLst>
      <p:ext uri="{BB962C8B-B14F-4D97-AF65-F5344CB8AC3E}">
        <p14:creationId xmlns:p14="http://schemas.microsoft.com/office/powerpoint/2010/main" val="268839158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18" name="PlaceHolder 2"/>
          <p:cNvSpPr>
            <a:spLocks noGrp="1"/>
          </p:cNvSpPr>
          <p:nvPr>
            <p:ph/>
          </p:nvPr>
        </p:nvSpPr>
        <p:spPr>
          <a:xfrm>
            <a:off x="53352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pic>
        <p:nvPicPr>
          <p:cNvPr id="619" name="Picture 10"/>
          <p:cNvPicPr/>
          <p:nvPr/>
        </p:nvPicPr>
        <p:blipFill>
          <a:blip r:embed="rId3"/>
          <a:stretch/>
        </p:blipFill>
        <p:spPr>
          <a:xfrm>
            <a:off x="4363560" y="2168640"/>
            <a:ext cx="3540692" cy="4099320"/>
          </a:xfrm>
          <a:prstGeom prst="rect">
            <a:avLst/>
          </a:prstGeom>
          <a:ln>
            <a:noFill/>
          </a:ln>
          <a:effectLst>
            <a:outerShdw blurRad="292100" dist="139700" dir="2700000" algn="tl" rotWithShape="0">
              <a:srgbClr val="333333">
                <a:alpha val="65000"/>
              </a:srgbClr>
            </a:outerShdw>
          </a:effectLst>
        </p:spPr>
      </p:pic>
      <p:sp>
        <p:nvSpPr>
          <p:cNvPr id="620" name="TextBox 12"/>
          <p:cNvSpPr/>
          <p:nvPr/>
        </p:nvSpPr>
        <p:spPr>
          <a:xfrm>
            <a:off x="254160" y="6253200"/>
            <a:ext cx="77212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4"/>
              </a:rPr>
              <a:t>https://github.com/collections/front-end-javascript-frameworks</a:t>
            </a:r>
            <a:endParaRPr lang="en-US" sz="1800" b="0" strike="noStrike" spc="-1"/>
          </a:p>
          <a:p>
            <a:pPr>
              <a:lnSpc>
                <a:spcPct val="100000"/>
              </a:lnSpc>
              <a:buNone/>
            </a:pPr>
            <a:endParaRPr lang="en-US" sz="1800" b="0" strike="noStrike" spc="-1">
              <a:latin typeface="Arial"/>
            </a:endParaRPr>
          </a:p>
        </p:txBody>
      </p:sp>
      <p:pic>
        <p:nvPicPr>
          <p:cNvPr id="6" name="Picture 3">
            <a:extLst>
              <a:ext uri="{FF2B5EF4-FFF2-40B4-BE49-F238E27FC236}">
                <a16:creationId xmlns:a16="http://schemas.microsoft.com/office/drawing/2014/main" id="{A138A9D9-2976-446D-964B-BA10338C386A}"/>
              </a:ext>
            </a:extLst>
          </p:cNvPr>
          <p:cNvPicPr/>
          <p:nvPr/>
        </p:nvPicPr>
        <p:blipFill>
          <a:blip r:embed="rId5"/>
          <a:stretch/>
        </p:blipFill>
        <p:spPr>
          <a:xfrm>
            <a:off x="10339560" y="5834520"/>
            <a:ext cx="1641600" cy="730440"/>
          </a:xfrm>
          <a:prstGeom prst="rect">
            <a:avLst/>
          </a:prstGeom>
          <a:ln w="0">
            <a:noFill/>
          </a:ln>
        </p:spPr>
      </p:pic>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22" name="PlaceHolder 2"/>
          <p:cNvSpPr>
            <a:spLocks noGrp="1"/>
          </p:cNvSpPr>
          <p:nvPr>
            <p:ph/>
          </p:nvPr>
        </p:nvSpPr>
        <p:spPr>
          <a:xfrm>
            <a:off x="67968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pic>
        <p:nvPicPr>
          <p:cNvPr id="623" name="Picture 4"/>
          <p:cNvPicPr/>
          <p:nvPr/>
        </p:nvPicPr>
        <p:blipFill>
          <a:blip r:embed="rId3"/>
          <a:srcRect b="47456"/>
          <a:stretch/>
        </p:blipFill>
        <p:spPr>
          <a:xfrm>
            <a:off x="1561320" y="2153870"/>
            <a:ext cx="8577291" cy="4419729"/>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38249B48-4E8A-4B3A-9347-0FD06F91184B}"/>
              </a:ext>
            </a:extLst>
          </p:cNvPr>
          <p:cNvPicPr/>
          <p:nvPr/>
        </p:nvPicPr>
        <p:blipFill>
          <a:blip r:embed="rId4"/>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38062173-6BA5-466D-8054-6D42492DEF1A}"/>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25" name="PlaceHolder 2"/>
          <p:cNvSpPr>
            <a:spLocks noGrp="1"/>
          </p:cNvSpPr>
          <p:nvPr>
            <p:ph/>
          </p:nvPr>
        </p:nvSpPr>
        <p:spPr>
          <a:xfrm>
            <a:off x="62640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pic>
        <p:nvPicPr>
          <p:cNvPr id="626" name="Picture 5"/>
          <p:cNvPicPr/>
          <p:nvPr/>
        </p:nvPicPr>
        <p:blipFill>
          <a:blip r:embed="rId3"/>
          <a:stretch/>
        </p:blipFill>
        <p:spPr>
          <a:xfrm>
            <a:off x="2963160" y="2159552"/>
            <a:ext cx="5491029" cy="4361488"/>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6FE2277C-CDEF-47B7-9711-108E53012D8F}"/>
              </a:ext>
            </a:extLst>
          </p:cNvPr>
          <p:cNvPicPr/>
          <p:nvPr/>
        </p:nvPicPr>
        <p:blipFill>
          <a:blip r:embed="rId4"/>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1F1B98B2-F883-487C-8B7B-90662DC9BB7B}"/>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28" name="PlaceHolder 2"/>
          <p:cNvSpPr>
            <a:spLocks noGrp="1"/>
          </p:cNvSpPr>
          <p:nvPr>
            <p:ph/>
          </p:nvPr>
        </p:nvSpPr>
        <p:spPr>
          <a:xfrm>
            <a:off x="633240" y="122724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pic>
        <p:nvPicPr>
          <p:cNvPr id="629" name="Picture 4"/>
          <p:cNvPicPr/>
          <p:nvPr/>
        </p:nvPicPr>
        <p:blipFill>
          <a:blip r:embed="rId3"/>
          <a:stretch/>
        </p:blipFill>
        <p:spPr>
          <a:xfrm>
            <a:off x="2563920" y="2643480"/>
            <a:ext cx="7063920" cy="2986920"/>
          </a:xfrm>
          <a:prstGeom prst="rect">
            <a:avLst/>
          </a:prstGeom>
          <a:ln>
            <a:noFill/>
          </a:ln>
          <a:effectLst>
            <a:outerShdw blurRad="292100" dist="139700" dir="2700000" algn="tl" rotWithShape="0">
              <a:srgbClr val="333333">
                <a:alpha val="65000"/>
              </a:srgbClr>
            </a:outerShdw>
          </a:effectLst>
        </p:spPr>
      </p:pic>
      <p:sp>
        <p:nvSpPr>
          <p:cNvPr id="630" name="Rectangle 6"/>
          <p:cNvSpPr/>
          <p:nvPr/>
        </p:nvSpPr>
        <p:spPr>
          <a:xfrm>
            <a:off x="3497760" y="5052240"/>
            <a:ext cx="3718080" cy="1900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pic>
        <p:nvPicPr>
          <p:cNvPr id="6" name="Picture 3">
            <a:extLst>
              <a:ext uri="{FF2B5EF4-FFF2-40B4-BE49-F238E27FC236}">
                <a16:creationId xmlns:a16="http://schemas.microsoft.com/office/drawing/2014/main" id="{7E78CBAD-D7C2-4C8D-BD06-7099FDF2410B}"/>
              </a:ext>
            </a:extLst>
          </p:cNvPr>
          <p:cNvPicPr/>
          <p:nvPr/>
        </p:nvPicPr>
        <p:blipFill>
          <a:blip r:embed="rId4"/>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EA848BF4-CB5D-44F5-B9F8-02DC184057A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32" name="PlaceHolder 2"/>
          <p:cNvSpPr>
            <a:spLocks noGrp="1"/>
          </p:cNvSpPr>
          <p:nvPr>
            <p:ph/>
          </p:nvPr>
        </p:nvSpPr>
        <p:spPr>
          <a:xfrm>
            <a:off x="60552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sp>
        <p:nvSpPr>
          <p:cNvPr id="633" name="TextBox 7"/>
          <p:cNvSpPr/>
          <p:nvPr/>
        </p:nvSpPr>
        <p:spPr>
          <a:xfrm>
            <a:off x="0" y="5493240"/>
            <a:ext cx="9143640" cy="11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3"/>
              </a:rPr>
              <a:t>https://github.com/webpack-contrib/sass-loader/releases</a:t>
            </a:r>
            <a:endParaRPr lang="en-US" sz="1800" b="0" strike="noStrike" spc="-1"/>
          </a:p>
          <a:p>
            <a:pPr marL="182880" algn="just">
              <a:lnSpc>
                <a:spcPct val="107000"/>
              </a:lnSpc>
              <a:spcBef>
                <a:spcPts val="799"/>
              </a:spcBef>
              <a:buNone/>
              <a:tabLst>
                <a:tab pos="0" algn="l"/>
              </a:tabLst>
            </a:pPr>
            <a:r>
              <a:rPr lang="en-US" sz="1800" b="0" u="sng" strike="noStrike" spc="-1">
                <a:solidFill>
                  <a:srgbClr val="0563C1"/>
                </a:solidFill>
                <a:uFillTx/>
                <a:ea typeface="Segoe UI"/>
                <a:hlinkClick r:id="rId4"/>
              </a:rPr>
              <a:t>https://github.com/webpack-contrib/sass-loader/releases/tag/v8.0.0</a:t>
            </a:r>
            <a:endParaRPr lang="en-US" sz="1800" b="0" strike="noStrike" spc="-1"/>
          </a:p>
          <a:p>
            <a:pPr marL="182880" algn="just">
              <a:lnSpc>
                <a:spcPct val="107000"/>
              </a:lnSpc>
              <a:spcBef>
                <a:spcPts val="799"/>
              </a:spcBef>
              <a:buNone/>
              <a:tabLst>
                <a:tab pos="0" algn="l"/>
              </a:tabLst>
            </a:pPr>
            <a:r>
              <a:rPr lang="en-US" sz="1800" b="0" u="sng" strike="noStrike" spc="-1">
                <a:solidFill>
                  <a:srgbClr val="0563C1"/>
                </a:solidFill>
                <a:uFillTx/>
                <a:ea typeface="Segoe UI"/>
                <a:hlinkClick r:id="rId5"/>
              </a:rPr>
              <a:t>https://github.com/webpack-contrib/sass-loader/releases/tag/v9.0.0</a:t>
            </a:r>
            <a:endParaRPr lang="en-US" sz="1800" b="0" strike="noStrike" spc="-1"/>
          </a:p>
        </p:txBody>
      </p:sp>
      <p:pic>
        <p:nvPicPr>
          <p:cNvPr id="634" name="Picture 8"/>
          <p:cNvPicPr/>
          <p:nvPr/>
        </p:nvPicPr>
        <p:blipFill>
          <a:blip r:embed="rId6"/>
          <a:stretch/>
        </p:blipFill>
        <p:spPr>
          <a:xfrm>
            <a:off x="317160" y="2139812"/>
            <a:ext cx="5778840" cy="3306628"/>
          </a:xfrm>
          <a:prstGeom prst="rect">
            <a:avLst/>
          </a:prstGeom>
          <a:ln>
            <a:noFill/>
          </a:ln>
          <a:effectLst>
            <a:outerShdw blurRad="292100" dist="139700" dir="2700000" algn="tl" rotWithShape="0">
              <a:srgbClr val="333333">
                <a:alpha val="65000"/>
              </a:srgbClr>
            </a:outerShdw>
          </a:effectLst>
        </p:spPr>
      </p:pic>
      <p:pic>
        <p:nvPicPr>
          <p:cNvPr id="635" name="Picture 5"/>
          <p:cNvPicPr/>
          <p:nvPr/>
        </p:nvPicPr>
        <p:blipFill rotWithShape="1">
          <a:blip r:embed="rId7"/>
          <a:srcRect b="2426"/>
          <a:stretch/>
        </p:blipFill>
        <p:spPr>
          <a:xfrm>
            <a:off x="6328800" y="2160691"/>
            <a:ext cx="5329680" cy="3285750"/>
          </a:xfrm>
          <a:prstGeom prst="rect">
            <a:avLst/>
          </a:prstGeom>
          <a:ln>
            <a:noFill/>
          </a:ln>
          <a:effectLst>
            <a:outerShdw blurRad="292100" dist="139700" dir="2700000" algn="tl" rotWithShape="0">
              <a:srgbClr val="333333">
                <a:alpha val="65000"/>
              </a:srgbClr>
            </a:outerShdw>
          </a:effectLst>
        </p:spPr>
      </p:pic>
      <p:sp>
        <p:nvSpPr>
          <p:cNvPr id="636" name="Rectangle 3"/>
          <p:cNvSpPr/>
          <p:nvPr/>
        </p:nvSpPr>
        <p:spPr>
          <a:xfrm>
            <a:off x="533520" y="3780330"/>
            <a:ext cx="2016360" cy="1396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637" name="Rectangle 9"/>
          <p:cNvSpPr/>
          <p:nvPr/>
        </p:nvSpPr>
        <p:spPr>
          <a:xfrm>
            <a:off x="6559950" y="3424680"/>
            <a:ext cx="2214000" cy="1101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pic>
        <p:nvPicPr>
          <p:cNvPr id="9" name="Picture 3">
            <a:extLst>
              <a:ext uri="{FF2B5EF4-FFF2-40B4-BE49-F238E27FC236}">
                <a16:creationId xmlns:a16="http://schemas.microsoft.com/office/drawing/2014/main" id="{97E91DE1-903D-43E3-9A57-D9038E95941F}"/>
              </a:ext>
            </a:extLst>
          </p:cNvPr>
          <p:cNvPicPr/>
          <p:nvPr/>
        </p:nvPicPr>
        <p:blipFill>
          <a:blip r:embed="rId8"/>
          <a:stretch/>
        </p:blipFill>
        <p:spPr>
          <a:xfrm>
            <a:off x="10339560" y="5834520"/>
            <a:ext cx="1641600" cy="730440"/>
          </a:xfrm>
          <a:prstGeom prst="rect">
            <a:avLst/>
          </a:prstGeom>
          <a:ln w="0">
            <a:noFill/>
          </a:ln>
        </p:spPr>
      </p:pic>
      <p:pic>
        <p:nvPicPr>
          <p:cNvPr id="10" name="Picture 9">
            <a:extLst>
              <a:ext uri="{FF2B5EF4-FFF2-40B4-BE49-F238E27FC236}">
                <a16:creationId xmlns:a16="http://schemas.microsoft.com/office/drawing/2014/main" id="{5C037705-1605-4FC7-8908-F7688467F299}"/>
              </a:ext>
            </a:extLst>
          </p:cNvPr>
          <p:cNvPicPr>
            <a:picLocks noChangeAspect="1"/>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39" name="PlaceHolder 2"/>
          <p:cNvSpPr>
            <a:spLocks noGrp="1"/>
          </p:cNvSpPr>
          <p:nvPr>
            <p:ph/>
          </p:nvPr>
        </p:nvSpPr>
        <p:spPr>
          <a:xfrm>
            <a:off x="67968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pic>
        <p:nvPicPr>
          <p:cNvPr id="640" name="Picture 10"/>
          <p:cNvPicPr/>
          <p:nvPr/>
        </p:nvPicPr>
        <p:blipFill>
          <a:blip r:embed="rId3"/>
          <a:srcRect b="50998"/>
          <a:stretch/>
        </p:blipFill>
        <p:spPr>
          <a:xfrm>
            <a:off x="1599120" y="2204160"/>
            <a:ext cx="3655786" cy="4022399"/>
          </a:xfrm>
          <a:prstGeom prst="rect">
            <a:avLst/>
          </a:prstGeom>
          <a:ln>
            <a:noFill/>
          </a:ln>
          <a:effectLst>
            <a:outerShdw blurRad="292100" dist="139700" dir="2700000" algn="tl" rotWithShape="0">
              <a:srgbClr val="333333">
                <a:alpha val="65000"/>
              </a:srgbClr>
            </a:outerShdw>
          </a:effectLst>
        </p:spPr>
      </p:pic>
      <p:sp>
        <p:nvSpPr>
          <p:cNvPr id="641" name="TextBox 11"/>
          <p:cNvSpPr/>
          <p:nvPr/>
        </p:nvSpPr>
        <p:spPr>
          <a:xfrm>
            <a:off x="176400" y="6347160"/>
            <a:ext cx="1208088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550" b="0" u="sng" strike="noStrike" spc="-1">
                <a:solidFill>
                  <a:srgbClr val="0563C1"/>
                </a:solidFill>
                <a:uFillTx/>
                <a:hlinkClick r:id="rId4"/>
              </a:rPr>
              <a:t>https://stackoverflow.com/questions/58184549/sass-loader-error-invalid-options-object-that-does-not-match-the-api-schema</a:t>
            </a:r>
            <a:endParaRPr lang="en-US" sz="1550" b="0" strike="noStrike" spc="-1"/>
          </a:p>
          <a:p>
            <a:pPr>
              <a:lnSpc>
                <a:spcPct val="100000"/>
              </a:lnSpc>
              <a:buNone/>
            </a:pPr>
            <a:endParaRPr lang="en-US" sz="1600" b="0" strike="noStrike" spc="-1">
              <a:latin typeface="Arial"/>
            </a:endParaRPr>
          </a:p>
        </p:txBody>
      </p:sp>
      <p:pic>
        <p:nvPicPr>
          <p:cNvPr id="7" name="Picture 3">
            <a:extLst>
              <a:ext uri="{FF2B5EF4-FFF2-40B4-BE49-F238E27FC236}">
                <a16:creationId xmlns:a16="http://schemas.microsoft.com/office/drawing/2014/main" id="{9F513478-FD1A-4055-AF56-9CD6423D428E}"/>
              </a:ext>
            </a:extLst>
          </p:cNvPr>
          <p:cNvPicPr/>
          <p:nvPr/>
        </p:nvPicPr>
        <p:blipFill>
          <a:blip r:embed="rId5"/>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62BBBCD9-9D02-43CF-9E1A-15F62E707182}"/>
              </a:ext>
            </a:extLst>
          </p:cNvPr>
          <p:cNvPicPr>
            <a:picLocks noChangeAspect="1"/>
          </p:cNvPicPr>
          <p:nvPr/>
        </p:nvPicPr>
        <p:blipFill>
          <a:blip r:embed="rId6"/>
          <a:stretch>
            <a:fillRect/>
          </a:stretch>
        </p:blipFill>
        <p:spPr>
          <a:xfrm>
            <a:off x="6216840" y="2221610"/>
            <a:ext cx="3285975" cy="400494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8E039B8-B392-4F76-BA23-27B44C1FE631}"/>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44" name="PlaceHolder 2"/>
          <p:cNvSpPr>
            <a:spLocks noGrp="1"/>
          </p:cNvSpPr>
          <p:nvPr>
            <p:ph/>
          </p:nvPr>
        </p:nvSpPr>
        <p:spPr>
          <a:xfrm>
            <a:off x="64224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pic>
        <p:nvPicPr>
          <p:cNvPr id="645" name="Picture 6"/>
          <p:cNvPicPr/>
          <p:nvPr/>
        </p:nvPicPr>
        <p:blipFill>
          <a:blip r:embed="rId3"/>
          <a:stretch/>
        </p:blipFill>
        <p:spPr>
          <a:xfrm>
            <a:off x="1120320" y="2095110"/>
            <a:ext cx="3515009" cy="4223970"/>
          </a:xfrm>
          <a:prstGeom prst="rect">
            <a:avLst/>
          </a:prstGeom>
          <a:ln>
            <a:noFill/>
          </a:ln>
          <a:effectLst>
            <a:outerShdw blurRad="292100" dist="139700" dir="2700000" algn="tl" rotWithShape="0">
              <a:srgbClr val="333333">
                <a:alpha val="65000"/>
              </a:srgbClr>
            </a:outerShdw>
          </a:effectLst>
        </p:spPr>
      </p:pic>
      <p:pic>
        <p:nvPicPr>
          <p:cNvPr id="646" name="Picture 7"/>
          <p:cNvPicPr/>
          <p:nvPr/>
        </p:nvPicPr>
        <p:blipFill>
          <a:blip r:embed="rId4"/>
          <a:stretch/>
        </p:blipFill>
        <p:spPr>
          <a:xfrm>
            <a:off x="6095880" y="2156978"/>
            <a:ext cx="4780667" cy="4171102"/>
          </a:xfrm>
          <a:prstGeom prst="rect">
            <a:avLst/>
          </a:prstGeom>
          <a:ln>
            <a:noFill/>
          </a:ln>
          <a:effectLst>
            <a:outerShdw blurRad="292100" dist="139700" dir="2700000" algn="tl" rotWithShape="0">
              <a:srgbClr val="333333">
                <a:alpha val="65000"/>
              </a:srgbClr>
            </a:outerShdw>
          </a:effectLst>
        </p:spPr>
      </p:pic>
      <p:sp>
        <p:nvSpPr>
          <p:cNvPr id="647" name="Rectangle 3"/>
          <p:cNvSpPr/>
          <p:nvPr/>
        </p:nvSpPr>
        <p:spPr>
          <a:xfrm>
            <a:off x="6476040" y="5478210"/>
            <a:ext cx="1353960" cy="219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648" name="Rectangle 9"/>
          <p:cNvSpPr/>
          <p:nvPr/>
        </p:nvSpPr>
        <p:spPr>
          <a:xfrm>
            <a:off x="6476040" y="5197140"/>
            <a:ext cx="1353960" cy="219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649" name="TextBox 13"/>
          <p:cNvSpPr/>
          <p:nvPr/>
        </p:nvSpPr>
        <p:spPr>
          <a:xfrm>
            <a:off x="160560" y="6273360"/>
            <a:ext cx="1087704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u="sng" strike="noStrike" spc="-1">
                <a:solidFill>
                  <a:srgbClr val="0563C1"/>
                </a:solidFill>
                <a:uFillTx/>
                <a:hlinkClick r:id="rId5"/>
              </a:rPr>
              <a:t>https://stackoverflow.com/questions/61184749/how-to-properly-reset-vue-composition-apis-reactive-values</a:t>
            </a:r>
            <a:endParaRPr lang="en-US" sz="1600" b="0" strike="noStrike" spc="-1"/>
          </a:p>
          <a:p>
            <a:pPr>
              <a:lnSpc>
                <a:spcPct val="100000"/>
              </a:lnSpc>
              <a:buNone/>
            </a:pPr>
            <a:endParaRPr lang="en-US" sz="1600" b="0" strike="noStrike" spc="-1">
              <a:latin typeface="Arial"/>
            </a:endParaRPr>
          </a:p>
        </p:txBody>
      </p:sp>
      <p:pic>
        <p:nvPicPr>
          <p:cNvPr id="9" name="Picture 3">
            <a:extLst>
              <a:ext uri="{FF2B5EF4-FFF2-40B4-BE49-F238E27FC236}">
                <a16:creationId xmlns:a16="http://schemas.microsoft.com/office/drawing/2014/main" id="{CFD01C70-A52A-4E56-93F5-B4605F6ABA4D}"/>
              </a:ext>
            </a:extLst>
          </p:cNvPr>
          <p:cNvPicPr/>
          <p:nvPr/>
        </p:nvPicPr>
        <p:blipFill>
          <a:blip r:embed="rId6"/>
          <a:stretch/>
        </p:blipFill>
        <p:spPr>
          <a:xfrm>
            <a:off x="10339560" y="5834520"/>
            <a:ext cx="1641600" cy="730440"/>
          </a:xfrm>
          <a:prstGeom prst="rect">
            <a:avLst/>
          </a:prstGeom>
          <a:ln w="0">
            <a:noFill/>
          </a:ln>
        </p:spPr>
      </p:pic>
      <p:pic>
        <p:nvPicPr>
          <p:cNvPr id="10" name="Picture 9">
            <a:extLst>
              <a:ext uri="{FF2B5EF4-FFF2-40B4-BE49-F238E27FC236}">
                <a16:creationId xmlns:a16="http://schemas.microsoft.com/office/drawing/2014/main" id="{9CAE9F6A-78DE-47E7-A396-8E05B6A6807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44" name="PlaceHolder 2"/>
          <p:cNvSpPr>
            <a:spLocks noGrp="1"/>
          </p:cNvSpPr>
          <p:nvPr>
            <p:ph/>
          </p:nvPr>
        </p:nvSpPr>
        <p:spPr>
          <a:xfrm>
            <a:off x="64224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5. </a:t>
            </a:r>
            <a:r>
              <a:rPr lang="en-US" sz="2800" b="1" strike="noStrike" spc="-1">
                <a:solidFill>
                  <a:srgbClr val="000000"/>
                </a:solidFill>
                <a:latin typeface="-apple-system"/>
              </a:rPr>
              <a:t>Golden Tip </a:t>
            </a:r>
            <a:r>
              <a:rPr lang="en-US" b="1" spc="-1">
                <a:solidFill>
                  <a:srgbClr val="000000"/>
                </a:solidFill>
                <a:latin typeface="-apple-system"/>
              </a:rPr>
              <a:t>– </a:t>
            </a:r>
            <a:r>
              <a:rPr lang="en-US" sz="2800" b="0" strike="noStrike" spc="-1">
                <a:solidFill>
                  <a:srgbClr val="000000"/>
                </a:solidFill>
                <a:latin typeface="-apple-system"/>
              </a:rPr>
              <a:t>Opensource</a:t>
            </a:r>
            <a:endParaRPr lang="en-US" spc="-1">
              <a:solidFill>
                <a:srgbClr val="000000"/>
              </a:solidFill>
              <a:latin typeface="-apple-system"/>
            </a:endParaRPr>
          </a:p>
          <a:p>
            <a:pPr lvl="1">
              <a:spcBef>
                <a:spcPts val="1001"/>
              </a:spcBef>
              <a:buClr>
                <a:srgbClr val="000000"/>
              </a:buClr>
            </a:pPr>
            <a:r>
              <a:rPr lang="en-US" b="0" strike="noStrike" spc="-1">
                <a:solidFill>
                  <a:srgbClr val="000000"/>
                </a:solidFill>
                <a:latin typeface="-apple-system"/>
              </a:rPr>
              <a:t>GitHub will give you much more than you think!</a:t>
            </a:r>
            <a:endParaRPr lang="en-US" b="0" strike="noStrike" spc="-1">
              <a:solidFill>
                <a:srgbClr val="000000"/>
              </a:solidFill>
              <a:latin typeface="Calibri"/>
            </a:endParaRPr>
          </a:p>
        </p:txBody>
      </p:sp>
      <p:sp>
        <p:nvSpPr>
          <p:cNvPr id="647" name="Rectangle 3"/>
          <p:cNvSpPr/>
          <p:nvPr/>
        </p:nvSpPr>
        <p:spPr>
          <a:xfrm>
            <a:off x="6476040" y="5478210"/>
            <a:ext cx="1353960" cy="219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sp>
        <p:nvSpPr>
          <p:cNvPr id="648" name="Rectangle 9"/>
          <p:cNvSpPr/>
          <p:nvPr/>
        </p:nvSpPr>
        <p:spPr>
          <a:xfrm>
            <a:off x="6476040" y="5197140"/>
            <a:ext cx="1353960" cy="219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p:style>
      </p:sp>
      <p:pic>
        <p:nvPicPr>
          <p:cNvPr id="9" name="Picture 3">
            <a:extLst>
              <a:ext uri="{FF2B5EF4-FFF2-40B4-BE49-F238E27FC236}">
                <a16:creationId xmlns:a16="http://schemas.microsoft.com/office/drawing/2014/main" id="{CFD01C70-A52A-4E56-93F5-B4605F6ABA4D}"/>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C14DFC13-4486-4224-BF68-F6F381ABCBBE}"/>
              </a:ext>
            </a:extLst>
          </p:cNvPr>
          <p:cNvPicPr>
            <a:picLocks noChangeAspect="1"/>
          </p:cNvPicPr>
          <p:nvPr/>
        </p:nvPicPr>
        <p:blipFill rotWithShape="1">
          <a:blip r:embed="rId4"/>
          <a:srcRect r="2449"/>
          <a:stretch/>
        </p:blipFill>
        <p:spPr>
          <a:xfrm>
            <a:off x="3004971" y="2153626"/>
            <a:ext cx="5112334" cy="427881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326C43F-9DE0-42C1-8713-763683A26C5B}"/>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70517242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51" name="PlaceHolder 2"/>
          <p:cNvSpPr>
            <a:spLocks noGrp="1"/>
          </p:cNvSpPr>
          <p:nvPr>
            <p:ph/>
          </p:nvPr>
        </p:nvSpPr>
        <p:spPr>
          <a:xfrm>
            <a:off x="67968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6. Pro Question/Answer using Reprex/MWE/MCVE</a:t>
            </a:r>
            <a:endParaRPr lang="en-US" sz="2800" b="0" strike="noStrike" spc="-1">
              <a:solidFill>
                <a:srgbClr val="000000"/>
              </a:solidFill>
              <a:latin typeface="Calibri"/>
            </a:endParaRPr>
          </a:p>
        </p:txBody>
      </p:sp>
      <p:sp>
        <p:nvSpPr>
          <p:cNvPr id="652" name="TextBox 11"/>
          <p:cNvSpPr/>
          <p:nvPr/>
        </p:nvSpPr>
        <p:spPr>
          <a:xfrm>
            <a:off x="176400" y="6347160"/>
            <a:ext cx="12080880" cy="338040"/>
          </a:xfrm>
          <a:prstGeom prst="rect">
            <a:avLst/>
          </a:prstGeom>
          <a:noFill/>
          <a:ln w="0">
            <a:noFill/>
          </a:ln>
        </p:spPr>
        <p:style>
          <a:lnRef idx="0">
            <a:scrgbClr r="0" g="0" b="0"/>
          </a:lnRef>
          <a:fillRef idx="0">
            <a:scrgbClr r="0" g="0" b="0"/>
          </a:fillRef>
          <a:effectRef idx="0">
            <a:scrgbClr r="0" g="0" b="0"/>
          </a:effectRef>
          <a:fontRef idx="minor"/>
        </p:style>
      </p:sp>
      <p:pic>
        <p:nvPicPr>
          <p:cNvPr id="6" name="Picture 3">
            <a:extLst>
              <a:ext uri="{FF2B5EF4-FFF2-40B4-BE49-F238E27FC236}">
                <a16:creationId xmlns:a16="http://schemas.microsoft.com/office/drawing/2014/main" id="{298B82B3-CAFB-45E4-A76E-7FF45DC146FA}"/>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2EE54FD7-04DC-4D88-A388-2CF61156F8D4}"/>
              </a:ext>
            </a:extLst>
          </p:cNvPr>
          <p:cNvPicPr/>
          <p:nvPr/>
        </p:nvPicPr>
        <p:blipFill>
          <a:blip r:embed="rId4"/>
          <a:stretch/>
        </p:blipFill>
        <p:spPr>
          <a:xfrm>
            <a:off x="4089960" y="1907280"/>
            <a:ext cx="3694680" cy="443988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55" name="PlaceHolder 2"/>
          <p:cNvSpPr>
            <a:spLocks noGrp="1"/>
          </p:cNvSpPr>
          <p:nvPr>
            <p:ph/>
          </p:nvPr>
        </p:nvSpPr>
        <p:spPr>
          <a:xfrm>
            <a:off x="67968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6. Pro Question/Answer using Reprex/MWE/MCVE</a:t>
            </a:r>
            <a:endParaRPr lang="en-US" sz="2800" b="0" strike="noStrike" spc="-1">
              <a:solidFill>
                <a:srgbClr val="000000"/>
              </a:solidFill>
              <a:latin typeface="Calibri"/>
            </a:endParaRPr>
          </a:p>
        </p:txBody>
      </p:sp>
      <p:sp>
        <p:nvSpPr>
          <p:cNvPr id="656" name="TextBox 11"/>
          <p:cNvSpPr/>
          <p:nvPr/>
        </p:nvSpPr>
        <p:spPr>
          <a:xfrm>
            <a:off x="176400" y="6347160"/>
            <a:ext cx="1208088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3"/>
              </a:rPr>
              <a:t>https://stackoverflow.com/help/minimal-reproducible-example</a:t>
            </a:r>
            <a:endParaRPr lang="en-US" sz="1800" b="0" strike="noStrike" spc="-1"/>
          </a:p>
        </p:txBody>
      </p:sp>
      <p:pic>
        <p:nvPicPr>
          <p:cNvPr id="657" name="Picture 6"/>
          <p:cNvPicPr/>
          <p:nvPr/>
        </p:nvPicPr>
        <p:blipFill>
          <a:blip r:embed="rId4"/>
          <a:stretch/>
        </p:blipFill>
        <p:spPr>
          <a:xfrm>
            <a:off x="2983860" y="2032200"/>
            <a:ext cx="5614560" cy="411192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28D9F13C-2531-4F61-90D9-A6897923A2FC}"/>
              </a:ext>
            </a:extLst>
          </p:cNvPr>
          <p:cNvPicPr/>
          <p:nvPr/>
        </p:nvPicPr>
        <p:blipFill>
          <a:blip r:embed="rId5"/>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B4B06A79-1B7A-4BA8-8AA3-32AD9B1BD0FC}"/>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pic>
        <p:nvPicPr>
          <p:cNvPr id="133" name="Picture 7"/>
          <p:cNvPicPr/>
          <p:nvPr/>
        </p:nvPicPr>
        <p:blipFill>
          <a:blip r:embed="rId3"/>
          <a:stretch/>
        </p:blipFill>
        <p:spPr>
          <a:xfrm>
            <a:off x="10339560" y="5834520"/>
            <a:ext cx="1641600" cy="730440"/>
          </a:xfrm>
          <a:prstGeom prst="rect">
            <a:avLst/>
          </a:prstGeom>
          <a:ln w="0">
            <a:noFill/>
          </a:ln>
        </p:spPr>
      </p:pic>
      <p:grpSp>
        <p:nvGrpSpPr>
          <p:cNvPr id="3" name="Group 2">
            <a:extLst>
              <a:ext uri="{FF2B5EF4-FFF2-40B4-BE49-F238E27FC236}">
                <a16:creationId xmlns:a16="http://schemas.microsoft.com/office/drawing/2014/main" id="{1666455E-E43B-47C5-B94B-42CA0D2E693A}"/>
              </a:ext>
            </a:extLst>
          </p:cNvPr>
          <p:cNvGrpSpPr/>
          <p:nvPr/>
        </p:nvGrpSpPr>
        <p:grpSpPr>
          <a:xfrm>
            <a:off x="2541196" y="1448640"/>
            <a:ext cx="7109609" cy="4899777"/>
            <a:chOff x="2541196" y="1448640"/>
            <a:chExt cx="7109609" cy="4899777"/>
          </a:xfrm>
        </p:grpSpPr>
        <p:pic>
          <p:nvPicPr>
            <p:cNvPr id="5" name="Picture 4">
              <a:extLst>
                <a:ext uri="{FF2B5EF4-FFF2-40B4-BE49-F238E27FC236}">
                  <a16:creationId xmlns:a16="http://schemas.microsoft.com/office/drawing/2014/main" id="{68026EB7-78C8-452B-ADC0-1EAECDFCF69D}"/>
                </a:ext>
              </a:extLst>
            </p:cNvPr>
            <p:cNvPicPr>
              <a:picLocks noChangeAspect="1"/>
            </p:cNvPicPr>
            <p:nvPr/>
          </p:nvPicPr>
          <p:blipFill>
            <a:blip r:embed="rId4"/>
            <a:stretch>
              <a:fillRect/>
            </a:stretch>
          </p:blipFill>
          <p:spPr>
            <a:xfrm>
              <a:off x="2541196" y="1448640"/>
              <a:ext cx="7109609" cy="4899777"/>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0CB3C3A-CC30-44D8-AE63-AF46FB616CE4}"/>
                </a:ext>
              </a:extLst>
            </p:cNvPr>
            <p:cNvSpPr/>
            <p:nvPr/>
          </p:nvSpPr>
          <p:spPr>
            <a:xfrm>
              <a:off x="2661997" y="2612373"/>
              <a:ext cx="317500" cy="2794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21AF7CA-26CE-43C6-A28C-255F1A3A36FF}"/>
                </a:ext>
              </a:extLst>
            </p:cNvPr>
            <p:cNvSpPr/>
            <p:nvPr/>
          </p:nvSpPr>
          <p:spPr>
            <a:xfrm>
              <a:off x="8536627" y="1521608"/>
              <a:ext cx="1025595" cy="31809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3791CFED-B72F-4347-BA1B-7435C2D09C1D}"/>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55" name="PlaceHolder 2"/>
          <p:cNvSpPr>
            <a:spLocks noGrp="1"/>
          </p:cNvSpPr>
          <p:nvPr>
            <p:ph/>
          </p:nvPr>
        </p:nvSpPr>
        <p:spPr>
          <a:xfrm>
            <a:off x="679680" y="1253160"/>
            <a:ext cx="10515240" cy="4350960"/>
          </a:xfrm>
          <a:prstGeom prst="rect">
            <a:avLst/>
          </a:prstGeom>
          <a:noFill/>
          <a:ln w="0">
            <a:noFill/>
          </a:ln>
        </p:spPr>
        <p:txBody>
          <a:bodyPr anchor="t">
            <a:noAutofit/>
          </a:bodyPr>
          <a:lstStyle/>
          <a:p>
            <a:pPr marL="0" indent="0">
              <a:lnSpc>
                <a:spcPct val="90000"/>
              </a:lnSpc>
              <a:spcBef>
                <a:spcPts val="1001"/>
              </a:spcBef>
              <a:buClr>
                <a:srgbClr val="000000"/>
              </a:buClr>
              <a:buNone/>
            </a:pPr>
            <a:r>
              <a:rPr lang="en-US" sz="2800" b="0" strike="noStrike" spc="-1">
                <a:solidFill>
                  <a:srgbClr val="000000"/>
                </a:solidFill>
                <a:latin typeface="-apple-system"/>
              </a:rPr>
              <a:t>6. Pro Question/Answer using Reprex/MWE/MCVE</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000" b="1" strike="noStrike" spc="-1">
                <a:solidFill>
                  <a:srgbClr val="000000"/>
                </a:solidFill>
                <a:latin typeface="-apple-system"/>
              </a:rPr>
              <a:t>reprex  </a:t>
            </a:r>
            <a:r>
              <a:rPr lang="en-US" sz="2000" b="0" strike="noStrike" spc="-1">
                <a:solidFill>
                  <a:srgbClr val="000000"/>
                </a:solidFill>
                <a:latin typeface="-apple-system"/>
              </a:rPr>
              <a:t>- Minimal, Reproducible Example(M.R.E) </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000" b="1" strike="noStrike" spc="-1">
                <a:solidFill>
                  <a:srgbClr val="000000"/>
                </a:solidFill>
                <a:latin typeface="-apple-system"/>
              </a:rPr>
              <a:t>mcve </a:t>
            </a:r>
            <a:r>
              <a:rPr lang="en-US" sz="2000" b="0" strike="noStrike" spc="-1">
                <a:solidFill>
                  <a:srgbClr val="000000"/>
                </a:solidFill>
                <a:latin typeface="-apple-system"/>
              </a:rPr>
              <a:t>- minimal, complete and verifiable example </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000" b="1" strike="noStrike" spc="-1">
                <a:solidFill>
                  <a:srgbClr val="000000"/>
                </a:solidFill>
                <a:latin typeface="-apple-system"/>
              </a:rPr>
              <a:t>mwe</a:t>
            </a:r>
            <a:r>
              <a:rPr lang="en-US" sz="2000" b="0" strike="noStrike" spc="-1">
                <a:solidFill>
                  <a:srgbClr val="000000"/>
                </a:solidFill>
                <a:latin typeface="-apple-system"/>
              </a:rPr>
              <a:t> - minimal, workable example </a:t>
            </a:r>
            <a:endParaRPr lang="en-US" sz="2000" b="0" strike="noStrike" spc="-1">
              <a:solidFill>
                <a:srgbClr val="000000"/>
              </a:solidFill>
              <a:latin typeface="Calibri"/>
            </a:endParaRPr>
          </a:p>
        </p:txBody>
      </p:sp>
      <p:pic>
        <p:nvPicPr>
          <p:cNvPr id="6" name="Picture 3">
            <a:extLst>
              <a:ext uri="{FF2B5EF4-FFF2-40B4-BE49-F238E27FC236}">
                <a16:creationId xmlns:a16="http://schemas.microsoft.com/office/drawing/2014/main" id="{28D9F13C-2531-4F61-90D9-A6897923A2FC}"/>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A06978A3-2672-4254-BBFD-E21132B93939}"/>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8" name="TextBox 11">
            <a:extLst>
              <a:ext uri="{FF2B5EF4-FFF2-40B4-BE49-F238E27FC236}">
                <a16:creationId xmlns:a16="http://schemas.microsoft.com/office/drawing/2014/main" id="{BCCC3E3B-C573-4FD4-8542-AED27A1E4272}"/>
              </a:ext>
            </a:extLst>
          </p:cNvPr>
          <p:cNvSpPr/>
          <p:nvPr/>
        </p:nvSpPr>
        <p:spPr>
          <a:xfrm>
            <a:off x="55560" y="6279840"/>
            <a:ext cx="1208088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2880" algn="just">
              <a:lnSpc>
                <a:spcPct val="107000"/>
              </a:lnSpc>
              <a:spcBef>
                <a:spcPts val="799"/>
              </a:spcBef>
              <a:buNone/>
              <a:tabLst>
                <a:tab pos="0" algn="l"/>
              </a:tabLst>
            </a:pPr>
            <a:r>
              <a:rPr lang="en-US" sz="1800" b="0" u="sng" strike="noStrike" spc="-1">
                <a:solidFill>
                  <a:srgbClr val="0563C1"/>
                </a:solidFill>
                <a:uFillTx/>
                <a:ea typeface="Segoe UI"/>
                <a:hlinkClick r:id="rId5"/>
              </a:rPr>
              <a:t>https://stackoverflow.com/help/minimal-reproducible-example</a:t>
            </a:r>
            <a:endParaRPr lang="en-US" sz="1800" b="0" strike="noStrike" spc="-1"/>
          </a:p>
        </p:txBody>
      </p:sp>
    </p:spTree>
    <p:extLst>
      <p:ext uri="{BB962C8B-B14F-4D97-AF65-F5344CB8AC3E}">
        <p14:creationId xmlns:p14="http://schemas.microsoft.com/office/powerpoint/2010/main" val="3364576222"/>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59" name="PlaceHolder 2"/>
          <p:cNvSpPr>
            <a:spLocks noGrp="1"/>
          </p:cNvSpPr>
          <p:nvPr>
            <p:ph/>
          </p:nvPr>
        </p:nvSpPr>
        <p:spPr>
          <a:xfrm>
            <a:off x="679680" y="1253160"/>
            <a:ext cx="10515240" cy="4350960"/>
          </a:xfrm>
          <a:prstGeom prst="rect">
            <a:avLst/>
          </a:prstGeom>
          <a:noFill/>
          <a:ln w="0">
            <a:noFill/>
          </a:ln>
        </p:spPr>
        <p:txBody>
          <a:bodyPr anchor="t">
            <a:normAutofit fontScale="93000"/>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reprex</a:t>
            </a:r>
            <a:r>
              <a:rPr lang="en-US" sz="2800" b="0" strike="noStrike" spc="-1">
                <a:solidFill>
                  <a:srgbClr val="000000"/>
                </a:solidFill>
                <a:latin typeface="-apple-system"/>
              </a:rPr>
              <a:t> tips:</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Minimal</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Restart from scratch</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Divide &amp; Conquer</a:t>
            </a:r>
            <a:endParaRPr lang="en-US" sz="2000" b="0" strike="noStrike" spc="-1">
              <a:solidFill>
                <a:srgbClr val="000000"/>
              </a:solidFill>
              <a:latin typeface="Calibri"/>
            </a:endParaRPr>
          </a:p>
        </p:txBody>
      </p:sp>
      <p:sp>
        <p:nvSpPr>
          <p:cNvPr id="660" name="TextBox 11"/>
          <p:cNvSpPr/>
          <p:nvPr/>
        </p:nvSpPr>
        <p:spPr>
          <a:xfrm>
            <a:off x="176400" y="6347160"/>
            <a:ext cx="12080880" cy="338040"/>
          </a:xfrm>
          <a:prstGeom prst="rect">
            <a:avLst/>
          </a:prstGeom>
          <a:noFill/>
          <a:ln w="0">
            <a:noFill/>
          </a:ln>
        </p:spPr>
        <p:style>
          <a:lnRef idx="0">
            <a:scrgbClr r="0" g="0" b="0"/>
          </a:lnRef>
          <a:fillRef idx="0">
            <a:scrgbClr r="0" g="0" b="0"/>
          </a:fillRef>
          <a:effectRef idx="0">
            <a:scrgbClr r="0" g="0" b="0"/>
          </a:effectRef>
          <a:fontRef idx="minor"/>
        </p:style>
      </p:sp>
      <p:pic>
        <p:nvPicPr>
          <p:cNvPr id="5" name="Picture 3">
            <a:extLst>
              <a:ext uri="{FF2B5EF4-FFF2-40B4-BE49-F238E27FC236}">
                <a16:creationId xmlns:a16="http://schemas.microsoft.com/office/drawing/2014/main" id="{60A8E9A8-92A2-45DA-9FCB-151AEAB39B51}"/>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DCBF091B-A3A6-44EA-B955-3923ED82E5DD}"/>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59" name="PlaceHolder 2"/>
          <p:cNvSpPr>
            <a:spLocks noGrp="1"/>
          </p:cNvSpPr>
          <p:nvPr>
            <p:ph/>
          </p:nvPr>
        </p:nvSpPr>
        <p:spPr>
          <a:xfrm>
            <a:off x="679680" y="1253160"/>
            <a:ext cx="10515240" cy="4350960"/>
          </a:xfrm>
          <a:prstGeom prst="rect">
            <a:avLst/>
          </a:prstGeom>
          <a:noFill/>
          <a:ln w="0">
            <a:noFill/>
          </a:ln>
        </p:spPr>
        <p:txBody>
          <a:bodyPr anchor="t">
            <a:normAutofit fontScale="93000"/>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reprex</a:t>
            </a:r>
            <a:r>
              <a:rPr lang="en-US" sz="2800" b="0" strike="noStrike" spc="-1">
                <a:solidFill>
                  <a:srgbClr val="000000"/>
                </a:solidFill>
                <a:latin typeface="-apple-system"/>
              </a:rPr>
              <a:t> tips:</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Minimal</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Restart from scratch</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Divide &amp; Conquer</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Readable</a:t>
            </a:r>
            <a:endParaRPr lang="en-US" sz="2400" b="0" strike="noStrike" spc="-1">
              <a:solidFill>
                <a:srgbClr val="000000"/>
              </a:solidFill>
              <a:latin typeface="Calibri"/>
            </a:endParaRPr>
          </a:p>
        </p:txBody>
      </p:sp>
      <p:sp>
        <p:nvSpPr>
          <p:cNvPr id="660" name="TextBox 11"/>
          <p:cNvSpPr/>
          <p:nvPr/>
        </p:nvSpPr>
        <p:spPr>
          <a:xfrm>
            <a:off x="176400" y="6347160"/>
            <a:ext cx="12080880" cy="338040"/>
          </a:xfrm>
          <a:prstGeom prst="rect">
            <a:avLst/>
          </a:prstGeom>
          <a:noFill/>
          <a:ln w="0">
            <a:noFill/>
          </a:ln>
        </p:spPr>
        <p:style>
          <a:lnRef idx="0">
            <a:scrgbClr r="0" g="0" b="0"/>
          </a:lnRef>
          <a:fillRef idx="0">
            <a:scrgbClr r="0" g="0" b="0"/>
          </a:fillRef>
          <a:effectRef idx="0">
            <a:scrgbClr r="0" g="0" b="0"/>
          </a:effectRef>
          <a:fontRef idx="minor"/>
        </p:style>
      </p:sp>
      <p:pic>
        <p:nvPicPr>
          <p:cNvPr id="5" name="Picture 3">
            <a:extLst>
              <a:ext uri="{FF2B5EF4-FFF2-40B4-BE49-F238E27FC236}">
                <a16:creationId xmlns:a16="http://schemas.microsoft.com/office/drawing/2014/main" id="{60A8E9A8-92A2-45DA-9FCB-151AEAB39B51}"/>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3ACF1CCF-60C7-48F4-BA0D-6F719CFA99A2}"/>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789639440"/>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59" name="PlaceHolder 2"/>
          <p:cNvSpPr>
            <a:spLocks noGrp="1"/>
          </p:cNvSpPr>
          <p:nvPr>
            <p:ph/>
          </p:nvPr>
        </p:nvSpPr>
        <p:spPr>
          <a:xfrm>
            <a:off x="679680" y="1253160"/>
            <a:ext cx="10515240" cy="4350960"/>
          </a:xfrm>
          <a:prstGeom prst="rect">
            <a:avLst/>
          </a:prstGeom>
          <a:noFill/>
          <a:ln w="0">
            <a:noFill/>
          </a:ln>
        </p:spPr>
        <p:txBody>
          <a:bodyPr anchor="t">
            <a:normAutofit fontScale="93000"/>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reprex</a:t>
            </a:r>
            <a:r>
              <a:rPr lang="en-US" sz="2800" b="0" strike="noStrike" spc="-1">
                <a:solidFill>
                  <a:srgbClr val="000000"/>
                </a:solidFill>
                <a:latin typeface="-apple-system"/>
              </a:rPr>
              <a:t> tips:</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Minimal</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Restart from scratch</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Divide &amp; Conquer</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Readable</a:t>
            </a:r>
            <a:endParaRPr lang="en-US" sz="24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Complete</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Mock Server</a:t>
            </a:r>
            <a:endParaRPr lang="en-US" sz="2000" b="0" strike="noStrike" spc="-1">
              <a:solidFill>
                <a:srgbClr val="000000"/>
              </a:solidFill>
              <a:latin typeface="Calibri"/>
            </a:endParaRPr>
          </a:p>
          <a:p>
            <a:pPr lvl="2">
              <a:spcBef>
                <a:spcPts val="499"/>
              </a:spcBef>
              <a:buClr>
                <a:srgbClr val="000000"/>
              </a:buClr>
              <a:buFont typeface="Arial"/>
              <a:buChar char="•"/>
            </a:pPr>
            <a:r>
              <a:rPr lang="en-US" b="0" strike="noStrike" spc="-1">
                <a:solidFill>
                  <a:srgbClr val="000000"/>
                </a:solidFill>
                <a:latin typeface="-apple-system"/>
              </a:rPr>
              <a:t>New code Block for each one</a:t>
            </a:r>
            <a:endParaRPr lang="en-US" b="0" strike="noStrike" spc="-1">
              <a:solidFill>
                <a:srgbClr val="000000"/>
              </a:solidFill>
              <a:latin typeface="Calibri"/>
            </a:endParaRPr>
          </a:p>
          <a:p>
            <a:pPr lvl="2">
              <a:spcBef>
                <a:spcPts val="499"/>
              </a:spcBef>
              <a:buClr>
                <a:srgbClr val="000000"/>
              </a:buClr>
              <a:buFont typeface="Arial"/>
              <a:buChar char="•"/>
            </a:pPr>
            <a:r>
              <a:rPr lang="en-US" b="0" strike="noStrike" spc="-1">
                <a:solidFill>
                  <a:srgbClr val="000000"/>
                </a:solidFill>
                <a:latin typeface="-apple-system"/>
              </a:rPr>
              <a:t>StackSnippet</a:t>
            </a:r>
            <a:endParaRPr lang="en-US" b="0" strike="noStrike" spc="-1">
              <a:solidFill>
                <a:srgbClr val="000000"/>
              </a:solidFill>
              <a:latin typeface="Calibri"/>
            </a:endParaRPr>
          </a:p>
          <a:p>
            <a:pPr lvl="2">
              <a:spcBef>
                <a:spcPts val="499"/>
              </a:spcBef>
              <a:buClr>
                <a:srgbClr val="000000"/>
              </a:buClr>
              <a:buFont typeface="Arial"/>
              <a:buChar char="•"/>
            </a:pPr>
            <a:r>
              <a:rPr lang="en-US" b="0" strike="noStrike" spc="-1">
                <a:solidFill>
                  <a:srgbClr val="000000"/>
                </a:solidFill>
                <a:latin typeface="-apple-system"/>
              </a:rPr>
              <a:t>Double check</a:t>
            </a:r>
            <a:endParaRPr lang="en-US" b="0" strike="noStrike" spc="-1">
              <a:solidFill>
                <a:srgbClr val="000000"/>
              </a:solidFill>
              <a:latin typeface="Calibri"/>
            </a:endParaRPr>
          </a:p>
          <a:p>
            <a:pPr lvl="2">
              <a:spcBef>
                <a:spcPts val="499"/>
              </a:spcBef>
              <a:buClr>
                <a:srgbClr val="000000"/>
              </a:buClr>
              <a:buFont typeface="Arial"/>
              <a:buChar char="•"/>
            </a:pPr>
            <a:r>
              <a:rPr lang="en-US" b="0" strike="noStrike" spc="-1">
                <a:solidFill>
                  <a:srgbClr val="000000"/>
                </a:solidFill>
                <a:latin typeface="-apple-system"/>
              </a:rPr>
              <a:t>Show errors</a:t>
            </a:r>
            <a:endParaRPr lang="en-US" b="0" strike="noStrike" spc="-1">
              <a:solidFill>
                <a:srgbClr val="000000"/>
              </a:solidFill>
              <a:latin typeface="Calibri"/>
            </a:endParaRPr>
          </a:p>
          <a:p>
            <a:pPr lvl="2">
              <a:spcBef>
                <a:spcPts val="499"/>
              </a:spcBef>
              <a:buClr>
                <a:srgbClr val="000000"/>
              </a:buClr>
              <a:buFont typeface="Arial"/>
              <a:buChar char="•"/>
            </a:pPr>
            <a:r>
              <a:rPr lang="en-US" b="0" strike="noStrike" spc="-1">
                <a:solidFill>
                  <a:srgbClr val="000000"/>
                </a:solidFill>
                <a:latin typeface="-apple-system"/>
              </a:rPr>
              <a:t>Remove other problems</a:t>
            </a:r>
            <a:endParaRPr lang="en-US" b="0" strike="noStrike" spc="-1">
              <a:solidFill>
                <a:srgbClr val="000000"/>
              </a:solidFill>
              <a:latin typeface="Calibri"/>
            </a:endParaRPr>
          </a:p>
        </p:txBody>
      </p:sp>
      <p:sp>
        <p:nvSpPr>
          <p:cNvPr id="660" name="TextBox 11"/>
          <p:cNvSpPr/>
          <p:nvPr/>
        </p:nvSpPr>
        <p:spPr>
          <a:xfrm>
            <a:off x="176400" y="6347160"/>
            <a:ext cx="12080880" cy="338040"/>
          </a:xfrm>
          <a:prstGeom prst="rect">
            <a:avLst/>
          </a:prstGeom>
          <a:noFill/>
          <a:ln w="0">
            <a:noFill/>
          </a:ln>
        </p:spPr>
        <p:style>
          <a:lnRef idx="0">
            <a:scrgbClr r="0" g="0" b="0"/>
          </a:lnRef>
          <a:fillRef idx="0">
            <a:scrgbClr r="0" g="0" b="0"/>
          </a:fillRef>
          <a:effectRef idx="0">
            <a:scrgbClr r="0" g="0" b="0"/>
          </a:effectRef>
          <a:fontRef idx="minor"/>
        </p:style>
      </p:sp>
      <p:pic>
        <p:nvPicPr>
          <p:cNvPr id="5" name="Picture 3">
            <a:extLst>
              <a:ext uri="{FF2B5EF4-FFF2-40B4-BE49-F238E27FC236}">
                <a16:creationId xmlns:a16="http://schemas.microsoft.com/office/drawing/2014/main" id="{60A8E9A8-92A2-45DA-9FCB-151AEAB39B51}"/>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8F0BAC38-00AD-49E1-9456-BEA923AAFD85}"/>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122110718"/>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62" name="PlaceHolder 2"/>
          <p:cNvSpPr>
            <a:spLocks noGrp="1"/>
          </p:cNvSpPr>
          <p:nvPr>
            <p:ph/>
          </p:nvPr>
        </p:nvSpPr>
        <p:spPr>
          <a:xfrm>
            <a:off x="679680" y="12531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2 ways of reprex</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Small Snippets</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 Block</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Markdown</a:t>
            </a:r>
            <a:endParaRPr lang="en-US" sz="2000" b="0" strike="noStrike" spc="-1">
              <a:solidFill>
                <a:srgbClr val="000000"/>
              </a:solidFill>
              <a:latin typeface="Calibri"/>
            </a:endParaRPr>
          </a:p>
        </p:txBody>
      </p:sp>
      <p:pic>
        <p:nvPicPr>
          <p:cNvPr id="663" name="Picture 4"/>
          <p:cNvPicPr/>
          <p:nvPr/>
        </p:nvPicPr>
        <p:blipFill>
          <a:blip r:embed="rId3"/>
          <a:stretch/>
        </p:blipFill>
        <p:spPr>
          <a:xfrm>
            <a:off x="3270960" y="1992960"/>
            <a:ext cx="4278600" cy="4347000"/>
          </a:xfrm>
          <a:prstGeom prst="rect">
            <a:avLst/>
          </a:prstGeom>
          <a:ln>
            <a:noFill/>
          </a:ln>
          <a:effectLst>
            <a:outerShdw blurRad="292100" dist="139700" dir="2700000" algn="tl" rotWithShape="0">
              <a:srgbClr val="333333">
                <a:alpha val="65000"/>
              </a:srgbClr>
            </a:outerShdw>
          </a:effectLst>
        </p:spPr>
      </p:pic>
      <p:sp>
        <p:nvSpPr>
          <p:cNvPr id="664" name="TextBox 6"/>
          <p:cNvSpPr/>
          <p:nvPr/>
        </p:nvSpPr>
        <p:spPr>
          <a:xfrm>
            <a:off x="3791880" y="1610640"/>
            <a:ext cx="613188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914400">
              <a:lnSpc>
                <a:spcPct val="100000"/>
              </a:lnSpc>
              <a:buNone/>
            </a:pPr>
            <a:r>
              <a:rPr lang="en-US" sz="1800" b="0" strike="noStrike" spc="-1">
                <a:solidFill>
                  <a:srgbClr val="000000"/>
                </a:solidFill>
                <a:highlight>
                  <a:srgbClr val="FFFF00"/>
                </a:highlight>
                <a:latin typeface="-apple-system"/>
              </a:rPr>
              <a:t>Code Block</a:t>
            </a:r>
            <a:endParaRPr lang="en-US" sz="1800" b="0" strike="noStrike" spc="-1">
              <a:latin typeface="Arial"/>
            </a:endParaRPr>
          </a:p>
        </p:txBody>
      </p:sp>
      <p:pic>
        <p:nvPicPr>
          <p:cNvPr id="665" name="Picture 7"/>
          <p:cNvPicPr/>
          <p:nvPr/>
        </p:nvPicPr>
        <p:blipFill>
          <a:blip r:embed="rId4"/>
          <a:stretch/>
        </p:blipFill>
        <p:spPr>
          <a:xfrm>
            <a:off x="7648920" y="1992960"/>
            <a:ext cx="4186800" cy="4347000"/>
          </a:xfrm>
          <a:prstGeom prst="rect">
            <a:avLst/>
          </a:prstGeom>
          <a:ln>
            <a:noFill/>
          </a:ln>
          <a:effectLst>
            <a:outerShdw blurRad="292100" dist="139700" dir="2700000" algn="tl" rotWithShape="0">
              <a:srgbClr val="333333">
                <a:alpha val="65000"/>
              </a:srgbClr>
            </a:outerShdw>
          </a:effectLst>
        </p:spPr>
      </p:pic>
      <p:sp>
        <p:nvSpPr>
          <p:cNvPr id="666" name="TextBox 8"/>
          <p:cNvSpPr/>
          <p:nvPr/>
        </p:nvSpPr>
        <p:spPr>
          <a:xfrm>
            <a:off x="8129160" y="1623600"/>
            <a:ext cx="613188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914400">
              <a:lnSpc>
                <a:spcPct val="100000"/>
              </a:lnSpc>
              <a:buNone/>
            </a:pPr>
            <a:r>
              <a:rPr lang="en-US" sz="1800" b="0" strike="noStrike" spc="-1">
                <a:solidFill>
                  <a:srgbClr val="000000"/>
                </a:solidFill>
                <a:highlight>
                  <a:srgbClr val="FFFF00"/>
                </a:highlight>
                <a:latin typeface="-apple-system"/>
              </a:rPr>
              <a:t>Markdown</a:t>
            </a:r>
            <a:endParaRPr lang="en-US" sz="1800" b="0" strike="noStrike" spc="-1">
              <a:latin typeface="Arial"/>
            </a:endParaRPr>
          </a:p>
        </p:txBody>
      </p:sp>
      <p:sp>
        <p:nvSpPr>
          <p:cNvPr id="667" name="TextBox 10"/>
          <p:cNvSpPr/>
          <p:nvPr/>
        </p:nvSpPr>
        <p:spPr>
          <a:xfrm>
            <a:off x="170640" y="6282360"/>
            <a:ext cx="715536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https://www.markdownguide.org/cheat-sheet/</a:t>
            </a:r>
            <a:endParaRPr lang="en-US" sz="1800" b="0" strike="noStrike" spc="-1">
              <a:latin typeface="Arial"/>
            </a:endParaRPr>
          </a:p>
          <a:p>
            <a:pPr>
              <a:lnSpc>
                <a:spcPct val="100000"/>
              </a:lnSpc>
              <a:buNone/>
            </a:pPr>
            <a:endParaRPr lang="en-US" sz="1800" b="0" strike="noStrike" spc="-1">
              <a:latin typeface="Arial"/>
            </a:endParaRPr>
          </a:p>
        </p:txBody>
      </p:sp>
      <p:pic>
        <p:nvPicPr>
          <p:cNvPr id="9" name="Picture 3">
            <a:extLst>
              <a:ext uri="{FF2B5EF4-FFF2-40B4-BE49-F238E27FC236}">
                <a16:creationId xmlns:a16="http://schemas.microsoft.com/office/drawing/2014/main" id="{D34D4EE6-7A79-44D1-9350-1DBA39B60E7C}"/>
              </a:ext>
            </a:extLst>
          </p:cNvPr>
          <p:cNvPicPr/>
          <p:nvPr/>
        </p:nvPicPr>
        <p:blipFill>
          <a:blip r:embed="rId6"/>
          <a:stretch/>
        </p:blipFill>
        <p:spPr>
          <a:xfrm>
            <a:off x="10339560" y="5834520"/>
            <a:ext cx="1641600" cy="730440"/>
          </a:xfrm>
          <a:prstGeom prst="rect">
            <a:avLst/>
          </a:prstGeom>
          <a:ln w="0">
            <a:noFill/>
          </a:ln>
        </p:spPr>
      </p:pic>
      <p:pic>
        <p:nvPicPr>
          <p:cNvPr id="10" name="Picture 9">
            <a:extLst>
              <a:ext uri="{FF2B5EF4-FFF2-40B4-BE49-F238E27FC236}">
                <a16:creationId xmlns:a16="http://schemas.microsoft.com/office/drawing/2014/main" id="{3DD51B9B-149E-4B1A-B201-24FE17CEF5A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7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2 ways of reprex</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Small Snippets</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 Block</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Markdown</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Playground</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StackSnipet</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CodeSandbox</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CodePen</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GitHub</a:t>
            </a:r>
            <a:endParaRPr lang="en-US" sz="2000" b="0" strike="noStrike" spc="-1">
              <a:solidFill>
                <a:srgbClr val="000000"/>
              </a:solidFill>
              <a:latin typeface="Calibri"/>
            </a:endParaRPr>
          </a:p>
          <a:p>
            <a:pPr>
              <a:lnSpc>
                <a:spcPct val="90000"/>
              </a:lnSpc>
              <a:spcBef>
                <a:spcPts val="1417"/>
              </a:spcBef>
              <a:buNone/>
            </a:pPr>
            <a:endParaRPr lang="en-US" sz="2000" b="0" strike="noStrike" spc="-1">
              <a:solidFill>
                <a:srgbClr val="000000"/>
              </a:solidFill>
              <a:latin typeface="Calibri"/>
            </a:endParaRPr>
          </a:p>
        </p:txBody>
      </p:sp>
      <p:pic>
        <p:nvPicPr>
          <p:cNvPr id="675" name="Picture 6"/>
          <p:cNvPicPr/>
          <p:nvPr/>
        </p:nvPicPr>
        <p:blipFill>
          <a:blip r:embed="rId3"/>
          <a:stretch/>
        </p:blipFill>
        <p:spPr>
          <a:xfrm>
            <a:off x="3903480" y="1953286"/>
            <a:ext cx="7291440" cy="393696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490DCB59-F0A8-419E-AC5F-E46D5DB083E9}"/>
              </a:ext>
            </a:extLst>
          </p:cNvPr>
          <p:cNvPicPr/>
          <p:nvPr/>
        </p:nvPicPr>
        <p:blipFill>
          <a:blip r:embed="rId4"/>
          <a:stretch/>
        </p:blipFill>
        <p:spPr>
          <a:xfrm>
            <a:off x="10339560" y="5834520"/>
            <a:ext cx="1641600" cy="730440"/>
          </a:xfrm>
          <a:prstGeom prst="rect">
            <a:avLst/>
          </a:prstGeom>
          <a:ln w="0">
            <a:noFill/>
          </a:ln>
        </p:spPr>
      </p:pic>
      <p:pic>
        <p:nvPicPr>
          <p:cNvPr id="6" name="Picture 5">
            <a:extLst>
              <a:ext uri="{FF2B5EF4-FFF2-40B4-BE49-F238E27FC236}">
                <a16:creationId xmlns:a16="http://schemas.microsoft.com/office/drawing/2014/main" id="{4ED915D6-D408-474D-A4C1-802B569196D5}"/>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77" name="PlaceHolder 2"/>
          <p:cNvSpPr>
            <a:spLocks noGrp="1"/>
          </p:cNvSpPr>
          <p:nvPr>
            <p:ph/>
          </p:nvPr>
        </p:nvSpPr>
        <p:spPr>
          <a:xfrm>
            <a:off x="679680" y="12531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2 ways of reprex</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Small Snippets</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 Block</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Markdown</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Playground</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StackSnipet</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CodeSandbox</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CodePen</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GitHub</a:t>
            </a:r>
            <a:endParaRPr lang="en-US" sz="2000" b="0" strike="noStrike" spc="-1">
              <a:solidFill>
                <a:srgbClr val="000000"/>
              </a:solidFill>
              <a:latin typeface="Calibri"/>
            </a:endParaRPr>
          </a:p>
          <a:p>
            <a:pPr>
              <a:lnSpc>
                <a:spcPct val="90000"/>
              </a:lnSpc>
              <a:spcBef>
                <a:spcPts val="1417"/>
              </a:spcBef>
              <a:buNone/>
            </a:pPr>
            <a:endParaRPr lang="en-US" sz="2000" b="0" strike="noStrike" spc="-1">
              <a:solidFill>
                <a:srgbClr val="000000"/>
              </a:solidFill>
              <a:latin typeface="Calibri"/>
            </a:endParaRPr>
          </a:p>
        </p:txBody>
      </p:sp>
      <p:pic>
        <p:nvPicPr>
          <p:cNvPr id="678" name="Picture 4"/>
          <p:cNvPicPr/>
          <p:nvPr/>
        </p:nvPicPr>
        <p:blipFill>
          <a:blip r:embed="rId3"/>
          <a:srcRect l="41228" t="30201" r="23689" b="63003"/>
          <a:stretch/>
        </p:blipFill>
        <p:spPr>
          <a:xfrm>
            <a:off x="3976560" y="1406160"/>
            <a:ext cx="7144920" cy="776880"/>
          </a:xfrm>
          <a:prstGeom prst="rect">
            <a:avLst/>
          </a:prstGeom>
          <a:ln>
            <a:noFill/>
          </a:ln>
          <a:effectLst>
            <a:outerShdw blurRad="292100" dist="139700" dir="2700000" algn="tl" rotWithShape="0">
              <a:srgbClr val="333333">
                <a:alpha val="65000"/>
              </a:srgbClr>
            </a:outerShdw>
          </a:effectLst>
        </p:spPr>
      </p:pic>
      <p:pic>
        <p:nvPicPr>
          <p:cNvPr id="679" name="Picture 5"/>
          <p:cNvPicPr/>
          <p:nvPr/>
        </p:nvPicPr>
        <p:blipFill>
          <a:blip r:embed="rId4"/>
          <a:stretch/>
        </p:blipFill>
        <p:spPr>
          <a:xfrm>
            <a:off x="4050000" y="2579040"/>
            <a:ext cx="7144920" cy="343836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8272EA51-86A8-4EA2-9AA6-36583397241E}"/>
              </a:ext>
            </a:extLst>
          </p:cNvPr>
          <p:cNvPicPr/>
          <p:nvPr/>
        </p:nvPicPr>
        <p:blipFill>
          <a:blip r:embed="rId5"/>
          <a:stretch/>
        </p:blipFill>
        <p:spPr>
          <a:xfrm>
            <a:off x="10339560" y="5834520"/>
            <a:ext cx="1641600" cy="730440"/>
          </a:xfrm>
          <a:prstGeom prst="rect">
            <a:avLst/>
          </a:prstGeom>
          <a:ln w="0">
            <a:noFill/>
          </a:ln>
        </p:spPr>
      </p:pic>
      <p:cxnSp>
        <p:nvCxnSpPr>
          <p:cNvPr id="3" name="Straight Arrow Connector 2">
            <a:extLst>
              <a:ext uri="{FF2B5EF4-FFF2-40B4-BE49-F238E27FC236}">
                <a16:creationId xmlns:a16="http://schemas.microsoft.com/office/drawing/2014/main" id="{7A428047-9978-4CD1-8023-BB5AC0E80E0E}"/>
              </a:ext>
            </a:extLst>
          </p:cNvPr>
          <p:cNvCxnSpPr>
            <a:cxnSpLocks/>
          </p:cNvCxnSpPr>
          <p:nvPr/>
        </p:nvCxnSpPr>
        <p:spPr>
          <a:xfrm>
            <a:off x="6288833" y="1810139"/>
            <a:ext cx="0" cy="76890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1602A8C-0D7B-48EB-AC52-95B9345635A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8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2 ways of reprex</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Small Snippets</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 Block</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Markdown</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Playground</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StackSnipet</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CodeSandbox</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CodePen</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GitHub</a:t>
            </a:r>
            <a:endParaRPr lang="en-US" sz="2000" b="0" strike="noStrike" spc="-1">
              <a:solidFill>
                <a:srgbClr val="000000"/>
              </a:solidFill>
              <a:latin typeface="Calibri"/>
            </a:endParaRPr>
          </a:p>
          <a:p>
            <a:pPr>
              <a:lnSpc>
                <a:spcPct val="90000"/>
              </a:lnSpc>
              <a:spcBef>
                <a:spcPts val="1417"/>
              </a:spcBef>
              <a:buNone/>
            </a:pPr>
            <a:endParaRPr lang="en-US" sz="2000" b="0" strike="noStrike" spc="-1">
              <a:solidFill>
                <a:srgbClr val="000000"/>
              </a:solidFill>
              <a:latin typeface="Calibri"/>
            </a:endParaRPr>
          </a:p>
        </p:txBody>
      </p:sp>
      <p:pic>
        <p:nvPicPr>
          <p:cNvPr id="682" name="Picture 10"/>
          <p:cNvPicPr/>
          <p:nvPr/>
        </p:nvPicPr>
        <p:blipFill>
          <a:blip r:embed="rId3"/>
          <a:srcRect r="1103" b="50219"/>
          <a:stretch/>
        </p:blipFill>
        <p:spPr>
          <a:xfrm>
            <a:off x="3468240" y="1863000"/>
            <a:ext cx="4156200" cy="4231800"/>
          </a:xfrm>
          <a:prstGeom prst="rect">
            <a:avLst/>
          </a:prstGeom>
          <a:ln>
            <a:noFill/>
          </a:ln>
          <a:effectLst>
            <a:outerShdw blurRad="292100" dist="139700" dir="2700000" algn="tl" rotWithShape="0">
              <a:srgbClr val="333333">
                <a:alpha val="65000"/>
              </a:srgbClr>
            </a:outerShdw>
          </a:effectLst>
        </p:spPr>
      </p:pic>
      <p:pic>
        <p:nvPicPr>
          <p:cNvPr id="683" name="Picture 12"/>
          <p:cNvPicPr/>
          <p:nvPr/>
        </p:nvPicPr>
        <p:blipFill>
          <a:blip r:embed="rId3"/>
          <a:srcRect t="49993" r="590"/>
          <a:stretch/>
        </p:blipFill>
        <p:spPr>
          <a:xfrm>
            <a:off x="7624800" y="1863000"/>
            <a:ext cx="4274640" cy="434952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8F03B25B-8C00-4527-977F-3596AC0FF0A4}"/>
              </a:ext>
            </a:extLst>
          </p:cNvPr>
          <p:cNvPicPr/>
          <p:nvPr/>
        </p:nvPicPr>
        <p:blipFill>
          <a:blip r:embed="rId4"/>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73B2FF99-EED5-4858-A674-F27914F28865}"/>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85" name="PlaceHolder 2"/>
          <p:cNvSpPr>
            <a:spLocks noGrp="1"/>
          </p:cNvSpPr>
          <p:nvPr>
            <p:ph/>
          </p:nvPr>
        </p:nvSpPr>
        <p:spPr>
          <a:xfrm>
            <a:off x="679680" y="12531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2 ways of reprex</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Small Snippets</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 Block</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Markdown</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Playground</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StackSnipet</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CodeSandbox</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CodePen</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GitHub</a:t>
            </a:r>
            <a:endParaRPr lang="en-US" sz="2000" b="0" strike="noStrike" spc="-1">
              <a:solidFill>
                <a:srgbClr val="000000"/>
              </a:solidFill>
              <a:latin typeface="Calibri"/>
            </a:endParaRPr>
          </a:p>
          <a:p>
            <a:pPr>
              <a:lnSpc>
                <a:spcPct val="90000"/>
              </a:lnSpc>
              <a:spcBef>
                <a:spcPts val="1417"/>
              </a:spcBef>
              <a:buNone/>
            </a:pPr>
            <a:endParaRPr lang="en-US" sz="2000" b="0" strike="noStrike" spc="-1">
              <a:solidFill>
                <a:srgbClr val="000000"/>
              </a:solidFill>
              <a:latin typeface="Calibri"/>
            </a:endParaRPr>
          </a:p>
        </p:txBody>
      </p:sp>
      <p:pic>
        <p:nvPicPr>
          <p:cNvPr id="686" name="Picture 4"/>
          <p:cNvPicPr/>
          <p:nvPr/>
        </p:nvPicPr>
        <p:blipFill>
          <a:blip r:embed="rId3"/>
          <a:stretch/>
        </p:blipFill>
        <p:spPr>
          <a:xfrm>
            <a:off x="3600000" y="1253160"/>
            <a:ext cx="8058240" cy="5328000"/>
          </a:xfrm>
          <a:prstGeom prst="rect">
            <a:avLst/>
          </a:prstGeom>
          <a:ln>
            <a:noFill/>
          </a:ln>
          <a:effectLst>
            <a:outerShdw blurRad="292100" dist="139700" dir="2700000" algn="tl" rotWithShape="0">
              <a:srgbClr val="333333">
                <a:alpha val="65000"/>
              </a:srgbClr>
            </a:outerShdw>
          </a:effectLst>
        </p:spPr>
      </p:pic>
      <p:sp>
        <p:nvSpPr>
          <p:cNvPr id="687" name="Rectangle 5"/>
          <p:cNvSpPr/>
          <p:nvPr/>
        </p:nvSpPr>
        <p:spPr>
          <a:xfrm>
            <a:off x="4078440" y="3272040"/>
            <a:ext cx="4644360" cy="268920"/>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p:style>
      </p:sp>
      <p:pic>
        <p:nvPicPr>
          <p:cNvPr id="6" name="Picture 3">
            <a:extLst>
              <a:ext uri="{FF2B5EF4-FFF2-40B4-BE49-F238E27FC236}">
                <a16:creationId xmlns:a16="http://schemas.microsoft.com/office/drawing/2014/main" id="{00327058-1CBB-4B5E-BDE6-009F3A935B9A}"/>
              </a:ext>
            </a:extLst>
          </p:cNvPr>
          <p:cNvPicPr/>
          <p:nvPr/>
        </p:nvPicPr>
        <p:blipFill>
          <a:blip r:embed="rId4"/>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AA71B8AE-7F6D-4F44-9FA0-7670A1986DCE}"/>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89" name="PlaceHolder 2"/>
          <p:cNvSpPr>
            <a:spLocks noGrp="1"/>
          </p:cNvSpPr>
          <p:nvPr>
            <p:ph/>
          </p:nvPr>
        </p:nvSpPr>
        <p:spPr>
          <a:xfrm>
            <a:off x="679680" y="12531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2 ways of reprex</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Small Snippets</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 Block</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Markdown</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Playground</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StackSnipet</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CodeSandbox</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CodePen</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GitHub</a:t>
            </a:r>
            <a:endParaRPr lang="en-US" sz="2000" b="0" strike="noStrike" spc="-1">
              <a:solidFill>
                <a:srgbClr val="000000"/>
              </a:solidFill>
              <a:latin typeface="Calibri"/>
            </a:endParaRPr>
          </a:p>
          <a:p>
            <a:pPr>
              <a:lnSpc>
                <a:spcPct val="90000"/>
              </a:lnSpc>
              <a:spcBef>
                <a:spcPts val="1417"/>
              </a:spcBef>
              <a:buNone/>
            </a:pPr>
            <a:endParaRPr lang="en-US" sz="2000" b="0" strike="noStrike" spc="-1">
              <a:solidFill>
                <a:srgbClr val="000000"/>
              </a:solidFill>
              <a:latin typeface="Calibri"/>
            </a:endParaRPr>
          </a:p>
        </p:txBody>
      </p:sp>
      <p:sp>
        <p:nvSpPr>
          <p:cNvPr id="690" name="Rectangle 5"/>
          <p:cNvSpPr/>
          <p:nvPr/>
        </p:nvSpPr>
        <p:spPr>
          <a:xfrm>
            <a:off x="4078440" y="3272040"/>
            <a:ext cx="4644360" cy="268920"/>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p:style>
      </p:sp>
      <p:pic>
        <p:nvPicPr>
          <p:cNvPr id="691" name="Picture 6"/>
          <p:cNvPicPr/>
          <p:nvPr/>
        </p:nvPicPr>
        <p:blipFill>
          <a:blip r:embed="rId3"/>
          <a:stretch/>
        </p:blipFill>
        <p:spPr>
          <a:xfrm>
            <a:off x="3378240" y="2014560"/>
            <a:ext cx="8491680" cy="379080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0CDCFB81-1CD6-4BF2-BEFE-7E44AF7EDB89}"/>
              </a:ext>
            </a:extLst>
          </p:cNvPr>
          <p:cNvPicPr/>
          <p:nvPr/>
        </p:nvPicPr>
        <p:blipFill>
          <a:blip r:embed="rId4"/>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0CA6EE89-7DA8-4BFA-9D89-4A4D7CB2FF75}"/>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2"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3" name="Picture 7"/>
          <p:cNvPicPr/>
          <p:nvPr/>
        </p:nvPicPr>
        <p:blipFill>
          <a:blip r:embed="rId3"/>
          <a:stretch/>
        </p:blipFill>
        <p:spPr>
          <a:xfrm>
            <a:off x="10339560" y="5834520"/>
            <a:ext cx="1641600" cy="730440"/>
          </a:xfrm>
          <a:prstGeom prst="rect">
            <a:avLst/>
          </a:prstGeom>
          <a:ln w="0">
            <a:noFill/>
          </a:ln>
        </p:spPr>
      </p:pic>
      <p:grpSp>
        <p:nvGrpSpPr>
          <p:cNvPr id="3" name="Group 2">
            <a:extLst>
              <a:ext uri="{FF2B5EF4-FFF2-40B4-BE49-F238E27FC236}">
                <a16:creationId xmlns:a16="http://schemas.microsoft.com/office/drawing/2014/main" id="{056C3A39-DCA8-43EE-87E0-D77A96207519}"/>
              </a:ext>
            </a:extLst>
          </p:cNvPr>
          <p:cNvGrpSpPr/>
          <p:nvPr/>
        </p:nvGrpSpPr>
        <p:grpSpPr>
          <a:xfrm>
            <a:off x="2533342" y="1253366"/>
            <a:ext cx="7125317" cy="5235394"/>
            <a:chOff x="2423459" y="1253366"/>
            <a:chExt cx="7125317" cy="5235394"/>
          </a:xfrm>
        </p:grpSpPr>
        <p:pic>
          <p:nvPicPr>
            <p:cNvPr id="4" name="Picture 3">
              <a:extLst>
                <a:ext uri="{FF2B5EF4-FFF2-40B4-BE49-F238E27FC236}">
                  <a16:creationId xmlns:a16="http://schemas.microsoft.com/office/drawing/2014/main" id="{AD8B1B51-1AFE-459B-9AA4-E81B144C97FD}"/>
                </a:ext>
              </a:extLst>
            </p:cNvPr>
            <p:cNvPicPr>
              <a:picLocks noChangeAspect="1"/>
            </p:cNvPicPr>
            <p:nvPr/>
          </p:nvPicPr>
          <p:blipFill>
            <a:blip r:embed="rId4"/>
            <a:stretch>
              <a:fillRect/>
            </a:stretch>
          </p:blipFill>
          <p:spPr>
            <a:xfrm>
              <a:off x="2423459" y="1253366"/>
              <a:ext cx="7125317" cy="5235394"/>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0CB3C3A-CC30-44D8-AE63-AF46FB616CE4}"/>
                </a:ext>
              </a:extLst>
            </p:cNvPr>
            <p:cNvSpPr/>
            <p:nvPr/>
          </p:nvSpPr>
          <p:spPr>
            <a:xfrm>
              <a:off x="2541494" y="2238097"/>
              <a:ext cx="419230" cy="27874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E98638-F919-4987-9C9F-01B0A3643E72}"/>
                </a:ext>
              </a:extLst>
            </p:cNvPr>
            <p:cNvSpPr/>
            <p:nvPr/>
          </p:nvSpPr>
          <p:spPr>
            <a:xfrm>
              <a:off x="6706700" y="1357291"/>
              <a:ext cx="1025595" cy="31809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75A9E8AC-B961-48DC-B1CE-362ECDB1F0CC}"/>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54542180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93" name="PlaceHolder 2"/>
          <p:cNvSpPr>
            <a:spLocks noGrp="1"/>
          </p:cNvSpPr>
          <p:nvPr>
            <p:ph/>
          </p:nvPr>
        </p:nvSpPr>
        <p:spPr>
          <a:xfrm>
            <a:off x="679680" y="12531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1" strike="noStrike" spc="-1">
                <a:solidFill>
                  <a:srgbClr val="000000"/>
                </a:solidFill>
                <a:latin typeface="-apple-system"/>
              </a:rPr>
              <a:t>2 ways of reprex</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Small Snippets</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 Block</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Markdown</a:t>
            </a:r>
            <a:endParaRPr lang="en-US" sz="20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apple-system"/>
              </a:rPr>
              <a:t>Playground</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StackSnipet</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CodeSandbox</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CodePen</a:t>
            </a:r>
            <a:endParaRPr lang="en-US" sz="20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apple-system"/>
              </a:rPr>
              <a:t>GitHub</a:t>
            </a:r>
            <a:endParaRPr lang="en-US" sz="2000" b="0" strike="noStrike" spc="-1">
              <a:solidFill>
                <a:srgbClr val="000000"/>
              </a:solidFill>
              <a:latin typeface="Calibri"/>
            </a:endParaRPr>
          </a:p>
          <a:p>
            <a:pPr>
              <a:lnSpc>
                <a:spcPct val="90000"/>
              </a:lnSpc>
              <a:spcBef>
                <a:spcPts val="1417"/>
              </a:spcBef>
              <a:buNone/>
            </a:pPr>
            <a:endParaRPr lang="en-US" sz="2000" b="0" strike="noStrike" spc="-1">
              <a:solidFill>
                <a:srgbClr val="000000"/>
              </a:solidFill>
              <a:latin typeface="Calibri"/>
            </a:endParaRPr>
          </a:p>
        </p:txBody>
      </p:sp>
      <p:pic>
        <p:nvPicPr>
          <p:cNvPr id="694" name="Picture 4"/>
          <p:cNvPicPr/>
          <p:nvPr/>
        </p:nvPicPr>
        <p:blipFill>
          <a:blip r:embed="rId3"/>
          <a:stretch/>
        </p:blipFill>
        <p:spPr>
          <a:xfrm>
            <a:off x="4290840" y="1494720"/>
            <a:ext cx="6309720" cy="487692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1B523CB2-0DF4-47FA-AC87-853D15A681BB}"/>
              </a:ext>
            </a:extLst>
          </p:cNvPr>
          <p:cNvPicPr/>
          <p:nvPr/>
        </p:nvPicPr>
        <p:blipFill>
          <a:blip r:embed="rId4"/>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DB90CBFE-3604-48A7-A880-5878E3968F7B}"/>
              </a:ext>
            </a:extLst>
          </p:cNvPr>
          <p:cNvSpPr/>
          <p:nvPr/>
        </p:nvSpPr>
        <p:spPr>
          <a:xfrm>
            <a:off x="4863548" y="3874517"/>
            <a:ext cx="5737012" cy="1219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C7D3A2B-3B5F-486D-90CF-AAE4E2558732}"/>
              </a:ext>
            </a:extLst>
          </p:cNvPr>
          <p:cNvSpPr/>
          <p:nvPr/>
        </p:nvSpPr>
        <p:spPr>
          <a:xfrm>
            <a:off x="7262191" y="2252870"/>
            <a:ext cx="1285461" cy="22528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C95ACED-8805-409A-AE03-EEAC35BD74E3}"/>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96"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7. Community Wiki ❗</a:t>
            </a:r>
          </a:p>
          <a:p>
            <a:pPr lvl="1">
              <a:spcBef>
                <a:spcPts val="1001"/>
              </a:spcBef>
              <a:buClr>
                <a:srgbClr val="000000"/>
              </a:buClr>
              <a:buFont typeface="Arial"/>
              <a:buChar char="•"/>
            </a:pPr>
            <a:r>
              <a:rPr lang="en-US" b="1" spc="-1">
                <a:solidFill>
                  <a:srgbClr val="000000"/>
                </a:solidFill>
                <a:latin typeface="-apple-system"/>
              </a:rPr>
              <a:t>How to loose the upvotes?!</a:t>
            </a:r>
            <a:endParaRPr lang="en-US" b="0" strike="noStrike" spc="-1">
              <a:solidFill>
                <a:srgbClr val="000000"/>
              </a:solidFill>
              <a:latin typeface="Calibri"/>
            </a:endParaRPr>
          </a:p>
          <a:p>
            <a:pPr>
              <a:lnSpc>
                <a:spcPct val="90000"/>
              </a:lnSpc>
              <a:spcBef>
                <a:spcPts val="1001"/>
              </a:spcBef>
              <a:buNone/>
            </a:pPr>
            <a:endParaRPr lang="en-US" sz="2800" b="0" strike="noStrike" spc="-1">
              <a:solidFill>
                <a:srgbClr val="000000"/>
              </a:solidFill>
              <a:latin typeface="Calibri"/>
            </a:endParaRPr>
          </a:p>
        </p:txBody>
      </p:sp>
      <p:pic>
        <p:nvPicPr>
          <p:cNvPr id="697" name="Picture 8"/>
          <p:cNvPicPr/>
          <p:nvPr/>
        </p:nvPicPr>
        <p:blipFill>
          <a:blip r:embed="rId3"/>
          <a:stretch/>
        </p:blipFill>
        <p:spPr>
          <a:xfrm>
            <a:off x="2615400" y="2214000"/>
            <a:ext cx="7805520" cy="3552120"/>
          </a:xfrm>
          <a:prstGeom prst="rect">
            <a:avLst/>
          </a:prstGeom>
          <a:ln>
            <a:noFill/>
          </a:ln>
          <a:effectLst>
            <a:outerShdw blurRad="292100" dist="139700" dir="2700000" algn="tl" rotWithShape="0">
              <a:srgbClr val="333333">
                <a:alpha val="65000"/>
              </a:srgbClr>
            </a:outerShdw>
          </a:effectLst>
        </p:spPr>
      </p:pic>
      <p:sp>
        <p:nvSpPr>
          <p:cNvPr id="698" name="Rectangle 9"/>
          <p:cNvSpPr/>
          <p:nvPr/>
        </p:nvSpPr>
        <p:spPr>
          <a:xfrm>
            <a:off x="8325000" y="4818240"/>
            <a:ext cx="1155240" cy="29124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p:style>
      </p:sp>
      <p:sp>
        <p:nvSpPr>
          <p:cNvPr id="699" name="TextBox 14"/>
          <p:cNvSpPr/>
          <p:nvPr/>
        </p:nvSpPr>
        <p:spPr>
          <a:xfrm>
            <a:off x="219210" y="624590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4"/>
              </a:rPr>
              <a:t>https://stackoverflow.com/help/privileges/community-wiki</a:t>
            </a:r>
            <a:endParaRPr lang="en-US" sz="1800" b="0" strike="noStrike" spc="-1"/>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BB5578CA-816E-4BE1-9235-5184E7F580EF}"/>
              </a:ext>
            </a:extLst>
          </p:cNvPr>
          <p:cNvPicPr/>
          <p:nvPr/>
        </p:nvPicPr>
        <p:blipFill>
          <a:blip r:embed="rId5"/>
          <a:stretch/>
        </p:blipFill>
        <p:spPr>
          <a:xfrm>
            <a:off x="10339560" y="5834520"/>
            <a:ext cx="1641600" cy="730440"/>
          </a:xfrm>
          <a:prstGeom prst="rect">
            <a:avLst/>
          </a:prstGeom>
          <a:ln w="0">
            <a:noFill/>
          </a:ln>
        </p:spPr>
      </p:pic>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0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7. Community Wiki ❗</a:t>
            </a:r>
            <a:endParaRPr lang="en-US" sz="2800" b="0" strike="noStrike" spc="-1">
              <a:solidFill>
                <a:srgbClr val="000000"/>
              </a:solidFill>
              <a:latin typeface="Calibri"/>
            </a:endParaRPr>
          </a:p>
          <a:p>
            <a:pPr>
              <a:lnSpc>
                <a:spcPct val="90000"/>
              </a:lnSpc>
              <a:spcBef>
                <a:spcPts val="1001"/>
              </a:spcBef>
              <a:buNone/>
            </a:pPr>
            <a:endParaRPr lang="en-US" sz="2800" b="0" strike="noStrike" spc="-1">
              <a:solidFill>
                <a:srgbClr val="000000"/>
              </a:solidFill>
              <a:latin typeface="Calibri"/>
            </a:endParaRPr>
          </a:p>
        </p:txBody>
      </p:sp>
      <p:sp>
        <p:nvSpPr>
          <p:cNvPr id="702" name="TextBox 5"/>
          <p:cNvSpPr/>
          <p:nvPr/>
        </p:nvSpPr>
        <p:spPr>
          <a:xfrm>
            <a:off x="188640" y="6253950"/>
            <a:ext cx="914364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https://meta.stackexchange.com/questions/11740/what-are-community-wiki-posts</a:t>
            </a:r>
            <a:endParaRPr lang="en-US" sz="1800" b="0" strike="noStrike" spc="-1">
              <a:latin typeface="Arial"/>
            </a:endParaRPr>
          </a:p>
          <a:p>
            <a:pPr>
              <a:lnSpc>
                <a:spcPct val="100000"/>
              </a:lnSpc>
              <a:buNone/>
            </a:pPr>
            <a:endParaRPr lang="en-US" sz="1800" b="0" strike="noStrike" spc="-1">
              <a:latin typeface="Arial"/>
            </a:endParaRPr>
          </a:p>
        </p:txBody>
      </p:sp>
      <p:pic>
        <p:nvPicPr>
          <p:cNvPr id="703" name="Picture 4"/>
          <p:cNvPicPr/>
          <p:nvPr/>
        </p:nvPicPr>
        <p:blipFill>
          <a:blip r:embed="rId4"/>
          <a:stretch/>
        </p:blipFill>
        <p:spPr>
          <a:xfrm>
            <a:off x="1872660" y="2549520"/>
            <a:ext cx="8446680" cy="175896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B3E8A101-97DF-4480-ABA2-70D7722BE321}"/>
              </a:ext>
            </a:extLst>
          </p:cNvPr>
          <p:cNvPicPr/>
          <p:nvPr/>
        </p:nvPicPr>
        <p:blipFill>
          <a:blip r:embed="rId5"/>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C97FC385-1A59-4767-A998-1221958837CC}"/>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05"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7. Community Wiki ❗</a:t>
            </a:r>
            <a:endParaRPr lang="en-US" sz="2800" b="0" strike="noStrike" spc="-1">
              <a:solidFill>
                <a:srgbClr val="000000"/>
              </a:solidFill>
              <a:latin typeface="Calibri"/>
            </a:endParaRPr>
          </a:p>
          <a:p>
            <a:pPr>
              <a:lnSpc>
                <a:spcPct val="90000"/>
              </a:lnSpc>
              <a:spcBef>
                <a:spcPts val="1001"/>
              </a:spcBef>
              <a:buNone/>
            </a:pPr>
            <a:endParaRPr lang="en-US" sz="2800" b="0" strike="noStrike" spc="-1">
              <a:solidFill>
                <a:srgbClr val="000000"/>
              </a:solidFill>
              <a:latin typeface="Calibri"/>
            </a:endParaRPr>
          </a:p>
        </p:txBody>
      </p:sp>
      <p:sp>
        <p:nvSpPr>
          <p:cNvPr id="706" name="TextBox 5"/>
          <p:cNvSpPr/>
          <p:nvPr/>
        </p:nvSpPr>
        <p:spPr>
          <a:xfrm>
            <a:off x="188640" y="6298920"/>
            <a:ext cx="914364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https://meta.stackexchange.com/questions/11740/what-are-community-wiki-posts</a:t>
            </a:r>
            <a:endParaRPr lang="en-US" sz="1800" b="0" strike="noStrike" spc="-1">
              <a:latin typeface="Arial"/>
            </a:endParaRPr>
          </a:p>
          <a:p>
            <a:pPr>
              <a:lnSpc>
                <a:spcPct val="100000"/>
              </a:lnSpc>
              <a:buNone/>
            </a:pPr>
            <a:endParaRPr lang="en-US" sz="1800" b="0" strike="noStrike" spc="-1">
              <a:latin typeface="Arial"/>
            </a:endParaRPr>
          </a:p>
        </p:txBody>
      </p:sp>
      <p:pic>
        <p:nvPicPr>
          <p:cNvPr id="707" name="Picture 6"/>
          <p:cNvPicPr/>
          <p:nvPr/>
        </p:nvPicPr>
        <p:blipFill>
          <a:blip r:embed="rId4"/>
          <a:stretch/>
        </p:blipFill>
        <p:spPr>
          <a:xfrm>
            <a:off x="2136180" y="2228760"/>
            <a:ext cx="7919640" cy="3445200"/>
          </a:xfrm>
          <a:prstGeom prst="rect">
            <a:avLst/>
          </a:prstGeom>
          <a:ln>
            <a:noFill/>
          </a:ln>
          <a:effectLst>
            <a:outerShdw blurRad="292100" dist="139700" dir="2700000" algn="tl" rotWithShape="0">
              <a:srgbClr val="333333">
                <a:alpha val="65000"/>
              </a:srgbClr>
            </a:outerShdw>
          </a:effectLst>
        </p:spPr>
      </p:pic>
      <p:sp>
        <p:nvSpPr>
          <p:cNvPr id="708" name="TextBox 7"/>
          <p:cNvSpPr/>
          <p:nvPr/>
        </p:nvSpPr>
        <p:spPr>
          <a:xfrm>
            <a:off x="188640" y="6059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https://stackoverflow.com/help/privileges/community-wiki</a:t>
            </a:r>
            <a:endParaRPr lang="en-US" sz="1800" b="0" strike="noStrike" spc="-1">
              <a:latin typeface="Arial"/>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184577C1-72AF-4289-BAAF-510A8586880C}"/>
              </a:ext>
            </a:extLst>
          </p:cNvPr>
          <p:cNvPicPr/>
          <p:nvPr/>
        </p:nvPicPr>
        <p:blipFill>
          <a:blip r:embed="rId6"/>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A03AB5CA-BF3A-42A0-B0A4-83497634E712}"/>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05"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7. Community Wiki ❗</a:t>
            </a:r>
            <a:endParaRPr lang="en-US" sz="2800" b="0" strike="noStrike" spc="-1">
              <a:solidFill>
                <a:srgbClr val="000000"/>
              </a:solidFill>
              <a:latin typeface="Calibri"/>
            </a:endParaRPr>
          </a:p>
          <a:p>
            <a:pPr>
              <a:lnSpc>
                <a:spcPct val="90000"/>
              </a:lnSpc>
              <a:spcBef>
                <a:spcPts val="1001"/>
              </a:spcBef>
              <a:buNone/>
            </a:pPr>
            <a:endParaRPr lang="en-US" sz="2800" b="0" strike="noStrike" spc="-1">
              <a:solidFill>
                <a:srgbClr val="000000"/>
              </a:solidFill>
              <a:latin typeface="Calibri"/>
            </a:endParaRPr>
          </a:p>
        </p:txBody>
      </p:sp>
      <p:sp>
        <p:nvSpPr>
          <p:cNvPr id="706" name="TextBox 5"/>
          <p:cNvSpPr/>
          <p:nvPr/>
        </p:nvSpPr>
        <p:spPr>
          <a:xfrm>
            <a:off x="188640" y="6298920"/>
            <a:ext cx="914364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3"/>
              </a:rPr>
              <a:t>https://meta.stackexchange.com/questions/11740/what-are-community-wiki-posts</a:t>
            </a:r>
            <a:endParaRPr lang="en-US" sz="1800" b="0" strike="noStrike" spc="-1">
              <a:latin typeface="Arial"/>
            </a:endParaRPr>
          </a:p>
          <a:p>
            <a:pPr>
              <a:lnSpc>
                <a:spcPct val="100000"/>
              </a:lnSpc>
              <a:buNone/>
            </a:pPr>
            <a:endParaRPr lang="en-US" sz="1800" b="0" strike="noStrike" spc="-1">
              <a:latin typeface="Arial"/>
            </a:endParaRPr>
          </a:p>
        </p:txBody>
      </p:sp>
      <p:pic>
        <p:nvPicPr>
          <p:cNvPr id="707" name="Picture 6"/>
          <p:cNvPicPr/>
          <p:nvPr/>
        </p:nvPicPr>
        <p:blipFill>
          <a:blip r:embed="rId4"/>
          <a:stretch/>
        </p:blipFill>
        <p:spPr>
          <a:xfrm>
            <a:off x="2135880" y="2228760"/>
            <a:ext cx="7919640" cy="3445200"/>
          </a:xfrm>
          <a:prstGeom prst="rect">
            <a:avLst/>
          </a:prstGeom>
          <a:ln>
            <a:noFill/>
          </a:ln>
          <a:effectLst>
            <a:outerShdw blurRad="292100" dist="139700" dir="2700000" algn="tl" rotWithShape="0">
              <a:srgbClr val="333333">
                <a:alpha val="65000"/>
              </a:srgbClr>
            </a:outerShdw>
          </a:effectLst>
        </p:spPr>
      </p:pic>
      <p:sp>
        <p:nvSpPr>
          <p:cNvPr id="708" name="TextBox 7"/>
          <p:cNvSpPr/>
          <p:nvPr/>
        </p:nvSpPr>
        <p:spPr>
          <a:xfrm>
            <a:off x="188640" y="6059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https://stackoverflow.com/help/privileges/community-wiki</a:t>
            </a:r>
            <a:endParaRPr lang="en-US" sz="1800" b="0" strike="noStrike" spc="-1">
              <a:latin typeface="Arial"/>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184577C1-72AF-4289-BAAF-510A8586880C}"/>
              </a:ext>
            </a:extLst>
          </p:cNvPr>
          <p:cNvPicPr/>
          <p:nvPr/>
        </p:nvPicPr>
        <p:blipFill>
          <a:blip r:embed="rId6"/>
          <a:stretch/>
        </p:blipFill>
        <p:spPr>
          <a:xfrm>
            <a:off x="10339560" y="5834520"/>
            <a:ext cx="1641600" cy="730440"/>
          </a:xfrm>
          <a:prstGeom prst="rect">
            <a:avLst/>
          </a:prstGeom>
          <a:ln w="0">
            <a:noFill/>
          </a:ln>
        </p:spPr>
      </p:pic>
      <p:cxnSp>
        <p:nvCxnSpPr>
          <p:cNvPr id="3" name="Straight Connector 2">
            <a:extLst>
              <a:ext uri="{FF2B5EF4-FFF2-40B4-BE49-F238E27FC236}">
                <a16:creationId xmlns:a16="http://schemas.microsoft.com/office/drawing/2014/main" id="{DCA60FDC-6D47-46FE-AF1D-EE90FCC66A57}"/>
              </a:ext>
            </a:extLst>
          </p:cNvPr>
          <p:cNvCxnSpPr/>
          <p:nvPr/>
        </p:nvCxnSpPr>
        <p:spPr>
          <a:xfrm flipH="1">
            <a:off x="8587409" y="5115339"/>
            <a:ext cx="1179443" cy="7191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C11C10-6856-415A-8FB1-C5465254296B}"/>
              </a:ext>
            </a:extLst>
          </p:cNvPr>
          <p:cNvCxnSpPr>
            <a:cxnSpLocks/>
          </p:cNvCxnSpPr>
          <p:nvPr/>
        </p:nvCxnSpPr>
        <p:spPr>
          <a:xfrm>
            <a:off x="8428383" y="5115339"/>
            <a:ext cx="1431234" cy="7191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B463F53-AF3C-4E02-A331-2EB039A52A2B}"/>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87262091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F0BABE7-3018-4C80-98CD-93DD1E8256E7}"/>
              </a:ext>
            </a:extLst>
          </p:cNvPr>
          <p:cNvPicPr>
            <a:picLocks noChangeAspect="1"/>
          </p:cNvPicPr>
          <p:nvPr/>
        </p:nvPicPr>
        <p:blipFill>
          <a:blip r:embed="rId3"/>
          <a:stretch>
            <a:fillRect/>
          </a:stretch>
        </p:blipFill>
        <p:spPr>
          <a:xfrm>
            <a:off x="6219165" y="3868547"/>
            <a:ext cx="5204913" cy="2205003"/>
          </a:xfrm>
          <a:prstGeom prst="rect">
            <a:avLst/>
          </a:prstGeom>
          <a:ln>
            <a:noFill/>
          </a:ln>
          <a:effectLst>
            <a:outerShdw blurRad="292100" dist="139700" dir="2700000" algn="tl" rotWithShape="0">
              <a:srgbClr val="333333">
                <a:alpha val="65000"/>
              </a:srgbClr>
            </a:outerShdw>
          </a:effectLst>
        </p:spPr>
      </p:pic>
      <p:sp>
        <p:nvSpPr>
          <p:cNvPr id="70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05"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7. Community Wiki ❗</a:t>
            </a:r>
            <a:endParaRPr lang="en-US" sz="2800" b="0" strike="noStrike" spc="-1">
              <a:solidFill>
                <a:srgbClr val="000000"/>
              </a:solidFill>
              <a:latin typeface="Calibri"/>
            </a:endParaRPr>
          </a:p>
          <a:p>
            <a:pPr>
              <a:lnSpc>
                <a:spcPct val="90000"/>
              </a:lnSpc>
              <a:spcBef>
                <a:spcPts val="1001"/>
              </a:spcBef>
              <a:buNone/>
            </a:pPr>
            <a:endParaRPr lang="en-US" sz="2800" b="0" strike="noStrike" spc="-1">
              <a:solidFill>
                <a:srgbClr val="000000"/>
              </a:solidFill>
              <a:latin typeface="Calibri"/>
            </a:endParaRPr>
          </a:p>
        </p:txBody>
      </p:sp>
      <p:sp>
        <p:nvSpPr>
          <p:cNvPr id="706" name="TextBox 5"/>
          <p:cNvSpPr/>
          <p:nvPr/>
        </p:nvSpPr>
        <p:spPr>
          <a:xfrm>
            <a:off x="188640" y="6298920"/>
            <a:ext cx="914364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https://meta.stackexchange.com/questions/11740/what-are-community-wiki-posts</a:t>
            </a:r>
            <a:endParaRPr lang="en-US" sz="1800" b="0" strike="noStrike" spc="-1">
              <a:latin typeface="Arial"/>
            </a:endParaRPr>
          </a:p>
          <a:p>
            <a:pPr>
              <a:lnSpc>
                <a:spcPct val="100000"/>
              </a:lnSpc>
              <a:buNone/>
            </a:pPr>
            <a:endParaRPr lang="en-US" sz="1800" b="0" strike="noStrike" spc="-1">
              <a:latin typeface="Arial"/>
            </a:endParaRPr>
          </a:p>
        </p:txBody>
      </p:sp>
      <p:sp>
        <p:nvSpPr>
          <p:cNvPr id="708" name="TextBox 7"/>
          <p:cNvSpPr/>
          <p:nvPr/>
        </p:nvSpPr>
        <p:spPr>
          <a:xfrm>
            <a:off x="188640" y="605988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https://stackoverflow.com/help/privileges/community-wiki</a:t>
            </a:r>
            <a:endParaRPr lang="en-US" sz="1800" b="0" strike="noStrike" spc="-1">
              <a:latin typeface="Arial"/>
            </a:endParaRPr>
          </a:p>
          <a:p>
            <a:pPr>
              <a:lnSpc>
                <a:spcPct val="100000"/>
              </a:lnSpc>
              <a:buNone/>
            </a:pPr>
            <a:endParaRPr lang="en-US" sz="1800" b="0" strike="noStrike" spc="-1">
              <a:latin typeface="Arial"/>
            </a:endParaRPr>
          </a:p>
        </p:txBody>
      </p:sp>
      <p:pic>
        <p:nvPicPr>
          <p:cNvPr id="7" name="Picture 3">
            <a:extLst>
              <a:ext uri="{FF2B5EF4-FFF2-40B4-BE49-F238E27FC236}">
                <a16:creationId xmlns:a16="http://schemas.microsoft.com/office/drawing/2014/main" id="{184577C1-72AF-4289-BAAF-510A8586880C}"/>
              </a:ext>
            </a:extLst>
          </p:cNvPr>
          <p:cNvPicPr/>
          <p:nvPr/>
        </p:nvPicPr>
        <p:blipFill>
          <a:blip r:embed="rId6"/>
          <a:stretch/>
        </p:blipFill>
        <p:spPr>
          <a:xfrm>
            <a:off x="10339560" y="5834520"/>
            <a:ext cx="1641600" cy="730440"/>
          </a:xfrm>
          <a:prstGeom prst="rect">
            <a:avLst/>
          </a:prstGeom>
          <a:ln w="0">
            <a:noFill/>
          </a:ln>
        </p:spPr>
      </p:pic>
      <p:pic>
        <p:nvPicPr>
          <p:cNvPr id="14" name="Picture 13">
            <a:extLst>
              <a:ext uri="{FF2B5EF4-FFF2-40B4-BE49-F238E27FC236}">
                <a16:creationId xmlns:a16="http://schemas.microsoft.com/office/drawing/2014/main" id="{B81314C4-54D8-47D9-896F-E0B5F553C294}"/>
              </a:ext>
            </a:extLst>
          </p:cNvPr>
          <p:cNvPicPr>
            <a:picLocks noChangeAspect="1"/>
          </p:cNvPicPr>
          <p:nvPr/>
        </p:nvPicPr>
        <p:blipFill>
          <a:blip r:embed="rId7"/>
          <a:stretch>
            <a:fillRect/>
          </a:stretch>
        </p:blipFill>
        <p:spPr>
          <a:xfrm>
            <a:off x="450521" y="2487074"/>
            <a:ext cx="5571757" cy="3225406"/>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1BE11662-35D1-47CD-BD3D-E0294C409933}"/>
              </a:ext>
            </a:extLst>
          </p:cNvPr>
          <p:cNvSpPr/>
          <p:nvPr/>
        </p:nvSpPr>
        <p:spPr>
          <a:xfrm>
            <a:off x="4394579" y="5254388"/>
            <a:ext cx="996287" cy="4580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821FE0B-9F10-4068-BC28-C25ED0CA995A}"/>
              </a:ext>
            </a:extLst>
          </p:cNvPr>
          <p:cNvPicPr>
            <a:picLocks noChangeAspect="1"/>
          </p:cNvPicPr>
          <p:nvPr/>
        </p:nvPicPr>
        <p:blipFill>
          <a:blip r:embed="rId8"/>
          <a:stretch>
            <a:fillRect/>
          </a:stretch>
        </p:blipFill>
        <p:spPr>
          <a:xfrm>
            <a:off x="6219166" y="1531780"/>
            <a:ext cx="5204913" cy="2093079"/>
          </a:xfrm>
          <a:prstGeom prst="rect">
            <a:avLst/>
          </a:prstGeom>
          <a:ln>
            <a:noFill/>
          </a:ln>
          <a:effectLst>
            <a:outerShdw blurRad="292100" dist="139700" dir="2700000" algn="tl" rotWithShape="0">
              <a:srgbClr val="333333">
                <a:alpha val="65000"/>
              </a:srgbClr>
            </a:outerShdw>
          </a:effectLst>
        </p:spPr>
      </p:pic>
      <p:sp>
        <p:nvSpPr>
          <p:cNvPr id="25" name="Rectangle 24">
            <a:extLst>
              <a:ext uri="{FF2B5EF4-FFF2-40B4-BE49-F238E27FC236}">
                <a16:creationId xmlns:a16="http://schemas.microsoft.com/office/drawing/2014/main" id="{FAF10596-5CBB-4BD3-B94B-FAE8D5458D99}"/>
              </a:ext>
            </a:extLst>
          </p:cNvPr>
          <p:cNvSpPr/>
          <p:nvPr/>
        </p:nvSpPr>
        <p:spPr>
          <a:xfrm>
            <a:off x="9896956" y="5590832"/>
            <a:ext cx="996287" cy="4580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805251F-2B59-4E24-BDA0-01E67EC0BC64}"/>
              </a:ext>
            </a:extLst>
          </p:cNvPr>
          <p:cNvPicPr>
            <a:picLocks noChangeAspect="1"/>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408954541"/>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0"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z="2800" b="0" strike="noStrike" spc="-1">
              <a:solidFill>
                <a:srgbClr val="000000"/>
              </a:solidFill>
              <a:latin typeface="Calibri"/>
            </a:endParaRPr>
          </a:p>
        </p:txBody>
      </p:sp>
      <p:pic>
        <p:nvPicPr>
          <p:cNvPr id="711" name="Picture 4"/>
          <p:cNvPicPr/>
          <p:nvPr/>
        </p:nvPicPr>
        <p:blipFill>
          <a:blip r:embed="rId3"/>
          <a:stretch/>
        </p:blipFill>
        <p:spPr>
          <a:xfrm>
            <a:off x="3320280" y="1861560"/>
            <a:ext cx="4459320" cy="4459320"/>
          </a:xfrm>
          <a:prstGeom prst="rect">
            <a:avLst/>
          </a:prstGeom>
          <a:ln w="0">
            <a:noFill/>
          </a:ln>
        </p:spPr>
      </p:pic>
      <p:sp>
        <p:nvSpPr>
          <p:cNvPr id="712" name="TextBox 6"/>
          <p:cNvSpPr/>
          <p:nvPr/>
        </p:nvSpPr>
        <p:spPr>
          <a:xfrm>
            <a:off x="-231380" y="6260760"/>
            <a:ext cx="800064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https://stackoverflow.com/helpcenter/self-answer</a:t>
            </a:r>
            <a:endParaRPr lang="en-US" sz="1800" b="0" strike="noStrike" spc="-1"/>
          </a:p>
        </p:txBody>
      </p:sp>
      <p:pic>
        <p:nvPicPr>
          <p:cNvPr id="6" name="Picture 3">
            <a:extLst>
              <a:ext uri="{FF2B5EF4-FFF2-40B4-BE49-F238E27FC236}">
                <a16:creationId xmlns:a16="http://schemas.microsoft.com/office/drawing/2014/main" id="{03DCB6DD-0692-405D-A4A3-C14E8BD2550E}"/>
              </a:ext>
            </a:extLst>
          </p:cNvPr>
          <p:cNvPicPr/>
          <p:nvPr/>
        </p:nvPicPr>
        <p:blipFill>
          <a:blip r:embed="rId5"/>
          <a:stretch/>
        </p:blipFill>
        <p:spPr>
          <a:xfrm>
            <a:off x="10339560" y="5834520"/>
            <a:ext cx="1641600" cy="730440"/>
          </a:xfrm>
          <a:prstGeom prst="rect">
            <a:avLst/>
          </a:prstGeom>
          <a:ln w="0">
            <a:noFill/>
          </a:ln>
        </p:spPr>
      </p:pic>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z="2800" b="0" strike="noStrike" spc="-1">
              <a:solidFill>
                <a:srgbClr val="000000"/>
              </a:solidFill>
              <a:latin typeface="Calibri"/>
            </a:endParaRPr>
          </a:p>
        </p:txBody>
      </p:sp>
      <p:pic>
        <p:nvPicPr>
          <p:cNvPr id="715" name="Picture 5"/>
          <p:cNvPicPr/>
          <p:nvPr/>
        </p:nvPicPr>
        <p:blipFill>
          <a:blip r:embed="rId3"/>
          <a:stretch/>
        </p:blipFill>
        <p:spPr>
          <a:xfrm>
            <a:off x="3092040" y="1707120"/>
            <a:ext cx="6240600" cy="448956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9CF7E230-94FC-48B3-8DB4-2E57B837F553}"/>
              </a:ext>
            </a:extLst>
          </p:cNvPr>
          <p:cNvPicPr/>
          <p:nvPr/>
        </p:nvPicPr>
        <p:blipFill>
          <a:blip r:embed="rId4"/>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0378F94D-0D92-48B9-9604-44F1F23BCA92}"/>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2A190C25-35CD-4BE2-BF3C-69F9E63D56F7}"/>
              </a:ext>
            </a:extLst>
          </p:cNvPr>
          <p:cNvPicPr>
            <a:picLocks noChangeAspect="1"/>
          </p:cNvPicPr>
          <p:nvPr/>
        </p:nvPicPr>
        <p:blipFill>
          <a:blip r:embed="rId4"/>
          <a:stretch>
            <a:fillRect/>
          </a:stretch>
        </p:blipFill>
        <p:spPr>
          <a:xfrm>
            <a:off x="4190613" y="2420365"/>
            <a:ext cx="4489363" cy="3739324"/>
          </a:xfrm>
          <a:prstGeom prst="rect">
            <a:avLst/>
          </a:prstGeom>
          <a:ln>
            <a:noFill/>
          </a:ln>
          <a:effectLst>
            <a:softEdge rad="112500"/>
          </a:effectLst>
        </p:spPr>
      </p:pic>
      <p:pic>
        <p:nvPicPr>
          <p:cNvPr id="7" name="Picture 6">
            <a:extLst>
              <a:ext uri="{FF2B5EF4-FFF2-40B4-BE49-F238E27FC236}">
                <a16:creationId xmlns:a16="http://schemas.microsoft.com/office/drawing/2014/main" id="{43C37762-C0BD-4948-9F06-41BDDE8061AB}"/>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87212763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2320C9-33B6-40B5-8BCD-83D5C6125865}"/>
              </a:ext>
            </a:extLst>
          </p:cNvPr>
          <p:cNvPicPr>
            <a:picLocks noChangeAspect="1"/>
          </p:cNvPicPr>
          <p:nvPr/>
        </p:nvPicPr>
        <p:blipFill rotWithShape="1">
          <a:blip r:embed="rId3"/>
          <a:srcRect l="32511"/>
          <a:stretch/>
        </p:blipFill>
        <p:spPr>
          <a:xfrm>
            <a:off x="7227732" y="2206440"/>
            <a:ext cx="4380841" cy="3863425"/>
          </a:xfrm>
          <a:prstGeom prst="rect">
            <a:avLst/>
          </a:prstGeom>
          <a:ln>
            <a:noFill/>
          </a:ln>
          <a:effectLst>
            <a:outerShdw blurRad="292100" dist="139700" dir="2700000" algn="tl" rotWithShape="0">
              <a:srgbClr val="333333">
                <a:alpha val="65000"/>
              </a:srgbClr>
            </a:outerShdw>
          </a:effectLst>
        </p:spPr>
      </p:pic>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sp>
        <p:nvSpPr>
          <p:cNvPr id="716" name="TextBox 6"/>
          <p:cNvSpPr/>
          <p:nvPr/>
        </p:nvSpPr>
        <p:spPr>
          <a:xfrm>
            <a:off x="210840" y="6223108"/>
            <a:ext cx="108997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https://262.ecma-international.org/12.0/#sec-parseint-string-radix</a:t>
            </a:r>
            <a:endParaRPr lang="en-US" sz="1800" b="0" strike="noStrike" spc="-1"/>
          </a:p>
        </p:txBody>
      </p:sp>
      <p:pic>
        <p:nvPicPr>
          <p:cNvPr id="6" name="Picture 3">
            <a:extLst>
              <a:ext uri="{FF2B5EF4-FFF2-40B4-BE49-F238E27FC236}">
                <a16:creationId xmlns:a16="http://schemas.microsoft.com/office/drawing/2014/main" id="{9CF7E230-94FC-48B3-8DB4-2E57B837F553}"/>
              </a:ext>
            </a:extLst>
          </p:cNvPr>
          <p:cNvPicPr/>
          <p:nvPr/>
        </p:nvPicPr>
        <p:blipFill>
          <a:blip r:embed="rId5"/>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32BD1F46-3FC4-4B03-AD0D-E1C8CB754AAF}"/>
              </a:ext>
            </a:extLst>
          </p:cNvPr>
          <p:cNvPicPr>
            <a:picLocks noChangeAspect="1"/>
          </p:cNvPicPr>
          <p:nvPr/>
        </p:nvPicPr>
        <p:blipFill>
          <a:blip r:embed="rId6"/>
          <a:stretch>
            <a:fillRect/>
          </a:stretch>
        </p:blipFill>
        <p:spPr>
          <a:xfrm>
            <a:off x="435360" y="2553840"/>
            <a:ext cx="6719292" cy="351602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2FE704F-2F82-4925-BA54-C95BAE314381}"/>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590664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2"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3" name="Picture 7"/>
          <p:cNvPicPr/>
          <p:nvPr/>
        </p:nvPicPr>
        <p:blipFill>
          <a:blip r:embed="rId3"/>
          <a:stretch/>
        </p:blipFill>
        <p:spPr>
          <a:xfrm>
            <a:off x="10339560" y="5834520"/>
            <a:ext cx="1641600" cy="730440"/>
          </a:xfrm>
          <a:prstGeom prst="rect">
            <a:avLst/>
          </a:prstGeom>
          <a:ln w="0">
            <a:noFill/>
          </a:ln>
        </p:spPr>
      </p:pic>
      <p:grpSp>
        <p:nvGrpSpPr>
          <p:cNvPr id="3" name="Group 2">
            <a:extLst>
              <a:ext uri="{FF2B5EF4-FFF2-40B4-BE49-F238E27FC236}">
                <a16:creationId xmlns:a16="http://schemas.microsoft.com/office/drawing/2014/main" id="{29E4A85C-F731-4B36-B3DE-3AC22A45449D}"/>
              </a:ext>
            </a:extLst>
          </p:cNvPr>
          <p:cNvGrpSpPr/>
          <p:nvPr/>
        </p:nvGrpSpPr>
        <p:grpSpPr>
          <a:xfrm>
            <a:off x="3156654" y="1272424"/>
            <a:ext cx="5878692" cy="5238748"/>
            <a:chOff x="2833794" y="1272424"/>
            <a:chExt cx="5878692" cy="5238748"/>
          </a:xfrm>
        </p:grpSpPr>
        <p:pic>
          <p:nvPicPr>
            <p:cNvPr id="5" name="Picture 4">
              <a:extLst>
                <a:ext uri="{FF2B5EF4-FFF2-40B4-BE49-F238E27FC236}">
                  <a16:creationId xmlns:a16="http://schemas.microsoft.com/office/drawing/2014/main" id="{A4290385-F4CC-455D-A13B-037AD07F4A3C}"/>
                </a:ext>
              </a:extLst>
            </p:cNvPr>
            <p:cNvPicPr>
              <a:picLocks noChangeAspect="1"/>
            </p:cNvPicPr>
            <p:nvPr/>
          </p:nvPicPr>
          <p:blipFill>
            <a:blip r:embed="rId4"/>
            <a:stretch>
              <a:fillRect/>
            </a:stretch>
          </p:blipFill>
          <p:spPr>
            <a:xfrm>
              <a:off x="2833794" y="1272424"/>
              <a:ext cx="5878692" cy="5238748"/>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0CB3C3A-CC30-44D8-AE63-AF46FB616CE4}"/>
                </a:ext>
              </a:extLst>
            </p:cNvPr>
            <p:cNvSpPr/>
            <p:nvPr/>
          </p:nvSpPr>
          <p:spPr>
            <a:xfrm>
              <a:off x="2859194" y="2702020"/>
              <a:ext cx="998618" cy="27874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8273B64-A097-41DB-9F40-AC809560A30E}"/>
                </a:ext>
              </a:extLst>
            </p:cNvPr>
            <p:cNvSpPr/>
            <p:nvPr/>
          </p:nvSpPr>
          <p:spPr>
            <a:xfrm>
              <a:off x="3121212" y="3225800"/>
              <a:ext cx="736600" cy="406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61AA3BFA-1BC7-4BC8-A902-770D68D8D34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764626189"/>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4BDF0B3B-2094-48E4-884F-42196B0A1813}"/>
              </a:ext>
            </a:extLst>
          </p:cNvPr>
          <p:cNvPicPr>
            <a:picLocks noChangeAspect="1"/>
          </p:cNvPicPr>
          <p:nvPr/>
        </p:nvPicPr>
        <p:blipFill>
          <a:blip r:embed="rId4"/>
          <a:stretch>
            <a:fillRect/>
          </a:stretch>
        </p:blipFill>
        <p:spPr>
          <a:xfrm>
            <a:off x="2492612" y="2230409"/>
            <a:ext cx="7206776" cy="3832351"/>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07D42E9E-456D-4ECB-A4C6-2A733EC3160B}"/>
              </a:ext>
            </a:extLst>
          </p:cNvPr>
          <p:cNvSpPr txBox="1"/>
          <p:nvPr/>
        </p:nvSpPr>
        <p:spPr>
          <a:xfrm>
            <a:off x="210840" y="6195628"/>
            <a:ext cx="6093724" cy="646331"/>
          </a:xfrm>
          <a:prstGeom prst="rect">
            <a:avLst/>
          </a:prstGeom>
          <a:noFill/>
        </p:spPr>
        <p:txBody>
          <a:bodyPr wrap="square">
            <a:spAutoFit/>
          </a:bodyPr>
          <a:lstStyle/>
          <a:p>
            <a:r>
              <a:rPr lang="en-US">
                <a:hlinkClick r:id="rId5"/>
              </a:rPr>
              <a:t>https://caniuse.com/?search=fetch</a:t>
            </a:r>
            <a:endParaRPr lang="en-US"/>
          </a:p>
          <a:p>
            <a:endParaRPr lang="en-US"/>
          </a:p>
        </p:txBody>
      </p:sp>
      <p:pic>
        <p:nvPicPr>
          <p:cNvPr id="7" name="Picture 6">
            <a:extLst>
              <a:ext uri="{FF2B5EF4-FFF2-40B4-BE49-F238E27FC236}">
                <a16:creationId xmlns:a16="http://schemas.microsoft.com/office/drawing/2014/main" id="{F7585FB9-E245-4006-BDF7-0D8CDE1EFFB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287506540"/>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FC744689-0F7D-49DD-874F-5189483AD459}"/>
              </a:ext>
            </a:extLst>
          </p:cNvPr>
          <p:cNvSpPr txBox="1"/>
          <p:nvPr/>
        </p:nvSpPr>
        <p:spPr>
          <a:xfrm>
            <a:off x="210840" y="6241794"/>
            <a:ext cx="8847535" cy="646331"/>
          </a:xfrm>
          <a:prstGeom prst="rect">
            <a:avLst/>
          </a:prstGeom>
          <a:noFill/>
        </p:spPr>
        <p:txBody>
          <a:bodyPr wrap="square">
            <a:spAutoFit/>
          </a:bodyPr>
          <a:lstStyle/>
          <a:p>
            <a:r>
              <a:rPr lang="en-US">
                <a:hlinkClick r:id="rId4"/>
              </a:rPr>
              <a:t>https://www.ecma-international.org/publications-and-standards/standar</a:t>
            </a:r>
            <a:endParaRPr lang="en-US"/>
          </a:p>
          <a:p>
            <a:endParaRPr lang="en-US"/>
          </a:p>
        </p:txBody>
      </p:sp>
      <p:pic>
        <p:nvPicPr>
          <p:cNvPr id="7" name="Picture 6">
            <a:extLst>
              <a:ext uri="{FF2B5EF4-FFF2-40B4-BE49-F238E27FC236}">
                <a16:creationId xmlns:a16="http://schemas.microsoft.com/office/drawing/2014/main" id="{B82F2D43-7186-4571-B345-B310B5AF3FF6}"/>
              </a:ext>
            </a:extLst>
          </p:cNvPr>
          <p:cNvPicPr>
            <a:picLocks noChangeAspect="1"/>
          </p:cNvPicPr>
          <p:nvPr/>
        </p:nvPicPr>
        <p:blipFill rotWithShape="1">
          <a:blip r:embed="rId5"/>
          <a:srcRect l="4088" t="47912" r="3548"/>
          <a:stretch/>
        </p:blipFill>
        <p:spPr>
          <a:xfrm>
            <a:off x="2351317" y="2408934"/>
            <a:ext cx="2377000" cy="1168424"/>
          </a:xfrm>
          <a:prstGeom prst="rect">
            <a:avLst/>
          </a:prstGeom>
          <a:ln>
            <a:noFill/>
          </a:ln>
          <a:effectLst>
            <a:softEdge rad="112500"/>
          </a:effectLst>
        </p:spPr>
      </p:pic>
      <p:pic>
        <p:nvPicPr>
          <p:cNvPr id="10" name="Picture 9">
            <a:extLst>
              <a:ext uri="{FF2B5EF4-FFF2-40B4-BE49-F238E27FC236}">
                <a16:creationId xmlns:a16="http://schemas.microsoft.com/office/drawing/2014/main" id="{218FE5ED-6780-4DA0-A13A-70796CFFC844}"/>
              </a:ext>
            </a:extLst>
          </p:cNvPr>
          <p:cNvPicPr>
            <a:picLocks noChangeAspect="1"/>
          </p:cNvPicPr>
          <p:nvPr/>
        </p:nvPicPr>
        <p:blipFill>
          <a:blip r:embed="rId6"/>
          <a:stretch>
            <a:fillRect/>
          </a:stretch>
        </p:blipFill>
        <p:spPr>
          <a:xfrm>
            <a:off x="2351317" y="3667104"/>
            <a:ext cx="1984943" cy="1325160"/>
          </a:xfrm>
          <a:prstGeom prst="rect">
            <a:avLst/>
          </a:prstGeom>
          <a:ln>
            <a:noFill/>
          </a:ln>
          <a:effectLst>
            <a:softEdge rad="112500"/>
          </a:effectLst>
        </p:spPr>
      </p:pic>
      <p:pic>
        <p:nvPicPr>
          <p:cNvPr id="12" name="Picture 11">
            <a:extLst>
              <a:ext uri="{FF2B5EF4-FFF2-40B4-BE49-F238E27FC236}">
                <a16:creationId xmlns:a16="http://schemas.microsoft.com/office/drawing/2014/main" id="{E31B95C3-3552-4CC9-B4CE-62ABFF55965E}"/>
              </a:ext>
            </a:extLst>
          </p:cNvPr>
          <p:cNvPicPr>
            <a:picLocks noChangeAspect="1"/>
          </p:cNvPicPr>
          <p:nvPr/>
        </p:nvPicPr>
        <p:blipFill>
          <a:blip r:embed="rId7"/>
          <a:stretch>
            <a:fillRect/>
          </a:stretch>
        </p:blipFill>
        <p:spPr>
          <a:xfrm>
            <a:off x="2351317" y="4997482"/>
            <a:ext cx="2220355" cy="1244312"/>
          </a:xfrm>
          <a:prstGeom prst="rect">
            <a:avLst/>
          </a:prstGeom>
          <a:ln>
            <a:noFill/>
          </a:ln>
          <a:effectLst>
            <a:softEdge rad="112500"/>
          </a:effectLst>
        </p:spPr>
      </p:pic>
      <p:pic>
        <p:nvPicPr>
          <p:cNvPr id="14" name="Picture 13">
            <a:extLst>
              <a:ext uri="{FF2B5EF4-FFF2-40B4-BE49-F238E27FC236}">
                <a16:creationId xmlns:a16="http://schemas.microsoft.com/office/drawing/2014/main" id="{5F14A7B1-55A6-4D90-831B-6BD81E1C6764}"/>
              </a:ext>
            </a:extLst>
          </p:cNvPr>
          <p:cNvPicPr>
            <a:picLocks noChangeAspect="1"/>
          </p:cNvPicPr>
          <p:nvPr/>
        </p:nvPicPr>
        <p:blipFill>
          <a:blip r:embed="rId8"/>
          <a:stretch>
            <a:fillRect/>
          </a:stretch>
        </p:blipFill>
        <p:spPr>
          <a:xfrm>
            <a:off x="5151370" y="2510356"/>
            <a:ext cx="4915134" cy="370490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2889BF6-F85A-434B-99FB-3020F8E37503}"/>
              </a:ext>
            </a:extLst>
          </p:cNvPr>
          <p:cNvPicPr>
            <a:picLocks noChangeAspect="1"/>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8442835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D780CEE6-4C10-4276-8437-CB4DEFF882C8}"/>
              </a:ext>
            </a:extLst>
          </p:cNvPr>
          <p:cNvPicPr>
            <a:picLocks noChangeAspect="1"/>
          </p:cNvPicPr>
          <p:nvPr/>
        </p:nvPicPr>
        <p:blipFill rotWithShape="1">
          <a:blip r:embed="rId4"/>
          <a:srcRect t="1559"/>
          <a:stretch/>
        </p:blipFill>
        <p:spPr>
          <a:xfrm>
            <a:off x="672895" y="2324100"/>
            <a:ext cx="5631563" cy="355701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6787CB7F-5F53-4BF8-B979-DFA80924A823}"/>
              </a:ext>
            </a:extLst>
          </p:cNvPr>
          <p:cNvSpPr txBox="1"/>
          <p:nvPr/>
        </p:nvSpPr>
        <p:spPr>
          <a:xfrm>
            <a:off x="210840" y="5960771"/>
            <a:ext cx="6093618" cy="646331"/>
          </a:xfrm>
          <a:prstGeom prst="rect">
            <a:avLst/>
          </a:prstGeom>
          <a:noFill/>
        </p:spPr>
        <p:txBody>
          <a:bodyPr wrap="square">
            <a:spAutoFit/>
          </a:bodyPr>
          <a:lstStyle/>
          <a:p>
            <a:r>
              <a:rPr lang="en-US">
                <a:hlinkClick r:id="rId5"/>
              </a:rPr>
              <a:t>https://github.com/tc39</a:t>
            </a:r>
            <a:endParaRPr lang="en-US"/>
          </a:p>
          <a:p>
            <a:endParaRPr lang="en-US"/>
          </a:p>
        </p:txBody>
      </p:sp>
      <p:sp>
        <p:nvSpPr>
          <p:cNvPr id="15" name="TextBox 14">
            <a:extLst>
              <a:ext uri="{FF2B5EF4-FFF2-40B4-BE49-F238E27FC236}">
                <a16:creationId xmlns:a16="http://schemas.microsoft.com/office/drawing/2014/main" id="{1921C70E-9348-4D7E-AF9E-C830A69A922E}"/>
              </a:ext>
            </a:extLst>
          </p:cNvPr>
          <p:cNvSpPr txBox="1"/>
          <p:nvPr/>
        </p:nvSpPr>
        <p:spPr>
          <a:xfrm>
            <a:off x="210840" y="6237770"/>
            <a:ext cx="6093618" cy="646331"/>
          </a:xfrm>
          <a:prstGeom prst="rect">
            <a:avLst/>
          </a:prstGeom>
          <a:noFill/>
        </p:spPr>
        <p:txBody>
          <a:bodyPr wrap="square">
            <a:spAutoFit/>
          </a:bodyPr>
          <a:lstStyle/>
          <a:p>
            <a:r>
              <a:rPr lang="en-US">
                <a:hlinkClick r:id="rId6"/>
              </a:rPr>
              <a:t>https://tc39.es/</a:t>
            </a:r>
            <a:endParaRPr lang="en-US"/>
          </a:p>
          <a:p>
            <a:endParaRPr lang="en-US"/>
          </a:p>
        </p:txBody>
      </p:sp>
      <p:pic>
        <p:nvPicPr>
          <p:cNvPr id="11" name="Picture 10">
            <a:extLst>
              <a:ext uri="{FF2B5EF4-FFF2-40B4-BE49-F238E27FC236}">
                <a16:creationId xmlns:a16="http://schemas.microsoft.com/office/drawing/2014/main" id="{55BB30DD-D565-45F6-9A2B-077E8E3B011B}"/>
              </a:ext>
            </a:extLst>
          </p:cNvPr>
          <p:cNvPicPr>
            <a:picLocks noChangeAspect="1"/>
          </p:cNvPicPr>
          <p:nvPr/>
        </p:nvPicPr>
        <p:blipFill>
          <a:blip r:embed="rId7"/>
          <a:stretch>
            <a:fillRect/>
          </a:stretch>
        </p:blipFill>
        <p:spPr>
          <a:xfrm>
            <a:off x="6450618" y="2803387"/>
            <a:ext cx="5169066" cy="307773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3A188C2-B9E9-4CCA-971A-83F86C0F6EF5}"/>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365699541"/>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F1E9EB99-8C99-402E-90BC-18B9F2E4FFD6}"/>
              </a:ext>
            </a:extLst>
          </p:cNvPr>
          <p:cNvPicPr>
            <a:picLocks noChangeAspect="1"/>
          </p:cNvPicPr>
          <p:nvPr/>
        </p:nvPicPr>
        <p:blipFill>
          <a:blip r:embed="rId4"/>
          <a:stretch>
            <a:fillRect/>
          </a:stretch>
        </p:blipFill>
        <p:spPr>
          <a:xfrm>
            <a:off x="2539850" y="2314963"/>
            <a:ext cx="7318526" cy="374448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B8D4E06E-34C1-40F2-8156-C6512C47606D}"/>
              </a:ext>
            </a:extLst>
          </p:cNvPr>
          <p:cNvSpPr txBox="1"/>
          <p:nvPr/>
        </p:nvSpPr>
        <p:spPr>
          <a:xfrm>
            <a:off x="210840" y="6241794"/>
            <a:ext cx="6093618" cy="646331"/>
          </a:xfrm>
          <a:prstGeom prst="rect">
            <a:avLst/>
          </a:prstGeom>
          <a:noFill/>
        </p:spPr>
        <p:txBody>
          <a:bodyPr wrap="square">
            <a:spAutoFit/>
          </a:bodyPr>
          <a:lstStyle/>
          <a:p>
            <a:r>
              <a:rPr lang="en-US">
                <a:hlinkClick r:id="rId5"/>
              </a:rPr>
              <a:t>https://es.discourse.group/</a:t>
            </a:r>
            <a:endParaRPr lang="fa-IR"/>
          </a:p>
          <a:p>
            <a:endParaRPr lang="en-US"/>
          </a:p>
        </p:txBody>
      </p:sp>
      <p:pic>
        <p:nvPicPr>
          <p:cNvPr id="7" name="Picture 6">
            <a:extLst>
              <a:ext uri="{FF2B5EF4-FFF2-40B4-BE49-F238E27FC236}">
                <a16:creationId xmlns:a16="http://schemas.microsoft.com/office/drawing/2014/main" id="{216292E8-FCAC-4315-8E2C-D31AF6F6BBA9}"/>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391027790"/>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BF0C9227-60D3-417F-BB9A-41C1408734B7}"/>
              </a:ext>
            </a:extLst>
          </p:cNvPr>
          <p:cNvPicPr>
            <a:picLocks noChangeAspect="1"/>
          </p:cNvPicPr>
          <p:nvPr/>
        </p:nvPicPr>
        <p:blipFill>
          <a:blip r:embed="rId4"/>
          <a:stretch>
            <a:fillRect/>
          </a:stretch>
        </p:blipFill>
        <p:spPr>
          <a:xfrm>
            <a:off x="2964339" y="2095686"/>
            <a:ext cx="6693376" cy="435096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B316D73F-B9AE-4F8C-A5E7-9A316CC59680}"/>
              </a:ext>
            </a:extLst>
          </p:cNvPr>
          <p:cNvSpPr txBox="1"/>
          <p:nvPr/>
        </p:nvSpPr>
        <p:spPr>
          <a:xfrm>
            <a:off x="210840" y="6241794"/>
            <a:ext cx="6093618" cy="923330"/>
          </a:xfrm>
          <a:prstGeom prst="rect">
            <a:avLst/>
          </a:prstGeom>
          <a:noFill/>
        </p:spPr>
        <p:txBody>
          <a:bodyPr wrap="square">
            <a:spAutoFit/>
          </a:bodyPr>
          <a:lstStyle/>
          <a:p>
            <a:r>
              <a:rPr lang="en-US">
                <a:hlinkClick r:id="rId5"/>
              </a:rPr>
              <a:t>https://es.discourse.group</a:t>
            </a:r>
            <a:endParaRPr lang="fa-IR"/>
          </a:p>
          <a:p>
            <a:endParaRPr lang="fa-IR"/>
          </a:p>
          <a:p>
            <a:endParaRPr lang="en-US"/>
          </a:p>
        </p:txBody>
      </p:sp>
      <p:pic>
        <p:nvPicPr>
          <p:cNvPr id="7" name="Picture 6">
            <a:extLst>
              <a:ext uri="{FF2B5EF4-FFF2-40B4-BE49-F238E27FC236}">
                <a16:creationId xmlns:a16="http://schemas.microsoft.com/office/drawing/2014/main" id="{E12A07BA-78F4-4CC9-BC86-C45AAC91BA5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235620489"/>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sp>
        <p:nvSpPr>
          <p:cNvPr id="12" name="TextBox 11">
            <a:extLst>
              <a:ext uri="{FF2B5EF4-FFF2-40B4-BE49-F238E27FC236}">
                <a16:creationId xmlns:a16="http://schemas.microsoft.com/office/drawing/2014/main" id="{B316D73F-B9AE-4F8C-A5E7-9A316CC59680}"/>
              </a:ext>
            </a:extLst>
          </p:cNvPr>
          <p:cNvSpPr txBox="1"/>
          <p:nvPr/>
        </p:nvSpPr>
        <p:spPr>
          <a:xfrm>
            <a:off x="210840" y="6241794"/>
            <a:ext cx="6093618" cy="923330"/>
          </a:xfrm>
          <a:prstGeom prst="rect">
            <a:avLst/>
          </a:prstGeom>
          <a:noFill/>
        </p:spPr>
        <p:txBody>
          <a:bodyPr wrap="square">
            <a:spAutoFit/>
          </a:bodyPr>
          <a:lstStyle/>
          <a:p>
            <a:r>
              <a:rPr lang="en-US">
                <a:hlinkClick r:id="rId4"/>
              </a:rPr>
              <a:t>https://v8.dev/blog/non-backtracking-regexp</a:t>
            </a:r>
            <a:endParaRPr lang="fa-IR"/>
          </a:p>
          <a:p>
            <a:endParaRPr lang="fa-IR"/>
          </a:p>
          <a:p>
            <a:endParaRPr lang="en-US"/>
          </a:p>
        </p:txBody>
      </p:sp>
      <p:pic>
        <p:nvPicPr>
          <p:cNvPr id="9" name="Picture 8">
            <a:extLst>
              <a:ext uri="{FF2B5EF4-FFF2-40B4-BE49-F238E27FC236}">
                <a16:creationId xmlns:a16="http://schemas.microsoft.com/office/drawing/2014/main" id="{53A20C29-8DF0-4E04-912F-955C8C02FEE1}"/>
              </a:ext>
            </a:extLst>
          </p:cNvPr>
          <p:cNvPicPr>
            <a:picLocks noChangeAspect="1"/>
          </p:cNvPicPr>
          <p:nvPr/>
        </p:nvPicPr>
        <p:blipFill>
          <a:blip r:embed="rId5"/>
          <a:stretch>
            <a:fillRect/>
          </a:stretch>
        </p:blipFill>
        <p:spPr>
          <a:xfrm>
            <a:off x="4090654" y="2216146"/>
            <a:ext cx="4739022" cy="398359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0313C0D-ED08-4CCC-A7A0-928F67E0DB5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77905494"/>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pic>
        <p:nvPicPr>
          <p:cNvPr id="6" name="Picture 3">
            <a:extLst>
              <a:ext uri="{FF2B5EF4-FFF2-40B4-BE49-F238E27FC236}">
                <a16:creationId xmlns:a16="http://schemas.microsoft.com/office/drawing/2014/main" id="{9CF7E230-94FC-48B3-8DB4-2E57B837F553}"/>
              </a:ext>
            </a:extLst>
          </p:cNvPr>
          <p:cNvPicPr/>
          <p:nvPr/>
        </p:nvPicPr>
        <p:blipFill>
          <a:blip r:embed="rId3"/>
          <a:stretch/>
        </p:blipFill>
        <p:spPr>
          <a:xfrm>
            <a:off x="10339560" y="5834520"/>
            <a:ext cx="1641600" cy="730440"/>
          </a:xfrm>
          <a:prstGeom prst="rect">
            <a:avLst/>
          </a:prstGeom>
          <a:ln w="0">
            <a:noFill/>
          </a:ln>
        </p:spPr>
      </p:pic>
      <p:pic>
        <p:nvPicPr>
          <p:cNvPr id="1026" name="Picture 2">
            <a:extLst>
              <a:ext uri="{FF2B5EF4-FFF2-40B4-BE49-F238E27FC236}">
                <a16:creationId xmlns:a16="http://schemas.microsoft.com/office/drawing/2014/main" id="{CBED111D-D052-4979-9DAA-9334DF9C4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66" y="4031916"/>
            <a:ext cx="360997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BA2FFDC-7DA2-4D4F-B3AB-2EC2F1951733}"/>
              </a:ext>
            </a:extLst>
          </p:cNvPr>
          <p:cNvPicPr>
            <a:picLocks noChangeAspect="1"/>
          </p:cNvPicPr>
          <p:nvPr/>
        </p:nvPicPr>
        <p:blipFill>
          <a:blip r:embed="rId5"/>
          <a:stretch>
            <a:fillRect/>
          </a:stretch>
        </p:blipFill>
        <p:spPr>
          <a:xfrm>
            <a:off x="7063222" y="1360813"/>
            <a:ext cx="4595258" cy="4701947"/>
          </a:xfrm>
          <a:prstGeom prst="rect">
            <a:avLst/>
          </a:prstGeom>
        </p:spPr>
      </p:pic>
      <p:pic>
        <p:nvPicPr>
          <p:cNvPr id="8" name="Picture 7">
            <a:extLst>
              <a:ext uri="{FF2B5EF4-FFF2-40B4-BE49-F238E27FC236}">
                <a16:creationId xmlns:a16="http://schemas.microsoft.com/office/drawing/2014/main" id="{6E435A0C-F6FD-40FD-982B-9D0AEE326F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836" y="5157414"/>
            <a:ext cx="4092069" cy="1047751"/>
          </a:xfrm>
          <a:prstGeom prst="rect">
            <a:avLst/>
          </a:prstGeom>
        </p:spPr>
      </p:pic>
      <p:pic>
        <p:nvPicPr>
          <p:cNvPr id="10" name="Picture 9">
            <a:extLst>
              <a:ext uri="{FF2B5EF4-FFF2-40B4-BE49-F238E27FC236}">
                <a16:creationId xmlns:a16="http://schemas.microsoft.com/office/drawing/2014/main" id="{941E7199-EFC5-442B-84E9-8E2B7DB692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9901" y="2928771"/>
            <a:ext cx="2479268" cy="3254040"/>
          </a:xfrm>
          <a:prstGeom prst="rect">
            <a:avLst/>
          </a:prstGeom>
        </p:spPr>
      </p:pic>
      <p:pic>
        <p:nvPicPr>
          <p:cNvPr id="3" name="Picture 2">
            <a:extLst>
              <a:ext uri="{FF2B5EF4-FFF2-40B4-BE49-F238E27FC236}">
                <a16:creationId xmlns:a16="http://schemas.microsoft.com/office/drawing/2014/main" id="{C83C2B97-A444-43FF-8FE1-6CFDFADB7F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366" y="2443417"/>
            <a:ext cx="1549625" cy="1549625"/>
          </a:xfrm>
          <a:prstGeom prst="rect">
            <a:avLst/>
          </a:prstGeom>
        </p:spPr>
      </p:pic>
      <p:pic>
        <p:nvPicPr>
          <p:cNvPr id="11" name="Picture 10">
            <a:extLst>
              <a:ext uri="{FF2B5EF4-FFF2-40B4-BE49-F238E27FC236}">
                <a16:creationId xmlns:a16="http://schemas.microsoft.com/office/drawing/2014/main" id="{EBD00C74-A2B8-4356-974D-58971F53B49F}"/>
              </a:ext>
            </a:extLst>
          </p:cNvPr>
          <p:cNvPicPr>
            <a:picLocks noChangeAspect="1"/>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879085389"/>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a:extLst>
              <a:ext uri="{FF2B5EF4-FFF2-40B4-BE49-F238E27FC236}">
                <a16:creationId xmlns:a16="http://schemas.microsoft.com/office/drawing/2014/main" id="{FF6B294D-4707-4102-9755-DF463DA2703C}"/>
              </a:ext>
            </a:extLst>
          </p:cNvPr>
          <p:cNvPicPr/>
          <p:nvPr/>
        </p:nvPicPr>
        <p:blipFill>
          <a:blip r:embed="rId3"/>
          <a:stretch/>
        </p:blipFill>
        <p:spPr>
          <a:xfrm>
            <a:off x="6946560" y="1261260"/>
            <a:ext cx="4102200" cy="4938480"/>
          </a:xfrm>
          <a:prstGeom prst="rect">
            <a:avLst/>
          </a:prstGeom>
          <a:ln>
            <a:noFill/>
          </a:ln>
          <a:effectLst>
            <a:outerShdw blurRad="292100" dist="139700" dir="2700000" algn="tl" rotWithShape="0">
              <a:srgbClr val="333333">
                <a:alpha val="65000"/>
              </a:srgbClr>
            </a:outerShdw>
          </a:effectLst>
        </p:spPr>
      </p:pic>
      <p:sp>
        <p:nvSpPr>
          <p:cNvPr id="713"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4"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pc="-1">
              <a:solidFill>
                <a:srgbClr val="000000"/>
              </a:solidFill>
              <a:latin typeface="Calibri"/>
            </a:endParaRPr>
          </a:p>
          <a:p>
            <a:pPr lvl="1">
              <a:spcBef>
                <a:spcPts val="1001"/>
              </a:spcBef>
              <a:buClr>
                <a:srgbClr val="000000"/>
              </a:buClr>
            </a:pPr>
            <a:r>
              <a:rPr lang="en-US" strike="noStrike" spc="-1">
                <a:solidFill>
                  <a:srgbClr val="000000"/>
                </a:solidFill>
                <a:latin typeface="Calibri"/>
              </a:rPr>
              <a:t>The most accurate answer in the world</a:t>
            </a:r>
            <a:endParaRPr lang="en-US" strike="noStrike" spc="-1">
              <a:solidFill>
                <a:srgbClr val="000000"/>
              </a:solidFill>
              <a:latin typeface="-apple-system"/>
            </a:endParaRPr>
          </a:p>
        </p:txBody>
      </p:sp>
      <p:sp>
        <p:nvSpPr>
          <p:cNvPr id="716" name="TextBox 6"/>
          <p:cNvSpPr/>
          <p:nvPr/>
        </p:nvSpPr>
        <p:spPr>
          <a:xfrm>
            <a:off x="226191" y="6261020"/>
            <a:ext cx="108997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https://262.ecma-international.org/12.0/#sec-parseint-string-radix</a:t>
            </a:r>
            <a:endParaRPr lang="en-US" sz="1800" b="0" strike="noStrike" spc="-1"/>
          </a:p>
        </p:txBody>
      </p:sp>
      <p:pic>
        <p:nvPicPr>
          <p:cNvPr id="6" name="Picture 3">
            <a:extLst>
              <a:ext uri="{FF2B5EF4-FFF2-40B4-BE49-F238E27FC236}">
                <a16:creationId xmlns:a16="http://schemas.microsoft.com/office/drawing/2014/main" id="{9CF7E230-94FC-48B3-8DB4-2E57B837F553}"/>
              </a:ext>
            </a:extLst>
          </p:cNvPr>
          <p:cNvPicPr/>
          <p:nvPr/>
        </p:nvPicPr>
        <p:blipFill>
          <a:blip r:embed="rId5"/>
          <a:stretch/>
        </p:blipFill>
        <p:spPr>
          <a:xfrm>
            <a:off x="10339560" y="5834520"/>
            <a:ext cx="1641600" cy="730440"/>
          </a:xfrm>
          <a:prstGeom prst="rect">
            <a:avLst/>
          </a:prstGeom>
          <a:ln w="0">
            <a:noFill/>
          </a:ln>
        </p:spPr>
      </p:pic>
      <p:pic>
        <p:nvPicPr>
          <p:cNvPr id="8" name="Picture 5">
            <a:extLst>
              <a:ext uri="{FF2B5EF4-FFF2-40B4-BE49-F238E27FC236}">
                <a16:creationId xmlns:a16="http://schemas.microsoft.com/office/drawing/2014/main" id="{C5BF23A0-4207-4310-ADC4-48F03DA1B749}"/>
              </a:ext>
            </a:extLst>
          </p:cNvPr>
          <p:cNvPicPr/>
          <p:nvPr/>
        </p:nvPicPr>
        <p:blipFill>
          <a:blip r:embed="rId6"/>
          <a:stretch/>
        </p:blipFill>
        <p:spPr>
          <a:xfrm>
            <a:off x="1112868" y="2480638"/>
            <a:ext cx="5169644" cy="371910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16AA11E-B5A0-46B6-BD47-1C9A5D4825FB}"/>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367377525"/>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18"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z="2800" b="0" strike="noStrike" spc="-1">
              <a:solidFill>
                <a:srgbClr val="000000"/>
              </a:solidFill>
              <a:latin typeface="Calibri"/>
            </a:endParaRPr>
          </a:p>
        </p:txBody>
      </p:sp>
      <p:pic>
        <p:nvPicPr>
          <p:cNvPr id="719" name="Picture 7"/>
          <p:cNvPicPr/>
          <p:nvPr/>
        </p:nvPicPr>
        <p:blipFill>
          <a:blip r:embed="rId3"/>
          <a:stretch/>
        </p:blipFill>
        <p:spPr>
          <a:xfrm>
            <a:off x="344520" y="2455920"/>
            <a:ext cx="5955840" cy="4077000"/>
          </a:xfrm>
          <a:prstGeom prst="rect">
            <a:avLst/>
          </a:prstGeom>
          <a:ln>
            <a:noFill/>
          </a:ln>
          <a:effectLst>
            <a:outerShdw blurRad="292100" dist="139700" dir="2700000" algn="tl" rotWithShape="0">
              <a:srgbClr val="333333">
                <a:alpha val="65000"/>
              </a:srgbClr>
            </a:outerShdw>
          </a:effectLst>
        </p:spPr>
      </p:pic>
      <p:pic>
        <p:nvPicPr>
          <p:cNvPr id="720" name="Picture 8"/>
          <p:cNvPicPr/>
          <p:nvPr/>
        </p:nvPicPr>
        <p:blipFill>
          <a:blip r:embed="rId4"/>
          <a:stretch/>
        </p:blipFill>
        <p:spPr>
          <a:xfrm>
            <a:off x="6300720" y="1551240"/>
            <a:ext cx="5513400" cy="4981680"/>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10886697-C1B8-4A33-AFDE-8E4492C7C9C8}"/>
              </a:ext>
            </a:extLst>
          </p:cNvPr>
          <p:cNvPicPr/>
          <p:nvPr/>
        </p:nvPicPr>
        <p:blipFill>
          <a:blip r:embed="rId5"/>
          <a:stretch/>
        </p:blipFill>
        <p:spPr>
          <a:xfrm>
            <a:off x="10339560" y="5834520"/>
            <a:ext cx="1641600" cy="730440"/>
          </a:xfrm>
          <a:prstGeom prst="rect">
            <a:avLst/>
          </a:prstGeom>
          <a:ln w="0">
            <a:noFill/>
          </a:ln>
        </p:spPr>
      </p:pic>
      <p:cxnSp>
        <p:nvCxnSpPr>
          <p:cNvPr id="3" name="Straight Arrow Connector 2">
            <a:extLst>
              <a:ext uri="{FF2B5EF4-FFF2-40B4-BE49-F238E27FC236}">
                <a16:creationId xmlns:a16="http://schemas.microsoft.com/office/drawing/2014/main" id="{A5A178C7-5BBB-4905-A753-B9BE7199FA40}"/>
              </a:ext>
            </a:extLst>
          </p:cNvPr>
          <p:cNvCxnSpPr/>
          <p:nvPr/>
        </p:nvCxnSpPr>
        <p:spPr>
          <a:xfrm flipV="1">
            <a:off x="2637183" y="5446643"/>
            <a:ext cx="3663177" cy="62285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8" name="Picture 7">
            <a:extLst>
              <a:ext uri="{FF2B5EF4-FFF2-40B4-BE49-F238E27FC236}">
                <a16:creationId xmlns:a16="http://schemas.microsoft.com/office/drawing/2014/main" id="{232D3A56-6704-4B0C-BC67-6DCBBFEA6429}"/>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22"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z="2800" b="0" strike="noStrike" spc="-1">
              <a:solidFill>
                <a:srgbClr val="000000"/>
              </a:solidFill>
              <a:latin typeface="Calibri"/>
            </a:endParaRPr>
          </a:p>
        </p:txBody>
      </p:sp>
      <p:pic>
        <p:nvPicPr>
          <p:cNvPr id="723" name="Picture 4"/>
          <p:cNvPicPr/>
          <p:nvPr/>
        </p:nvPicPr>
        <p:blipFill>
          <a:blip r:embed="rId3"/>
          <a:stretch/>
        </p:blipFill>
        <p:spPr>
          <a:xfrm>
            <a:off x="3171600" y="3682800"/>
            <a:ext cx="6167880" cy="2265480"/>
          </a:xfrm>
          <a:prstGeom prst="rect">
            <a:avLst/>
          </a:prstGeom>
          <a:ln>
            <a:noFill/>
          </a:ln>
          <a:effectLst>
            <a:outerShdw blurRad="292100" dist="139700" dir="2700000" algn="tl" rotWithShape="0">
              <a:srgbClr val="333333">
                <a:alpha val="65000"/>
              </a:srgbClr>
            </a:outerShdw>
          </a:effectLst>
        </p:spPr>
      </p:pic>
      <p:sp>
        <p:nvSpPr>
          <p:cNvPr id="724" name="TextBox 6"/>
          <p:cNvSpPr/>
          <p:nvPr/>
        </p:nvSpPr>
        <p:spPr>
          <a:xfrm>
            <a:off x="224850" y="6246030"/>
            <a:ext cx="110887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4"/>
              </a:rPr>
              <a:t>https://stackoverflow.blog/2011/07/01/its-ok-to-ask-and-answer-your-own-questions/</a:t>
            </a:r>
            <a:endParaRPr lang="en-US" sz="1800" b="0" strike="noStrike" spc="-1"/>
          </a:p>
        </p:txBody>
      </p:sp>
      <p:pic>
        <p:nvPicPr>
          <p:cNvPr id="725" name="Picture 8"/>
          <p:cNvPicPr/>
          <p:nvPr/>
        </p:nvPicPr>
        <p:blipFill>
          <a:blip r:embed="rId5"/>
          <a:srcRect t="41459"/>
          <a:stretch/>
        </p:blipFill>
        <p:spPr>
          <a:xfrm>
            <a:off x="3888000" y="1623240"/>
            <a:ext cx="4415400" cy="2074320"/>
          </a:xfrm>
          <a:prstGeom prst="rect">
            <a:avLst/>
          </a:prstGeom>
          <a:ln>
            <a:noFill/>
          </a:ln>
          <a:effectLst>
            <a:outerShdw blurRad="292100" dist="139700" dir="2700000" algn="tl" rotWithShape="0">
              <a:srgbClr val="333333">
                <a:alpha val="65000"/>
              </a:srgbClr>
            </a:outerShdw>
          </a:effectLst>
        </p:spPr>
      </p:pic>
      <p:sp>
        <p:nvSpPr>
          <p:cNvPr id="726" name="TextBox 9"/>
          <p:cNvSpPr/>
          <p:nvPr/>
        </p:nvSpPr>
        <p:spPr>
          <a:xfrm>
            <a:off x="217290" y="5989710"/>
            <a:ext cx="914364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ea typeface="Segoe UI"/>
                <a:hlinkClick r:id="rId6"/>
              </a:rPr>
              <a:t>https://stackoverflow.blog/2012/05/22/encyclopedia-stack-exchange</a:t>
            </a:r>
            <a:endParaRPr lang="en-US" sz="1800" b="0" strike="noStrike" spc="-1"/>
          </a:p>
        </p:txBody>
      </p:sp>
      <p:pic>
        <p:nvPicPr>
          <p:cNvPr id="8" name="Picture 3">
            <a:extLst>
              <a:ext uri="{FF2B5EF4-FFF2-40B4-BE49-F238E27FC236}">
                <a16:creationId xmlns:a16="http://schemas.microsoft.com/office/drawing/2014/main" id="{D80A3D74-AB99-438A-A36D-4DA6BE789C9C}"/>
              </a:ext>
            </a:extLst>
          </p:cNvPr>
          <p:cNvPicPr/>
          <p:nvPr/>
        </p:nvPicPr>
        <p:blipFill>
          <a:blip r:embed="rId7"/>
          <a:stretch/>
        </p:blipFill>
        <p:spPr>
          <a:xfrm>
            <a:off x="10339560" y="5834520"/>
            <a:ext cx="1641600" cy="730440"/>
          </a:xfrm>
          <a:prstGeom prst="rect">
            <a:avLst/>
          </a:prstGeom>
          <a:ln w="0">
            <a:noFill/>
          </a:ln>
        </p:spPr>
      </p:pic>
      <p:pic>
        <p:nvPicPr>
          <p:cNvPr id="9" name="Picture 8">
            <a:extLst>
              <a:ext uri="{FF2B5EF4-FFF2-40B4-BE49-F238E27FC236}">
                <a16:creationId xmlns:a16="http://schemas.microsoft.com/office/drawing/2014/main" id="{34728A35-D1F1-4894-90A5-5E2DDE32FFFF}"/>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2"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3" name="Picture 7"/>
          <p:cNvPicPr/>
          <p:nvPr/>
        </p:nvPicPr>
        <p:blipFill>
          <a:blip r:embed="rId3"/>
          <a:stretch/>
        </p:blipFill>
        <p:spPr>
          <a:xfrm>
            <a:off x="10339560" y="5834520"/>
            <a:ext cx="1641600" cy="730440"/>
          </a:xfrm>
          <a:prstGeom prst="rect">
            <a:avLst/>
          </a:prstGeom>
          <a:ln w="0">
            <a:noFill/>
          </a:ln>
        </p:spPr>
      </p:pic>
      <p:grpSp>
        <p:nvGrpSpPr>
          <p:cNvPr id="2" name="Group 1">
            <a:extLst>
              <a:ext uri="{FF2B5EF4-FFF2-40B4-BE49-F238E27FC236}">
                <a16:creationId xmlns:a16="http://schemas.microsoft.com/office/drawing/2014/main" id="{3A8C4D9D-DFC9-456D-A0A6-AB5B768CA39A}"/>
              </a:ext>
            </a:extLst>
          </p:cNvPr>
          <p:cNvGrpSpPr/>
          <p:nvPr/>
        </p:nvGrpSpPr>
        <p:grpSpPr>
          <a:xfrm>
            <a:off x="2449514" y="1421014"/>
            <a:ext cx="7292972" cy="5143946"/>
            <a:chOff x="2449514" y="1421014"/>
            <a:chExt cx="7292972" cy="5143946"/>
          </a:xfrm>
        </p:grpSpPr>
        <p:pic>
          <p:nvPicPr>
            <p:cNvPr id="3" name="Picture 2">
              <a:extLst>
                <a:ext uri="{FF2B5EF4-FFF2-40B4-BE49-F238E27FC236}">
                  <a16:creationId xmlns:a16="http://schemas.microsoft.com/office/drawing/2014/main" id="{E9539EC3-F781-4DD5-8FE2-3C4BAF2F3862}"/>
                </a:ext>
              </a:extLst>
            </p:cNvPr>
            <p:cNvPicPr>
              <a:picLocks noChangeAspect="1"/>
            </p:cNvPicPr>
            <p:nvPr/>
          </p:nvPicPr>
          <p:blipFill>
            <a:blip r:embed="rId4"/>
            <a:stretch>
              <a:fillRect/>
            </a:stretch>
          </p:blipFill>
          <p:spPr>
            <a:xfrm>
              <a:off x="2449514" y="1421014"/>
              <a:ext cx="7292972" cy="5143946"/>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5A0E4192-5512-4523-AB01-EE6D3C2CB43E}"/>
                </a:ext>
              </a:extLst>
            </p:cNvPr>
            <p:cNvSpPr/>
            <p:nvPr/>
          </p:nvSpPr>
          <p:spPr>
            <a:xfrm>
              <a:off x="2583819" y="3232401"/>
              <a:ext cx="1224251" cy="3271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EC579C-E9D2-44F9-BEB5-81F2F03E29CD}"/>
                </a:ext>
              </a:extLst>
            </p:cNvPr>
            <p:cNvSpPr/>
            <p:nvPr/>
          </p:nvSpPr>
          <p:spPr>
            <a:xfrm>
              <a:off x="2909264" y="3829427"/>
              <a:ext cx="749300" cy="3271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BAB31BCD-7E7A-49C7-A17D-34A777E89AB0}"/>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789931633"/>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28"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8. Golden Tip - Self-Answer</a:t>
            </a:r>
            <a:endParaRPr lang="en-US" sz="2800" b="0" strike="noStrike" spc="-1">
              <a:solidFill>
                <a:srgbClr val="000000"/>
              </a:solidFill>
              <a:latin typeface="Calibri"/>
            </a:endParaRPr>
          </a:p>
        </p:txBody>
      </p:sp>
      <p:pic>
        <p:nvPicPr>
          <p:cNvPr id="729" name="Picture 7"/>
          <p:cNvPicPr/>
          <p:nvPr/>
        </p:nvPicPr>
        <p:blipFill>
          <a:blip r:embed="rId3"/>
          <a:stretch/>
        </p:blipFill>
        <p:spPr>
          <a:xfrm>
            <a:off x="6631715" y="1519560"/>
            <a:ext cx="4102200" cy="4938480"/>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FD5ECD55-E8F6-4995-B41B-F9E44F0EEE17}"/>
              </a:ext>
            </a:extLst>
          </p:cNvPr>
          <p:cNvPicPr/>
          <p:nvPr/>
        </p:nvPicPr>
        <p:blipFill>
          <a:blip r:embed="rId4"/>
          <a:stretch/>
        </p:blipFill>
        <p:spPr>
          <a:xfrm>
            <a:off x="10339560" y="5834520"/>
            <a:ext cx="1641600" cy="730440"/>
          </a:xfrm>
          <a:prstGeom prst="rect">
            <a:avLst/>
          </a:prstGeom>
          <a:ln w="0">
            <a:noFill/>
          </a:ln>
        </p:spPr>
      </p:pic>
      <p:sp>
        <p:nvSpPr>
          <p:cNvPr id="2" name="Rectangle 1">
            <a:extLst>
              <a:ext uri="{FF2B5EF4-FFF2-40B4-BE49-F238E27FC236}">
                <a16:creationId xmlns:a16="http://schemas.microsoft.com/office/drawing/2014/main" id="{1C905F5F-9E64-47F2-A62D-732DACFB75BE}"/>
              </a:ext>
            </a:extLst>
          </p:cNvPr>
          <p:cNvSpPr/>
          <p:nvPr/>
        </p:nvSpPr>
        <p:spPr>
          <a:xfrm>
            <a:off x="6666440" y="1762524"/>
            <a:ext cx="267363" cy="24384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B15A9C03-E2C0-4B8C-AC5C-748498CBBD4D}"/>
              </a:ext>
            </a:extLst>
          </p:cNvPr>
          <p:cNvPicPr/>
          <p:nvPr/>
        </p:nvPicPr>
        <p:blipFill>
          <a:blip r:embed="rId5"/>
          <a:stretch/>
        </p:blipFill>
        <p:spPr>
          <a:xfrm>
            <a:off x="679680" y="2554659"/>
            <a:ext cx="5416320" cy="3896563"/>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89991903-7A88-4BB4-AC5D-1F6830A15761}"/>
              </a:ext>
            </a:extLst>
          </p:cNvPr>
          <p:cNvSpPr/>
          <p:nvPr/>
        </p:nvSpPr>
        <p:spPr>
          <a:xfrm>
            <a:off x="828673" y="3721809"/>
            <a:ext cx="267363" cy="24384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5243FBD-8B13-4D7F-A917-0533B0795E4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fa-IR" sz="2800" b="1" strike="noStrike" spc="-1">
              <a:solidFill>
                <a:srgbClr val="000000"/>
              </a:solidFill>
              <a:latin typeface="-apple-system"/>
            </a:endParaRPr>
          </a:p>
          <a:p>
            <a:pPr lvl="1">
              <a:spcBef>
                <a:spcPts val="1001"/>
              </a:spcBef>
              <a:buClr>
                <a:srgbClr val="000000"/>
              </a:buClr>
            </a:pPr>
            <a:r>
              <a:rPr lang="en-US" spc="-1">
                <a:solidFill>
                  <a:srgbClr val="000000"/>
                </a:solidFill>
                <a:latin typeface="-apple-system"/>
              </a:rPr>
              <a:t>License </a:t>
            </a:r>
            <a:endParaRPr lang="en-US" strike="noStrike" spc="-1">
              <a:solidFill>
                <a:srgbClr val="000000"/>
              </a:solidFill>
              <a:latin typeface="Calibri"/>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243E7CFF-0B9C-43E7-9B69-37E7C1AF35A0}"/>
              </a:ext>
            </a:extLst>
          </p:cNvPr>
          <p:cNvPicPr>
            <a:picLocks noChangeAspect="1"/>
          </p:cNvPicPr>
          <p:nvPr/>
        </p:nvPicPr>
        <p:blipFill>
          <a:blip r:embed="rId4"/>
          <a:stretch>
            <a:fillRect/>
          </a:stretch>
        </p:blipFill>
        <p:spPr>
          <a:xfrm>
            <a:off x="3424511" y="1947962"/>
            <a:ext cx="5342978" cy="3508556"/>
          </a:xfrm>
          <a:prstGeom prst="rect">
            <a:avLst/>
          </a:prstGeom>
          <a:ln>
            <a:noFill/>
          </a:ln>
          <a:effectLst>
            <a:softEdge rad="112500"/>
          </a:effectLst>
        </p:spPr>
      </p:pic>
      <p:sp>
        <p:nvSpPr>
          <p:cNvPr id="732" name="TextBox 5"/>
          <p:cNvSpPr/>
          <p:nvPr/>
        </p:nvSpPr>
        <p:spPr>
          <a:xfrm>
            <a:off x="227265" y="5884920"/>
            <a:ext cx="13207680" cy="70508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600" b="0" u="sng" strike="noStrike" spc="-1">
                <a:solidFill>
                  <a:srgbClr val="0563C1"/>
                </a:solidFill>
                <a:uFillTx/>
                <a:ea typeface="Segoe UI"/>
                <a:hlinkClick r:id="rId5"/>
              </a:rPr>
              <a:t>https://meta.stackoverflow.com/questions/266971/can-i-post-so-questions-and-answers-in-a-personal-blog</a:t>
            </a:r>
            <a:endParaRPr lang="en-US" sz="1600" b="0" strike="noStrike" spc="-1"/>
          </a:p>
          <a:p>
            <a:pPr algn="just">
              <a:lnSpc>
                <a:spcPct val="107000"/>
              </a:lnSpc>
              <a:spcBef>
                <a:spcPts val="799"/>
              </a:spcBef>
              <a:buNone/>
              <a:tabLst>
                <a:tab pos="0" algn="l"/>
              </a:tabLst>
            </a:pPr>
            <a:r>
              <a:rPr lang="en-US" sz="1600" b="0" u="sng" strike="noStrike" spc="-1">
                <a:solidFill>
                  <a:srgbClr val="0563C1"/>
                </a:solidFill>
                <a:uFillTx/>
                <a:ea typeface="Segoe UI"/>
                <a:hlinkClick r:id="rId6"/>
              </a:rPr>
              <a:t>https://meta.stackoverflow.com/questions/262345/is-it-ok-to-ask-your-friends-to-upvote-your-posts</a:t>
            </a:r>
            <a:endParaRPr lang="en-US" sz="1600" b="0" strike="noStrike" spc="-1"/>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76D728A-A76A-45BC-8366-FB14B61253D5}"/>
              </a:ext>
            </a:extLst>
          </p:cNvPr>
          <p:cNvPicPr>
            <a:picLocks noChangeAspect="1"/>
          </p:cNvPicPr>
          <p:nvPr/>
        </p:nvPicPr>
        <p:blipFill>
          <a:blip r:embed="rId3"/>
          <a:stretch>
            <a:fillRect/>
          </a:stretch>
        </p:blipFill>
        <p:spPr>
          <a:xfrm>
            <a:off x="2504637" y="2278747"/>
            <a:ext cx="7460457" cy="3325373"/>
          </a:xfrm>
          <a:prstGeom prst="rect">
            <a:avLst/>
          </a:prstGeom>
          <a:ln>
            <a:noFill/>
          </a:ln>
          <a:effectLst>
            <a:outerShdw blurRad="292100" dist="139700" dir="2700000" algn="tl" rotWithShape="0">
              <a:srgbClr val="333333">
                <a:alpha val="65000"/>
              </a:srgbClr>
            </a:outerShdw>
          </a:effectLst>
        </p:spPr>
      </p:pic>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1061852"/>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pc="-1">
                <a:solidFill>
                  <a:srgbClr val="000000"/>
                </a:solidFill>
                <a:latin typeface="-apple-system"/>
              </a:rPr>
              <a:t>License</a:t>
            </a:r>
          </a:p>
        </p:txBody>
      </p:sp>
      <p:pic>
        <p:nvPicPr>
          <p:cNvPr id="6" name="Picture 3">
            <a:extLst>
              <a:ext uri="{FF2B5EF4-FFF2-40B4-BE49-F238E27FC236}">
                <a16:creationId xmlns:a16="http://schemas.microsoft.com/office/drawing/2014/main" id="{320CABB9-B131-48E4-BCBB-F0E85B912DCF}"/>
              </a:ext>
            </a:extLst>
          </p:cNvPr>
          <p:cNvPicPr/>
          <p:nvPr/>
        </p:nvPicPr>
        <p:blipFill>
          <a:blip r:embed="rId4"/>
          <a:stretch/>
        </p:blipFill>
        <p:spPr>
          <a:xfrm>
            <a:off x="10339560" y="5834520"/>
            <a:ext cx="1641600" cy="730440"/>
          </a:xfrm>
          <a:prstGeom prst="rect">
            <a:avLst/>
          </a:prstGeom>
          <a:ln w="0">
            <a:noFill/>
          </a:ln>
        </p:spPr>
      </p:pic>
      <p:sp>
        <p:nvSpPr>
          <p:cNvPr id="9" name="Rectangle 8">
            <a:extLst>
              <a:ext uri="{FF2B5EF4-FFF2-40B4-BE49-F238E27FC236}">
                <a16:creationId xmlns:a16="http://schemas.microsoft.com/office/drawing/2014/main" id="{FBB6312F-9858-4D44-86D4-689D05FB7EFC}"/>
              </a:ext>
            </a:extLst>
          </p:cNvPr>
          <p:cNvSpPr/>
          <p:nvPr/>
        </p:nvSpPr>
        <p:spPr>
          <a:xfrm>
            <a:off x="5784980" y="3816096"/>
            <a:ext cx="662119" cy="178802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7E52CCB-7097-4AD0-A793-DE51797C3405}"/>
              </a:ext>
            </a:extLst>
          </p:cNvPr>
          <p:cNvSpPr txBox="1"/>
          <p:nvPr/>
        </p:nvSpPr>
        <p:spPr>
          <a:xfrm>
            <a:off x="210840" y="6241794"/>
            <a:ext cx="6720840" cy="646331"/>
          </a:xfrm>
          <a:prstGeom prst="rect">
            <a:avLst/>
          </a:prstGeom>
          <a:noFill/>
        </p:spPr>
        <p:txBody>
          <a:bodyPr wrap="square">
            <a:spAutoFit/>
          </a:bodyPr>
          <a:lstStyle/>
          <a:p>
            <a:r>
              <a:rPr lang="en-US">
                <a:latin typeface="-apple-system"/>
                <a:hlinkClick r:id="rId5"/>
              </a:rPr>
              <a:t>https://creativecommons.org/licenses/by-sa/4.0/</a:t>
            </a:r>
            <a:endParaRPr lang="en-US">
              <a:latin typeface="-apple-system"/>
            </a:endParaRPr>
          </a:p>
          <a:p>
            <a:endParaRPr lang="en-US">
              <a:latin typeface="-apple-system"/>
            </a:endParaRPr>
          </a:p>
        </p:txBody>
      </p:sp>
      <p:pic>
        <p:nvPicPr>
          <p:cNvPr id="10" name="Picture 9">
            <a:extLst>
              <a:ext uri="{FF2B5EF4-FFF2-40B4-BE49-F238E27FC236}">
                <a16:creationId xmlns:a16="http://schemas.microsoft.com/office/drawing/2014/main" id="{48DCA6D1-72DC-46DF-B7B5-251B59D8516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825939605"/>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US" spc="-1">
                <a:solidFill>
                  <a:srgbClr val="000000"/>
                </a:solidFill>
                <a:latin typeface="-apple-system"/>
              </a:rPr>
              <a:t>License</a:t>
            </a:r>
            <a:endParaRPr lang="en-US" b="1" spc="-1">
              <a:solidFill>
                <a:srgbClr val="000000"/>
              </a:solidFill>
              <a:latin typeface="-apple-system"/>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3"/>
          <a:stretch/>
        </p:blipFill>
        <p:spPr>
          <a:xfrm>
            <a:off x="10339560" y="5834520"/>
            <a:ext cx="1641600" cy="730440"/>
          </a:xfrm>
          <a:prstGeom prst="rect">
            <a:avLst/>
          </a:prstGeom>
          <a:ln w="0">
            <a:noFill/>
          </a:ln>
        </p:spPr>
      </p:pic>
      <p:sp>
        <p:nvSpPr>
          <p:cNvPr id="16" name="TextBox 15">
            <a:extLst>
              <a:ext uri="{FF2B5EF4-FFF2-40B4-BE49-F238E27FC236}">
                <a16:creationId xmlns:a16="http://schemas.microsoft.com/office/drawing/2014/main" id="{37E52CCB-7097-4AD0-A793-DE51797C3405}"/>
              </a:ext>
            </a:extLst>
          </p:cNvPr>
          <p:cNvSpPr txBox="1"/>
          <p:nvPr/>
        </p:nvSpPr>
        <p:spPr>
          <a:xfrm>
            <a:off x="180360" y="6278754"/>
            <a:ext cx="6720840" cy="646331"/>
          </a:xfrm>
          <a:prstGeom prst="rect">
            <a:avLst/>
          </a:prstGeom>
          <a:noFill/>
        </p:spPr>
        <p:txBody>
          <a:bodyPr wrap="square">
            <a:spAutoFit/>
          </a:bodyPr>
          <a:lstStyle/>
          <a:p>
            <a:r>
              <a:rPr lang="en-US">
                <a:hlinkClick r:id="rId4"/>
              </a:rPr>
              <a:t>https://creativecommons.org/licenses/by-sa/4.0/</a:t>
            </a:r>
            <a:endParaRPr lang="en-US"/>
          </a:p>
          <a:p>
            <a:endParaRPr lang="en-US"/>
          </a:p>
        </p:txBody>
      </p:sp>
      <p:pic>
        <p:nvPicPr>
          <p:cNvPr id="3" name="Picture 2">
            <a:extLst>
              <a:ext uri="{FF2B5EF4-FFF2-40B4-BE49-F238E27FC236}">
                <a16:creationId xmlns:a16="http://schemas.microsoft.com/office/drawing/2014/main" id="{51F07846-C39A-45B7-A6CC-8EC5603BA561}"/>
              </a:ext>
            </a:extLst>
          </p:cNvPr>
          <p:cNvPicPr>
            <a:picLocks noChangeAspect="1"/>
          </p:cNvPicPr>
          <p:nvPr/>
        </p:nvPicPr>
        <p:blipFill>
          <a:blip r:embed="rId5"/>
          <a:stretch>
            <a:fillRect/>
          </a:stretch>
        </p:blipFill>
        <p:spPr>
          <a:xfrm>
            <a:off x="1384131" y="2278688"/>
            <a:ext cx="4711869" cy="375849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09C7529-8364-4B16-8628-578507022654}"/>
              </a:ext>
            </a:extLst>
          </p:cNvPr>
          <p:cNvPicPr>
            <a:picLocks noChangeAspect="1"/>
          </p:cNvPicPr>
          <p:nvPr/>
        </p:nvPicPr>
        <p:blipFill>
          <a:blip r:embed="rId6"/>
          <a:stretch>
            <a:fillRect/>
          </a:stretch>
        </p:blipFill>
        <p:spPr>
          <a:xfrm>
            <a:off x="6656401" y="1253160"/>
            <a:ext cx="3569409" cy="256293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369CD1A-66C3-4D35-80DE-72AD98B1D682}"/>
              </a:ext>
            </a:extLst>
          </p:cNvPr>
          <p:cNvPicPr>
            <a:picLocks noChangeAspect="1"/>
          </p:cNvPicPr>
          <p:nvPr/>
        </p:nvPicPr>
        <p:blipFill>
          <a:blip r:embed="rId7"/>
          <a:stretch>
            <a:fillRect/>
          </a:stretch>
        </p:blipFill>
        <p:spPr>
          <a:xfrm>
            <a:off x="6671031" y="4106941"/>
            <a:ext cx="3554780" cy="236330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F5B8855-3DE3-4A8F-BB03-9D260CDC21E0}"/>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539541728"/>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fa-IR" sz="2800" b="1" strike="noStrike" spc="-1">
              <a:solidFill>
                <a:srgbClr val="000000"/>
              </a:solidFill>
              <a:latin typeface="-apple-system"/>
            </a:endParaRPr>
          </a:p>
          <a:p>
            <a:pPr lvl="1">
              <a:spcBef>
                <a:spcPts val="1001"/>
              </a:spcBef>
              <a:buClr>
                <a:srgbClr val="000000"/>
              </a:buClr>
            </a:pPr>
            <a:r>
              <a:rPr lang="en-US" spc="-1">
                <a:solidFill>
                  <a:srgbClr val="000000"/>
                </a:solidFill>
                <a:latin typeface="-apple-system"/>
              </a:rPr>
              <a:t>Don’t ask to upvote!</a:t>
            </a:r>
            <a:endParaRPr lang="en-US" strike="noStrike" spc="-1">
              <a:solidFill>
                <a:srgbClr val="000000"/>
              </a:solidFill>
              <a:latin typeface="Calibri"/>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3"/>
          <a:stretch/>
        </p:blipFill>
        <p:spPr>
          <a:xfrm>
            <a:off x="10339560" y="5834520"/>
            <a:ext cx="1641600" cy="730440"/>
          </a:xfrm>
          <a:prstGeom prst="rect">
            <a:avLst/>
          </a:prstGeom>
          <a:ln w="0">
            <a:noFill/>
          </a:ln>
        </p:spPr>
      </p:pic>
      <p:sp>
        <p:nvSpPr>
          <p:cNvPr id="732" name="TextBox 5"/>
          <p:cNvSpPr/>
          <p:nvPr/>
        </p:nvSpPr>
        <p:spPr>
          <a:xfrm>
            <a:off x="227265" y="5884920"/>
            <a:ext cx="13207680" cy="70508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600" b="0" u="sng" strike="noStrike" spc="-1">
                <a:solidFill>
                  <a:srgbClr val="0563C1"/>
                </a:solidFill>
                <a:uFillTx/>
                <a:ea typeface="Segoe UI"/>
                <a:hlinkClick r:id="rId4"/>
              </a:rPr>
              <a:t>https://meta.stackoverflow.com/questions/266971/can-i-post-so-questions-and-answers-in-a-personal-blog</a:t>
            </a:r>
            <a:endParaRPr lang="en-US" sz="1600" b="0" strike="noStrike" spc="-1"/>
          </a:p>
          <a:p>
            <a:pPr algn="just">
              <a:lnSpc>
                <a:spcPct val="107000"/>
              </a:lnSpc>
              <a:spcBef>
                <a:spcPts val="799"/>
              </a:spcBef>
              <a:buNone/>
              <a:tabLst>
                <a:tab pos="0" algn="l"/>
              </a:tabLst>
            </a:pPr>
            <a:r>
              <a:rPr lang="en-US" sz="1600" b="0" u="sng" strike="noStrike" spc="-1">
                <a:solidFill>
                  <a:srgbClr val="0563C1"/>
                </a:solidFill>
                <a:uFillTx/>
                <a:ea typeface="Segoe UI"/>
                <a:hlinkClick r:id="rId5"/>
              </a:rPr>
              <a:t>https://meta.stackoverflow.com/questions/262345/is-it-ok-to-ask-your-friends-to-upvote-your-posts</a:t>
            </a:r>
            <a:endParaRPr lang="en-US" sz="1600" b="0" strike="noStrike" spc="-1"/>
          </a:p>
        </p:txBody>
      </p:sp>
      <p:pic>
        <p:nvPicPr>
          <p:cNvPr id="9" name="Picture 8">
            <a:extLst>
              <a:ext uri="{FF2B5EF4-FFF2-40B4-BE49-F238E27FC236}">
                <a16:creationId xmlns:a16="http://schemas.microsoft.com/office/drawing/2014/main" id="{CCED31C6-F3E3-4B6D-8E87-CABBE8F88884}"/>
              </a:ext>
            </a:extLst>
          </p:cNvPr>
          <p:cNvPicPr>
            <a:picLocks noChangeAspect="1"/>
          </p:cNvPicPr>
          <p:nvPr/>
        </p:nvPicPr>
        <p:blipFill>
          <a:blip r:embed="rId6"/>
          <a:stretch>
            <a:fillRect/>
          </a:stretch>
        </p:blipFill>
        <p:spPr>
          <a:xfrm>
            <a:off x="3495202" y="2753205"/>
            <a:ext cx="5201595" cy="229074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6A061A4-7DF4-498D-B4A4-213FE52688A6}"/>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582014694"/>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fa-IR" sz="2800" b="1" strike="noStrike" spc="-1">
              <a:solidFill>
                <a:srgbClr val="000000"/>
              </a:solidFill>
              <a:latin typeface="-apple-system"/>
            </a:endParaRPr>
          </a:p>
          <a:p>
            <a:pPr lvl="1">
              <a:spcBef>
                <a:spcPts val="1001"/>
              </a:spcBef>
              <a:buClr>
                <a:srgbClr val="000000"/>
              </a:buClr>
            </a:pPr>
            <a:r>
              <a:rPr lang="en-US" spc="-1">
                <a:solidFill>
                  <a:srgbClr val="000000"/>
                </a:solidFill>
                <a:latin typeface="-apple-system"/>
              </a:rPr>
              <a:t>Don’t ask to upvote!</a:t>
            </a:r>
            <a:endParaRPr lang="en-US" strike="noStrike" spc="-1">
              <a:solidFill>
                <a:srgbClr val="000000"/>
              </a:solidFill>
              <a:latin typeface="Calibri"/>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3"/>
          <a:stretch/>
        </p:blipFill>
        <p:spPr>
          <a:xfrm>
            <a:off x="10339560" y="5834520"/>
            <a:ext cx="1641600" cy="730440"/>
          </a:xfrm>
          <a:prstGeom prst="rect">
            <a:avLst/>
          </a:prstGeom>
          <a:ln w="0">
            <a:noFill/>
          </a:ln>
        </p:spPr>
      </p:pic>
      <p:sp>
        <p:nvSpPr>
          <p:cNvPr id="732" name="TextBox 5"/>
          <p:cNvSpPr/>
          <p:nvPr/>
        </p:nvSpPr>
        <p:spPr>
          <a:xfrm>
            <a:off x="227265" y="5884920"/>
            <a:ext cx="13207680" cy="70508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600" b="0" u="sng" strike="noStrike" spc="-1">
                <a:solidFill>
                  <a:srgbClr val="0563C1"/>
                </a:solidFill>
                <a:uFillTx/>
                <a:ea typeface="Segoe UI"/>
                <a:hlinkClick r:id="rId4"/>
              </a:rPr>
              <a:t>https://meta.stackoverflow.com/questions/266971/can-i-post-so-questions-and-answers-in-a-personal-blog</a:t>
            </a:r>
            <a:endParaRPr lang="en-US" sz="1600" b="0" strike="noStrike" spc="-1"/>
          </a:p>
          <a:p>
            <a:pPr algn="just">
              <a:lnSpc>
                <a:spcPct val="107000"/>
              </a:lnSpc>
              <a:spcBef>
                <a:spcPts val="799"/>
              </a:spcBef>
              <a:buNone/>
              <a:tabLst>
                <a:tab pos="0" algn="l"/>
              </a:tabLst>
            </a:pPr>
            <a:r>
              <a:rPr lang="en-US" sz="1600" b="0" u="sng" strike="noStrike" spc="-1">
                <a:solidFill>
                  <a:srgbClr val="0563C1"/>
                </a:solidFill>
                <a:uFillTx/>
                <a:ea typeface="Segoe UI"/>
                <a:hlinkClick r:id="rId5"/>
              </a:rPr>
              <a:t>https://meta.stackoverflow.com/questions/262345/is-it-ok-to-ask-your-friends-to-upvote-your-posts</a:t>
            </a:r>
            <a:endParaRPr lang="en-US" sz="1600" b="0" strike="noStrike" spc="-1"/>
          </a:p>
        </p:txBody>
      </p:sp>
      <p:pic>
        <p:nvPicPr>
          <p:cNvPr id="4" name="Picture 3">
            <a:extLst>
              <a:ext uri="{FF2B5EF4-FFF2-40B4-BE49-F238E27FC236}">
                <a16:creationId xmlns:a16="http://schemas.microsoft.com/office/drawing/2014/main" id="{8C3A83B3-FAF3-4EC5-82A8-AF732D0E9106}"/>
              </a:ext>
            </a:extLst>
          </p:cNvPr>
          <p:cNvPicPr>
            <a:picLocks noChangeAspect="1"/>
          </p:cNvPicPr>
          <p:nvPr/>
        </p:nvPicPr>
        <p:blipFill>
          <a:blip r:embed="rId6"/>
          <a:stretch>
            <a:fillRect/>
          </a:stretch>
        </p:blipFill>
        <p:spPr>
          <a:xfrm>
            <a:off x="2990652" y="2681559"/>
            <a:ext cx="6210695" cy="235943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9DB432A7-BD31-4AB1-A783-447C975ABE2F}"/>
              </a:ext>
            </a:extLst>
          </p:cNvPr>
          <p:cNvSpPr/>
          <p:nvPr/>
        </p:nvSpPr>
        <p:spPr>
          <a:xfrm>
            <a:off x="3421626" y="3082413"/>
            <a:ext cx="1297858" cy="27162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A28334-765B-4312-9470-ED73A8EE423C}"/>
              </a:ext>
            </a:extLst>
          </p:cNvPr>
          <p:cNvSpPr/>
          <p:nvPr/>
        </p:nvSpPr>
        <p:spPr>
          <a:xfrm>
            <a:off x="3421626" y="3790335"/>
            <a:ext cx="5530645" cy="14748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C8B52CB-B4C3-4B69-B46D-8E2E169BBC62}"/>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887805576"/>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fa-IR" sz="2800" b="1" strike="noStrike" spc="-1">
              <a:solidFill>
                <a:srgbClr val="000000"/>
              </a:solidFill>
              <a:latin typeface="-apple-system"/>
            </a:endParaRPr>
          </a:p>
          <a:p>
            <a:pPr lvl="1">
              <a:spcBef>
                <a:spcPts val="1001"/>
              </a:spcBef>
              <a:buClr>
                <a:srgbClr val="000000"/>
              </a:buClr>
            </a:pPr>
            <a:r>
              <a:rPr lang="en-US" spc="-1">
                <a:solidFill>
                  <a:srgbClr val="000000"/>
                </a:solidFill>
                <a:latin typeface="-apple-system"/>
              </a:rPr>
              <a:t>Don’t ask to upvote!</a:t>
            </a:r>
            <a:endParaRPr lang="en-US" strike="noStrike" spc="-1">
              <a:solidFill>
                <a:srgbClr val="000000"/>
              </a:solidFill>
              <a:latin typeface="Calibri"/>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6B1D2A80-963B-4139-BF07-C11B85D71D23}"/>
              </a:ext>
            </a:extLst>
          </p:cNvPr>
          <p:cNvPicPr>
            <a:picLocks noChangeAspect="1"/>
          </p:cNvPicPr>
          <p:nvPr/>
        </p:nvPicPr>
        <p:blipFill>
          <a:blip r:embed="rId4"/>
          <a:stretch>
            <a:fillRect/>
          </a:stretch>
        </p:blipFill>
        <p:spPr>
          <a:xfrm>
            <a:off x="3068978" y="2578320"/>
            <a:ext cx="6054043" cy="326789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82E713B4-BD69-45D0-AEDD-72F628129B9C}"/>
              </a:ext>
            </a:extLst>
          </p:cNvPr>
          <p:cNvSpPr txBox="1"/>
          <p:nvPr/>
        </p:nvSpPr>
        <p:spPr>
          <a:xfrm>
            <a:off x="210840" y="6230592"/>
            <a:ext cx="6098458" cy="369332"/>
          </a:xfrm>
          <a:prstGeom prst="rect">
            <a:avLst/>
          </a:prstGeom>
          <a:noFill/>
        </p:spPr>
        <p:txBody>
          <a:bodyPr wrap="square">
            <a:spAutoFit/>
          </a:bodyPr>
          <a:lstStyle/>
          <a:p>
            <a:r>
              <a:rPr lang="en-US">
                <a:hlinkClick r:id="rId5"/>
              </a:rPr>
              <a:t>https://stackoverflow.com/users/-1/community</a:t>
            </a:r>
            <a:endParaRPr lang="en-US"/>
          </a:p>
        </p:txBody>
      </p:sp>
      <p:pic>
        <p:nvPicPr>
          <p:cNvPr id="8" name="Picture 7">
            <a:extLst>
              <a:ext uri="{FF2B5EF4-FFF2-40B4-BE49-F238E27FC236}">
                <a16:creationId xmlns:a16="http://schemas.microsoft.com/office/drawing/2014/main" id="{1FB52A3A-0E82-4C94-A7D2-050FE0D54EAC}"/>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83372034"/>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fa-IR" sz="2800" b="1" strike="noStrike" spc="-1">
              <a:solidFill>
                <a:srgbClr val="000000"/>
              </a:solidFill>
              <a:latin typeface="-apple-system"/>
            </a:endParaRPr>
          </a:p>
          <a:p>
            <a:pPr lvl="1">
              <a:spcBef>
                <a:spcPts val="1001"/>
              </a:spcBef>
              <a:buClr>
                <a:srgbClr val="000000"/>
              </a:buClr>
            </a:pPr>
            <a:r>
              <a:rPr lang="en-US" spc="-1">
                <a:solidFill>
                  <a:srgbClr val="000000"/>
                </a:solidFill>
                <a:latin typeface="-apple-system"/>
              </a:rPr>
              <a:t>Don’t ask to upvote!</a:t>
            </a:r>
            <a:endParaRPr lang="en-US" strike="noStrike" spc="-1">
              <a:solidFill>
                <a:srgbClr val="000000"/>
              </a:solidFill>
              <a:latin typeface="Calibri"/>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3"/>
          <a:stretch/>
        </p:blipFill>
        <p:spPr>
          <a:xfrm>
            <a:off x="10339560" y="5834520"/>
            <a:ext cx="1641600" cy="730440"/>
          </a:xfrm>
          <a:prstGeom prst="rect">
            <a:avLst/>
          </a:prstGeom>
          <a:ln w="0">
            <a:noFill/>
          </a:ln>
        </p:spPr>
      </p:pic>
      <p:sp>
        <p:nvSpPr>
          <p:cNvPr id="12" name="TextBox 11">
            <a:extLst>
              <a:ext uri="{FF2B5EF4-FFF2-40B4-BE49-F238E27FC236}">
                <a16:creationId xmlns:a16="http://schemas.microsoft.com/office/drawing/2014/main" id="{82E713B4-BD69-45D0-AEDD-72F628129B9C}"/>
              </a:ext>
            </a:extLst>
          </p:cNvPr>
          <p:cNvSpPr txBox="1"/>
          <p:nvPr/>
        </p:nvSpPr>
        <p:spPr>
          <a:xfrm>
            <a:off x="210840" y="6230592"/>
            <a:ext cx="6098458" cy="369332"/>
          </a:xfrm>
          <a:prstGeom prst="rect">
            <a:avLst/>
          </a:prstGeom>
          <a:noFill/>
        </p:spPr>
        <p:txBody>
          <a:bodyPr wrap="square">
            <a:spAutoFit/>
          </a:bodyPr>
          <a:lstStyle/>
          <a:p>
            <a:r>
              <a:rPr lang="en-US">
                <a:hlinkClick r:id="rId4"/>
              </a:rPr>
              <a:t>https://stackoverflow.com/users/-1/community</a:t>
            </a:r>
            <a:endParaRPr lang="en-US"/>
          </a:p>
        </p:txBody>
      </p:sp>
      <p:pic>
        <p:nvPicPr>
          <p:cNvPr id="3" name="Picture 2">
            <a:extLst>
              <a:ext uri="{FF2B5EF4-FFF2-40B4-BE49-F238E27FC236}">
                <a16:creationId xmlns:a16="http://schemas.microsoft.com/office/drawing/2014/main" id="{447BC717-4CA4-475E-B3B4-3631423E9F86}"/>
              </a:ext>
            </a:extLst>
          </p:cNvPr>
          <p:cNvPicPr>
            <a:picLocks noChangeAspect="1"/>
          </p:cNvPicPr>
          <p:nvPr/>
        </p:nvPicPr>
        <p:blipFill>
          <a:blip r:embed="rId5"/>
          <a:stretch>
            <a:fillRect/>
          </a:stretch>
        </p:blipFill>
        <p:spPr>
          <a:xfrm>
            <a:off x="533520" y="2980089"/>
            <a:ext cx="5049862" cy="285443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F3A0B50-038A-4985-9F95-46E82A8EE982}"/>
              </a:ext>
            </a:extLst>
          </p:cNvPr>
          <p:cNvPicPr>
            <a:picLocks noChangeAspect="1"/>
          </p:cNvPicPr>
          <p:nvPr/>
        </p:nvPicPr>
        <p:blipFill>
          <a:blip r:embed="rId6"/>
          <a:stretch>
            <a:fillRect/>
          </a:stretch>
        </p:blipFill>
        <p:spPr>
          <a:xfrm>
            <a:off x="5791140" y="2993710"/>
            <a:ext cx="5918354" cy="284081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5DD84E4-0F0C-4B63-80D8-281477281357}"/>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213446458"/>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888207-F3F8-48E6-81FF-F15FFEF3FEC0}"/>
              </a:ext>
            </a:extLst>
          </p:cNvPr>
          <p:cNvPicPr>
            <a:picLocks noChangeAspect="1"/>
          </p:cNvPicPr>
          <p:nvPr/>
        </p:nvPicPr>
        <p:blipFill>
          <a:blip r:embed="rId3"/>
          <a:stretch>
            <a:fillRect/>
          </a:stretch>
        </p:blipFill>
        <p:spPr>
          <a:xfrm>
            <a:off x="2387712" y="2521847"/>
            <a:ext cx="6806855" cy="3647041"/>
          </a:xfrm>
          <a:prstGeom prst="rect">
            <a:avLst/>
          </a:prstGeom>
          <a:ln>
            <a:noFill/>
          </a:ln>
          <a:effectLst>
            <a:outerShdw blurRad="292100" dist="139700" dir="2700000" algn="tl" rotWithShape="0">
              <a:srgbClr val="333333">
                <a:alpha val="65000"/>
              </a:srgbClr>
            </a:outerShdw>
          </a:effectLst>
        </p:spPr>
      </p:pic>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fa-IR" sz="2800" b="1" strike="noStrike" spc="-1">
              <a:solidFill>
                <a:srgbClr val="000000"/>
              </a:solidFill>
              <a:latin typeface="-apple-system"/>
            </a:endParaRPr>
          </a:p>
          <a:p>
            <a:pPr lvl="1">
              <a:spcBef>
                <a:spcPts val="1001"/>
              </a:spcBef>
              <a:buClr>
                <a:srgbClr val="000000"/>
              </a:buClr>
            </a:pPr>
            <a:r>
              <a:rPr lang="en-US" spc="-1">
                <a:solidFill>
                  <a:srgbClr val="000000"/>
                </a:solidFill>
                <a:latin typeface="-apple-system"/>
              </a:rPr>
              <a:t>Don’t ask to upvote!</a:t>
            </a:r>
            <a:endParaRPr lang="en-US" strike="noStrike" spc="-1">
              <a:solidFill>
                <a:srgbClr val="000000"/>
              </a:solidFill>
              <a:latin typeface="Calibri"/>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4"/>
          <a:stretch/>
        </p:blipFill>
        <p:spPr>
          <a:xfrm>
            <a:off x="10339560" y="5834520"/>
            <a:ext cx="1641600" cy="730440"/>
          </a:xfrm>
          <a:prstGeom prst="rect">
            <a:avLst/>
          </a:prstGeom>
          <a:ln w="0">
            <a:noFill/>
          </a:ln>
        </p:spPr>
      </p:pic>
      <p:sp>
        <p:nvSpPr>
          <p:cNvPr id="12" name="TextBox 11">
            <a:extLst>
              <a:ext uri="{FF2B5EF4-FFF2-40B4-BE49-F238E27FC236}">
                <a16:creationId xmlns:a16="http://schemas.microsoft.com/office/drawing/2014/main" id="{82E713B4-BD69-45D0-AEDD-72F628129B9C}"/>
              </a:ext>
            </a:extLst>
          </p:cNvPr>
          <p:cNvSpPr txBox="1"/>
          <p:nvPr/>
        </p:nvSpPr>
        <p:spPr>
          <a:xfrm>
            <a:off x="210840" y="6230592"/>
            <a:ext cx="6098458" cy="369332"/>
          </a:xfrm>
          <a:prstGeom prst="rect">
            <a:avLst/>
          </a:prstGeom>
          <a:noFill/>
        </p:spPr>
        <p:txBody>
          <a:bodyPr wrap="square">
            <a:spAutoFit/>
          </a:bodyPr>
          <a:lstStyle/>
          <a:p>
            <a:r>
              <a:rPr lang="en-US">
                <a:hlinkClick r:id="rId5"/>
              </a:rPr>
              <a:t>https://stackoverflow.com/users/-1/community</a:t>
            </a:r>
            <a:endParaRPr lang="en-US"/>
          </a:p>
        </p:txBody>
      </p:sp>
      <p:sp>
        <p:nvSpPr>
          <p:cNvPr id="5" name="Rectangle 4">
            <a:extLst>
              <a:ext uri="{FF2B5EF4-FFF2-40B4-BE49-F238E27FC236}">
                <a16:creationId xmlns:a16="http://schemas.microsoft.com/office/drawing/2014/main" id="{63AAF6E2-9C15-4B13-9AC1-07ACDEF1991A}"/>
              </a:ext>
            </a:extLst>
          </p:cNvPr>
          <p:cNvSpPr/>
          <p:nvPr/>
        </p:nvSpPr>
        <p:spPr>
          <a:xfrm>
            <a:off x="2885768" y="5815166"/>
            <a:ext cx="4129548" cy="36933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ECFCCF6-867C-4BFC-9DA9-CB4257600947}"/>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791387988"/>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888207-F3F8-48E6-81FF-F15FFEF3FEC0}"/>
              </a:ext>
            </a:extLst>
          </p:cNvPr>
          <p:cNvPicPr>
            <a:picLocks noChangeAspect="1"/>
          </p:cNvPicPr>
          <p:nvPr/>
        </p:nvPicPr>
        <p:blipFill rotWithShape="1">
          <a:blip r:embed="rId3"/>
          <a:srcRect b="24285"/>
          <a:stretch/>
        </p:blipFill>
        <p:spPr>
          <a:xfrm>
            <a:off x="2387712" y="2521847"/>
            <a:ext cx="6806855" cy="2761353"/>
          </a:xfrm>
          <a:prstGeom prst="rect">
            <a:avLst/>
          </a:prstGeom>
          <a:ln>
            <a:noFill/>
          </a:ln>
          <a:effectLst>
            <a:outerShdw blurRad="292100" dist="139700" dir="2700000" algn="tl" rotWithShape="0">
              <a:srgbClr val="333333">
                <a:alpha val="65000"/>
              </a:srgbClr>
            </a:outerShdw>
          </a:effectLst>
        </p:spPr>
      </p:pic>
      <p:sp>
        <p:nvSpPr>
          <p:cNvPr id="730"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31" name="PlaceHolder 2"/>
          <p:cNvSpPr>
            <a:spLocks noGrp="1"/>
          </p:cNvSpPr>
          <p:nvPr>
            <p:ph/>
          </p:nvPr>
        </p:nvSpPr>
        <p:spPr>
          <a:xfrm>
            <a:off x="679680" y="1253160"/>
            <a:ext cx="10515240" cy="4350960"/>
          </a:xfrm>
          <a:prstGeom prst="rect">
            <a:avLst/>
          </a:prstGeom>
          <a:noFill/>
          <a:ln w="0">
            <a:noFill/>
          </a:ln>
        </p:spPr>
        <p:txBody>
          <a:bodyPr anchor="t">
            <a:normAutofit/>
          </a:bodyPr>
          <a:lstStyle/>
          <a:p>
            <a:pPr marL="0" indent="0">
              <a:lnSpc>
                <a:spcPct val="90000"/>
              </a:lnSpc>
              <a:spcBef>
                <a:spcPts val="1001"/>
              </a:spcBef>
              <a:buClr>
                <a:srgbClr val="000000"/>
              </a:buClr>
              <a:buNone/>
            </a:pPr>
            <a:r>
              <a:rPr lang="en-US" sz="2800" b="1" strike="noStrike" spc="-1">
                <a:solidFill>
                  <a:srgbClr val="000000"/>
                </a:solidFill>
                <a:latin typeface="-apple-system"/>
              </a:rPr>
              <a:t>9. Share it!</a:t>
            </a:r>
            <a:endParaRPr lang="fa-IR" sz="2800" b="1" strike="noStrike" spc="-1">
              <a:solidFill>
                <a:srgbClr val="000000"/>
              </a:solidFill>
              <a:latin typeface="-apple-system"/>
            </a:endParaRPr>
          </a:p>
          <a:p>
            <a:pPr lvl="1">
              <a:spcBef>
                <a:spcPts val="1001"/>
              </a:spcBef>
              <a:buClr>
                <a:srgbClr val="000000"/>
              </a:buClr>
            </a:pPr>
            <a:r>
              <a:rPr lang="en-US" spc="-1">
                <a:solidFill>
                  <a:srgbClr val="000000"/>
                </a:solidFill>
                <a:latin typeface="-apple-system"/>
              </a:rPr>
              <a:t>Don’t ask to upvote!</a:t>
            </a:r>
            <a:endParaRPr lang="en-US" strike="noStrike" spc="-1">
              <a:solidFill>
                <a:srgbClr val="000000"/>
              </a:solidFill>
              <a:latin typeface="Calibri"/>
            </a:endParaRPr>
          </a:p>
        </p:txBody>
      </p:sp>
      <p:pic>
        <p:nvPicPr>
          <p:cNvPr id="6" name="Picture 3">
            <a:extLst>
              <a:ext uri="{FF2B5EF4-FFF2-40B4-BE49-F238E27FC236}">
                <a16:creationId xmlns:a16="http://schemas.microsoft.com/office/drawing/2014/main" id="{320CABB9-B131-48E4-BCBB-F0E85B912DCF}"/>
              </a:ext>
            </a:extLst>
          </p:cNvPr>
          <p:cNvPicPr/>
          <p:nvPr/>
        </p:nvPicPr>
        <p:blipFill>
          <a:blip r:embed="rId4"/>
          <a:stretch/>
        </p:blipFill>
        <p:spPr>
          <a:xfrm>
            <a:off x="10339560" y="5834520"/>
            <a:ext cx="1641600" cy="730440"/>
          </a:xfrm>
          <a:prstGeom prst="rect">
            <a:avLst/>
          </a:prstGeom>
          <a:ln w="0">
            <a:noFill/>
          </a:ln>
        </p:spPr>
      </p:pic>
      <p:sp>
        <p:nvSpPr>
          <p:cNvPr id="12" name="TextBox 11">
            <a:extLst>
              <a:ext uri="{FF2B5EF4-FFF2-40B4-BE49-F238E27FC236}">
                <a16:creationId xmlns:a16="http://schemas.microsoft.com/office/drawing/2014/main" id="{82E713B4-BD69-45D0-AEDD-72F628129B9C}"/>
              </a:ext>
            </a:extLst>
          </p:cNvPr>
          <p:cNvSpPr txBox="1"/>
          <p:nvPr/>
        </p:nvSpPr>
        <p:spPr>
          <a:xfrm>
            <a:off x="210840" y="6230592"/>
            <a:ext cx="6098458" cy="369332"/>
          </a:xfrm>
          <a:prstGeom prst="rect">
            <a:avLst/>
          </a:prstGeom>
          <a:noFill/>
        </p:spPr>
        <p:txBody>
          <a:bodyPr wrap="square">
            <a:spAutoFit/>
          </a:bodyPr>
          <a:lstStyle/>
          <a:p>
            <a:r>
              <a:rPr lang="en-US">
                <a:hlinkClick r:id="rId5"/>
              </a:rPr>
              <a:t>https://stackoverflow.com/users/-1/community</a:t>
            </a:r>
            <a:endParaRPr lang="en-US"/>
          </a:p>
        </p:txBody>
      </p:sp>
      <p:pic>
        <p:nvPicPr>
          <p:cNvPr id="8" name="Picture 7">
            <a:extLst>
              <a:ext uri="{FF2B5EF4-FFF2-40B4-BE49-F238E27FC236}">
                <a16:creationId xmlns:a16="http://schemas.microsoft.com/office/drawing/2014/main" id="{1ECFCCF6-867C-4BFC-9DA9-CB4257600947}"/>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
        <p:nvSpPr>
          <p:cNvPr id="11" name="Rectangle 10">
            <a:extLst>
              <a:ext uri="{FF2B5EF4-FFF2-40B4-BE49-F238E27FC236}">
                <a16:creationId xmlns:a16="http://schemas.microsoft.com/office/drawing/2014/main" id="{E5D88C6A-BD39-4630-B825-AA4BAEC9906C}"/>
              </a:ext>
            </a:extLst>
          </p:cNvPr>
          <p:cNvSpPr/>
          <p:nvPr/>
        </p:nvSpPr>
        <p:spPr>
          <a:xfrm>
            <a:off x="2816860" y="4532243"/>
            <a:ext cx="304800" cy="15151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4596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a:solidFill>
                  <a:srgbClr val="282829"/>
                </a:solidFill>
                <a:effectLst/>
                <a:latin typeface="Arial" panose="020B0604020202020204" pitchFamily="34" charset="0"/>
              </a:rPr>
              <a:t>Stackoverflow Reputation &amp; Resume</a:t>
            </a:r>
            <a:endParaRPr lang="en-US" sz="2000" b="0" strike="noStrike" spc="-1">
              <a:latin typeface="Arial"/>
            </a:endParaRPr>
          </a:p>
        </p:txBody>
      </p:sp>
      <p:pic>
        <p:nvPicPr>
          <p:cNvPr id="3" name="Picture 2">
            <a:extLst>
              <a:ext uri="{FF2B5EF4-FFF2-40B4-BE49-F238E27FC236}">
                <a16:creationId xmlns:a16="http://schemas.microsoft.com/office/drawing/2014/main" id="{C0ADA5AD-A48B-450F-82BD-3F6412725EBC}"/>
              </a:ext>
            </a:extLst>
          </p:cNvPr>
          <p:cNvPicPr>
            <a:picLocks noChangeAspect="1"/>
          </p:cNvPicPr>
          <p:nvPr/>
        </p:nvPicPr>
        <p:blipFill>
          <a:blip r:embed="rId4"/>
          <a:stretch>
            <a:fillRect/>
          </a:stretch>
        </p:blipFill>
        <p:spPr>
          <a:xfrm>
            <a:off x="3266098" y="1961995"/>
            <a:ext cx="5659805" cy="4466657"/>
          </a:xfrm>
          <a:prstGeom prst="rect">
            <a:avLst/>
          </a:prstGeom>
          <a:ln>
            <a:noFill/>
          </a:ln>
          <a:effectLst>
            <a:softEdge rad="112500"/>
          </a:effectLst>
        </p:spPr>
      </p:pic>
    </p:spTree>
    <p:extLst>
      <p:ext uri="{BB962C8B-B14F-4D97-AF65-F5344CB8AC3E}">
        <p14:creationId xmlns:p14="http://schemas.microsoft.com/office/powerpoint/2010/main" val="37395439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pic>
        <p:nvPicPr>
          <p:cNvPr id="735" name="Content Placeholder 7"/>
          <p:cNvPicPr/>
          <p:nvPr/>
        </p:nvPicPr>
        <p:blipFill>
          <a:blip r:embed="rId3"/>
          <a:stretch/>
        </p:blipFill>
        <p:spPr>
          <a:xfrm>
            <a:off x="6910560" y="2475360"/>
            <a:ext cx="4633560" cy="3232800"/>
          </a:xfrm>
          <a:prstGeom prst="rect">
            <a:avLst/>
          </a:prstGeom>
          <a:ln>
            <a:noFill/>
          </a:ln>
          <a:effectLst>
            <a:outerShdw blurRad="292100" dist="139700" dir="2700000" algn="tl" rotWithShape="0">
              <a:srgbClr val="333333">
                <a:alpha val="65000"/>
              </a:srgbClr>
            </a:outerShdw>
          </a:effectLst>
        </p:spPr>
      </p:pic>
      <p:pic>
        <p:nvPicPr>
          <p:cNvPr id="736" name="Picture 8"/>
          <p:cNvPicPr/>
          <p:nvPr/>
        </p:nvPicPr>
        <p:blipFill>
          <a:blip r:embed="rId4"/>
          <a:stretch/>
        </p:blipFill>
        <p:spPr>
          <a:xfrm>
            <a:off x="489960" y="2475360"/>
            <a:ext cx="6012720" cy="3232800"/>
          </a:xfrm>
          <a:prstGeom prst="rect">
            <a:avLst/>
          </a:prstGeom>
          <a:ln>
            <a:noFill/>
          </a:ln>
          <a:effectLst>
            <a:outerShdw blurRad="292100" dist="139700" dir="2700000" algn="tl" rotWithShape="0">
              <a:srgbClr val="333333">
                <a:alpha val="65000"/>
              </a:srgbClr>
            </a:outerShdw>
          </a:effectLst>
        </p:spPr>
      </p:pic>
      <p:sp>
        <p:nvSpPr>
          <p:cNvPr id="737" name="TextBox 3"/>
          <p:cNvSpPr/>
          <p:nvPr/>
        </p:nvSpPr>
        <p:spPr>
          <a:xfrm>
            <a:off x="533520" y="1360440"/>
            <a:ext cx="8370987" cy="82954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Clr>
                <a:srgbClr val="232629"/>
              </a:buClr>
            </a:pPr>
            <a:r>
              <a:rPr lang="en-US" sz="2800" spc="-1">
                <a:solidFill>
                  <a:srgbClr val="232629"/>
                </a:solidFill>
                <a:latin typeface="-apple-system"/>
              </a:rPr>
              <a:t>10. </a:t>
            </a:r>
            <a:r>
              <a:rPr lang="en-US" sz="2800" b="0" strike="noStrike" spc="-1">
                <a:solidFill>
                  <a:srgbClr val="232629"/>
                </a:solidFill>
                <a:latin typeface="-apple-system"/>
              </a:rPr>
              <a:t>Strong Entry</a:t>
            </a:r>
            <a:endParaRPr lang="en-US" sz="2800" b="0" strike="noStrike" spc="-1">
              <a:latin typeface="Arial"/>
            </a:endParaRPr>
          </a:p>
          <a:p>
            <a:pPr marL="743040" lvl="1" indent="-285840">
              <a:lnSpc>
                <a:spcPct val="100000"/>
              </a:lnSpc>
              <a:buClr>
                <a:srgbClr val="232629"/>
              </a:buClr>
              <a:buFont typeface="Arial"/>
              <a:buChar char="•"/>
            </a:pPr>
            <a:r>
              <a:rPr lang="en-US" sz="2000" b="0" strike="noStrike" spc="-1">
                <a:solidFill>
                  <a:srgbClr val="232629"/>
                </a:solidFill>
                <a:latin typeface="-apple-system"/>
              </a:rPr>
              <a:t>Experienced Stack Exchange network  user with 200 or more reputation</a:t>
            </a:r>
            <a:endParaRPr lang="en-US" sz="2000" b="0" strike="noStrike" spc="-1">
              <a:latin typeface="Arial"/>
            </a:endParaRPr>
          </a:p>
        </p:txBody>
      </p:sp>
      <p:pic>
        <p:nvPicPr>
          <p:cNvPr id="7" name="Picture 3">
            <a:extLst>
              <a:ext uri="{FF2B5EF4-FFF2-40B4-BE49-F238E27FC236}">
                <a16:creationId xmlns:a16="http://schemas.microsoft.com/office/drawing/2014/main" id="{93356212-15F2-4B91-A5A6-0C6F8388017E}"/>
              </a:ext>
            </a:extLst>
          </p:cNvPr>
          <p:cNvPicPr/>
          <p:nvPr/>
        </p:nvPicPr>
        <p:blipFill>
          <a:blip r:embed="rId5"/>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F9B6BFF4-0837-481F-AB3C-B6C592D66485}"/>
              </a:ext>
            </a:extLst>
          </p:cNvPr>
          <p:cNvSpPr txBox="1"/>
          <p:nvPr/>
        </p:nvSpPr>
        <p:spPr>
          <a:xfrm>
            <a:off x="210840" y="6017269"/>
            <a:ext cx="11034676" cy="646331"/>
          </a:xfrm>
          <a:prstGeom prst="rect">
            <a:avLst/>
          </a:prstGeom>
          <a:noFill/>
        </p:spPr>
        <p:txBody>
          <a:bodyPr wrap="square">
            <a:spAutoFit/>
          </a:bodyPr>
          <a:lstStyle/>
          <a:p>
            <a:r>
              <a:rPr lang="en-US">
                <a:hlinkClick r:id="rId6"/>
              </a:rPr>
              <a:t>https://meta.stackexchange.com/questions/141648/what-is-the-association-bonus-and-how-does-it-work</a:t>
            </a:r>
            <a:endParaRPr lang="fa-IR"/>
          </a:p>
          <a:p>
            <a:endParaRPr lang="en-US">
              <a:latin typeface="-apple-system"/>
            </a:endParaRPr>
          </a:p>
        </p:txBody>
      </p:sp>
      <p:sp>
        <p:nvSpPr>
          <p:cNvPr id="11" name="TextBox 10">
            <a:extLst>
              <a:ext uri="{FF2B5EF4-FFF2-40B4-BE49-F238E27FC236}">
                <a16:creationId xmlns:a16="http://schemas.microsoft.com/office/drawing/2014/main" id="{91819F7A-DA8A-4CFD-BCEF-A59234034811}"/>
              </a:ext>
            </a:extLst>
          </p:cNvPr>
          <p:cNvSpPr txBox="1"/>
          <p:nvPr/>
        </p:nvSpPr>
        <p:spPr>
          <a:xfrm>
            <a:off x="210839" y="6292308"/>
            <a:ext cx="12670971" cy="335476"/>
          </a:xfrm>
          <a:prstGeom prst="rect">
            <a:avLst/>
          </a:prstGeom>
          <a:noFill/>
        </p:spPr>
        <p:txBody>
          <a:bodyPr wrap="square">
            <a:spAutoFit/>
          </a:bodyPr>
          <a:lstStyle/>
          <a:p>
            <a:r>
              <a:rPr lang="en-US" sz="1580">
                <a:latin typeface="-apple-system"/>
                <a:hlinkClick r:id="rId7"/>
              </a:rPr>
              <a:t>https://meta.stackexchange.com/questions/56506/award-account-association-bonus-automatically-upon-reaching-200-rep</a:t>
            </a:r>
            <a:endParaRPr lang="en-US" sz="1580">
              <a:latin typeface="-apple-system"/>
            </a:endParaRPr>
          </a:p>
        </p:txBody>
      </p:sp>
    </p:spTree>
    <p:extLst>
      <p:ext uri="{BB962C8B-B14F-4D97-AF65-F5344CB8AC3E}">
        <p14:creationId xmlns:p14="http://schemas.microsoft.com/office/powerpoint/2010/main" val="4202581817"/>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spcBef>
                <a:spcPts val="1001"/>
              </a:spcBef>
              <a:buClr>
                <a:srgbClr val="000000"/>
              </a:buClr>
            </a:pPr>
            <a:r>
              <a:rPr lang="en-US" sz="4400" b="0" strike="noStrike" spc="-1">
                <a:solidFill>
                  <a:srgbClr val="000000"/>
                </a:solidFill>
                <a:latin typeface="Calibri"/>
              </a:rPr>
              <a:t>How to get more scores? - Review</a:t>
            </a:r>
            <a:endParaRPr lang="en-US" sz="4400" b="0" strike="noStrike" spc="-1">
              <a:latin typeface="Arial"/>
            </a:endParaRPr>
          </a:p>
        </p:txBody>
      </p:sp>
      <p:pic>
        <p:nvPicPr>
          <p:cNvPr id="103" name="Picture 3"/>
          <p:cNvPicPr/>
          <p:nvPr/>
        </p:nvPicPr>
        <p:blipFill>
          <a:blip r:embed="rId3"/>
          <a:stretch/>
        </p:blipFill>
        <p:spPr>
          <a:xfrm>
            <a:off x="10339560" y="5834520"/>
            <a:ext cx="1641600" cy="730440"/>
          </a:xfrm>
          <a:prstGeom prst="rect">
            <a:avLst/>
          </a:prstGeom>
          <a:ln w="0">
            <a:noFill/>
          </a:ln>
        </p:spPr>
      </p:pic>
      <p:pic>
        <p:nvPicPr>
          <p:cNvPr id="5" name="Content Placeholder 13">
            <a:extLst>
              <a:ext uri="{FF2B5EF4-FFF2-40B4-BE49-F238E27FC236}">
                <a16:creationId xmlns:a16="http://schemas.microsoft.com/office/drawing/2014/main" id="{859DD73B-D302-41DF-AFA6-FFFF71F95BD1}"/>
              </a:ext>
            </a:extLst>
          </p:cNvPr>
          <p:cNvPicPr/>
          <p:nvPr/>
        </p:nvPicPr>
        <p:blipFill>
          <a:blip r:embed="rId4"/>
          <a:stretch/>
        </p:blipFill>
        <p:spPr>
          <a:xfrm>
            <a:off x="5769900" y="1535649"/>
            <a:ext cx="5895663" cy="5104659"/>
          </a:xfrm>
          <a:prstGeom prst="rect">
            <a:avLst/>
          </a:prstGeom>
          <a:ln w="0">
            <a:noFill/>
          </a:ln>
        </p:spPr>
      </p:pic>
      <p:sp>
        <p:nvSpPr>
          <p:cNvPr id="6" name="Content Placeholder 34">
            <a:extLst>
              <a:ext uri="{FF2B5EF4-FFF2-40B4-BE49-F238E27FC236}">
                <a16:creationId xmlns:a16="http://schemas.microsoft.com/office/drawing/2014/main" id="{982FB9D4-8262-45F6-A946-883705CBFBAE}"/>
              </a:ext>
            </a:extLst>
          </p:cNvPr>
          <p:cNvSpPr/>
          <p:nvPr/>
        </p:nvSpPr>
        <p:spPr>
          <a:xfrm>
            <a:off x="671305" y="1318679"/>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apple-system"/>
              </a:rPr>
              <a:t>Top 10 techniques </a:t>
            </a:r>
            <a:r>
              <a:rPr lang="en-US" sz="2800" spc="-1">
                <a:solidFill>
                  <a:srgbClr val="000000"/>
                </a:solidFill>
                <a:latin typeface="-apple-system"/>
              </a:rPr>
              <a:t>you have to know</a:t>
            </a:r>
            <a:endParaRPr lang="en-US" sz="2800" b="0" strike="noStrike" spc="-1">
              <a:latin typeface="-apple-system"/>
            </a:endParaRPr>
          </a:p>
          <a:p>
            <a:pPr marL="914400" lvl="1" indent="-457200">
              <a:lnSpc>
                <a:spcPct val="90000"/>
              </a:lnSpc>
              <a:spcBef>
                <a:spcPts val="499"/>
              </a:spcBef>
              <a:buClr>
                <a:srgbClr val="000000"/>
              </a:buClr>
              <a:buFont typeface="+mj-lt"/>
              <a:buAutoNum type="arabicPeriod"/>
            </a:pPr>
            <a:r>
              <a:rPr lang="en-US" sz="1700" strike="noStrike" spc="-1">
                <a:solidFill>
                  <a:srgbClr val="000000"/>
                </a:solidFill>
                <a:latin typeface="-apple-system"/>
              </a:rPr>
              <a:t>Score table in detail</a:t>
            </a:r>
            <a:endParaRPr lang="en-US" sz="1700" strike="noStrike" spc="-1">
              <a:latin typeface="-apple-system"/>
            </a:endParaRPr>
          </a:p>
          <a:p>
            <a:pPr marL="800100" lvl="1" indent="-342900">
              <a:lnSpc>
                <a:spcPct val="90000"/>
              </a:lnSpc>
              <a:spcBef>
                <a:spcPts val="499"/>
              </a:spcBef>
              <a:buClr>
                <a:srgbClr val="000000"/>
              </a:buClr>
              <a:buFont typeface="+mj-lt"/>
              <a:buAutoNum type="arabicPeriod"/>
            </a:pPr>
            <a:r>
              <a:rPr lang="en-US" sz="1700" strike="noStrike" spc="-1">
                <a:solidFill>
                  <a:srgbClr val="000000"/>
                </a:solidFill>
                <a:latin typeface="-apple-system"/>
              </a:rPr>
              <a:t>   Fastest Answer</a:t>
            </a:r>
            <a:endParaRPr lang="fa-IR" sz="1700" strike="noStrike" spc="-1">
              <a:solidFill>
                <a:srgbClr val="000000"/>
              </a:solidFill>
              <a:latin typeface="-apple-system"/>
            </a:endParaRPr>
          </a:p>
          <a:p>
            <a:pPr marL="1600200" lvl="3" indent="-228600">
              <a:lnSpc>
                <a:spcPct val="90000"/>
              </a:lnSpc>
              <a:spcBef>
                <a:spcPts val="499"/>
              </a:spcBef>
              <a:buClr>
                <a:srgbClr val="000000"/>
              </a:buClr>
              <a:buFont typeface="Arial"/>
              <a:buChar char="•"/>
            </a:pPr>
            <a:r>
              <a:rPr lang="en-US" sz="1700" b="0" strike="noStrike" spc="-1">
                <a:solidFill>
                  <a:srgbClr val="232629"/>
                </a:solidFill>
                <a:latin typeface="-apple-system"/>
              </a:rPr>
              <a:t>Fastest Gun in the West</a:t>
            </a:r>
            <a:r>
              <a:rPr lang="fa-IR" sz="1700" b="0" strike="noStrike" spc="-1">
                <a:solidFill>
                  <a:srgbClr val="232629"/>
                </a:solidFill>
                <a:latin typeface="-apple-system"/>
              </a:rPr>
              <a:t> </a:t>
            </a:r>
            <a:r>
              <a:rPr lang="en-US" sz="1700" b="0" strike="noStrike" spc="-1">
                <a:solidFill>
                  <a:srgbClr val="232629"/>
                </a:solidFill>
                <a:latin typeface="-apple-system"/>
              </a:rPr>
              <a:t>problem</a:t>
            </a:r>
            <a:endParaRPr lang="en-US" sz="1700" strike="noStrike" spc="-1">
              <a:solidFill>
                <a:srgbClr val="000000"/>
              </a:solidFill>
              <a:latin typeface="-apple-system"/>
            </a:endParaRPr>
          </a:p>
          <a:p>
            <a:pPr marL="914400" lvl="1" indent="-457200">
              <a:lnSpc>
                <a:spcPct val="90000"/>
              </a:lnSpc>
              <a:spcBef>
                <a:spcPts val="499"/>
              </a:spcBef>
              <a:buClr>
                <a:srgbClr val="000000"/>
              </a:buClr>
              <a:buFont typeface="+mj-lt"/>
              <a:buAutoNum type="arabicPeriod"/>
            </a:pPr>
            <a:r>
              <a:rPr lang="en-US" sz="1700" strike="noStrike" spc="-1">
                <a:latin typeface="-apple-system"/>
              </a:rPr>
              <a:t>Simple gives you more</a:t>
            </a:r>
          </a:p>
          <a:p>
            <a:pPr marL="1600200" lvl="3" indent="-228600">
              <a:lnSpc>
                <a:spcPct val="90000"/>
              </a:lnSpc>
              <a:spcBef>
                <a:spcPts val="499"/>
              </a:spcBef>
              <a:buClr>
                <a:srgbClr val="000000"/>
              </a:buClr>
              <a:buFont typeface="Arial"/>
              <a:buChar char="•"/>
            </a:pPr>
            <a:r>
              <a:rPr lang="en-US" sz="1700" kern="1200" spc="-1">
                <a:solidFill>
                  <a:srgbClr val="000000"/>
                </a:solidFill>
                <a:effectLst/>
                <a:latin typeface="-apple-system"/>
                <a:ea typeface="DejaVu Sans"/>
                <a:cs typeface="DejaVu Sans"/>
              </a:rPr>
              <a:t>Stackoverflow Legionaries</a:t>
            </a: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Already Answered - Golden Tip</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Opensource/GitHub - Golden Tip</a:t>
            </a:r>
          </a:p>
          <a:p>
            <a:pPr marL="914400" lvl="1" indent="-457200">
              <a:lnSpc>
                <a:spcPct val="90000"/>
              </a:lnSpc>
              <a:spcBef>
                <a:spcPts val="499"/>
              </a:spcBef>
              <a:buClr>
                <a:srgbClr val="000000"/>
              </a:buClr>
              <a:buFont typeface="+mj-lt"/>
              <a:buAutoNum type="arabicPeriod"/>
            </a:pPr>
            <a:r>
              <a:rPr lang="en-US" sz="1700" strike="noStrike" spc="-1">
                <a:solidFill>
                  <a:srgbClr val="000000"/>
                </a:solidFill>
                <a:latin typeface="-apple-system"/>
              </a:rPr>
              <a:t>Pro Question/Answer using Reprex/MWE/MCVE</a:t>
            </a:r>
          </a:p>
          <a:p>
            <a:pPr marL="1600200" lvl="3" indent="-228600">
              <a:lnSpc>
                <a:spcPct val="90000"/>
              </a:lnSpc>
              <a:spcBef>
                <a:spcPts val="499"/>
              </a:spcBef>
              <a:buClr>
                <a:srgbClr val="000000"/>
              </a:buClr>
              <a:buFont typeface="Arial"/>
              <a:buChar char="•"/>
            </a:pPr>
            <a:r>
              <a:rPr lang="en-US" sz="1700" kern="1200" spc="-1">
                <a:solidFill>
                  <a:srgbClr val="000000"/>
                </a:solidFill>
                <a:effectLst/>
                <a:latin typeface="-apple-system"/>
                <a:ea typeface="DejaVu Sans"/>
                <a:cs typeface="DejaVu Sans"/>
              </a:rPr>
              <a:t>2 ways of reprex</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Community Wiki</a:t>
            </a:r>
          </a:p>
          <a:p>
            <a:pPr marL="1600200" lvl="3" indent="-228600">
              <a:lnSpc>
                <a:spcPct val="90000"/>
              </a:lnSpc>
              <a:spcBef>
                <a:spcPts val="499"/>
              </a:spcBef>
              <a:buClr>
                <a:srgbClr val="000000"/>
              </a:buClr>
              <a:buFont typeface="Arial"/>
              <a:buChar char="•"/>
            </a:pPr>
            <a:r>
              <a:rPr lang="en-US" sz="1700" kern="1200" spc="-1">
                <a:solidFill>
                  <a:srgbClr val="000000"/>
                </a:solidFill>
                <a:effectLst/>
                <a:latin typeface="-apple-system"/>
                <a:ea typeface="DejaVu Sans"/>
                <a:cs typeface="DejaVu Sans"/>
              </a:rPr>
              <a:t>How to loose the upvotes?!</a:t>
            </a:r>
            <a:endParaRPr lang="en-US" sz="1700" spc="-1">
              <a:solidFill>
                <a:srgbClr val="000000"/>
              </a:solidFill>
              <a:latin typeface="-apple-system"/>
              <a:ea typeface="DejaVu Sans"/>
              <a:cs typeface="DejaVu Sans"/>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Share it!</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000000"/>
                </a:solidFill>
                <a:effectLst/>
                <a:latin typeface="-apple-system"/>
                <a:ea typeface="DejaVu Sans"/>
                <a:cs typeface="DejaVu Sans"/>
              </a:rPr>
              <a:t>Self-Answer - Golden Tip</a:t>
            </a:r>
            <a:endParaRPr lang="fa-IR" sz="1700" kern="1200" spc="-1">
              <a:solidFill>
                <a:srgbClr val="000000"/>
              </a:solidFill>
              <a:effectLst/>
              <a:latin typeface="-apple-system"/>
              <a:ea typeface="DejaVu Sans"/>
              <a:cs typeface="DejaVu Sans"/>
            </a:endParaRPr>
          </a:p>
          <a:p>
            <a:pPr marL="1371600" lvl="2" indent="-457200">
              <a:lnSpc>
                <a:spcPct val="90000"/>
              </a:lnSpc>
              <a:spcBef>
                <a:spcPts val="499"/>
              </a:spcBef>
              <a:buClr>
                <a:srgbClr val="000000"/>
              </a:buClr>
              <a:buFont typeface="Arial" panose="020B0604020202020204" pitchFamily="34" charset="0"/>
              <a:buChar char="•"/>
            </a:pPr>
            <a:r>
              <a:rPr lang="en-US" sz="1700" strike="noStrike" spc="-1">
                <a:solidFill>
                  <a:srgbClr val="000000"/>
                </a:solidFill>
                <a:latin typeface="-apple-system"/>
              </a:rPr>
              <a:t>The most accurate answer in the world</a:t>
            </a:r>
            <a:endParaRPr lang="en-US" sz="1700">
              <a:effectLst/>
              <a:latin typeface="-apple-system"/>
            </a:endParaRPr>
          </a:p>
          <a:p>
            <a:pPr marL="914400" lvl="1" indent="-457200">
              <a:lnSpc>
                <a:spcPct val="90000"/>
              </a:lnSpc>
              <a:spcBef>
                <a:spcPts val="499"/>
              </a:spcBef>
              <a:buClr>
                <a:srgbClr val="000000"/>
              </a:buClr>
              <a:buFont typeface="+mj-lt"/>
              <a:buAutoNum type="arabicPeriod"/>
            </a:pPr>
            <a:r>
              <a:rPr lang="en-US" sz="1700" kern="1200" spc="-1">
                <a:solidFill>
                  <a:srgbClr val="232629"/>
                </a:solidFill>
                <a:effectLst/>
                <a:latin typeface="-apple-system"/>
                <a:ea typeface="DejaVu Sans"/>
                <a:cs typeface="DejaVu Sans"/>
              </a:rPr>
              <a:t>Strong Entry</a:t>
            </a:r>
            <a:endParaRPr lang="en-US" sz="1700">
              <a:effectLst/>
              <a:latin typeface="-apple-system"/>
            </a:endParaRPr>
          </a:p>
        </p:txBody>
      </p:sp>
    </p:spTree>
    <p:extLst>
      <p:ext uri="{BB962C8B-B14F-4D97-AF65-F5344CB8AC3E}">
        <p14:creationId xmlns:p14="http://schemas.microsoft.com/office/powerpoint/2010/main" val="2212628731"/>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PlaceHolder 1"/>
          <p:cNvSpPr>
            <a:spLocks noGrp="1"/>
          </p:cNvSpPr>
          <p:nvPr>
            <p:ph type="title"/>
          </p:nvPr>
        </p:nvSpPr>
        <p:spPr>
          <a:xfrm>
            <a:off x="722160" y="1908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Introduce Yourself</a:t>
            </a:r>
            <a:endParaRPr lang="en-US" sz="4400" b="0" strike="noStrike" spc="-1">
              <a:solidFill>
                <a:srgbClr val="000000"/>
              </a:solidFill>
              <a:latin typeface="Calibri"/>
            </a:endParaRPr>
          </a:p>
        </p:txBody>
      </p:sp>
      <p:pic>
        <p:nvPicPr>
          <p:cNvPr id="6" name="Picture 3">
            <a:extLst>
              <a:ext uri="{FF2B5EF4-FFF2-40B4-BE49-F238E27FC236}">
                <a16:creationId xmlns:a16="http://schemas.microsoft.com/office/drawing/2014/main" id="{774852D9-FAF8-48F7-B0F5-63E00D421CD3}"/>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8A2B67E7-A520-4FE3-BD23-AD6F07289297}"/>
              </a:ext>
            </a:extLst>
          </p:cNvPr>
          <p:cNvPicPr>
            <a:picLocks noChangeAspect="1"/>
          </p:cNvPicPr>
          <p:nvPr/>
        </p:nvPicPr>
        <p:blipFill>
          <a:blip r:embed="rId4"/>
          <a:stretch>
            <a:fillRect/>
          </a:stretch>
        </p:blipFill>
        <p:spPr>
          <a:xfrm>
            <a:off x="2417283" y="1758863"/>
            <a:ext cx="7124994" cy="41751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a:p>
            <a:pPr lvl="1">
              <a:spcBef>
                <a:spcPts val="1001"/>
              </a:spcBef>
              <a:buClr>
                <a:srgbClr val="000000"/>
              </a:buClr>
              <a:buFont typeface="Arial"/>
              <a:buChar char="•"/>
            </a:pPr>
            <a:r>
              <a:rPr lang="en-US" sz="1600" b="0" strike="noStrike" spc="-1">
                <a:solidFill>
                  <a:srgbClr val="000000"/>
                </a:solidFill>
                <a:latin typeface="-apple-system"/>
              </a:rPr>
              <a:t>Stackoverflow Legionaries</a:t>
            </a:r>
            <a:endParaRPr lang="en-US" sz="1600" b="0" strike="noStrike" spc="-1">
              <a:solidFill>
                <a:srgbClr val="000000"/>
              </a:solidFill>
              <a:latin typeface="Calibri"/>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BB41D8E5-630D-4534-A6D9-80C1ADE43645}"/>
              </a:ext>
            </a:extLst>
          </p:cNvPr>
          <p:cNvPicPr>
            <a:picLocks noChangeAspect="1"/>
          </p:cNvPicPr>
          <p:nvPr/>
        </p:nvPicPr>
        <p:blipFill>
          <a:blip r:embed="rId4"/>
          <a:stretch>
            <a:fillRect/>
          </a:stretch>
        </p:blipFill>
        <p:spPr>
          <a:xfrm>
            <a:off x="1802777" y="2736360"/>
            <a:ext cx="8586446" cy="220165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2926773A-AA01-42FA-AD1A-31F461086383}"/>
              </a:ext>
            </a:extLst>
          </p:cNvPr>
          <p:cNvSpPr txBox="1"/>
          <p:nvPr/>
        </p:nvSpPr>
        <p:spPr>
          <a:xfrm>
            <a:off x="210840" y="6199740"/>
            <a:ext cx="6096000" cy="646331"/>
          </a:xfrm>
          <a:prstGeom prst="rect">
            <a:avLst/>
          </a:prstGeom>
          <a:noFill/>
        </p:spPr>
        <p:txBody>
          <a:bodyPr wrap="square">
            <a:spAutoFit/>
          </a:bodyPr>
          <a:lstStyle/>
          <a:p>
            <a:r>
              <a:rPr lang="en-US">
                <a:hlinkClick r:id="rId5"/>
              </a:rPr>
              <a:t>https://stackoverflow.com/users?tab=Reputation&amp;filter=all</a:t>
            </a:r>
            <a:endParaRPr lang="en-US"/>
          </a:p>
          <a:p>
            <a:endParaRPr lang="en-US"/>
          </a:p>
        </p:txBody>
      </p:sp>
    </p:spTree>
    <p:extLst>
      <p:ext uri="{BB962C8B-B14F-4D97-AF65-F5344CB8AC3E}">
        <p14:creationId xmlns:p14="http://schemas.microsoft.com/office/powerpoint/2010/main" val="2132709831"/>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a:p>
            <a:pPr lvl="1">
              <a:spcBef>
                <a:spcPts val="1001"/>
              </a:spcBef>
              <a:buClr>
                <a:srgbClr val="000000"/>
              </a:buClr>
              <a:buFont typeface="Arial"/>
              <a:buChar char="•"/>
            </a:pPr>
            <a:r>
              <a:rPr lang="en-US" sz="1600" b="0" strike="noStrike" spc="-1">
                <a:solidFill>
                  <a:srgbClr val="000000"/>
                </a:solidFill>
                <a:latin typeface="-apple-system"/>
              </a:rPr>
              <a:t>Stackoverflow Legionaries</a:t>
            </a:r>
            <a:endParaRPr lang="en-US" sz="1600" b="0" strike="noStrike" spc="-1">
              <a:solidFill>
                <a:srgbClr val="000000"/>
              </a:solidFill>
              <a:latin typeface="Calibri"/>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620F8E11-9C4C-4708-8779-E6104054C2C4}"/>
              </a:ext>
            </a:extLst>
          </p:cNvPr>
          <p:cNvPicPr>
            <a:picLocks noChangeAspect="1"/>
          </p:cNvPicPr>
          <p:nvPr/>
        </p:nvPicPr>
        <p:blipFill>
          <a:blip r:embed="rId4"/>
          <a:stretch>
            <a:fillRect/>
          </a:stretch>
        </p:blipFill>
        <p:spPr>
          <a:xfrm>
            <a:off x="3048000" y="2332437"/>
            <a:ext cx="6096000" cy="386730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2003F918-E268-4E9F-99A1-F0B121C54357}"/>
              </a:ext>
            </a:extLst>
          </p:cNvPr>
          <p:cNvSpPr/>
          <p:nvPr/>
        </p:nvSpPr>
        <p:spPr>
          <a:xfrm>
            <a:off x="4819575" y="3701845"/>
            <a:ext cx="298115" cy="249789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0C714BE-22C7-459B-963B-364FB2710AE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162445375"/>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1F635-4C10-450F-9A0C-55819A088EDE}"/>
              </a:ext>
            </a:extLst>
          </p:cNvPr>
          <p:cNvPicPr>
            <a:picLocks noChangeAspect="1"/>
          </p:cNvPicPr>
          <p:nvPr/>
        </p:nvPicPr>
        <p:blipFill>
          <a:blip r:embed="rId3"/>
          <a:stretch>
            <a:fillRect/>
          </a:stretch>
        </p:blipFill>
        <p:spPr>
          <a:xfrm>
            <a:off x="798950" y="2237247"/>
            <a:ext cx="4753711" cy="4013795"/>
          </a:xfrm>
          <a:prstGeom prst="rect">
            <a:avLst/>
          </a:prstGeom>
          <a:ln>
            <a:noFill/>
          </a:ln>
          <a:effectLst>
            <a:outerShdw blurRad="292100" dist="139700" dir="2700000" algn="tl" rotWithShape="0">
              <a:srgbClr val="333333">
                <a:alpha val="65000"/>
              </a:srgbClr>
            </a:outerShdw>
          </a:effectLst>
        </p:spPr>
      </p:pic>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a:p>
            <a:pPr lvl="1">
              <a:spcBef>
                <a:spcPts val="1001"/>
              </a:spcBef>
              <a:buClr>
                <a:srgbClr val="000000"/>
              </a:buClr>
              <a:buFont typeface="Arial"/>
              <a:buChar char="•"/>
            </a:pPr>
            <a:r>
              <a:rPr lang="en-US" sz="1600" b="0" strike="noStrike" spc="-1">
                <a:solidFill>
                  <a:srgbClr val="000000"/>
                </a:solidFill>
                <a:latin typeface="-apple-system"/>
              </a:rPr>
              <a:t>Stackoverflow Legionaries  - Jon Skeet</a:t>
            </a:r>
            <a:endParaRPr lang="en-US" sz="1600" b="0" strike="noStrike" spc="-1">
              <a:solidFill>
                <a:srgbClr val="000000"/>
              </a:solidFill>
              <a:latin typeface="Calibri"/>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4"/>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71F578F-5CD7-4C44-96E0-BAC9B47A199D}"/>
              </a:ext>
            </a:extLst>
          </p:cNvPr>
          <p:cNvPicPr>
            <a:picLocks noChangeAspect="1"/>
          </p:cNvPicPr>
          <p:nvPr/>
        </p:nvPicPr>
        <p:blipFill>
          <a:blip r:embed="rId5"/>
          <a:stretch>
            <a:fillRect/>
          </a:stretch>
        </p:blipFill>
        <p:spPr>
          <a:xfrm>
            <a:off x="5984979" y="2736360"/>
            <a:ext cx="5537900" cy="243198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54C7EA58-7CAA-47AB-BABB-8812A77411DB}"/>
              </a:ext>
            </a:extLst>
          </p:cNvPr>
          <p:cNvSpPr txBox="1"/>
          <p:nvPr/>
        </p:nvSpPr>
        <p:spPr>
          <a:xfrm>
            <a:off x="210840" y="6260962"/>
            <a:ext cx="8959664" cy="646331"/>
          </a:xfrm>
          <a:prstGeom prst="rect">
            <a:avLst/>
          </a:prstGeom>
          <a:noFill/>
        </p:spPr>
        <p:txBody>
          <a:bodyPr wrap="square">
            <a:spAutoFit/>
          </a:bodyPr>
          <a:lstStyle/>
          <a:p>
            <a:r>
              <a:rPr lang="en-US">
                <a:hlinkClick r:id="rId6"/>
              </a:rPr>
              <a:t>https://stackoverflow.com/search?q=user%3A22656+score%3A..0</a:t>
            </a:r>
            <a:endParaRPr lang="fa-IR"/>
          </a:p>
          <a:p>
            <a:endParaRPr lang="en-US"/>
          </a:p>
        </p:txBody>
      </p:sp>
      <p:sp>
        <p:nvSpPr>
          <p:cNvPr id="2" name="Rectangle 1">
            <a:extLst>
              <a:ext uri="{FF2B5EF4-FFF2-40B4-BE49-F238E27FC236}">
                <a16:creationId xmlns:a16="http://schemas.microsoft.com/office/drawing/2014/main" id="{100F6EBC-B187-448E-84A1-6A3B75B6C639}"/>
              </a:ext>
            </a:extLst>
          </p:cNvPr>
          <p:cNvSpPr/>
          <p:nvPr/>
        </p:nvSpPr>
        <p:spPr>
          <a:xfrm>
            <a:off x="825910" y="3429000"/>
            <a:ext cx="840658" cy="24334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6E39FC-F9EA-417C-A16F-46D553F92A59}"/>
              </a:ext>
            </a:extLst>
          </p:cNvPr>
          <p:cNvSpPr/>
          <p:nvPr/>
        </p:nvSpPr>
        <p:spPr>
          <a:xfrm>
            <a:off x="6430297" y="4114800"/>
            <a:ext cx="412955" cy="35396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3ABF793-A196-4C09-A026-9FB7A2AAAEE3}"/>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8798826"/>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a:p>
            <a:pPr lvl="1">
              <a:spcBef>
                <a:spcPts val="1001"/>
              </a:spcBef>
              <a:buClr>
                <a:srgbClr val="000000"/>
              </a:buClr>
              <a:buFont typeface="Arial"/>
              <a:buChar char="•"/>
            </a:pPr>
            <a:r>
              <a:rPr lang="en-US" sz="1600" b="0" strike="noStrike" spc="-1">
                <a:solidFill>
                  <a:srgbClr val="000000"/>
                </a:solidFill>
                <a:latin typeface="-apple-system"/>
              </a:rPr>
              <a:t>Stackoverflow Legionaries  - Gordon Linoff</a:t>
            </a:r>
            <a:endParaRPr lang="en-US" sz="1600" b="0" strike="noStrike" spc="-1">
              <a:solidFill>
                <a:srgbClr val="000000"/>
              </a:solidFill>
              <a:latin typeface="Calibri"/>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E6901913-606E-4FC6-A2D6-933BD05F08AC}"/>
              </a:ext>
            </a:extLst>
          </p:cNvPr>
          <p:cNvPicPr>
            <a:picLocks noChangeAspect="1"/>
          </p:cNvPicPr>
          <p:nvPr/>
        </p:nvPicPr>
        <p:blipFill>
          <a:blip r:embed="rId4"/>
          <a:stretch>
            <a:fillRect/>
          </a:stretch>
        </p:blipFill>
        <p:spPr>
          <a:xfrm>
            <a:off x="679680" y="2379388"/>
            <a:ext cx="5603582" cy="363217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3E47AD11-86BF-4017-BF09-5DE408D75948}"/>
              </a:ext>
            </a:extLst>
          </p:cNvPr>
          <p:cNvSpPr txBox="1"/>
          <p:nvPr/>
        </p:nvSpPr>
        <p:spPr>
          <a:xfrm>
            <a:off x="210840" y="6241794"/>
            <a:ext cx="8456082" cy="646331"/>
          </a:xfrm>
          <a:prstGeom prst="rect">
            <a:avLst/>
          </a:prstGeom>
          <a:noFill/>
        </p:spPr>
        <p:txBody>
          <a:bodyPr wrap="square">
            <a:spAutoFit/>
          </a:bodyPr>
          <a:lstStyle/>
          <a:p>
            <a:r>
              <a:rPr lang="en-US">
                <a:hlinkClick r:id="rId5"/>
              </a:rPr>
              <a:t>https://stackoverflow.com/search?q=user%3A1144035+score%3A..0</a:t>
            </a:r>
            <a:endParaRPr lang="en-US"/>
          </a:p>
          <a:p>
            <a:endParaRPr lang="en-US"/>
          </a:p>
        </p:txBody>
      </p:sp>
      <p:pic>
        <p:nvPicPr>
          <p:cNvPr id="9" name="Picture 8">
            <a:extLst>
              <a:ext uri="{FF2B5EF4-FFF2-40B4-BE49-F238E27FC236}">
                <a16:creationId xmlns:a16="http://schemas.microsoft.com/office/drawing/2014/main" id="{276863B7-B378-4CCD-96F8-B5526A66A735}"/>
              </a:ext>
            </a:extLst>
          </p:cNvPr>
          <p:cNvPicPr>
            <a:picLocks noChangeAspect="1"/>
          </p:cNvPicPr>
          <p:nvPr/>
        </p:nvPicPr>
        <p:blipFill>
          <a:blip r:embed="rId6"/>
          <a:stretch>
            <a:fillRect/>
          </a:stretch>
        </p:blipFill>
        <p:spPr>
          <a:xfrm>
            <a:off x="6550126" y="3947461"/>
            <a:ext cx="4377930" cy="231109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98789038-3D93-4B2A-9206-DE5904C70B3E}"/>
              </a:ext>
            </a:extLst>
          </p:cNvPr>
          <p:cNvPicPr>
            <a:picLocks noChangeAspect="1"/>
          </p:cNvPicPr>
          <p:nvPr/>
        </p:nvPicPr>
        <p:blipFill>
          <a:blip r:embed="rId7"/>
          <a:stretch>
            <a:fillRect/>
          </a:stretch>
        </p:blipFill>
        <p:spPr>
          <a:xfrm>
            <a:off x="6550126" y="1411200"/>
            <a:ext cx="4377930" cy="2435253"/>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0D1B6F48-7FBA-4C79-AE5F-947E9C50B885}"/>
              </a:ext>
            </a:extLst>
          </p:cNvPr>
          <p:cNvSpPr/>
          <p:nvPr/>
        </p:nvSpPr>
        <p:spPr>
          <a:xfrm>
            <a:off x="679680" y="3672348"/>
            <a:ext cx="986888" cy="47194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B23440A-5261-4937-94C8-ABBDB4B4F1F4}"/>
              </a:ext>
            </a:extLst>
          </p:cNvPr>
          <p:cNvSpPr/>
          <p:nvPr/>
        </p:nvSpPr>
        <p:spPr>
          <a:xfrm>
            <a:off x="6550126" y="2492477"/>
            <a:ext cx="735577" cy="24388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432A81-A016-4B7D-9DFE-55263128A860}"/>
              </a:ext>
            </a:extLst>
          </p:cNvPr>
          <p:cNvSpPr/>
          <p:nvPr/>
        </p:nvSpPr>
        <p:spPr>
          <a:xfrm>
            <a:off x="6550126" y="5063253"/>
            <a:ext cx="735577" cy="17242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8425463-37AB-4934-859F-F1EA70FB12B4}"/>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389637044"/>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15064D4-7383-47E8-8F4E-45D2FF892F9C}"/>
              </a:ext>
            </a:extLst>
          </p:cNvPr>
          <p:cNvGrpSpPr/>
          <p:nvPr/>
        </p:nvGrpSpPr>
        <p:grpSpPr>
          <a:xfrm>
            <a:off x="6626250" y="3775588"/>
            <a:ext cx="4562712" cy="2466207"/>
            <a:chOff x="6825961" y="3342630"/>
            <a:chExt cx="3471907" cy="1876612"/>
          </a:xfrm>
        </p:grpSpPr>
        <p:pic>
          <p:nvPicPr>
            <p:cNvPr id="10" name="Picture 9">
              <a:extLst>
                <a:ext uri="{FF2B5EF4-FFF2-40B4-BE49-F238E27FC236}">
                  <a16:creationId xmlns:a16="http://schemas.microsoft.com/office/drawing/2014/main" id="{CE5C6896-7FCA-49A7-A628-C7A79CB97677}"/>
                </a:ext>
              </a:extLst>
            </p:cNvPr>
            <p:cNvPicPr>
              <a:picLocks noChangeAspect="1"/>
            </p:cNvPicPr>
            <p:nvPr/>
          </p:nvPicPr>
          <p:blipFill rotWithShape="1">
            <a:blip r:embed="rId3"/>
            <a:srcRect b="35471"/>
            <a:stretch/>
          </p:blipFill>
          <p:spPr>
            <a:xfrm>
              <a:off x="6825961" y="3342630"/>
              <a:ext cx="3471907" cy="1876612"/>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29C5B6F4-4ADF-46F7-B0AE-8E14D59B3973}"/>
                </a:ext>
              </a:extLst>
            </p:cNvPr>
            <p:cNvSpPr/>
            <p:nvPr/>
          </p:nvSpPr>
          <p:spPr>
            <a:xfrm>
              <a:off x="6870205" y="4188542"/>
              <a:ext cx="430245" cy="23597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a:p>
            <a:pPr lvl="1">
              <a:spcBef>
                <a:spcPts val="1001"/>
              </a:spcBef>
              <a:buClr>
                <a:srgbClr val="000000"/>
              </a:buClr>
              <a:buFont typeface="Arial"/>
              <a:buChar char="•"/>
            </a:pPr>
            <a:r>
              <a:rPr lang="en-US" sz="1600" b="0" strike="noStrike" spc="-1">
                <a:solidFill>
                  <a:srgbClr val="000000"/>
                </a:solidFill>
                <a:latin typeface="-apple-system"/>
              </a:rPr>
              <a:t>Stackoverflow Legionaries  - VonC</a:t>
            </a:r>
            <a:endParaRPr lang="en-US" sz="1600" b="0" strike="noStrike" spc="-1">
              <a:solidFill>
                <a:srgbClr val="000000"/>
              </a:solidFill>
              <a:latin typeface="Calibri"/>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4"/>
          <a:stretch/>
        </p:blipFill>
        <p:spPr>
          <a:xfrm>
            <a:off x="10339560" y="5834520"/>
            <a:ext cx="1641600" cy="730440"/>
          </a:xfrm>
          <a:prstGeom prst="rect">
            <a:avLst/>
          </a:prstGeom>
          <a:ln w="0">
            <a:noFill/>
          </a:ln>
        </p:spPr>
      </p:pic>
      <p:sp>
        <p:nvSpPr>
          <p:cNvPr id="11" name="TextBox 10">
            <a:extLst>
              <a:ext uri="{FF2B5EF4-FFF2-40B4-BE49-F238E27FC236}">
                <a16:creationId xmlns:a16="http://schemas.microsoft.com/office/drawing/2014/main" id="{3E47AD11-86BF-4017-BF09-5DE408D75948}"/>
              </a:ext>
            </a:extLst>
          </p:cNvPr>
          <p:cNvSpPr txBox="1"/>
          <p:nvPr/>
        </p:nvSpPr>
        <p:spPr>
          <a:xfrm>
            <a:off x="210840" y="6241794"/>
            <a:ext cx="8456082" cy="646331"/>
          </a:xfrm>
          <a:prstGeom prst="rect">
            <a:avLst/>
          </a:prstGeom>
          <a:noFill/>
        </p:spPr>
        <p:txBody>
          <a:bodyPr wrap="square">
            <a:spAutoFit/>
          </a:bodyPr>
          <a:lstStyle/>
          <a:p>
            <a:r>
              <a:rPr lang="en-US">
                <a:hlinkClick r:id="rId5"/>
              </a:rPr>
              <a:t>https://stackoverflow.com/search?q=user%3A6309+score%3A..0</a:t>
            </a:r>
            <a:endParaRPr lang="en-US"/>
          </a:p>
          <a:p>
            <a:endParaRPr lang="en-US"/>
          </a:p>
        </p:txBody>
      </p:sp>
      <p:grpSp>
        <p:nvGrpSpPr>
          <p:cNvPr id="9" name="Group 8">
            <a:extLst>
              <a:ext uri="{FF2B5EF4-FFF2-40B4-BE49-F238E27FC236}">
                <a16:creationId xmlns:a16="http://schemas.microsoft.com/office/drawing/2014/main" id="{54F5F0A2-388E-4172-B902-EF002EFC5C9C}"/>
              </a:ext>
            </a:extLst>
          </p:cNvPr>
          <p:cNvGrpSpPr/>
          <p:nvPr/>
        </p:nvGrpSpPr>
        <p:grpSpPr>
          <a:xfrm>
            <a:off x="520208" y="2911678"/>
            <a:ext cx="5270932" cy="3334671"/>
            <a:chOff x="520208" y="2447434"/>
            <a:chExt cx="5270932" cy="3334671"/>
          </a:xfrm>
        </p:grpSpPr>
        <p:pic>
          <p:nvPicPr>
            <p:cNvPr id="7" name="Picture 6">
              <a:extLst>
                <a:ext uri="{FF2B5EF4-FFF2-40B4-BE49-F238E27FC236}">
                  <a16:creationId xmlns:a16="http://schemas.microsoft.com/office/drawing/2014/main" id="{77363A11-1FBD-487B-B64E-E48F0160A906}"/>
                </a:ext>
              </a:extLst>
            </p:cNvPr>
            <p:cNvPicPr>
              <a:picLocks noChangeAspect="1"/>
            </p:cNvPicPr>
            <p:nvPr/>
          </p:nvPicPr>
          <p:blipFill>
            <a:blip r:embed="rId6"/>
            <a:stretch>
              <a:fillRect/>
            </a:stretch>
          </p:blipFill>
          <p:spPr>
            <a:xfrm>
              <a:off x="520208" y="2447434"/>
              <a:ext cx="5270932" cy="333467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E2B8310-1922-4933-99ED-15D74CA33A74}"/>
                </a:ext>
              </a:extLst>
            </p:cNvPr>
            <p:cNvSpPr/>
            <p:nvPr/>
          </p:nvSpPr>
          <p:spPr>
            <a:xfrm>
              <a:off x="635436" y="3775587"/>
              <a:ext cx="691920" cy="28021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E309E367-030F-45ED-A171-85D60BAAC6A6}"/>
              </a:ext>
            </a:extLst>
          </p:cNvPr>
          <p:cNvGrpSpPr/>
          <p:nvPr/>
        </p:nvGrpSpPr>
        <p:grpSpPr>
          <a:xfrm>
            <a:off x="6626250" y="1338840"/>
            <a:ext cx="4562712" cy="2261857"/>
            <a:chOff x="6626250" y="1338840"/>
            <a:chExt cx="3871331" cy="1919121"/>
          </a:xfrm>
        </p:grpSpPr>
        <p:pic>
          <p:nvPicPr>
            <p:cNvPr id="14" name="Picture 13">
              <a:extLst>
                <a:ext uri="{FF2B5EF4-FFF2-40B4-BE49-F238E27FC236}">
                  <a16:creationId xmlns:a16="http://schemas.microsoft.com/office/drawing/2014/main" id="{1F41BD48-0ABF-4955-AE67-3F0B564F15B8}"/>
                </a:ext>
              </a:extLst>
            </p:cNvPr>
            <p:cNvPicPr>
              <a:picLocks noChangeAspect="1"/>
            </p:cNvPicPr>
            <p:nvPr/>
          </p:nvPicPr>
          <p:blipFill>
            <a:blip r:embed="rId7"/>
            <a:stretch>
              <a:fillRect/>
            </a:stretch>
          </p:blipFill>
          <p:spPr>
            <a:xfrm>
              <a:off x="6626250" y="1338840"/>
              <a:ext cx="3871331" cy="1919121"/>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53A7C151-0E82-452F-9073-CDC6077A72D1}"/>
                </a:ext>
              </a:extLst>
            </p:cNvPr>
            <p:cNvSpPr/>
            <p:nvPr/>
          </p:nvSpPr>
          <p:spPr>
            <a:xfrm>
              <a:off x="6655746" y="2344993"/>
              <a:ext cx="600460" cy="13193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D1A3C577-C204-4716-A44E-B7F24B9E5056}"/>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34230170"/>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13" name="Picture 12">
            <a:extLst>
              <a:ext uri="{FF2B5EF4-FFF2-40B4-BE49-F238E27FC236}">
                <a16:creationId xmlns:a16="http://schemas.microsoft.com/office/drawing/2014/main" id="{DF4EBA3B-B12D-4C5C-A631-3D9A4F4243C2}"/>
              </a:ext>
            </a:extLst>
          </p:cNvPr>
          <p:cNvPicPr>
            <a:picLocks noChangeAspect="1"/>
          </p:cNvPicPr>
          <p:nvPr/>
        </p:nvPicPr>
        <p:blipFill>
          <a:blip r:embed="rId4"/>
          <a:stretch>
            <a:fillRect/>
          </a:stretch>
        </p:blipFill>
        <p:spPr>
          <a:xfrm>
            <a:off x="4424516" y="2151070"/>
            <a:ext cx="3342968" cy="4178710"/>
          </a:xfrm>
          <a:prstGeom prst="rect">
            <a:avLst/>
          </a:prstGeom>
          <a:ln>
            <a:noFill/>
          </a:ln>
          <a:effectLst>
            <a:softEdge rad="112500"/>
          </a:effectLst>
        </p:spPr>
      </p:pic>
      <p:pic>
        <p:nvPicPr>
          <p:cNvPr id="7" name="Picture 6">
            <a:extLst>
              <a:ext uri="{FF2B5EF4-FFF2-40B4-BE49-F238E27FC236}">
                <a16:creationId xmlns:a16="http://schemas.microsoft.com/office/drawing/2014/main" id="{0D9B5A66-253F-4BA9-91D7-49AA9BFD6002}"/>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379544334"/>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75C5B71-8DE1-4262-A1AB-3220CD1067AD}"/>
              </a:ext>
            </a:extLst>
          </p:cNvPr>
          <p:cNvPicPr>
            <a:picLocks noChangeAspect="1"/>
          </p:cNvPicPr>
          <p:nvPr/>
        </p:nvPicPr>
        <p:blipFill rotWithShape="1">
          <a:blip r:embed="rId4"/>
          <a:srcRect l="5827" t="10462" r="5373" b="10552"/>
          <a:stretch/>
        </p:blipFill>
        <p:spPr>
          <a:xfrm>
            <a:off x="2725993" y="2389239"/>
            <a:ext cx="6740013" cy="3996813"/>
          </a:xfrm>
          <a:prstGeom prst="rect">
            <a:avLst/>
          </a:prstGeom>
          <a:ln>
            <a:noFill/>
          </a:ln>
          <a:effectLst>
            <a:softEdge rad="112500"/>
          </a:effectLst>
        </p:spPr>
      </p:pic>
      <p:pic>
        <p:nvPicPr>
          <p:cNvPr id="7" name="Picture 6">
            <a:extLst>
              <a:ext uri="{FF2B5EF4-FFF2-40B4-BE49-F238E27FC236}">
                <a16:creationId xmlns:a16="http://schemas.microsoft.com/office/drawing/2014/main" id="{B7A5B4F1-23F0-4BD0-BA98-5A9BDC0545AE}"/>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897307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a:solidFill>
                  <a:srgbClr val="282829"/>
                </a:solidFill>
                <a:effectLst/>
                <a:latin typeface="Arial" panose="020B0604020202020204" pitchFamily="34" charset="0"/>
              </a:rPr>
              <a:t>Stackoverflow Reputation &amp; Resume</a:t>
            </a:r>
            <a:endParaRPr lang="en-US" sz="2000" b="0" strike="noStrike" spc="-1">
              <a:latin typeface="Arial"/>
            </a:endParaRPr>
          </a:p>
        </p:txBody>
      </p:sp>
      <p:sp>
        <p:nvSpPr>
          <p:cNvPr id="10" name="TextBox 9">
            <a:extLst>
              <a:ext uri="{FF2B5EF4-FFF2-40B4-BE49-F238E27FC236}">
                <a16:creationId xmlns:a16="http://schemas.microsoft.com/office/drawing/2014/main" id="{DEC942C8-85D5-4465-8CC8-553A01EDC1EA}"/>
              </a:ext>
            </a:extLst>
          </p:cNvPr>
          <p:cNvSpPr txBox="1"/>
          <p:nvPr/>
        </p:nvSpPr>
        <p:spPr>
          <a:xfrm>
            <a:off x="210840" y="6251354"/>
            <a:ext cx="12347761" cy="584775"/>
          </a:xfrm>
          <a:prstGeom prst="rect">
            <a:avLst/>
          </a:prstGeom>
          <a:noFill/>
        </p:spPr>
        <p:txBody>
          <a:bodyPr wrap="square">
            <a:spAutoFit/>
          </a:bodyPr>
          <a:lstStyle/>
          <a:p>
            <a:r>
              <a:rPr lang="en-US" sz="1600">
                <a:hlinkClick r:id="rId4"/>
              </a:rPr>
              <a:t>https://meta.stackexchange.com/questions/58947/at-what-point-do-you-put-your-so-reputation-in-your-resume</a:t>
            </a:r>
            <a:endParaRPr lang="en-US" sz="1600"/>
          </a:p>
          <a:p>
            <a:endParaRPr lang="en-US" sz="1600"/>
          </a:p>
        </p:txBody>
      </p:sp>
      <p:grpSp>
        <p:nvGrpSpPr>
          <p:cNvPr id="3" name="Group 2">
            <a:extLst>
              <a:ext uri="{FF2B5EF4-FFF2-40B4-BE49-F238E27FC236}">
                <a16:creationId xmlns:a16="http://schemas.microsoft.com/office/drawing/2014/main" id="{8B9CE9FB-46F9-44C6-B925-30260F1C1DFC}"/>
              </a:ext>
            </a:extLst>
          </p:cNvPr>
          <p:cNvGrpSpPr/>
          <p:nvPr/>
        </p:nvGrpSpPr>
        <p:grpSpPr>
          <a:xfrm>
            <a:off x="2560014" y="2552272"/>
            <a:ext cx="7071973" cy="2172128"/>
            <a:chOff x="2237153" y="2552272"/>
            <a:chExt cx="7071973" cy="2172128"/>
          </a:xfrm>
        </p:grpSpPr>
        <p:pic>
          <p:nvPicPr>
            <p:cNvPr id="5" name="Picture 4">
              <a:extLst>
                <a:ext uri="{FF2B5EF4-FFF2-40B4-BE49-F238E27FC236}">
                  <a16:creationId xmlns:a16="http://schemas.microsoft.com/office/drawing/2014/main" id="{93F39F64-782A-4A3B-9A93-F180D0F03E51}"/>
                </a:ext>
              </a:extLst>
            </p:cNvPr>
            <p:cNvPicPr>
              <a:picLocks noChangeAspect="1"/>
            </p:cNvPicPr>
            <p:nvPr/>
          </p:nvPicPr>
          <p:blipFill rotWithShape="1">
            <a:blip r:embed="rId5"/>
            <a:srcRect b="24194"/>
            <a:stretch/>
          </p:blipFill>
          <p:spPr>
            <a:xfrm>
              <a:off x="2237153" y="2552272"/>
              <a:ext cx="7071973" cy="2172128"/>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D3F07F8-74C5-489D-82E4-35F3F70BA285}"/>
                </a:ext>
              </a:extLst>
            </p:cNvPr>
            <p:cNvSpPr/>
            <p:nvPr/>
          </p:nvSpPr>
          <p:spPr>
            <a:xfrm>
              <a:off x="3629025" y="4371975"/>
              <a:ext cx="1930527" cy="22440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134C0FAB-391B-45C3-BA50-8B465D716E87}"/>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3F045108-BA72-4B6F-9485-2D60C9053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0823" y="2240339"/>
            <a:ext cx="6390353" cy="4260235"/>
          </a:xfrm>
          <a:prstGeom prst="rect">
            <a:avLst/>
          </a:prstGeom>
          <a:ln>
            <a:noFill/>
          </a:ln>
          <a:effectLst>
            <a:softEdge rad="112500"/>
          </a:effectLst>
        </p:spPr>
      </p:pic>
      <p:pic>
        <p:nvPicPr>
          <p:cNvPr id="12" name="Picture 11">
            <a:extLst>
              <a:ext uri="{FF2B5EF4-FFF2-40B4-BE49-F238E27FC236}">
                <a16:creationId xmlns:a16="http://schemas.microsoft.com/office/drawing/2014/main" id="{C1333746-C942-4031-A5C2-895609F06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6771" y="3021396"/>
            <a:ext cx="1167374" cy="1167374"/>
          </a:xfrm>
          <a:prstGeom prst="rect">
            <a:avLst/>
          </a:prstGeom>
        </p:spPr>
      </p:pic>
      <p:pic>
        <p:nvPicPr>
          <p:cNvPr id="14" name="Picture 13">
            <a:extLst>
              <a:ext uri="{FF2B5EF4-FFF2-40B4-BE49-F238E27FC236}">
                <a16:creationId xmlns:a16="http://schemas.microsoft.com/office/drawing/2014/main" id="{3E243A75-CD8B-448A-9527-ECDA6B3DE8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8269" y="3876891"/>
            <a:ext cx="842896" cy="842896"/>
          </a:xfrm>
          <a:prstGeom prst="rect">
            <a:avLst/>
          </a:prstGeom>
        </p:spPr>
      </p:pic>
      <p:pic>
        <p:nvPicPr>
          <p:cNvPr id="16" name="Picture 15">
            <a:extLst>
              <a:ext uri="{FF2B5EF4-FFF2-40B4-BE49-F238E27FC236}">
                <a16:creationId xmlns:a16="http://schemas.microsoft.com/office/drawing/2014/main" id="{7309E64A-C357-444E-8F35-2D3FF32F3C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5697" y="4018716"/>
            <a:ext cx="702108" cy="703479"/>
          </a:xfrm>
          <a:prstGeom prst="rect">
            <a:avLst/>
          </a:prstGeom>
        </p:spPr>
      </p:pic>
      <p:pic>
        <p:nvPicPr>
          <p:cNvPr id="20" name="Picture 19">
            <a:extLst>
              <a:ext uri="{FF2B5EF4-FFF2-40B4-BE49-F238E27FC236}">
                <a16:creationId xmlns:a16="http://schemas.microsoft.com/office/drawing/2014/main" id="{438E5FC1-BCA3-4A90-9E5E-99539DB3B8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1925" y="4748075"/>
            <a:ext cx="441324" cy="442185"/>
          </a:xfrm>
          <a:prstGeom prst="rect">
            <a:avLst/>
          </a:prstGeom>
        </p:spPr>
      </p:pic>
      <p:pic>
        <p:nvPicPr>
          <p:cNvPr id="10" name="Picture 9">
            <a:extLst>
              <a:ext uri="{FF2B5EF4-FFF2-40B4-BE49-F238E27FC236}">
                <a16:creationId xmlns:a16="http://schemas.microsoft.com/office/drawing/2014/main" id="{06CD4468-9745-464F-BB7A-7B19F860DC05}"/>
              </a:ext>
            </a:extLst>
          </p:cNvPr>
          <p:cNvPicPr>
            <a:picLocks noChangeAspect="1"/>
          </p:cNvPicPr>
          <p:nvPr/>
        </p:nvPicPr>
        <p:blipFill>
          <a:blip r:embed="rId9"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3293233"/>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4" name="Picture 3">
            <a:extLst>
              <a:ext uri="{FF2B5EF4-FFF2-40B4-BE49-F238E27FC236}">
                <a16:creationId xmlns:a16="http://schemas.microsoft.com/office/drawing/2014/main" id="{F094B4D3-7458-4F82-BAA2-40D4D02444E6}"/>
              </a:ext>
            </a:extLst>
          </p:cNvPr>
          <p:cNvPicPr>
            <a:picLocks noChangeAspect="1"/>
          </p:cNvPicPr>
          <p:nvPr/>
        </p:nvPicPr>
        <p:blipFill>
          <a:blip r:embed="rId4"/>
          <a:stretch>
            <a:fillRect/>
          </a:stretch>
        </p:blipFill>
        <p:spPr>
          <a:xfrm>
            <a:off x="533520" y="2118926"/>
            <a:ext cx="3124471" cy="394750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A5B93BF-1EAB-4C9D-A27D-14BCB5E5CC73}"/>
              </a:ext>
            </a:extLst>
          </p:cNvPr>
          <p:cNvPicPr>
            <a:picLocks noChangeAspect="1"/>
          </p:cNvPicPr>
          <p:nvPr/>
        </p:nvPicPr>
        <p:blipFill>
          <a:blip r:embed="rId5"/>
          <a:stretch>
            <a:fillRect/>
          </a:stretch>
        </p:blipFill>
        <p:spPr>
          <a:xfrm>
            <a:off x="4587807" y="2118926"/>
            <a:ext cx="6607113" cy="2667231"/>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A26519AF-DC10-4D29-92DB-3F77A2C068AC}"/>
              </a:ext>
            </a:extLst>
          </p:cNvPr>
          <p:cNvSpPr/>
          <p:nvPr/>
        </p:nvSpPr>
        <p:spPr>
          <a:xfrm>
            <a:off x="4734232" y="2639961"/>
            <a:ext cx="1521816" cy="29496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634F43-DF1B-4CCD-ADE6-6DD657FA89CF}"/>
              </a:ext>
            </a:extLst>
          </p:cNvPr>
          <p:cNvSpPr/>
          <p:nvPr/>
        </p:nvSpPr>
        <p:spPr>
          <a:xfrm>
            <a:off x="533520" y="5294671"/>
            <a:ext cx="3124471" cy="46748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8EA13756-D602-4B69-A62C-0E831BF1B35E}"/>
              </a:ext>
            </a:extLst>
          </p:cNvPr>
          <p:cNvCxnSpPr>
            <a:stCxn id="9" idx="3"/>
          </p:cNvCxnSpPr>
          <p:nvPr/>
        </p:nvCxnSpPr>
        <p:spPr>
          <a:xfrm flipV="1">
            <a:off x="3657991" y="2934929"/>
            <a:ext cx="1194228" cy="259348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61A5EA4-3DB2-4D1A-97C5-C6457A8C5422}"/>
              </a:ext>
            </a:extLst>
          </p:cNvPr>
          <p:cNvSpPr/>
          <p:nvPr/>
        </p:nvSpPr>
        <p:spPr>
          <a:xfrm>
            <a:off x="533520" y="4070555"/>
            <a:ext cx="734841" cy="3244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6819C98-3CD5-4F96-A2C2-9FC2ABEF65D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74060638"/>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602" name="PlaceHolder 2"/>
          <p:cNvSpPr>
            <a:spLocks noGrp="1"/>
          </p:cNvSpPr>
          <p:nvPr>
            <p:ph/>
          </p:nvPr>
        </p:nvSpPr>
        <p:spPr>
          <a:xfrm>
            <a:off x="679680" y="1411200"/>
            <a:ext cx="10515240" cy="4350960"/>
          </a:xfrm>
          <a:prstGeom prst="rect">
            <a:avLst/>
          </a:prstGeom>
          <a:noFill/>
          <a:ln w="0">
            <a:noFill/>
          </a:ln>
        </p:spPr>
        <p:txBody>
          <a:bodyPr anchor="t">
            <a:noAutofit/>
          </a:bodyPr>
          <a:lstStyle/>
          <a:p>
            <a:pPr>
              <a:spcBef>
                <a:spcPts val="1001"/>
              </a:spcBef>
              <a:buClr>
                <a:srgbClr val="000000"/>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6" name="Picture 3">
            <a:extLst>
              <a:ext uri="{FF2B5EF4-FFF2-40B4-BE49-F238E27FC236}">
                <a16:creationId xmlns:a16="http://schemas.microsoft.com/office/drawing/2014/main" id="{EB7A6CBF-A131-467A-813A-312C86793ADD}"/>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07DC7CF4-F9C5-4439-BA3B-CA1E3CDC9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0480" y="2230818"/>
            <a:ext cx="3721319" cy="3721319"/>
          </a:xfrm>
          <a:prstGeom prst="rect">
            <a:avLst/>
          </a:prstGeom>
          <a:ln>
            <a:noFill/>
          </a:ln>
          <a:effectLst>
            <a:softEdge rad="112500"/>
          </a:effectLst>
        </p:spPr>
      </p:pic>
      <p:pic>
        <p:nvPicPr>
          <p:cNvPr id="8" name="Picture 7">
            <a:extLst>
              <a:ext uri="{FF2B5EF4-FFF2-40B4-BE49-F238E27FC236}">
                <a16:creationId xmlns:a16="http://schemas.microsoft.com/office/drawing/2014/main" id="{84644CF5-F709-4D86-87AA-2552360A9EF2}"/>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989950587"/>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48" name="TextBox 3"/>
          <p:cNvSpPr/>
          <p:nvPr/>
        </p:nvSpPr>
        <p:spPr>
          <a:xfrm>
            <a:off x="533520" y="1258677"/>
            <a:ext cx="4031914"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a:lnSpc>
                <a:spcPct val="100000"/>
              </a:lnSpc>
              <a:buClr>
                <a:srgbClr val="232629"/>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5" name="Picture 3">
            <a:extLst>
              <a:ext uri="{FF2B5EF4-FFF2-40B4-BE49-F238E27FC236}">
                <a16:creationId xmlns:a16="http://schemas.microsoft.com/office/drawing/2014/main" id="{03545209-6BFF-43A0-9F8A-2030997A5B0A}"/>
              </a:ext>
            </a:extLst>
          </p:cNvPr>
          <p:cNvPicPr/>
          <p:nvPr/>
        </p:nvPicPr>
        <p:blipFill>
          <a:blip r:embed="rId3"/>
          <a:stretch/>
        </p:blipFill>
        <p:spPr>
          <a:xfrm>
            <a:off x="10339560" y="5834520"/>
            <a:ext cx="1641600" cy="730440"/>
          </a:xfrm>
          <a:prstGeom prst="rect">
            <a:avLst/>
          </a:prstGeom>
          <a:ln w="0">
            <a:noFill/>
          </a:ln>
        </p:spPr>
      </p:pic>
      <p:pic>
        <p:nvPicPr>
          <p:cNvPr id="7" name="Picture 6">
            <a:extLst>
              <a:ext uri="{FF2B5EF4-FFF2-40B4-BE49-F238E27FC236}">
                <a16:creationId xmlns:a16="http://schemas.microsoft.com/office/drawing/2014/main" id="{2C70E58F-5DE7-430C-B055-5064456EBB46}"/>
              </a:ext>
            </a:extLst>
          </p:cNvPr>
          <p:cNvPicPr>
            <a:picLocks noChangeAspect="1"/>
          </p:cNvPicPr>
          <p:nvPr/>
        </p:nvPicPr>
        <p:blipFill>
          <a:blip r:embed="rId4"/>
          <a:stretch>
            <a:fillRect/>
          </a:stretch>
        </p:blipFill>
        <p:spPr>
          <a:xfrm>
            <a:off x="2555156" y="1810562"/>
            <a:ext cx="7081688" cy="4721125"/>
          </a:xfrm>
          <a:prstGeom prst="rect">
            <a:avLst/>
          </a:prstGeom>
          <a:ln>
            <a:noFill/>
          </a:ln>
          <a:effectLst>
            <a:softEdge rad="112500"/>
          </a:effectLst>
        </p:spPr>
      </p:pic>
      <p:pic>
        <p:nvPicPr>
          <p:cNvPr id="8" name="Picture 7">
            <a:extLst>
              <a:ext uri="{FF2B5EF4-FFF2-40B4-BE49-F238E27FC236}">
                <a16:creationId xmlns:a16="http://schemas.microsoft.com/office/drawing/2014/main" id="{2A100B91-EC27-41B6-B015-563FDF5C0223}"/>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22448806"/>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48" name="TextBox 3"/>
          <p:cNvSpPr/>
          <p:nvPr/>
        </p:nvSpPr>
        <p:spPr>
          <a:xfrm>
            <a:off x="533520" y="1258677"/>
            <a:ext cx="4031914"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a:lnSpc>
                <a:spcPct val="100000"/>
              </a:lnSpc>
              <a:buClr>
                <a:srgbClr val="232629"/>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5" name="Picture 3">
            <a:extLst>
              <a:ext uri="{FF2B5EF4-FFF2-40B4-BE49-F238E27FC236}">
                <a16:creationId xmlns:a16="http://schemas.microsoft.com/office/drawing/2014/main" id="{03545209-6BFF-43A0-9F8A-2030997A5B0A}"/>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36BFB486-6B46-464D-B3FC-A82B435C30C9}"/>
              </a:ext>
            </a:extLst>
          </p:cNvPr>
          <p:cNvPicPr>
            <a:picLocks noChangeAspect="1"/>
          </p:cNvPicPr>
          <p:nvPr/>
        </p:nvPicPr>
        <p:blipFill>
          <a:blip r:embed="rId4"/>
          <a:stretch>
            <a:fillRect/>
          </a:stretch>
        </p:blipFill>
        <p:spPr>
          <a:xfrm>
            <a:off x="3302747" y="3094773"/>
            <a:ext cx="4887097" cy="3258065"/>
          </a:xfrm>
          <a:prstGeom prst="rect">
            <a:avLst/>
          </a:prstGeom>
        </p:spPr>
      </p:pic>
      <p:pic>
        <p:nvPicPr>
          <p:cNvPr id="7" name="Picture 6">
            <a:extLst>
              <a:ext uri="{FF2B5EF4-FFF2-40B4-BE49-F238E27FC236}">
                <a16:creationId xmlns:a16="http://schemas.microsoft.com/office/drawing/2014/main" id="{76F0DD9E-4657-4D06-8E81-1A70A9ED44BB}"/>
              </a:ext>
            </a:extLst>
          </p:cNvPr>
          <p:cNvPicPr>
            <a:picLocks noChangeAspect="1"/>
          </p:cNvPicPr>
          <p:nvPr/>
        </p:nvPicPr>
        <p:blipFill>
          <a:blip r:embed="rId5"/>
          <a:stretch>
            <a:fillRect/>
          </a:stretch>
        </p:blipFill>
        <p:spPr>
          <a:xfrm>
            <a:off x="2916957" y="1782002"/>
            <a:ext cx="6358087" cy="4881598"/>
          </a:xfrm>
          <a:prstGeom prst="rect">
            <a:avLst/>
          </a:prstGeom>
          <a:ln>
            <a:noFill/>
          </a:ln>
          <a:effectLst>
            <a:softEdge rad="112500"/>
          </a:effectLst>
        </p:spPr>
      </p:pic>
      <p:pic>
        <p:nvPicPr>
          <p:cNvPr id="8" name="Picture 7">
            <a:extLst>
              <a:ext uri="{FF2B5EF4-FFF2-40B4-BE49-F238E27FC236}">
                <a16:creationId xmlns:a16="http://schemas.microsoft.com/office/drawing/2014/main" id="{99845FB7-FDE9-4D5F-AEFA-A9E67DEF811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297794220"/>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48" name="TextBox 3"/>
          <p:cNvSpPr/>
          <p:nvPr/>
        </p:nvSpPr>
        <p:spPr>
          <a:xfrm>
            <a:off x="533520" y="1258677"/>
            <a:ext cx="4031914"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a:lnSpc>
                <a:spcPct val="100000"/>
              </a:lnSpc>
              <a:buClr>
                <a:srgbClr val="232629"/>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5" name="Picture 3">
            <a:extLst>
              <a:ext uri="{FF2B5EF4-FFF2-40B4-BE49-F238E27FC236}">
                <a16:creationId xmlns:a16="http://schemas.microsoft.com/office/drawing/2014/main" id="{03545209-6BFF-43A0-9F8A-2030997A5B0A}"/>
              </a:ext>
            </a:extLst>
          </p:cNvPr>
          <p:cNvPicPr/>
          <p:nvPr/>
        </p:nvPicPr>
        <p:blipFill>
          <a:blip r:embed="rId3"/>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A7465613-F8C8-45AE-9A29-59867BCC86EE}"/>
              </a:ext>
            </a:extLst>
          </p:cNvPr>
          <p:cNvPicPr>
            <a:picLocks noChangeAspect="1"/>
          </p:cNvPicPr>
          <p:nvPr/>
        </p:nvPicPr>
        <p:blipFill>
          <a:blip r:embed="rId4"/>
          <a:stretch>
            <a:fillRect/>
          </a:stretch>
        </p:blipFill>
        <p:spPr>
          <a:xfrm>
            <a:off x="3264177" y="2233031"/>
            <a:ext cx="5663646" cy="3946355"/>
          </a:xfrm>
          <a:prstGeom prst="rect">
            <a:avLst/>
          </a:prstGeom>
          <a:ln>
            <a:noFill/>
          </a:ln>
          <a:effectLst>
            <a:softEdge rad="112500"/>
          </a:effectLst>
        </p:spPr>
      </p:pic>
      <p:pic>
        <p:nvPicPr>
          <p:cNvPr id="6" name="Picture 5">
            <a:extLst>
              <a:ext uri="{FF2B5EF4-FFF2-40B4-BE49-F238E27FC236}">
                <a16:creationId xmlns:a16="http://schemas.microsoft.com/office/drawing/2014/main" id="{3E7AECF7-030B-4807-9A10-1D2844660511}"/>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38126185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48" name="TextBox 3"/>
          <p:cNvSpPr/>
          <p:nvPr/>
        </p:nvSpPr>
        <p:spPr>
          <a:xfrm>
            <a:off x="533520" y="1258677"/>
            <a:ext cx="4031914"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a:lnSpc>
                <a:spcPct val="100000"/>
              </a:lnSpc>
              <a:buClr>
                <a:srgbClr val="232629"/>
              </a:buClr>
              <a:buFont typeface="Arial"/>
              <a:buChar char="•"/>
            </a:pPr>
            <a:r>
              <a:rPr lang="en-US" sz="2800" spc="-1">
                <a:solidFill>
                  <a:srgbClr val="232629"/>
                </a:solidFill>
                <a:latin typeface="-apple-system"/>
              </a:rPr>
              <a:t>It seems easy, but it isn't</a:t>
            </a:r>
            <a:endParaRPr lang="en-US" sz="2800" b="0" strike="noStrike" spc="-1">
              <a:latin typeface="Arial"/>
            </a:endParaRPr>
          </a:p>
        </p:txBody>
      </p:sp>
      <p:pic>
        <p:nvPicPr>
          <p:cNvPr id="5" name="Picture 3">
            <a:extLst>
              <a:ext uri="{FF2B5EF4-FFF2-40B4-BE49-F238E27FC236}">
                <a16:creationId xmlns:a16="http://schemas.microsoft.com/office/drawing/2014/main" id="{03545209-6BFF-43A0-9F8A-2030997A5B0A}"/>
              </a:ext>
            </a:extLst>
          </p:cNvPr>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EAD7C0E-294E-47F4-B8F3-60BAED420D5F}"/>
              </a:ext>
            </a:extLst>
          </p:cNvPr>
          <p:cNvPicPr>
            <a:picLocks noChangeAspect="1"/>
          </p:cNvPicPr>
          <p:nvPr/>
        </p:nvPicPr>
        <p:blipFill>
          <a:blip r:embed="rId4"/>
          <a:stretch>
            <a:fillRect/>
          </a:stretch>
        </p:blipFill>
        <p:spPr>
          <a:xfrm>
            <a:off x="2707586" y="1963235"/>
            <a:ext cx="6776828" cy="4504277"/>
          </a:xfrm>
          <a:prstGeom prst="rect">
            <a:avLst/>
          </a:prstGeom>
          <a:ln>
            <a:noFill/>
          </a:ln>
          <a:effectLst>
            <a:softEdge rad="112500"/>
          </a:effectLst>
        </p:spPr>
      </p:pic>
      <p:pic>
        <p:nvPicPr>
          <p:cNvPr id="6" name="Picture 5">
            <a:extLst>
              <a:ext uri="{FF2B5EF4-FFF2-40B4-BE49-F238E27FC236}">
                <a16:creationId xmlns:a16="http://schemas.microsoft.com/office/drawing/2014/main" id="{7491EE3C-7072-4216-95FD-BB885B49BDFD}"/>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626631076"/>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PlaceHolder 1"/>
          <p:cNvSpPr>
            <a:spLocks noGrp="1"/>
          </p:cNvSpPr>
          <p:nvPr>
            <p:ph type="title"/>
          </p:nvPr>
        </p:nvSpPr>
        <p:spPr>
          <a:xfrm>
            <a:off x="722160" y="1908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Final Tip</a:t>
            </a:r>
            <a:endParaRPr lang="en-US" sz="4400" b="0" strike="noStrike" spc="-1">
              <a:solidFill>
                <a:srgbClr val="000000"/>
              </a:solidFill>
              <a:latin typeface="Calibri"/>
            </a:endParaRPr>
          </a:p>
        </p:txBody>
      </p:sp>
      <p:sp>
        <p:nvSpPr>
          <p:cNvPr id="744" name="PlaceHolder 2"/>
          <p:cNvSpPr>
            <a:spLocks noGrp="1"/>
          </p:cNvSpPr>
          <p:nvPr>
            <p:ph/>
          </p:nvPr>
        </p:nvSpPr>
        <p:spPr>
          <a:xfrm>
            <a:off x="609480" y="12531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Make it a habit</a:t>
            </a:r>
          </a:p>
        </p:txBody>
      </p:sp>
      <p:pic>
        <p:nvPicPr>
          <p:cNvPr id="745" name="Picture 6"/>
          <p:cNvPicPr/>
          <p:nvPr/>
        </p:nvPicPr>
        <p:blipFill>
          <a:blip r:embed="rId3"/>
          <a:stretch/>
        </p:blipFill>
        <p:spPr>
          <a:xfrm>
            <a:off x="3271907" y="1788799"/>
            <a:ext cx="5648185" cy="4146120"/>
          </a:xfrm>
          <a:prstGeom prst="rect">
            <a:avLst/>
          </a:prstGeom>
          <a:ln>
            <a:noFill/>
          </a:ln>
          <a:effectLst>
            <a:outerShdw blurRad="292100" dist="139700" dir="2700000" algn="tl" rotWithShape="0">
              <a:srgbClr val="333333">
                <a:alpha val="65000"/>
              </a:srgbClr>
            </a:outerShdw>
          </a:effectLst>
        </p:spPr>
      </p:pic>
      <p:sp>
        <p:nvSpPr>
          <p:cNvPr id="746" name="TextBox 7"/>
          <p:cNvSpPr/>
          <p:nvPr/>
        </p:nvSpPr>
        <p:spPr>
          <a:xfrm>
            <a:off x="210840" y="5992975"/>
            <a:ext cx="609552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spcBef>
                <a:spcPts val="799"/>
              </a:spcBef>
              <a:buNone/>
              <a:tabLst>
                <a:tab pos="0" algn="l"/>
              </a:tabLst>
            </a:pPr>
            <a:r>
              <a:rPr lang="en-US" sz="1800" b="0" u="sng" strike="noStrike" spc="-1">
                <a:solidFill>
                  <a:srgbClr val="0563C1"/>
                </a:solidFill>
                <a:uFillTx/>
                <a:latin typeface="-apple-system"/>
                <a:ea typeface="Segoe UI"/>
                <a:hlinkClick r:id="rId4"/>
              </a:rPr>
              <a:t>https://stackoverflow.com/help/asking</a:t>
            </a:r>
            <a:endParaRPr lang="en-US" sz="1800" b="0" strike="noStrike" spc="-1">
              <a:latin typeface="-apple-system"/>
            </a:endParaRPr>
          </a:p>
        </p:txBody>
      </p:sp>
      <p:pic>
        <p:nvPicPr>
          <p:cNvPr id="6" name="Picture 3">
            <a:extLst>
              <a:ext uri="{FF2B5EF4-FFF2-40B4-BE49-F238E27FC236}">
                <a16:creationId xmlns:a16="http://schemas.microsoft.com/office/drawing/2014/main" id="{FF0C68A3-93EF-4543-B800-6CC0F45FB371}"/>
              </a:ext>
            </a:extLst>
          </p:cNvPr>
          <p:cNvPicPr/>
          <p:nvPr/>
        </p:nvPicPr>
        <p:blipFill>
          <a:blip r:embed="rId5"/>
          <a:stretch/>
        </p:blipFill>
        <p:spPr>
          <a:xfrm>
            <a:off x="10339560" y="5834520"/>
            <a:ext cx="1641600" cy="730440"/>
          </a:xfrm>
          <a:prstGeom prst="rect">
            <a:avLst/>
          </a:prstGeom>
          <a:ln w="0">
            <a:noFill/>
          </a:ln>
        </p:spPr>
      </p:pic>
      <p:sp>
        <p:nvSpPr>
          <p:cNvPr id="8" name="TextBox 7">
            <a:extLst>
              <a:ext uri="{FF2B5EF4-FFF2-40B4-BE49-F238E27FC236}">
                <a16:creationId xmlns:a16="http://schemas.microsoft.com/office/drawing/2014/main" id="{BE4E1E79-D546-4420-A1A5-4E739EC11815}"/>
              </a:ext>
            </a:extLst>
          </p:cNvPr>
          <p:cNvSpPr txBox="1"/>
          <p:nvPr/>
        </p:nvSpPr>
        <p:spPr>
          <a:xfrm>
            <a:off x="210840" y="6259206"/>
            <a:ext cx="10044330" cy="646331"/>
          </a:xfrm>
          <a:prstGeom prst="rect">
            <a:avLst/>
          </a:prstGeom>
          <a:noFill/>
        </p:spPr>
        <p:txBody>
          <a:bodyPr wrap="square">
            <a:spAutoFit/>
          </a:bodyPr>
          <a:lstStyle/>
          <a:p>
            <a:r>
              <a:rPr lang="en-US">
                <a:latin typeface="-apple-system"/>
                <a:hlinkClick r:id="rId6"/>
              </a:rPr>
              <a:t>https://meta.stackexchange.com/questions/7931/faq-for-stack-exchange-sites</a:t>
            </a:r>
            <a:endParaRPr lang="en-US">
              <a:latin typeface="-apple-system"/>
            </a:endParaRPr>
          </a:p>
          <a:p>
            <a:endParaRPr lang="en-US">
              <a:latin typeface="-apple-system"/>
            </a:endParaRPr>
          </a:p>
        </p:txBody>
      </p:sp>
      <p:pic>
        <p:nvPicPr>
          <p:cNvPr id="9" name="Picture 8">
            <a:extLst>
              <a:ext uri="{FF2B5EF4-FFF2-40B4-BE49-F238E27FC236}">
                <a16:creationId xmlns:a16="http://schemas.microsoft.com/office/drawing/2014/main" id="{5A08DEB7-7D2D-4145-A5F1-24E54A62DD86}"/>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p:nvPr>
        </p:nvSpPr>
        <p:spPr>
          <a:xfrm>
            <a:off x="533520" y="19440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To the 100K Score</a:t>
            </a:r>
            <a:endParaRPr lang="en-US" sz="4400" b="0" strike="noStrike" spc="-1">
              <a:solidFill>
                <a:srgbClr val="000000"/>
              </a:solidFill>
              <a:latin typeface="Calibri"/>
            </a:endParaRPr>
          </a:p>
        </p:txBody>
      </p:sp>
      <p:sp>
        <p:nvSpPr>
          <p:cNvPr id="748" name="TextBox 3"/>
          <p:cNvSpPr/>
          <p:nvPr/>
        </p:nvSpPr>
        <p:spPr>
          <a:xfrm>
            <a:off x="670803" y="1381500"/>
            <a:ext cx="2146320" cy="516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a:lnSpc>
                <a:spcPct val="100000"/>
              </a:lnSpc>
              <a:buClr>
                <a:srgbClr val="232629"/>
              </a:buClr>
              <a:buFont typeface="Arial"/>
              <a:buChar char="•"/>
            </a:pPr>
            <a:r>
              <a:rPr lang="en-US" sz="2800" b="0" strike="noStrike" spc="-1">
                <a:solidFill>
                  <a:srgbClr val="232629"/>
                </a:solidFill>
                <a:latin typeface="-apple-system"/>
              </a:rPr>
              <a:t>Roadmap</a:t>
            </a:r>
            <a:endParaRPr lang="en-US" sz="2800" b="0" strike="noStrike" spc="-1">
              <a:latin typeface="Arial"/>
            </a:endParaRPr>
          </a:p>
        </p:txBody>
      </p:sp>
      <p:pic>
        <p:nvPicPr>
          <p:cNvPr id="749" name="Picture 4"/>
          <p:cNvPicPr/>
          <p:nvPr/>
        </p:nvPicPr>
        <p:blipFill>
          <a:blip r:embed="rId3"/>
          <a:stretch/>
        </p:blipFill>
        <p:spPr>
          <a:xfrm>
            <a:off x="1954440" y="2277360"/>
            <a:ext cx="7977240" cy="3565800"/>
          </a:xfrm>
          <a:prstGeom prst="rect">
            <a:avLst/>
          </a:prstGeom>
          <a:ln>
            <a:noFill/>
          </a:ln>
          <a:effectLst>
            <a:softEdge rad="112500"/>
          </a:effectLst>
        </p:spPr>
      </p:pic>
      <p:cxnSp>
        <p:nvCxnSpPr>
          <p:cNvPr id="5" name="Straight Arrow Connector 4">
            <a:extLst>
              <a:ext uri="{FF2B5EF4-FFF2-40B4-BE49-F238E27FC236}">
                <a16:creationId xmlns:a16="http://schemas.microsoft.com/office/drawing/2014/main" id="{023BE794-57CC-4696-9F1F-E3D34DD9974C}"/>
              </a:ext>
            </a:extLst>
          </p:cNvPr>
          <p:cNvCxnSpPr/>
          <p:nvPr/>
        </p:nvCxnSpPr>
        <p:spPr>
          <a:xfrm flipV="1">
            <a:off x="5916706" y="4289612"/>
            <a:ext cx="0" cy="2205317"/>
          </a:xfrm>
          <a:prstGeom prst="straightConnector1">
            <a:avLst/>
          </a:prstGeom>
          <a:ln w="76200">
            <a:solidFill>
              <a:srgbClr val="FFFF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B22C6D99-BBE4-49D2-BF9E-3743D1440DA7}"/>
              </a:ext>
            </a:extLst>
          </p:cNvPr>
          <p:cNvSpPr/>
          <p:nvPr/>
        </p:nvSpPr>
        <p:spPr>
          <a:xfrm>
            <a:off x="5768788" y="6315635"/>
            <a:ext cx="327212" cy="3272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7" name="Picture 3">
            <a:extLst>
              <a:ext uri="{FF2B5EF4-FFF2-40B4-BE49-F238E27FC236}">
                <a16:creationId xmlns:a16="http://schemas.microsoft.com/office/drawing/2014/main" id="{2A022A51-20F1-4947-900D-7B4C7ED7B6C8}"/>
              </a:ext>
            </a:extLst>
          </p:cNvPr>
          <p:cNvPicPr/>
          <p:nvPr/>
        </p:nvPicPr>
        <p:blipFill>
          <a:blip r:embed="rId4"/>
          <a:stretch/>
        </p:blipFill>
        <p:spPr>
          <a:xfrm>
            <a:off x="10339560" y="5834520"/>
            <a:ext cx="1641600" cy="73044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091053"/>
            <a:ext cx="10515240" cy="2100880"/>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spc="-1">
                <a:solidFill>
                  <a:srgbClr val="000000"/>
                </a:solidFill>
                <a:latin typeface="-apple-system"/>
              </a:rPr>
              <a:t>The Right Way Series </a:t>
            </a:r>
            <a:r>
              <a:rPr lang="en-US" sz="2800" spc="-1">
                <a:solidFill>
                  <a:srgbClr val="000000"/>
                </a:solidFill>
                <a:latin typeface="-apple-system"/>
                <a:ea typeface="Anonymous Pro" panose="02060609030202000504" pitchFamily="49" charset="0"/>
              </a:rPr>
              <a:t>( </a:t>
            </a:r>
            <a:r>
              <a:rPr lang="en-US" sz="2800" spc="-1">
                <a:solidFill>
                  <a:srgbClr val="000000"/>
                </a:solidFill>
                <a:latin typeface="-apple-system"/>
              </a:rPr>
              <a:t>Practical References )</a:t>
            </a:r>
          </a:p>
          <a:p>
            <a:pPr marL="1028700" lvl="1" indent="-571500">
              <a:buFont typeface="Arial" panose="020B0604020202020204" pitchFamily="34" charset="0"/>
              <a:buChar char="•"/>
            </a:pPr>
            <a:r>
              <a:rPr lang="en-US" sz="2800" spc="-1">
                <a:solidFill>
                  <a:srgbClr val="000000"/>
                </a:solidFill>
                <a:latin typeface="-apple-system"/>
              </a:rPr>
              <a:t>Webpack</a:t>
            </a:r>
            <a:r>
              <a:rPr lang="fa-IR" sz="2800" spc="-1">
                <a:solidFill>
                  <a:srgbClr val="000000"/>
                </a:solidFill>
                <a:latin typeface="-apple-system"/>
              </a:rPr>
              <a:t> </a:t>
            </a:r>
            <a:r>
              <a:rPr lang="en-US" sz="2800" spc="-1">
                <a:solidFill>
                  <a:srgbClr val="000000"/>
                </a:solidFill>
                <a:latin typeface="-apple-system"/>
              </a:rPr>
              <a:t>4</a:t>
            </a:r>
          </a:p>
          <a:p>
            <a:pPr marL="1028700" lvl="1" indent="-571500">
              <a:buFont typeface="Arial" panose="020B0604020202020204" pitchFamily="34" charset="0"/>
              <a:buChar char="•"/>
            </a:pPr>
            <a:r>
              <a:rPr lang="en-US" sz="2800" spc="-1">
                <a:solidFill>
                  <a:srgbClr val="000000"/>
                </a:solidFill>
                <a:latin typeface="-apple-system"/>
              </a:rPr>
              <a:t>Stackoverflow</a:t>
            </a:r>
            <a:endParaRPr lang="en-US" sz="1600" spc="-1">
              <a:solidFill>
                <a:srgbClr val="000000"/>
              </a:solidFill>
              <a:latin typeface="-apple-system"/>
            </a:endParaRPr>
          </a:p>
        </p:txBody>
      </p:sp>
      <p:pic>
        <p:nvPicPr>
          <p:cNvPr id="5" name="Picture 4">
            <a:extLst>
              <a:ext uri="{FF2B5EF4-FFF2-40B4-BE49-F238E27FC236}">
                <a16:creationId xmlns:a16="http://schemas.microsoft.com/office/drawing/2014/main" id="{00896D91-09AA-4572-A67A-48CBAE0AD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211" y="5106115"/>
            <a:ext cx="5577055" cy="1093625"/>
          </a:xfrm>
          <a:prstGeom prst="rect">
            <a:avLst/>
          </a:prstGeom>
        </p:spPr>
      </p:pic>
      <p:pic>
        <p:nvPicPr>
          <p:cNvPr id="8" name="Picture 7">
            <a:extLst>
              <a:ext uri="{FF2B5EF4-FFF2-40B4-BE49-F238E27FC236}">
                <a16:creationId xmlns:a16="http://schemas.microsoft.com/office/drawing/2014/main" id="{ED4E01E6-6183-4695-AF68-1CE872A9A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4032" y="2566287"/>
            <a:ext cx="7297411" cy="2839953"/>
          </a:xfrm>
          <a:prstGeom prst="rect">
            <a:avLst/>
          </a:prstGeom>
        </p:spPr>
      </p:pic>
    </p:spTree>
    <p:extLst>
      <p:ext uri="{BB962C8B-B14F-4D97-AF65-F5344CB8AC3E}">
        <p14:creationId xmlns:p14="http://schemas.microsoft.com/office/powerpoint/2010/main" val="3570084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a:solidFill>
                  <a:srgbClr val="282829"/>
                </a:solidFill>
                <a:effectLst/>
                <a:latin typeface="Arial" panose="020B0604020202020204" pitchFamily="34" charset="0"/>
              </a:rPr>
              <a:t>Stackoverflow Reputation &amp; Resume</a:t>
            </a:r>
            <a:endParaRPr lang="en-US" sz="2000" b="0" strike="noStrike" spc="-1">
              <a:latin typeface="Arial"/>
            </a:endParaRPr>
          </a:p>
        </p:txBody>
      </p:sp>
      <p:sp>
        <p:nvSpPr>
          <p:cNvPr id="10" name="TextBox 9">
            <a:extLst>
              <a:ext uri="{FF2B5EF4-FFF2-40B4-BE49-F238E27FC236}">
                <a16:creationId xmlns:a16="http://schemas.microsoft.com/office/drawing/2014/main" id="{DEC942C8-85D5-4465-8CC8-553A01EDC1EA}"/>
              </a:ext>
            </a:extLst>
          </p:cNvPr>
          <p:cNvSpPr txBox="1"/>
          <p:nvPr/>
        </p:nvSpPr>
        <p:spPr>
          <a:xfrm>
            <a:off x="210840" y="6251354"/>
            <a:ext cx="12347761" cy="584775"/>
          </a:xfrm>
          <a:prstGeom prst="rect">
            <a:avLst/>
          </a:prstGeom>
          <a:noFill/>
        </p:spPr>
        <p:txBody>
          <a:bodyPr wrap="square">
            <a:spAutoFit/>
          </a:bodyPr>
          <a:lstStyle/>
          <a:p>
            <a:r>
              <a:rPr lang="en-US" sz="1600">
                <a:hlinkClick r:id="rId4"/>
              </a:rPr>
              <a:t>https://meta.stackexchange.com/questions/58947/at-what-point-do-you-put-your-so-reputation-in-your-resume</a:t>
            </a:r>
            <a:endParaRPr lang="en-US" sz="1600"/>
          </a:p>
          <a:p>
            <a:endParaRPr lang="en-US" sz="1600"/>
          </a:p>
        </p:txBody>
      </p:sp>
      <p:grpSp>
        <p:nvGrpSpPr>
          <p:cNvPr id="3" name="Group 2">
            <a:extLst>
              <a:ext uri="{FF2B5EF4-FFF2-40B4-BE49-F238E27FC236}">
                <a16:creationId xmlns:a16="http://schemas.microsoft.com/office/drawing/2014/main" id="{7F9CA610-DF81-4F5D-A4A4-9A80E1AD1E57}"/>
              </a:ext>
            </a:extLst>
          </p:cNvPr>
          <p:cNvGrpSpPr/>
          <p:nvPr/>
        </p:nvGrpSpPr>
        <p:grpSpPr>
          <a:xfrm>
            <a:off x="1100078" y="2756811"/>
            <a:ext cx="9991845" cy="1880079"/>
            <a:chOff x="1244779" y="2756811"/>
            <a:chExt cx="9991845" cy="1880079"/>
          </a:xfrm>
        </p:grpSpPr>
        <p:pic>
          <p:nvPicPr>
            <p:cNvPr id="6" name="Picture 5">
              <a:extLst>
                <a:ext uri="{FF2B5EF4-FFF2-40B4-BE49-F238E27FC236}">
                  <a16:creationId xmlns:a16="http://schemas.microsoft.com/office/drawing/2014/main" id="{925A5311-1849-4920-AD4C-7A88FCB77B71}"/>
                </a:ext>
              </a:extLst>
            </p:cNvPr>
            <p:cNvPicPr>
              <a:picLocks noChangeAspect="1"/>
            </p:cNvPicPr>
            <p:nvPr/>
          </p:nvPicPr>
          <p:blipFill rotWithShape="1">
            <a:blip r:embed="rId5"/>
            <a:srcRect l="7000" t="78825" r="3497" b="1382"/>
            <a:stretch/>
          </p:blipFill>
          <p:spPr>
            <a:xfrm>
              <a:off x="1244779" y="2756811"/>
              <a:ext cx="9991844" cy="89528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A0167F0-11A9-404D-BA3B-04A8979AE092}"/>
                </a:ext>
              </a:extLst>
            </p:cNvPr>
            <p:cNvPicPr>
              <a:picLocks noChangeAspect="1"/>
            </p:cNvPicPr>
            <p:nvPr/>
          </p:nvPicPr>
          <p:blipFill>
            <a:blip r:embed="rId6"/>
            <a:stretch>
              <a:fillRect/>
            </a:stretch>
          </p:blipFill>
          <p:spPr>
            <a:xfrm>
              <a:off x="1244780" y="3909784"/>
              <a:ext cx="9991844" cy="727106"/>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D603EEAC-D00E-468C-96E0-D1CCC4721DAC}"/>
                </a:ext>
              </a:extLst>
            </p:cNvPr>
            <p:cNvSpPr/>
            <p:nvPr/>
          </p:nvSpPr>
          <p:spPr>
            <a:xfrm>
              <a:off x="2019120" y="4021442"/>
              <a:ext cx="8466000" cy="27623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47AF45F4-4807-4A26-910F-9F9D593A92D5}"/>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391551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a:solidFill>
                  <a:srgbClr val="282829"/>
                </a:solidFill>
                <a:effectLst/>
                <a:latin typeface="Arial" panose="020B0604020202020204" pitchFamily="34" charset="0"/>
              </a:rPr>
              <a:t>Stackoverflow Reputation &amp; Resume</a:t>
            </a:r>
            <a:endParaRPr lang="en-US" sz="2000" b="0" strike="noStrike" spc="-1">
              <a:latin typeface="Arial"/>
            </a:endParaRPr>
          </a:p>
        </p:txBody>
      </p:sp>
      <p:pic>
        <p:nvPicPr>
          <p:cNvPr id="9" name="Picture 4">
            <a:extLst>
              <a:ext uri="{FF2B5EF4-FFF2-40B4-BE49-F238E27FC236}">
                <a16:creationId xmlns:a16="http://schemas.microsoft.com/office/drawing/2014/main" id="{6F55C2A2-D511-4EB9-9D73-31BA800933B9}"/>
              </a:ext>
            </a:extLst>
          </p:cNvPr>
          <p:cNvPicPr/>
          <p:nvPr/>
        </p:nvPicPr>
        <p:blipFill>
          <a:blip r:embed="rId4"/>
          <a:stretch/>
        </p:blipFill>
        <p:spPr>
          <a:xfrm>
            <a:off x="2890560" y="2041200"/>
            <a:ext cx="6410880" cy="356256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D9885A1D-119B-422F-8B17-A69E8740011B}"/>
              </a:ext>
            </a:extLst>
          </p:cNvPr>
          <p:cNvSpPr txBox="1"/>
          <p:nvPr/>
        </p:nvSpPr>
        <p:spPr>
          <a:xfrm>
            <a:off x="210840" y="6228803"/>
            <a:ext cx="9962040" cy="646331"/>
          </a:xfrm>
          <a:prstGeom prst="rect">
            <a:avLst/>
          </a:prstGeom>
          <a:noFill/>
        </p:spPr>
        <p:txBody>
          <a:bodyPr wrap="square">
            <a:spAutoFit/>
          </a:bodyPr>
          <a:lstStyle/>
          <a:p>
            <a:r>
              <a:rPr lang="en-US">
                <a:hlinkClick r:id="rId5"/>
              </a:rPr>
              <a:t>https://www.quora.com/Is-it-okay-to-mention-Stack-Overflow-reputation-points-in-my-resume</a:t>
            </a:r>
            <a:endParaRPr lang="en-US"/>
          </a:p>
          <a:p>
            <a:endParaRPr lang="en-US"/>
          </a:p>
        </p:txBody>
      </p:sp>
      <p:pic>
        <p:nvPicPr>
          <p:cNvPr id="8" name="Picture 7">
            <a:extLst>
              <a:ext uri="{FF2B5EF4-FFF2-40B4-BE49-F238E27FC236}">
                <a16:creationId xmlns:a16="http://schemas.microsoft.com/office/drawing/2014/main" id="{5AEF3B37-CF3C-4FE2-ABD9-CCB6B107267B}"/>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563366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a:solidFill>
                  <a:srgbClr val="282829"/>
                </a:solidFill>
                <a:effectLst/>
                <a:latin typeface="Arial" panose="020B0604020202020204" pitchFamily="34" charset="0"/>
              </a:rPr>
              <a:t>Stackoverflow Reputation &amp; Resume</a:t>
            </a:r>
            <a:endParaRPr lang="en-US" sz="2000" b="0" strike="noStrike" spc="-1">
              <a:latin typeface="Arial"/>
            </a:endParaRPr>
          </a:p>
        </p:txBody>
      </p:sp>
      <p:pic>
        <p:nvPicPr>
          <p:cNvPr id="4" name="Picture 3">
            <a:extLst>
              <a:ext uri="{FF2B5EF4-FFF2-40B4-BE49-F238E27FC236}">
                <a16:creationId xmlns:a16="http://schemas.microsoft.com/office/drawing/2014/main" id="{C54466C8-2016-47E4-8138-7F98B815BFB3}"/>
              </a:ext>
            </a:extLst>
          </p:cNvPr>
          <p:cNvPicPr>
            <a:picLocks noChangeAspect="1"/>
          </p:cNvPicPr>
          <p:nvPr/>
        </p:nvPicPr>
        <p:blipFill>
          <a:blip r:embed="rId4"/>
          <a:stretch>
            <a:fillRect/>
          </a:stretch>
        </p:blipFill>
        <p:spPr>
          <a:xfrm>
            <a:off x="2548583" y="2222958"/>
            <a:ext cx="7094835" cy="369602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EAC348BD-D1CA-4444-A80A-27D817A2AA50}"/>
              </a:ext>
            </a:extLst>
          </p:cNvPr>
          <p:cNvSpPr txBox="1"/>
          <p:nvPr/>
        </p:nvSpPr>
        <p:spPr>
          <a:xfrm>
            <a:off x="210840" y="6076143"/>
            <a:ext cx="9962040" cy="584775"/>
          </a:xfrm>
          <a:prstGeom prst="rect">
            <a:avLst/>
          </a:prstGeom>
          <a:noFill/>
        </p:spPr>
        <p:txBody>
          <a:bodyPr wrap="square">
            <a:spAutoFit/>
          </a:bodyPr>
          <a:lstStyle/>
          <a:p>
            <a:r>
              <a:rPr lang="en-US" sz="1600">
                <a:latin typeface="-apple-system"/>
                <a:hlinkClick r:id="rId5"/>
              </a:rPr>
              <a:t>https://softwareengineering.stackexchange.com/questions/38597/where-and-how-to-mention-stackoverflow-participation-in-the-r%C3%A9sum%C3%A9</a:t>
            </a:r>
            <a:endParaRPr lang="en-US" sz="1600">
              <a:latin typeface="-apple-system"/>
            </a:endParaRPr>
          </a:p>
        </p:txBody>
      </p:sp>
      <p:sp>
        <p:nvSpPr>
          <p:cNvPr id="6" name="Rectangle 5">
            <a:extLst>
              <a:ext uri="{FF2B5EF4-FFF2-40B4-BE49-F238E27FC236}">
                <a16:creationId xmlns:a16="http://schemas.microsoft.com/office/drawing/2014/main" id="{ECD29FA3-2AD0-4FF8-AF65-FF10953FA7A5}"/>
              </a:ext>
            </a:extLst>
          </p:cNvPr>
          <p:cNvSpPr/>
          <p:nvPr/>
        </p:nvSpPr>
        <p:spPr>
          <a:xfrm>
            <a:off x="3721768" y="2597291"/>
            <a:ext cx="3320716" cy="19403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6520398-C88A-4153-BA26-3E2CC668ED4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76104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a:solidFill>
                  <a:srgbClr val="282829"/>
                </a:solidFill>
                <a:effectLst/>
                <a:latin typeface="Arial" panose="020B0604020202020204" pitchFamily="34" charset="0"/>
              </a:rPr>
              <a:t>Stackoverflow Reputation &amp; Resume</a:t>
            </a:r>
            <a:endParaRPr lang="en-US" sz="2000" b="0" strike="noStrike" spc="-1">
              <a:latin typeface="Arial"/>
            </a:endParaRPr>
          </a:p>
        </p:txBody>
      </p:sp>
      <p:pic>
        <p:nvPicPr>
          <p:cNvPr id="3" name="Picture 2">
            <a:extLst>
              <a:ext uri="{FF2B5EF4-FFF2-40B4-BE49-F238E27FC236}">
                <a16:creationId xmlns:a16="http://schemas.microsoft.com/office/drawing/2014/main" id="{81B445EF-959A-4BB7-9E11-3FE5734CFFA0}"/>
              </a:ext>
            </a:extLst>
          </p:cNvPr>
          <p:cNvPicPr>
            <a:picLocks noChangeAspect="1"/>
          </p:cNvPicPr>
          <p:nvPr/>
        </p:nvPicPr>
        <p:blipFill>
          <a:blip r:embed="rId4"/>
          <a:stretch>
            <a:fillRect/>
          </a:stretch>
        </p:blipFill>
        <p:spPr>
          <a:xfrm>
            <a:off x="3719486" y="1929673"/>
            <a:ext cx="4753028" cy="420847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5F7F476A-22AD-4F74-8164-1EDFE9A6E9C5}"/>
              </a:ext>
            </a:extLst>
          </p:cNvPr>
          <p:cNvSpPr txBox="1"/>
          <p:nvPr/>
        </p:nvSpPr>
        <p:spPr>
          <a:xfrm>
            <a:off x="210838" y="6302921"/>
            <a:ext cx="9445319" cy="646331"/>
          </a:xfrm>
          <a:prstGeom prst="rect">
            <a:avLst/>
          </a:prstGeom>
          <a:noFill/>
        </p:spPr>
        <p:txBody>
          <a:bodyPr wrap="square">
            <a:spAutoFit/>
          </a:bodyPr>
          <a:lstStyle/>
          <a:p>
            <a:r>
              <a:rPr lang="en-US">
                <a:hlinkClick r:id="rId5"/>
              </a:rPr>
              <a:t>https://www.quora.com/Do-Stack-Overflow-scores-matter-in-job-interviews</a:t>
            </a:r>
            <a:endParaRPr lang="en-US"/>
          </a:p>
          <a:p>
            <a:endParaRPr lang="en-US"/>
          </a:p>
        </p:txBody>
      </p:sp>
      <p:pic>
        <p:nvPicPr>
          <p:cNvPr id="8" name="Picture 7">
            <a:extLst>
              <a:ext uri="{FF2B5EF4-FFF2-40B4-BE49-F238E27FC236}">
                <a16:creationId xmlns:a16="http://schemas.microsoft.com/office/drawing/2014/main" id="{D247802D-7D63-4329-AEC6-F306D27ED08C}"/>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647843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a:solidFill>
                  <a:srgbClr val="282829"/>
                </a:solidFill>
                <a:effectLst/>
                <a:latin typeface="Arial" panose="020B0604020202020204" pitchFamily="34" charset="0"/>
              </a:rPr>
              <a:t>Stackoverflow Reputation &amp; Resume</a:t>
            </a:r>
            <a:endParaRPr lang="en-US" sz="2000" b="0" strike="noStrike" spc="-1">
              <a:latin typeface="Arial"/>
            </a:endParaRPr>
          </a:p>
        </p:txBody>
      </p:sp>
      <p:pic>
        <p:nvPicPr>
          <p:cNvPr id="3" name="Picture 2">
            <a:extLst>
              <a:ext uri="{FF2B5EF4-FFF2-40B4-BE49-F238E27FC236}">
                <a16:creationId xmlns:a16="http://schemas.microsoft.com/office/drawing/2014/main" id="{51D1D630-6A56-4A2D-8FAD-88E2E8945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525" y="2111926"/>
            <a:ext cx="6450950" cy="4300634"/>
          </a:xfrm>
          <a:prstGeom prst="rect">
            <a:avLst/>
          </a:prstGeom>
          <a:ln>
            <a:noFill/>
          </a:ln>
          <a:effectLst>
            <a:softEdge rad="112500"/>
          </a:effectLst>
        </p:spPr>
      </p:pic>
      <p:pic>
        <p:nvPicPr>
          <p:cNvPr id="7" name="Picture 6">
            <a:extLst>
              <a:ext uri="{FF2B5EF4-FFF2-40B4-BE49-F238E27FC236}">
                <a16:creationId xmlns:a16="http://schemas.microsoft.com/office/drawing/2014/main" id="{44212970-9E07-49E7-8841-20A285539725}"/>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900161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Why do we need to learn it?</a:t>
            </a:r>
            <a:endParaRPr lang="en-US" sz="4400" b="0" strike="noStrike" spc="-1">
              <a:solidFill>
                <a:srgbClr val="000000"/>
              </a:solidFill>
              <a:latin typeface="Calibri"/>
            </a:endParaRPr>
          </a:p>
        </p:txBody>
      </p:sp>
      <p:sp>
        <p:nvSpPr>
          <p:cNvPr id="13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37" name="Picture 7"/>
          <p:cNvPicPr/>
          <p:nvPr/>
        </p:nvPicPr>
        <p:blipFill>
          <a:blip r:embed="rId3"/>
          <a:stretch/>
        </p:blipFill>
        <p:spPr>
          <a:xfrm>
            <a:off x="10339560" y="5834520"/>
            <a:ext cx="1641600" cy="730440"/>
          </a:xfrm>
          <a:prstGeom prst="rect">
            <a:avLst/>
          </a:prstGeom>
          <a:ln w="0">
            <a:noFill/>
          </a:ln>
        </p:spPr>
      </p:pic>
      <p:sp>
        <p:nvSpPr>
          <p:cNvPr id="138" name="TextBox 1"/>
          <p:cNvSpPr/>
          <p:nvPr/>
        </p:nvSpPr>
        <p:spPr>
          <a:xfrm>
            <a:off x="727560" y="1440360"/>
            <a:ext cx="8178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282829"/>
              </a:buClr>
              <a:buFont typeface="Arial"/>
              <a:buChar char="•"/>
            </a:pPr>
            <a:r>
              <a:rPr lang="en-US" sz="2000" b="0" i="0">
                <a:solidFill>
                  <a:srgbClr val="282829"/>
                </a:solidFill>
                <a:effectLst/>
                <a:latin typeface="Arial" panose="020B0604020202020204" pitchFamily="34" charset="0"/>
              </a:rPr>
              <a:t>Stackoverflow Reputation &amp; Resume</a:t>
            </a:r>
            <a:endParaRPr lang="en-US" sz="2000" b="0" strike="noStrike" spc="-1">
              <a:latin typeface="Arial"/>
            </a:endParaRPr>
          </a:p>
        </p:txBody>
      </p:sp>
      <p:pic>
        <p:nvPicPr>
          <p:cNvPr id="4" name="Picture 3">
            <a:extLst>
              <a:ext uri="{FF2B5EF4-FFF2-40B4-BE49-F238E27FC236}">
                <a16:creationId xmlns:a16="http://schemas.microsoft.com/office/drawing/2014/main" id="{923605AA-E638-4C9A-BEF9-4B93391FFFE1}"/>
              </a:ext>
            </a:extLst>
          </p:cNvPr>
          <p:cNvPicPr>
            <a:picLocks noChangeAspect="1"/>
          </p:cNvPicPr>
          <p:nvPr/>
        </p:nvPicPr>
        <p:blipFill>
          <a:blip r:embed="rId4"/>
          <a:stretch>
            <a:fillRect/>
          </a:stretch>
        </p:blipFill>
        <p:spPr>
          <a:xfrm>
            <a:off x="2610045" y="1996840"/>
            <a:ext cx="6971911" cy="4439660"/>
          </a:xfrm>
          <a:prstGeom prst="rect">
            <a:avLst/>
          </a:prstGeom>
          <a:ln>
            <a:noFill/>
          </a:ln>
          <a:effectLst>
            <a:softEdge rad="112500"/>
          </a:effectLst>
        </p:spPr>
      </p:pic>
      <p:pic>
        <p:nvPicPr>
          <p:cNvPr id="7" name="Picture 6">
            <a:extLst>
              <a:ext uri="{FF2B5EF4-FFF2-40B4-BE49-F238E27FC236}">
                <a16:creationId xmlns:a16="http://schemas.microsoft.com/office/drawing/2014/main" id="{C4B962C9-CF9C-49A3-826F-3991720EEE58}"/>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21047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 - Review</a:t>
            </a:r>
            <a:endParaRPr lang="en-US" sz="4400" b="0" strike="noStrike" spc="-1">
              <a:solidFill>
                <a:srgbClr val="000000"/>
              </a:solidFill>
              <a:latin typeface="Calibri"/>
            </a:endParaRPr>
          </a:p>
        </p:txBody>
      </p:sp>
      <p:sp>
        <p:nvSpPr>
          <p:cNvPr id="102" name="Content Placeholder 34"/>
          <p:cNvSpPr/>
          <p:nvPr/>
        </p:nvSpPr>
        <p:spPr>
          <a:xfrm>
            <a:off x="68940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Introduction</a:t>
            </a:r>
            <a:endParaRPr lang="en-US" sz="2800" b="0" strike="noStrike" spc="-1">
              <a:latin typeface="Arial"/>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Our approach</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What is s</a:t>
            </a:r>
            <a:r>
              <a:rPr lang="en-US" sz="2400" spc="-1">
                <a:solidFill>
                  <a:srgbClr val="000000"/>
                </a:solidFill>
                <a:latin typeface="Calibri"/>
              </a:rPr>
              <a:t>tackoverflow</a:t>
            </a:r>
            <a:r>
              <a:rPr lang="en-US" sz="2400" b="0" strike="noStrike" spc="-1">
                <a:solidFill>
                  <a:srgbClr val="000000"/>
                </a:solidFill>
                <a:latin typeface="Calibri"/>
              </a:rPr>
              <a:t>?</a:t>
            </a:r>
            <a:endParaRPr lang="en-US" sz="2400" b="0" strike="noStrike" spc="-1">
              <a:latin typeface="Arial"/>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Why do you need it?</a:t>
            </a:r>
            <a:endParaRPr lang="en-US" sz="2400" b="0" strike="noStrike" spc="-1">
              <a:latin typeface="Arial"/>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Can I mention it in my resume?</a:t>
            </a:r>
            <a:endParaRPr lang="en-US" sz="2400" b="0" strike="noStrike" spc="-1">
              <a:latin typeface="Arial"/>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104" name="Content Placeholder 34"/>
          <p:cNvSpPr/>
          <p:nvPr/>
        </p:nvSpPr>
        <p:spPr>
          <a:xfrm>
            <a:off x="585864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endParaRPr lang="en-US" sz="2800" b="0" strike="noStrike" spc="-1">
              <a:latin typeface="Arial"/>
            </a:endParaRPr>
          </a:p>
        </p:txBody>
      </p:sp>
    </p:spTree>
    <p:extLst>
      <p:ext uri="{BB962C8B-B14F-4D97-AF65-F5344CB8AC3E}">
        <p14:creationId xmlns:p14="http://schemas.microsoft.com/office/powerpoint/2010/main" val="2635064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077DF-413A-47E6-AEDA-41C19EC4F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1783" y="2801799"/>
            <a:ext cx="3032721" cy="3032721"/>
          </a:xfrm>
          <a:prstGeom prst="rect">
            <a:avLst/>
          </a:prstGeom>
        </p:spPr>
      </p:pic>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sp>
        <p:nvSpPr>
          <p:cNvPr id="102" name="Content Placeholder 34"/>
          <p:cNvSpPr/>
          <p:nvPr/>
        </p:nvSpPr>
        <p:spPr>
          <a:xfrm>
            <a:off x="68940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How to ask good questions?</a:t>
            </a:r>
            <a:endParaRPr lang="en-US" sz="2800" b="0" strike="noStrike" spc="-1">
              <a:latin typeface="Arial"/>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7 Rules</a:t>
            </a: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Search, and research</a:t>
            </a:r>
            <a:endParaRPr lang="en-US" b="0" strike="noStrike" spc="-1">
              <a:latin typeface="Arial"/>
            </a:endParaRP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Pretend you're talking to a busy colleague</a:t>
            </a: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Spelling, grammar and punctuation are important, Markdown</a:t>
            </a:r>
            <a:endParaRPr lang="fa-IR" b="0" strike="noStrike" spc="-1">
              <a:solidFill>
                <a:srgbClr val="000000"/>
              </a:solidFill>
              <a:latin typeface="-apple-system"/>
            </a:endParaRP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One crystal clear </a:t>
            </a:r>
            <a:r>
              <a:rPr lang="en-US" spc="-1">
                <a:solidFill>
                  <a:srgbClr val="000000"/>
                </a:solidFill>
                <a:latin typeface="-apple-system"/>
              </a:rPr>
              <a:t>q</a:t>
            </a:r>
            <a:r>
              <a:rPr lang="en-US" b="0" strike="noStrike" spc="-1">
                <a:solidFill>
                  <a:srgbClr val="000000"/>
                </a:solidFill>
                <a:latin typeface="-apple-system"/>
              </a:rPr>
              <a:t>uestion per post</a:t>
            </a: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Calibri"/>
              </a:rPr>
              <a:t>Tags</a:t>
            </a:r>
            <a:endParaRPr lang="en-US" b="0" strike="noStrike" spc="-1">
              <a:latin typeface="Arial"/>
            </a:endParaRP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On-Topic Questions</a:t>
            </a:r>
          </a:p>
          <a:p>
            <a:pPr marL="1257300" lvl="2" indent="-342900">
              <a:lnSpc>
                <a:spcPct val="90000"/>
              </a:lnSpc>
              <a:spcBef>
                <a:spcPts val="499"/>
              </a:spcBef>
              <a:buClr>
                <a:srgbClr val="000000"/>
              </a:buClr>
              <a:buFont typeface="+mj-lt"/>
              <a:buAutoNum type="arabicPeriod"/>
            </a:pPr>
            <a:r>
              <a:rPr lang="en-US" b="0" strike="noStrike" spc="-1">
                <a:solidFill>
                  <a:srgbClr val="000000"/>
                </a:solidFill>
                <a:latin typeface="-apple-system"/>
              </a:rPr>
              <a:t>Good QA Body</a:t>
            </a: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Introduce the problem before you post any code</a:t>
            </a:r>
            <a:endParaRPr lang="en-US" sz="1600" b="0" strike="noStrike" spc="-1">
              <a:latin typeface="Arial"/>
            </a:endParaRP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First paragraph is the most important part</a:t>
            </a:r>
            <a:endParaRPr lang="en-US" sz="1600" b="0" strike="noStrike" spc="-1">
              <a:latin typeface="Arial"/>
            </a:endParaRP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Show you have tried/searched to fix it!</a:t>
            </a:r>
            <a:endParaRPr lang="fa-IR" sz="1600" b="0" strike="noStrike" spc="-1">
              <a:solidFill>
                <a:srgbClr val="000000"/>
              </a:solidFill>
              <a:latin typeface="-apple-system"/>
            </a:endParaRP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Use code snippets/reprex</a:t>
            </a: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Include the errors </a:t>
            </a:r>
          </a:p>
          <a:p>
            <a:pPr marL="1714500" lvl="3" indent="-342900">
              <a:lnSpc>
                <a:spcPct val="90000"/>
              </a:lnSpc>
              <a:spcBef>
                <a:spcPts val="499"/>
              </a:spcBef>
              <a:buClr>
                <a:srgbClr val="000000"/>
              </a:buClr>
              <a:buFont typeface="+mj-lt"/>
              <a:buAutoNum type="arabicPeriod"/>
            </a:pPr>
            <a:r>
              <a:rPr lang="en-US" sz="1600" b="0" strike="noStrike" spc="-1">
                <a:solidFill>
                  <a:srgbClr val="000000"/>
                </a:solidFill>
                <a:latin typeface="-apple-system"/>
              </a:rPr>
              <a:t>Explain what you need</a:t>
            </a:r>
            <a:endParaRPr lang="fa-IR" sz="1600" b="0" strike="noStrike" spc="-1">
              <a:solidFill>
                <a:srgbClr val="000000"/>
              </a:solidFill>
              <a:latin typeface="-apple-system"/>
            </a:endParaRPr>
          </a:p>
          <a:p>
            <a:pPr marL="1714500" lvl="3" indent="-342900">
              <a:lnSpc>
                <a:spcPct val="90000"/>
              </a:lnSpc>
              <a:spcBef>
                <a:spcPts val="499"/>
              </a:spcBef>
              <a:buClr>
                <a:srgbClr val="000000"/>
              </a:buClr>
              <a:buFont typeface="+mj-lt"/>
              <a:buAutoNum type="arabicPeriod"/>
            </a:pPr>
            <a:r>
              <a:rPr lang="en-US" sz="1600" spc="-1">
                <a:latin typeface="-apple-system"/>
              </a:rPr>
              <a:t>P</a:t>
            </a:r>
            <a:r>
              <a:rPr lang="en-US" sz="1600" b="0" strike="noStrike" spc="-1">
                <a:latin typeface="-apple-system"/>
              </a:rPr>
              <a:t>roviding more information</a:t>
            </a:r>
            <a:r>
              <a:rPr lang="fa-IR" sz="1600" b="0" strike="noStrike" spc="-1">
                <a:latin typeface="-apple-system"/>
              </a:rPr>
              <a:t> – </a:t>
            </a:r>
            <a:r>
              <a:rPr lang="en-US" sz="1600" spc="-1">
                <a:solidFill>
                  <a:srgbClr val="000000"/>
                </a:solidFill>
                <a:latin typeface="-apple-system"/>
              </a:rPr>
              <a:t>Categorize</a:t>
            </a:r>
          </a:p>
        </p:txBody>
      </p:sp>
      <p:pic>
        <p:nvPicPr>
          <p:cNvPr id="103" name="Picture 3"/>
          <p:cNvPicPr/>
          <p:nvPr/>
        </p:nvPicPr>
        <p:blipFill>
          <a:blip r:embed="rId4"/>
          <a:stretch/>
        </p:blipFill>
        <p:spPr>
          <a:xfrm>
            <a:off x="10339560" y="5834520"/>
            <a:ext cx="1641600" cy="730440"/>
          </a:xfrm>
          <a:prstGeom prst="rect">
            <a:avLst/>
          </a:prstGeom>
          <a:ln w="0">
            <a:noFill/>
          </a:ln>
        </p:spPr>
      </p:pic>
    </p:spTree>
    <p:extLst>
      <p:ext uri="{BB962C8B-B14F-4D97-AF65-F5344CB8AC3E}">
        <p14:creationId xmlns:p14="http://schemas.microsoft.com/office/powerpoint/2010/main" val="8630509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141" name="Picture 7"/>
          <p:cNvPicPr/>
          <p:nvPr/>
        </p:nvPicPr>
        <p:blipFill>
          <a:blip r:embed="rId3"/>
          <a:stretch/>
        </p:blipFill>
        <p:spPr>
          <a:xfrm>
            <a:off x="10339560" y="5834520"/>
            <a:ext cx="1641600" cy="730440"/>
          </a:xfrm>
          <a:prstGeom prst="rect">
            <a:avLst/>
          </a:prstGeom>
          <a:ln w="0">
            <a:noFill/>
          </a:ln>
        </p:spPr>
      </p:pic>
      <p:sp>
        <p:nvSpPr>
          <p:cNvPr id="142" name="TextBox 8"/>
          <p:cNvSpPr/>
          <p:nvPr/>
        </p:nvSpPr>
        <p:spPr>
          <a:xfrm>
            <a:off x="210600" y="624240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https://stackoverflow.com/help/how-to-ask</a:t>
            </a:r>
            <a:endParaRPr lang="en-US" sz="1800" b="0" strike="noStrike" spc="-1">
              <a:latin typeface="Arial"/>
            </a:endParaRPr>
          </a:p>
          <a:p>
            <a:pPr>
              <a:lnSpc>
                <a:spcPct val="100000"/>
              </a:lnSpc>
              <a:buNone/>
            </a:pPr>
            <a:endParaRPr lang="en-US" sz="1800" b="0" strike="noStrike" spc="-1">
              <a:latin typeface="Arial"/>
            </a:endParaRPr>
          </a:p>
        </p:txBody>
      </p:sp>
      <p:pic>
        <p:nvPicPr>
          <p:cNvPr id="143" name="Picture 10"/>
          <p:cNvPicPr/>
          <p:nvPr/>
        </p:nvPicPr>
        <p:blipFill>
          <a:blip r:embed="rId5"/>
          <a:stretch/>
        </p:blipFill>
        <p:spPr>
          <a:xfrm>
            <a:off x="2418600" y="1298520"/>
            <a:ext cx="7354800" cy="4901400"/>
          </a:xfrm>
          <a:prstGeom prst="rect">
            <a:avLst/>
          </a:prstGeom>
          <a:ln>
            <a:noFill/>
          </a:ln>
          <a:effectLst>
            <a:softEdge rad="112500"/>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141" name="Picture 7"/>
          <p:cNvPicPr/>
          <p:nvPr/>
        </p:nvPicPr>
        <p:blipFill>
          <a:blip r:embed="rId3"/>
          <a:stretch/>
        </p:blipFill>
        <p:spPr>
          <a:xfrm>
            <a:off x="10339560" y="5834520"/>
            <a:ext cx="1641600" cy="730440"/>
          </a:xfrm>
          <a:prstGeom prst="rect">
            <a:avLst/>
          </a:prstGeom>
          <a:ln w="0">
            <a:noFill/>
          </a:ln>
        </p:spPr>
      </p:pic>
      <p:sp>
        <p:nvSpPr>
          <p:cNvPr id="142" name="TextBox 8"/>
          <p:cNvSpPr/>
          <p:nvPr/>
        </p:nvSpPr>
        <p:spPr>
          <a:xfrm>
            <a:off x="196532" y="6256468"/>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4"/>
              </a:rPr>
              <a:t>https://stackoverflow.com/help/how-to-ask</a:t>
            </a:r>
            <a:endParaRPr lang="en-US" sz="1800" b="0" strike="noStrike" spc="-1"/>
          </a:p>
          <a:p>
            <a:pPr>
              <a:lnSpc>
                <a:spcPct val="100000"/>
              </a:lnSpc>
              <a:buNone/>
            </a:pPr>
            <a:endParaRPr lang="en-US" sz="1800" b="0" strike="noStrike" spc="-1"/>
          </a:p>
        </p:txBody>
      </p:sp>
      <p:pic>
        <p:nvPicPr>
          <p:cNvPr id="4" name="Picture 3">
            <a:extLst>
              <a:ext uri="{FF2B5EF4-FFF2-40B4-BE49-F238E27FC236}">
                <a16:creationId xmlns:a16="http://schemas.microsoft.com/office/drawing/2014/main" id="{6C95F3CD-E5EB-4FAC-90F5-D4C7A011D8C5}"/>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3710734" y="2256612"/>
            <a:ext cx="4770533" cy="3177815"/>
          </a:xfrm>
          <a:prstGeom prst="rect">
            <a:avLst/>
          </a:prstGeom>
          <a:ln>
            <a:noFill/>
          </a:ln>
          <a:effectLst>
            <a:softEdge rad="112500"/>
          </a:effectLst>
        </p:spPr>
      </p:pic>
      <p:pic>
        <p:nvPicPr>
          <p:cNvPr id="6" name="Picture 5">
            <a:extLst>
              <a:ext uri="{FF2B5EF4-FFF2-40B4-BE49-F238E27FC236}">
                <a16:creationId xmlns:a16="http://schemas.microsoft.com/office/drawing/2014/main" id="{DA8142EB-FFAC-4D92-B279-9C99E7DF7503}"/>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11524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427018"/>
            <a:ext cx="10515240" cy="573424"/>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pc="-1">
                <a:solidFill>
                  <a:srgbClr val="000000"/>
                </a:solidFill>
                <a:latin typeface="-apple-system"/>
              </a:rPr>
              <a:t>How to Read</a:t>
            </a:r>
            <a:endParaRPr lang="en-US" sz="1600" spc="-1">
              <a:solidFill>
                <a:srgbClr val="000000"/>
              </a:solidFill>
              <a:latin typeface="-apple-system"/>
            </a:endParaRPr>
          </a:p>
        </p:txBody>
      </p:sp>
      <p:pic>
        <p:nvPicPr>
          <p:cNvPr id="7" name="Picture 6">
            <a:extLst>
              <a:ext uri="{FF2B5EF4-FFF2-40B4-BE49-F238E27FC236}">
                <a16:creationId xmlns:a16="http://schemas.microsoft.com/office/drawing/2014/main" id="{A9B1576F-34F2-4164-888A-4E4885E13833}"/>
              </a:ext>
            </a:extLst>
          </p:cNvPr>
          <p:cNvPicPr>
            <a:picLocks noChangeAspect="1"/>
          </p:cNvPicPr>
          <p:nvPr/>
        </p:nvPicPr>
        <p:blipFill>
          <a:blip r:embed="rId4"/>
          <a:stretch>
            <a:fillRect/>
          </a:stretch>
        </p:blipFill>
        <p:spPr>
          <a:xfrm>
            <a:off x="2901398" y="2115770"/>
            <a:ext cx="6389204" cy="4259470"/>
          </a:xfrm>
          <a:prstGeom prst="rect">
            <a:avLst/>
          </a:prstGeom>
          <a:ln>
            <a:noFill/>
          </a:ln>
          <a:effectLst>
            <a:softEdge rad="112500"/>
          </a:effectLst>
        </p:spPr>
      </p:pic>
    </p:spTree>
    <p:extLst>
      <p:ext uri="{BB962C8B-B14F-4D97-AF65-F5344CB8AC3E}">
        <p14:creationId xmlns:p14="http://schemas.microsoft.com/office/powerpoint/2010/main" val="3807255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3"/>
          <p:cNvPicPr/>
          <p:nvPr/>
        </p:nvPicPr>
        <p:blipFill>
          <a:blip r:embed="rId3"/>
          <a:stretch/>
        </p:blipFill>
        <p:spPr>
          <a:xfrm>
            <a:off x="4383128" y="2183541"/>
            <a:ext cx="6074423" cy="4265474"/>
          </a:xfrm>
          <a:prstGeom prst="rect">
            <a:avLst/>
          </a:prstGeom>
          <a:ln>
            <a:noFill/>
          </a:ln>
          <a:effectLst>
            <a:outerShdw blurRad="292100" dist="139700" dir="2700000" algn="tl" rotWithShape="0">
              <a:srgbClr val="333333">
                <a:alpha val="65000"/>
              </a:srgbClr>
            </a:outerShdw>
          </a:effectLst>
        </p:spPr>
      </p:pic>
      <p:sp>
        <p:nvSpPr>
          <p:cNvPr id="145"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46"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a:p>
            <a:pPr>
              <a:lnSpc>
                <a:spcPct val="90000"/>
              </a:lnSpc>
              <a:spcBef>
                <a:spcPts val="1001"/>
              </a:spcBef>
              <a:buNone/>
            </a:pPr>
            <a:endParaRPr lang="en-US" sz="2000" b="0" strike="noStrike" spc="-1">
              <a:latin typeface="Arial"/>
            </a:endParaRPr>
          </a:p>
        </p:txBody>
      </p:sp>
      <p:pic>
        <p:nvPicPr>
          <p:cNvPr id="147" name="Picture 7"/>
          <p:cNvPicPr/>
          <p:nvPr/>
        </p:nvPicPr>
        <p:blipFill>
          <a:blip r:embed="rId4"/>
          <a:stretch/>
        </p:blipFill>
        <p:spPr>
          <a:xfrm>
            <a:off x="10339560" y="5834520"/>
            <a:ext cx="1641600" cy="730440"/>
          </a:xfrm>
          <a:prstGeom prst="rect">
            <a:avLst/>
          </a:prstGeom>
          <a:ln w="0">
            <a:noFill/>
          </a:ln>
        </p:spPr>
      </p:pic>
      <p:sp>
        <p:nvSpPr>
          <p:cNvPr id="148" name="TextBox 8"/>
          <p:cNvSpPr/>
          <p:nvPr/>
        </p:nvSpPr>
        <p:spPr>
          <a:xfrm>
            <a:off x="210600" y="626796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5"/>
              </a:rPr>
              <a:t>https://stackoverflow.com/help/how-to-ask</a:t>
            </a:r>
            <a:endParaRPr lang="en-US" sz="1800" b="0" strike="noStrike" spc="-1"/>
          </a:p>
          <a:p>
            <a:pPr>
              <a:lnSpc>
                <a:spcPct val="100000"/>
              </a:lnSpc>
              <a:buNone/>
            </a:pPr>
            <a:endParaRPr lang="en-US" sz="1800" b="0" strike="noStrike" spc="-1"/>
          </a:p>
        </p:txBody>
      </p:sp>
      <p:pic>
        <p:nvPicPr>
          <p:cNvPr id="3" name="Picture 2">
            <a:extLst>
              <a:ext uri="{FF2B5EF4-FFF2-40B4-BE49-F238E27FC236}">
                <a16:creationId xmlns:a16="http://schemas.microsoft.com/office/drawing/2014/main" id="{7F70D3EB-4553-4BBC-8912-5321E633FF87}"/>
              </a:ext>
            </a:extLst>
          </p:cNvPr>
          <p:cNvPicPr>
            <a:picLocks noChangeAspect="1"/>
          </p:cNvPicPr>
          <p:nvPr/>
        </p:nvPicPr>
        <p:blipFill rotWithShape="1">
          <a:blip r:embed="rId6"/>
          <a:srcRect b="27449"/>
          <a:stretch/>
        </p:blipFill>
        <p:spPr>
          <a:xfrm>
            <a:off x="816019" y="1328777"/>
            <a:ext cx="7812505" cy="1125666"/>
          </a:xfrm>
          <a:prstGeom prst="rect">
            <a:avLst/>
          </a:prstGeom>
          <a:ln>
            <a:noFill/>
          </a:ln>
          <a:effectLst>
            <a:outerShdw blurRad="292100" dist="139700" dir="2700000" algn="tl" rotWithShape="0">
              <a:srgbClr val="333333">
                <a:alpha val="65000"/>
              </a:srgbClr>
            </a:outerShdw>
          </a:effectLst>
        </p:spPr>
      </p:pic>
      <p:cxnSp>
        <p:nvCxnSpPr>
          <p:cNvPr id="5" name="Straight Arrow Connector 4">
            <a:extLst>
              <a:ext uri="{FF2B5EF4-FFF2-40B4-BE49-F238E27FC236}">
                <a16:creationId xmlns:a16="http://schemas.microsoft.com/office/drawing/2014/main" id="{9758C97F-4858-424A-A05C-8CF99FA543F5}"/>
              </a:ext>
            </a:extLst>
          </p:cNvPr>
          <p:cNvCxnSpPr/>
          <p:nvPr/>
        </p:nvCxnSpPr>
        <p:spPr>
          <a:xfrm>
            <a:off x="6306120" y="1909011"/>
            <a:ext cx="2549122" cy="368968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5F83F00-F2F8-4905-B461-5C2783DC542E}"/>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0"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spc="-1">
                <a:solidFill>
                  <a:srgbClr val="000000"/>
                </a:solidFill>
                <a:latin typeface="-apple-system"/>
              </a:rPr>
              <a:t>1. </a:t>
            </a:r>
            <a:r>
              <a:rPr lang="en-US" sz="3600" b="0" strike="noStrike" spc="-1">
                <a:solidFill>
                  <a:srgbClr val="000000"/>
                </a:solidFill>
                <a:latin typeface="-apple-system"/>
              </a:rPr>
              <a:t>Search, and research</a:t>
            </a:r>
            <a:endParaRPr lang="en-US" sz="3600" b="0" strike="noStrike" spc="-1">
              <a:latin typeface="-apple-system"/>
            </a:endParaRPr>
          </a:p>
          <a:p>
            <a:pPr>
              <a:lnSpc>
                <a:spcPct val="90000"/>
              </a:lnSpc>
              <a:spcBef>
                <a:spcPts val="1001"/>
              </a:spcBef>
              <a:buNone/>
              <a:tabLst>
                <a:tab pos="0" algn="l"/>
              </a:tabLst>
            </a:pPr>
            <a:endParaRPr lang="en-US" sz="4000" b="0" strike="noStrike" spc="-1">
              <a:latin typeface="Arial"/>
            </a:endParaRPr>
          </a:p>
        </p:txBody>
      </p:sp>
      <p:pic>
        <p:nvPicPr>
          <p:cNvPr id="151" name="Picture 7"/>
          <p:cNvPicPr/>
          <p:nvPr/>
        </p:nvPicPr>
        <p:blipFill>
          <a:blip r:embed="rId3"/>
          <a:stretch/>
        </p:blipFill>
        <p:spPr>
          <a:xfrm>
            <a:off x="10339560" y="5834520"/>
            <a:ext cx="1641600" cy="730440"/>
          </a:xfrm>
          <a:prstGeom prst="rect">
            <a:avLst/>
          </a:prstGeom>
          <a:ln w="0">
            <a:noFill/>
          </a:ln>
        </p:spPr>
      </p:pic>
      <p:pic>
        <p:nvPicPr>
          <p:cNvPr id="152" name="Picture 3"/>
          <p:cNvPicPr/>
          <p:nvPr/>
        </p:nvPicPr>
        <p:blipFill>
          <a:blip r:embed="rId4"/>
          <a:stretch/>
        </p:blipFill>
        <p:spPr>
          <a:xfrm>
            <a:off x="2978995" y="2078139"/>
            <a:ext cx="6234010" cy="4121601"/>
          </a:xfrm>
          <a:prstGeom prst="rect">
            <a:avLst/>
          </a:prstGeom>
          <a:ln>
            <a:noFill/>
          </a:ln>
          <a:effectLst>
            <a:outerShdw blurRad="292100" dist="139700" dir="2700000" algn="tl" rotWithShape="0">
              <a:srgbClr val="333333">
                <a:alpha val="65000"/>
              </a:srgbClr>
            </a:outerShdw>
          </a:effectLst>
        </p:spPr>
      </p:pic>
      <p:sp>
        <p:nvSpPr>
          <p:cNvPr id="6" name="TextBox 8">
            <a:extLst>
              <a:ext uri="{FF2B5EF4-FFF2-40B4-BE49-F238E27FC236}">
                <a16:creationId xmlns:a16="http://schemas.microsoft.com/office/drawing/2014/main" id="{3E6050EB-5FB3-4F67-A145-1F97D3D02265}"/>
              </a:ext>
            </a:extLst>
          </p:cNvPr>
          <p:cNvSpPr/>
          <p:nvPr/>
        </p:nvSpPr>
        <p:spPr>
          <a:xfrm>
            <a:off x="196532" y="6256468"/>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hlinkClick r:id="rId5"/>
              </a:rPr>
              <a:t>https://stackoverflow.com/help/how-to-ask</a:t>
            </a:r>
            <a:endParaRPr lang="en-US" sz="1800" b="0" strike="noStrike" spc="-1"/>
          </a:p>
          <a:p>
            <a:pPr>
              <a:lnSpc>
                <a:spcPct val="100000"/>
              </a:lnSpc>
              <a:buNone/>
            </a:pPr>
            <a:endParaRPr lang="en-US" sz="1800" b="0" strike="noStrike" spc="-1"/>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4"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2. Pretend you're talking to a busy colleague</a:t>
            </a:r>
            <a:endParaRPr lang="en-US" sz="3200" b="0" strike="noStrike" spc="-1">
              <a:latin typeface="-apple-system"/>
            </a:endParaRPr>
          </a:p>
        </p:txBody>
      </p:sp>
      <p:pic>
        <p:nvPicPr>
          <p:cNvPr id="155" name="Picture 7"/>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E79AD01D-F2FE-4B55-938F-16E173E9DFB6}"/>
              </a:ext>
            </a:extLst>
          </p:cNvPr>
          <p:cNvPicPr>
            <a:picLocks noChangeAspect="1"/>
          </p:cNvPicPr>
          <p:nvPr/>
        </p:nvPicPr>
        <p:blipFill>
          <a:blip r:embed="rId4"/>
          <a:stretch>
            <a:fillRect/>
          </a:stretch>
        </p:blipFill>
        <p:spPr>
          <a:xfrm>
            <a:off x="2999134" y="2127314"/>
            <a:ext cx="6193732" cy="4129154"/>
          </a:xfrm>
          <a:prstGeom prst="rect">
            <a:avLst/>
          </a:prstGeom>
          <a:ln>
            <a:noFill/>
          </a:ln>
          <a:effectLst>
            <a:softEdge rad="112500"/>
          </a:effectLst>
        </p:spPr>
      </p:pic>
      <p:sp>
        <p:nvSpPr>
          <p:cNvPr id="6" name="TextBox 8">
            <a:extLst>
              <a:ext uri="{FF2B5EF4-FFF2-40B4-BE49-F238E27FC236}">
                <a16:creationId xmlns:a16="http://schemas.microsoft.com/office/drawing/2014/main" id="{CA96A131-AAEB-48FA-9799-5A5EAAFAA2F7}"/>
              </a:ext>
            </a:extLst>
          </p:cNvPr>
          <p:cNvSpPr/>
          <p:nvPr/>
        </p:nvSpPr>
        <p:spPr>
          <a:xfrm>
            <a:off x="196532" y="6256468"/>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chemeClr val="accent1">
                    <a:lumMod val="75000"/>
                  </a:schemeClr>
                </a:solidFill>
                <a:uFillTx/>
                <a:hlinkClick r:id="rId5">
                  <a:extLst>
                    <a:ext uri="{A12FA001-AC4F-418D-AE19-62706E023703}">
                      <ahyp:hlinkClr xmlns:ahyp="http://schemas.microsoft.com/office/drawing/2018/hyperlinkcolor" val="tx"/>
                    </a:ext>
                  </a:extLst>
                </a:hlinkClick>
              </a:rPr>
              <a:t>https://stackoverflow.com/help/how-to-ask</a:t>
            </a:r>
            <a:endParaRPr lang="en-US" sz="1800" b="0" strike="noStrike" spc="-1">
              <a:solidFill>
                <a:schemeClr val="accent1">
                  <a:lumMod val="75000"/>
                </a:schemeClr>
              </a:solidFill>
            </a:endParaRPr>
          </a:p>
          <a:p>
            <a:pPr>
              <a:lnSpc>
                <a:spcPct val="100000"/>
              </a:lnSpc>
              <a:buNone/>
            </a:pPr>
            <a:endParaRPr lang="en-US" sz="1800" b="0" strike="noStrike" spc="-1">
              <a:solidFill>
                <a:schemeClr val="accent1">
                  <a:lumMod val="75000"/>
                </a:schemeClr>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160" name="Picture 3"/>
          <p:cNvPicPr/>
          <p:nvPr/>
        </p:nvPicPr>
        <p:blipFill>
          <a:blip r:embed="rId4"/>
          <a:stretch/>
        </p:blipFill>
        <p:spPr>
          <a:xfrm>
            <a:off x="6397200" y="2839320"/>
            <a:ext cx="5067000" cy="2786760"/>
          </a:xfrm>
          <a:prstGeom prst="rect">
            <a:avLst/>
          </a:prstGeom>
          <a:ln>
            <a:noFill/>
          </a:ln>
          <a:effectLst>
            <a:softEdge rad="112500"/>
          </a:effectLst>
        </p:spPr>
      </p:pic>
      <p:pic>
        <p:nvPicPr>
          <p:cNvPr id="161" name="Picture 6"/>
          <p:cNvPicPr/>
          <p:nvPr/>
        </p:nvPicPr>
        <p:blipFill>
          <a:blip r:embed="rId5"/>
          <a:stretch/>
        </p:blipFill>
        <p:spPr>
          <a:xfrm>
            <a:off x="727560" y="2839320"/>
            <a:ext cx="5308200" cy="2786760"/>
          </a:xfrm>
          <a:prstGeom prst="rect">
            <a:avLst/>
          </a:prstGeom>
          <a:ln>
            <a:noFill/>
          </a:ln>
          <a:effectLst>
            <a:softEdge rad="112500"/>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E20A5DBD-F636-405A-9C70-23CA6E2AD4E0}"/>
              </a:ext>
            </a:extLst>
          </p:cNvPr>
          <p:cNvPicPr>
            <a:picLocks noChangeAspect="1"/>
          </p:cNvPicPr>
          <p:nvPr/>
        </p:nvPicPr>
        <p:blipFill>
          <a:blip r:embed="rId4"/>
          <a:stretch>
            <a:fillRect/>
          </a:stretch>
        </p:blipFill>
        <p:spPr>
          <a:xfrm>
            <a:off x="4446127" y="2197340"/>
            <a:ext cx="3299746" cy="422184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8804E38-DA5F-4210-AD15-849F0C281294}"/>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5000890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5D9991BC-EB93-4D04-A82B-26269FEFF073}"/>
              </a:ext>
            </a:extLst>
          </p:cNvPr>
          <p:cNvPicPr>
            <a:picLocks noChangeAspect="1"/>
          </p:cNvPicPr>
          <p:nvPr/>
        </p:nvPicPr>
        <p:blipFill>
          <a:blip r:embed="rId4"/>
          <a:stretch>
            <a:fillRect/>
          </a:stretch>
        </p:blipFill>
        <p:spPr>
          <a:xfrm>
            <a:off x="3691739" y="2263574"/>
            <a:ext cx="4808522" cy="392468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50E070BC-6C65-4A6A-AE3C-BA2492E03A31}"/>
              </a:ext>
            </a:extLst>
          </p:cNvPr>
          <p:cNvSpPr txBox="1"/>
          <p:nvPr/>
        </p:nvSpPr>
        <p:spPr>
          <a:xfrm>
            <a:off x="210840" y="6232574"/>
            <a:ext cx="6096000" cy="646331"/>
          </a:xfrm>
          <a:prstGeom prst="rect">
            <a:avLst/>
          </a:prstGeom>
          <a:noFill/>
        </p:spPr>
        <p:txBody>
          <a:bodyPr wrap="square">
            <a:spAutoFit/>
          </a:bodyPr>
          <a:lstStyle/>
          <a:p>
            <a:r>
              <a:rPr lang="en-US">
                <a:hlinkClick r:id="rId5"/>
              </a:rPr>
              <a:t>https://app.wordtune.com/editor?src=website</a:t>
            </a:r>
            <a:endParaRPr lang="en-US"/>
          </a:p>
          <a:p>
            <a:endParaRPr lang="en-US"/>
          </a:p>
        </p:txBody>
      </p:sp>
      <p:pic>
        <p:nvPicPr>
          <p:cNvPr id="7" name="Picture 6">
            <a:extLst>
              <a:ext uri="{FF2B5EF4-FFF2-40B4-BE49-F238E27FC236}">
                <a16:creationId xmlns:a16="http://schemas.microsoft.com/office/drawing/2014/main" id="{998AFA64-543E-45F1-8C27-B6252375A7F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58556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34B18DB-92D7-43A6-888F-80C2A777DEDB}"/>
              </a:ext>
            </a:extLst>
          </p:cNvPr>
          <p:cNvPicPr>
            <a:picLocks noChangeAspect="1"/>
          </p:cNvPicPr>
          <p:nvPr/>
        </p:nvPicPr>
        <p:blipFill>
          <a:blip r:embed="rId4"/>
          <a:stretch>
            <a:fillRect/>
          </a:stretch>
        </p:blipFill>
        <p:spPr>
          <a:xfrm>
            <a:off x="1584101" y="2595590"/>
            <a:ext cx="9023798" cy="282205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E419CBB3-2F3D-45F4-98C6-3F993C37EF69}"/>
              </a:ext>
            </a:extLst>
          </p:cNvPr>
          <p:cNvPicPr>
            <a:picLocks noChangeAspect="1"/>
          </p:cNvPicPr>
          <p:nvPr/>
        </p:nvPicPr>
        <p:blipFill>
          <a:blip r:embed="rId5"/>
          <a:stretch>
            <a:fillRect/>
          </a:stretch>
        </p:blipFill>
        <p:spPr>
          <a:xfrm>
            <a:off x="8515320" y="3086399"/>
            <a:ext cx="1131600" cy="1157029"/>
          </a:xfrm>
          <a:prstGeom prst="rect">
            <a:avLst/>
          </a:prstGeom>
        </p:spPr>
      </p:pic>
      <p:pic>
        <p:nvPicPr>
          <p:cNvPr id="7" name="Picture 6">
            <a:extLst>
              <a:ext uri="{FF2B5EF4-FFF2-40B4-BE49-F238E27FC236}">
                <a16:creationId xmlns:a16="http://schemas.microsoft.com/office/drawing/2014/main" id="{B9D968E2-A423-475E-A3CC-BAF866EB006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996980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34B18DB-92D7-43A6-888F-80C2A777DEDB}"/>
              </a:ext>
            </a:extLst>
          </p:cNvPr>
          <p:cNvPicPr>
            <a:picLocks noChangeAspect="1"/>
          </p:cNvPicPr>
          <p:nvPr/>
        </p:nvPicPr>
        <p:blipFill rotWithShape="1">
          <a:blip r:embed="rId4"/>
          <a:srcRect b="70468"/>
          <a:stretch/>
        </p:blipFill>
        <p:spPr>
          <a:xfrm>
            <a:off x="1261241" y="2183025"/>
            <a:ext cx="9023798" cy="833410"/>
          </a:xfrm>
          <a:prstGeom prst="rect">
            <a:avLst/>
          </a:prstGeom>
          <a:ln>
            <a:noFill/>
          </a:ln>
          <a:effectLst>
            <a:outerShdw blurRad="292100" dist="139700" dir="2700000" algn="tl" rotWithShape="0">
              <a:srgbClr val="333333">
                <a:alpha val="65000"/>
              </a:srgbClr>
            </a:outerShdw>
          </a:effectLst>
        </p:spPr>
      </p:pic>
      <p:cxnSp>
        <p:nvCxnSpPr>
          <p:cNvPr id="4" name="Straight Arrow Connector 3">
            <a:extLst>
              <a:ext uri="{FF2B5EF4-FFF2-40B4-BE49-F238E27FC236}">
                <a16:creationId xmlns:a16="http://schemas.microsoft.com/office/drawing/2014/main" id="{85B3822B-F357-4C29-A67D-FA1ADF5C7558}"/>
              </a:ext>
            </a:extLst>
          </p:cNvPr>
          <p:cNvCxnSpPr>
            <a:stCxn id="3" idx="2"/>
          </p:cNvCxnSpPr>
          <p:nvPr/>
        </p:nvCxnSpPr>
        <p:spPr>
          <a:xfrm>
            <a:off x="5773140" y="3016435"/>
            <a:ext cx="0" cy="12338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95310C2-A933-45FD-B090-932E2F45E070}"/>
              </a:ext>
            </a:extLst>
          </p:cNvPr>
          <p:cNvPicPr>
            <a:picLocks noChangeAspect="1"/>
          </p:cNvPicPr>
          <p:nvPr/>
        </p:nvPicPr>
        <p:blipFill>
          <a:blip r:embed="rId5"/>
          <a:stretch>
            <a:fillRect/>
          </a:stretch>
        </p:blipFill>
        <p:spPr>
          <a:xfrm>
            <a:off x="1261240" y="4333315"/>
            <a:ext cx="9023789" cy="61277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6C19EEC-FFDD-42C8-9ACE-10000B62731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047138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34B18DB-92D7-43A6-888F-80C2A777DEDB}"/>
              </a:ext>
            </a:extLst>
          </p:cNvPr>
          <p:cNvPicPr>
            <a:picLocks noChangeAspect="1"/>
          </p:cNvPicPr>
          <p:nvPr/>
        </p:nvPicPr>
        <p:blipFill rotWithShape="1">
          <a:blip r:embed="rId4"/>
          <a:srcRect b="70468"/>
          <a:stretch/>
        </p:blipFill>
        <p:spPr>
          <a:xfrm>
            <a:off x="1261241" y="2183025"/>
            <a:ext cx="9023798" cy="833410"/>
          </a:xfrm>
          <a:prstGeom prst="rect">
            <a:avLst/>
          </a:prstGeom>
          <a:ln>
            <a:noFill/>
          </a:ln>
          <a:effectLst>
            <a:outerShdw blurRad="292100" dist="139700" dir="2700000" algn="tl" rotWithShape="0">
              <a:srgbClr val="333333">
                <a:alpha val="65000"/>
              </a:srgbClr>
            </a:outerShdw>
          </a:effectLst>
        </p:spPr>
      </p:pic>
      <p:cxnSp>
        <p:nvCxnSpPr>
          <p:cNvPr id="4" name="Straight Arrow Connector 3">
            <a:extLst>
              <a:ext uri="{FF2B5EF4-FFF2-40B4-BE49-F238E27FC236}">
                <a16:creationId xmlns:a16="http://schemas.microsoft.com/office/drawing/2014/main" id="{85B3822B-F357-4C29-A67D-FA1ADF5C7558}"/>
              </a:ext>
            </a:extLst>
          </p:cNvPr>
          <p:cNvCxnSpPr>
            <a:stCxn id="3" idx="2"/>
          </p:cNvCxnSpPr>
          <p:nvPr/>
        </p:nvCxnSpPr>
        <p:spPr>
          <a:xfrm>
            <a:off x="5773140" y="3016435"/>
            <a:ext cx="0" cy="12338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95310C2-A933-45FD-B090-932E2F45E070}"/>
              </a:ext>
            </a:extLst>
          </p:cNvPr>
          <p:cNvPicPr>
            <a:picLocks noChangeAspect="1"/>
          </p:cNvPicPr>
          <p:nvPr/>
        </p:nvPicPr>
        <p:blipFill>
          <a:blip r:embed="rId5"/>
          <a:stretch>
            <a:fillRect/>
          </a:stretch>
        </p:blipFill>
        <p:spPr>
          <a:xfrm>
            <a:off x="1261240" y="4333315"/>
            <a:ext cx="9023789" cy="612778"/>
          </a:xfrm>
          <a:prstGeom prst="rect">
            <a:avLst/>
          </a:prstGeom>
          <a:ln>
            <a:noFill/>
          </a:ln>
          <a:effectLst>
            <a:outerShdw blurRad="292100" dist="139700" dir="2700000" algn="tl" rotWithShape="0">
              <a:srgbClr val="333333">
                <a:alpha val="65000"/>
              </a:srgbClr>
            </a:outerShdw>
          </a:effectLst>
        </p:spPr>
      </p:pic>
      <p:cxnSp>
        <p:nvCxnSpPr>
          <p:cNvPr id="12" name="Straight Arrow Connector 11">
            <a:extLst>
              <a:ext uri="{FF2B5EF4-FFF2-40B4-BE49-F238E27FC236}">
                <a16:creationId xmlns:a16="http://schemas.microsoft.com/office/drawing/2014/main" id="{996874F1-FFE6-44D1-919C-FCD55FE028FF}"/>
              </a:ext>
            </a:extLst>
          </p:cNvPr>
          <p:cNvCxnSpPr>
            <a:cxnSpLocks/>
            <a:stCxn id="8" idx="2"/>
          </p:cNvCxnSpPr>
          <p:nvPr/>
        </p:nvCxnSpPr>
        <p:spPr>
          <a:xfrm>
            <a:off x="5773135" y="4946093"/>
            <a:ext cx="5" cy="60126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62F0DFD-B561-4C87-9C60-52331C983475}"/>
              </a:ext>
            </a:extLst>
          </p:cNvPr>
          <p:cNvPicPr>
            <a:picLocks noChangeAspect="1"/>
          </p:cNvPicPr>
          <p:nvPr/>
        </p:nvPicPr>
        <p:blipFill>
          <a:blip r:embed="rId6"/>
          <a:stretch>
            <a:fillRect/>
          </a:stretch>
        </p:blipFill>
        <p:spPr>
          <a:xfrm>
            <a:off x="1776097" y="5687121"/>
            <a:ext cx="7994073" cy="56392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2C53A7F-CB3A-4C97-B823-D1531DDA6644}"/>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986100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34B18DB-92D7-43A6-888F-80C2A777DEDB}"/>
              </a:ext>
            </a:extLst>
          </p:cNvPr>
          <p:cNvPicPr>
            <a:picLocks noChangeAspect="1"/>
          </p:cNvPicPr>
          <p:nvPr/>
        </p:nvPicPr>
        <p:blipFill rotWithShape="1">
          <a:blip r:embed="rId4"/>
          <a:srcRect t="29532"/>
          <a:stretch/>
        </p:blipFill>
        <p:spPr>
          <a:xfrm>
            <a:off x="1261241" y="2092079"/>
            <a:ext cx="9023798" cy="1988640"/>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3C22970B-8577-41B8-9EDE-D8BEEFBD3634}"/>
              </a:ext>
            </a:extLst>
          </p:cNvPr>
          <p:cNvCxnSpPr/>
          <p:nvPr/>
        </p:nvCxnSpPr>
        <p:spPr>
          <a:xfrm>
            <a:off x="5364480" y="4080719"/>
            <a:ext cx="0" cy="46080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19E349C-1ABF-4C7A-9CD9-C98E484EAF61}"/>
              </a:ext>
            </a:extLst>
          </p:cNvPr>
          <p:cNvPicPr>
            <a:picLocks noChangeAspect="1"/>
          </p:cNvPicPr>
          <p:nvPr/>
        </p:nvPicPr>
        <p:blipFill>
          <a:blip r:embed="rId5"/>
          <a:stretch>
            <a:fillRect/>
          </a:stretch>
        </p:blipFill>
        <p:spPr>
          <a:xfrm>
            <a:off x="3345959" y="4632712"/>
            <a:ext cx="5867352" cy="189744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9AD18AE-3E5D-43C6-9395-9BE8E842A335}"/>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812092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427018"/>
            <a:ext cx="10515240" cy="573424"/>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pc="-1">
                <a:solidFill>
                  <a:srgbClr val="000000"/>
                </a:solidFill>
                <a:latin typeface="-apple-system"/>
              </a:rPr>
              <a:t>See More</a:t>
            </a:r>
            <a:endParaRPr lang="en-US" sz="1600" spc="-1">
              <a:solidFill>
                <a:srgbClr val="000000"/>
              </a:solidFill>
              <a:latin typeface="-apple-system"/>
            </a:endParaRPr>
          </a:p>
        </p:txBody>
      </p:sp>
      <p:grpSp>
        <p:nvGrpSpPr>
          <p:cNvPr id="10" name="Group 9">
            <a:extLst>
              <a:ext uri="{FF2B5EF4-FFF2-40B4-BE49-F238E27FC236}">
                <a16:creationId xmlns:a16="http://schemas.microsoft.com/office/drawing/2014/main" id="{27CD11E7-AC01-4EB5-AF87-DBF1E4D7D51C}"/>
              </a:ext>
            </a:extLst>
          </p:cNvPr>
          <p:cNvGrpSpPr/>
          <p:nvPr/>
        </p:nvGrpSpPr>
        <p:grpSpPr>
          <a:xfrm>
            <a:off x="2859781" y="2218162"/>
            <a:ext cx="6472437" cy="4113594"/>
            <a:chOff x="2473443" y="2063393"/>
            <a:chExt cx="6858594" cy="4359018"/>
          </a:xfrm>
        </p:grpSpPr>
        <p:pic>
          <p:nvPicPr>
            <p:cNvPr id="7" name="Picture 6">
              <a:extLst>
                <a:ext uri="{FF2B5EF4-FFF2-40B4-BE49-F238E27FC236}">
                  <a16:creationId xmlns:a16="http://schemas.microsoft.com/office/drawing/2014/main" id="{374D7465-BA92-4E60-B4EF-356E2398BECD}"/>
                </a:ext>
              </a:extLst>
            </p:cNvPr>
            <p:cNvPicPr>
              <a:picLocks noChangeAspect="1"/>
            </p:cNvPicPr>
            <p:nvPr/>
          </p:nvPicPr>
          <p:blipFill>
            <a:blip r:embed="rId4"/>
            <a:stretch>
              <a:fillRect/>
            </a:stretch>
          </p:blipFill>
          <p:spPr>
            <a:xfrm>
              <a:off x="2473443" y="2063393"/>
              <a:ext cx="6858594" cy="4359018"/>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4AA44D8-E794-4A28-BD0A-6505F5D069B0}"/>
                </a:ext>
              </a:extLst>
            </p:cNvPr>
            <p:cNvSpPr/>
            <p:nvPr/>
          </p:nvSpPr>
          <p:spPr>
            <a:xfrm>
              <a:off x="8415021" y="5918199"/>
              <a:ext cx="185420" cy="15240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23EB0538-9AED-4BCF-B5A3-7255905B35D8}"/>
              </a:ext>
            </a:extLst>
          </p:cNvPr>
          <p:cNvSpPr txBox="1"/>
          <p:nvPr/>
        </p:nvSpPr>
        <p:spPr>
          <a:xfrm>
            <a:off x="187690" y="6346996"/>
            <a:ext cx="6094070" cy="338554"/>
          </a:xfrm>
          <a:prstGeom prst="rect">
            <a:avLst/>
          </a:prstGeom>
          <a:noFill/>
        </p:spPr>
        <p:txBody>
          <a:bodyPr wrap="square">
            <a:spAutoFit/>
          </a:bodyPr>
          <a:lstStyle/>
          <a:p>
            <a:r>
              <a:rPr lang="en-US" sz="1600">
                <a:latin typeface="-apple-system"/>
                <a:hlinkClick r:id="rId5"/>
              </a:rPr>
              <a:t>https://stackoverflow.com/users?tab=moderators</a:t>
            </a:r>
            <a:endParaRPr lang="en-US" sz="1600">
              <a:latin typeface="-apple-system"/>
            </a:endParaRPr>
          </a:p>
        </p:txBody>
      </p:sp>
    </p:spTree>
    <p:extLst>
      <p:ext uri="{BB962C8B-B14F-4D97-AF65-F5344CB8AC3E}">
        <p14:creationId xmlns:p14="http://schemas.microsoft.com/office/powerpoint/2010/main" val="8433760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3.1. Spelling, grammar and punctuation are important</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734B18DB-92D7-43A6-888F-80C2A777DEDB}"/>
              </a:ext>
            </a:extLst>
          </p:cNvPr>
          <p:cNvPicPr>
            <a:picLocks noChangeAspect="1"/>
          </p:cNvPicPr>
          <p:nvPr/>
        </p:nvPicPr>
        <p:blipFill>
          <a:blip r:embed="rId4"/>
          <a:stretch>
            <a:fillRect/>
          </a:stretch>
        </p:blipFill>
        <p:spPr>
          <a:xfrm>
            <a:off x="2628396" y="2166813"/>
            <a:ext cx="6289486" cy="196693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A8263B6-C473-46DE-8C9C-2EF1B01DB17D}"/>
              </a:ext>
            </a:extLst>
          </p:cNvPr>
          <p:cNvPicPr>
            <a:picLocks noChangeAspect="1"/>
          </p:cNvPicPr>
          <p:nvPr/>
        </p:nvPicPr>
        <p:blipFill>
          <a:blip r:embed="rId5"/>
          <a:stretch>
            <a:fillRect/>
          </a:stretch>
        </p:blipFill>
        <p:spPr>
          <a:xfrm>
            <a:off x="3405756" y="4787334"/>
            <a:ext cx="4734767" cy="1677493"/>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43A31E9E-9769-4309-9BB2-791B9255BAE0}"/>
              </a:ext>
            </a:extLst>
          </p:cNvPr>
          <p:cNvCxnSpPr>
            <a:stCxn id="3" idx="2"/>
            <a:endCxn id="5" idx="0"/>
          </p:cNvCxnSpPr>
          <p:nvPr/>
        </p:nvCxnSpPr>
        <p:spPr>
          <a:xfrm>
            <a:off x="5773139" y="4133750"/>
            <a:ext cx="1" cy="65358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5DE12C9-588D-4A9D-AE56-DC2B61CB349F}"/>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3563225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i="0">
                <a:solidFill>
                  <a:srgbClr val="000000"/>
                </a:solidFill>
                <a:effectLst/>
                <a:latin typeface="-apple-system"/>
              </a:rPr>
              <a:t>It's hard for me to write English!</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E5DE12C9-588D-4A9D-AE56-DC2B61CB349F}"/>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6" name="Picture 15">
            <a:extLst>
              <a:ext uri="{FF2B5EF4-FFF2-40B4-BE49-F238E27FC236}">
                <a16:creationId xmlns:a16="http://schemas.microsoft.com/office/drawing/2014/main" id="{906CACAB-351B-4EB2-96FA-0B1D687CA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4399" y="3058560"/>
            <a:ext cx="5263202" cy="3799440"/>
          </a:xfrm>
          <a:prstGeom prst="rect">
            <a:avLst/>
          </a:prstGeom>
        </p:spPr>
      </p:pic>
    </p:spTree>
    <p:extLst>
      <p:ext uri="{BB962C8B-B14F-4D97-AF65-F5344CB8AC3E}">
        <p14:creationId xmlns:p14="http://schemas.microsoft.com/office/powerpoint/2010/main" val="3117858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8F440E-7740-4053-BCFF-58487701D28C}"/>
              </a:ext>
            </a:extLst>
          </p:cNvPr>
          <p:cNvPicPr>
            <a:picLocks noChangeAspect="1"/>
          </p:cNvPicPr>
          <p:nvPr/>
        </p:nvPicPr>
        <p:blipFill>
          <a:blip r:embed="rId3"/>
          <a:stretch>
            <a:fillRect/>
          </a:stretch>
        </p:blipFill>
        <p:spPr>
          <a:xfrm>
            <a:off x="1277816" y="2623837"/>
            <a:ext cx="9636369" cy="3284615"/>
          </a:xfrm>
          <a:prstGeom prst="rect">
            <a:avLst/>
          </a:prstGeom>
          <a:ln>
            <a:noFill/>
          </a:ln>
          <a:effectLst>
            <a:outerShdw blurRad="292100" dist="139700" dir="2700000" algn="tl" rotWithShape="0">
              <a:srgbClr val="333333">
                <a:alpha val="65000"/>
              </a:srgbClr>
            </a:outerShdw>
          </a:effectLst>
        </p:spPr>
      </p:pic>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i="0">
                <a:solidFill>
                  <a:srgbClr val="000000"/>
                </a:solidFill>
                <a:effectLst/>
                <a:latin typeface="-apple-system"/>
              </a:rPr>
              <a:t>It's hard for me to write English!</a:t>
            </a:r>
            <a:endParaRPr lang="en-US" sz="3200" b="0" strike="noStrike" spc="-1">
              <a:latin typeface="-apple-system"/>
            </a:endParaRPr>
          </a:p>
        </p:txBody>
      </p:sp>
      <p:pic>
        <p:nvPicPr>
          <p:cNvPr id="159" name="Picture 7"/>
          <p:cNvPicPr/>
          <p:nvPr/>
        </p:nvPicPr>
        <p:blipFill>
          <a:blip r:embed="rId4"/>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E5DE12C9-588D-4A9D-AE56-DC2B61CB349F}"/>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2" name="Picture 11">
            <a:extLst>
              <a:ext uri="{FF2B5EF4-FFF2-40B4-BE49-F238E27FC236}">
                <a16:creationId xmlns:a16="http://schemas.microsoft.com/office/drawing/2014/main" id="{5B5DCF7D-40FD-4A4B-9274-DA0794420E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9560" y="1258563"/>
            <a:ext cx="1213914" cy="1213914"/>
          </a:xfrm>
          <a:prstGeom prst="rect">
            <a:avLst/>
          </a:prstGeom>
        </p:spPr>
      </p:pic>
      <p:sp>
        <p:nvSpPr>
          <p:cNvPr id="9" name="TextBox 8">
            <a:extLst>
              <a:ext uri="{FF2B5EF4-FFF2-40B4-BE49-F238E27FC236}">
                <a16:creationId xmlns:a16="http://schemas.microsoft.com/office/drawing/2014/main" id="{E4683CF7-D327-43CC-A02D-27C2E13FBC33}"/>
              </a:ext>
            </a:extLst>
          </p:cNvPr>
          <p:cNvSpPr txBox="1"/>
          <p:nvPr/>
        </p:nvSpPr>
        <p:spPr>
          <a:xfrm>
            <a:off x="191790" y="6261605"/>
            <a:ext cx="6096000" cy="369332"/>
          </a:xfrm>
          <a:prstGeom prst="rect">
            <a:avLst/>
          </a:prstGeom>
          <a:noFill/>
        </p:spPr>
        <p:txBody>
          <a:bodyPr wrap="square">
            <a:spAutoFit/>
          </a:bodyPr>
          <a:lstStyle/>
          <a:p>
            <a:r>
              <a:rPr lang="fa-IR">
                <a:hlinkClick r:id="rId7"/>
              </a:rPr>
              <a:t>https://translate.google.com</a:t>
            </a:r>
            <a:endParaRPr lang="fa-IR"/>
          </a:p>
        </p:txBody>
      </p:sp>
    </p:spTree>
    <p:extLst>
      <p:ext uri="{BB962C8B-B14F-4D97-AF65-F5344CB8AC3E}">
        <p14:creationId xmlns:p14="http://schemas.microsoft.com/office/powerpoint/2010/main" val="19571108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8"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i="0">
                <a:solidFill>
                  <a:srgbClr val="000000"/>
                </a:solidFill>
                <a:effectLst/>
                <a:latin typeface="-apple-system"/>
              </a:rPr>
              <a:t>It's hard for me to write English!</a:t>
            </a:r>
            <a:endParaRPr lang="en-US" sz="3200" b="0" strike="noStrike" spc="-1">
              <a:latin typeface="-apple-system"/>
            </a:endParaRPr>
          </a:p>
        </p:txBody>
      </p:sp>
      <p:pic>
        <p:nvPicPr>
          <p:cNvPr id="159" name="Picture 7"/>
          <p:cNvPicPr/>
          <p:nvPr/>
        </p:nvPicPr>
        <p:blipFill>
          <a:blip r:embed="rId3"/>
          <a:stretch/>
        </p:blipFill>
        <p:spPr>
          <a:xfrm>
            <a:off x="10339560" y="5834520"/>
            <a:ext cx="1641600" cy="730440"/>
          </a:xfrm>
          <a:prstGeom prst="rect">
            <a:avLst/>
          </a:prstGeom>
          <a:ln w="0">
            <a:noFill/>
          </a:ln>
        </p:spPr>
      </p:pic>
      <p:pic>
        <p:nvPicPr>
          <p:cNvPr id="8" name="Picture 7">
            <a:extLst>
              <a:ext uri="{FF2B5EF4-FFF2-40B4-BE49-F238E27FC236}">
                <a16:creationId xmlns:a16="http://schemas.microsoft.com/office/drawing/2014/main" id="{E5DE12C9-588D-4A9D-AE56-DC2B61CB349F}"/>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11" name="Picture 10">
            <a:extLst>
              <a:ext uri="{FF2B5EF4-FFF2-40B4-BE49-F238E27FC236}">
                <a16:creationId xmlns:a16="http://schemas.microsoft.com/office/drawing/2014/main" id="{9A76B837-C2F8-4EDD-8BC4-AA663DF43239}"/>
              </a:ext>
            </a:extLst>
          </p:cNvPr>
          <p:cNvPicPr>
            <a:picLocks noChangeAspect="1"/>
          </p:cNvPicPr>
          <p:nvPr/>
        </p:nvPicPr>
        <p:blipFill>
          <a:blip r:embed="rId5"/>
          <a:stretch>
            <a:fillRect/>
          </a:stretch>
        </p:blipFill>
        <p:spPr>
          <a:xfrm>
            <a:off x="5547339" y="4072324"/>
            <a:ext cx="6139447" cy="488745"/>
          </a:xfrm>
          <a:prstGeom prst="rect">
            <a:avLst/>
          </a:prstGeom>
          <a:ln>
            <a:noFill/>
          </a:ln>
          <a:effectLst>
            <a:outerShdw blurRad="292100" dist="139700" dir="2700000" algn="tl" rotWithShape="0">
              <a:srgbClr val="333333">
                <a:alpha val="65000"/>
              </a:srgbClr>
            </a:outerShdw>
          </a:effectLst>
        </p:spPr>
      </p:pic>
      <p:grpSp>
        <p:nvGrpSpPr>
          <p:cNvPr id="31" name="Group 30">
            <a:extLst>
              <a:ext uri="{FF2B5EF4-FFF2-40B4-BE49-F238E27FC236}">
                <a16:creationId xmlns:a16="http://schemas.microsoft.com/office/drawing/2014/main" id="{9A9DBFF2-4628-489F-8C30-BC37701121CD}"/>
              </a:ext>
            </a:extLst>
          </p:cNvPr>
          <p:cNvGrpSpPr/>
          <p:nvPr/>
        </p:nvGrpSpPr>
        <p:grpSpPr>
          <a:xfrm>
            <a:off x="515520" y="2136036"/>
            <a:ext cx="4843419" cy="4077056"/>
            <a:chOff x="515520" y="2744292"/>
            <a:chExt cx="4239360" cy="3568576"/>
          </a:xfrm>
        </p:grpSpPr>
        <p:pic>
          <p:nvPicPr>
            <p:cNvPr id="3" name="Picture 2">
              <a:extLst>
                <a:ext uri="{FF2B5EF4-FFF2-40B4-BE49-F238E27FC236}">
                  <a16:creationId xmlns:a16="http://schemas.microsoft.com/office/drawing/2014/main" id="{DFC6B3BF-C24D-4C5C-AF5A-172044CA3BC7}"/>
                </a:ext>
              </a:extLst>
            </p:cNvPr>
            <p:cNvPicPr>
              <a:picLocks noChangeAspect="1"/>
            </p:cNvPicPr>
            <p:nvPr/>
          </p:nvPicPr>
          <p:blipFill>
            <a:blip r:embed="rId6"/>
            <a:stretch>
              <a:fillRect/>
            </a:stretch>
          </p:blipFill>
          <p:spPr>
            <a:xfrm>
              <a:off x="515520" y="2744292"/>
              <a:ext cx="4239360" cy="3568576"/>
            </a:xfrm>
            <a:prstGeom prst="rect">
              <a:avLst/>
            </a:prstGeom>
            <a:ln>
              <a:noFill/>
            </a:ln>
            <a:effectLst>
              <a:outerShdw blurRad="292100" dist="139700" dir="2700000" algn="tl" rotWithShape="0">
                <a:srgbClr val="333333">
                  <a:alpha val="65000"/>
                </a:srgbClr>
              </a:outerShdw>
            </a:effectLst>
          </p:spPr>
        </p:pic>
        <p:cxnSp>
          <p:nvCxnSpPr>
            <p:cNvPr id="13" name="Straight Arrow Connector 12">
              <a:extLst>
                <a:ext uri="{FF2B5EF4-FFF2-40B4-BE49-F238E27FC236}">
                  <a16:creationId xmlns:a16="http://schemas.microsoft.com/office/drawing/2014/main" id="{81C9787E-5B05-4B8B-AE71-C2D704CC88FD}"/>
                </a:ext>
              </a:extLst>
            </p:cNvPr>
            <p:cNvCxnSpPr>
              <a:cxnSpLocks/>
            </p:cNvCxnSpPr>
            <p:nvPr/>
          </p:nvCxnSpPr>
          <p:spPr>
            <a:xfrm>
              <a:off x="4076700" y="3105150"/>
              <a:ext cx="0" cy="24003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31D455A-7DE6-45D5-BB59-062030F86A5B}"/>
                </a:ext>
              </a:extLst>
            </p:cNvPr>
            <p:cNvCxnSpPr/>
            <p:nvPr/>
          </p:nvCxnSpPr>
          <p:spPr>
            <a:xfrm>
              <a:off x="4076700" y="3703320"/>
              <a:ext cx="0" cy="20574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CB39A65-DE86-4ED6-92CC-B6C8581CAD55}"/>
                </a:ext>
              </a:extLst>
            </p:cNvPr>
            <p:cNvCxnSpPr/>
            <p:nvPr/>
          </p:nvCxnSpPr>
          <p:spPr>
            <a:xfrm>
              <a:off x="4076700" y="4092308"/>
              <a:ext cx="0" cy="27395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974F6D5-F23B-4931-A989-2AB2DDEFC362}"/>
                </a:ext>
              </a:extLst>
            </p:cNvPr>
            <p:cNvCxnSpPr>
              <a:cxnSpLocks/>
            </p:cNvCxnSpPr>
            <p:nvPr/>
          </p:nvCxnSpPr>
          <p:spPr>
            <a:xfrm>
              <a:off x="4076700" y="4622188"/>
              <a:ext cx="0" cy="20127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65327F4-DE44-4D03-9666-119A91607F05}"/>
                </a:ext>
              </a:extLst>
            </p:cNvPr>
            <p:cNvCxnSpPr/>
            <p:nvPr/>
          </p:nvCxnSpPr>
          <p:spPr>
            <a:xfrm>
              <a:off x="4076700" y="5039068"/>
              <a:ext cx="0" cy="2187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81B0DD6-1966-4B96-973C-AEA2E2A837E5}"/>
                </a:ext>
              </a:extLst>
            </p:cNvPr>
            <p:cNvCxnSpPr/>
            <p:nvPr/>
          </p:nvCxnSpPr>
          <p:spPr>
            <a:xfrm>
              <a:off x="4076700" y="5501640"/>
              <a:ext cx="0" cy="2286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706783D-CFF7-4CDC-A00E-F6E7C2604A04}"/>
                </a:ext>
              </a:extLst>
            </p:cNvPr>
            <p:cNvCxnSpPr/>
            <p:nvPr/>
          </p:nvCxnSpPr>
          <p:spPr>
            <a:xfrm>
              <a:off x="4076700" y="5928360"/>
              <a:ext cx="0" cy="13716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a:extLst>
              <a:ext uri="{FF2B5EF4-FFF2-40B4-BE49-F238E27FC236}">
                <a16:creationId xmlns:a16="http://schemas.microsoft.com/office/drawing/2014/main" id="{B7971780-8407-4CFA-9AF1-5CCAF35C83FA}"/>
              </a:ext>
            </a:extLst>
          </p:cNvPr>
          <p:cNvCxnSpPr>
            <a:cxnSpLocks/>
          </p:cNvCxnSpPr>
          <p:nvPr/>
        </p:nvCxnSpPr>
        <p:spPr>
          <a:xfrm flipV="1">
            <a:off x="5194300" y="4622188"/>
            <a:ext cx="1598386" cy="122996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2617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9"/>
          <p:cNvPicPr/>
          <p:nvPr/>
        </p:nvPicPr>
        <p:blipFill>
          <a:blip r:embed="rId3"/>
          <a:stretch/>
        </p:blipFill>
        <p:spPr>
          <a:xfrm>
            <a:off x="313560" y="2656440"/>
            <a:ext cx="11536200" cy="2760840"/>
          </a:xfrm>
          <a:prstGeom prst="rect">
            <a:avLst/>
          </a:prstGeom>
          <a:ln>
            <a:noFill/>
          </a:ln>
          <a:effectLst>
            <a:outerShdw blurRad="292100" dist="139700" dir="2700000" algn="tl" rotWithShape="0">
              <a:srgbClr val="333333">
                <a:alpha val="65000"/>
              </a:srgbClr>
            </a:outerShdw>
          </a:effectLst>
        </p:spPr>
      </p:pic>
      <p:sp>
        <p:nvSpPr>
          <p:cNvPr id="163"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64" name="Content Placeholder 34"/>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endParaRPr lang="en-US" sz="4000" b="0" strike="noStrike" spc="-1">
              <a:latin typeface="-apple-system"/>
            </a:endParaRPr>
          </a:p>
        </p:txBody>
      </p:sp>
      <p:pic>
        <p:nvPicPr>
          <p:cNvPr id="165" name="Picture 7"/>
          <p:cNvPicPr/>
          <p:nvPr/>
        </p:nvPicPr>
        <p:blipFill>
          <a:blip r:embed="rId4"/>
          <a:stretch/>
        </p:blipFill>
        <p:spPr>
          <a:xfrm>
            <a:off x="10339560" y="5834520"/>
            <a:ext cx="1641600" cy="730440"/>
          </a:xfrm>
          <a:prstGeom prst="rect">
            <a:avLst/>
          </a:prstGeom>
          <a:ln w="0">
            <a:noFill/>
          </a:ln>
        </p:spPr>
      </p:pic>
      <p:sp>
        <p:nvSpPr>
          <p:cNvPr id="7" name="TextBox 6">
            <a:extLst>
              <a:ext uri="{FF2B5EF4-FFF2-40B4-BE49-F238E27FC236}">
                <a16:creationId xmlns:a16="http://schemas.microsoft.com/office/drawing/2014/main" id="{761AC408-4635-483E-9A95-BEEBA4A65828}"/>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5"/>
              </a:rPr>
              <a:t>https://stackoverflow.com/editing-help</a:t>
            </a:r>
            <a:endParaRPr lang="en-US">
              <a:latin typeface="-apple-system"/>
            </a:endParaRPr>
          </a:p>
          <a:p>
            <a:r>
              <a:rPr lang="en-US">
                <a:latin typeface="-apple-system"/>
                <a:hlinkClick r:id="rId6"/>
              </a:rPr>
              <a:t>https://stackoverflow.com/help/formatting</a:t>
            </a:r>
            <a:endParaRPr lang="en-US">
              <a:latin typeface="-apple-system"/>
            </a:endParaRPr>
          </a:p>
        </p:txBody>
      </p:sp>
      <p:pic>
        <p:nvPicPr>
          <p:cNvPr id="8" name="Picture 7">
            <a:extLst>
              <a:ext uri="{FF2B5EF4-FFF2-40B4-BE49-F238E27FC236}">
                <a16:creationId xmlns:a16="http://schemas.microsoft.com/office/drawing/2014/main" id="{F881A16C-10A2-4682-AD15-CC51F2D88068}"/>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pic>
        <p:nvPicPr>
          <p:cNvPr id="168" name="Picture 6"/>
          <p:cNvPicPr/>
          <p:nvPr/>
        </p:nvPicPr>
        <p:blipFill>
          <a:blip r:embed="rId4"/>
          <a:stretch/>
        </p:blipFill>
        <p:spPr>
          <a:xfrm>
            <a:off x="5145120" y="1508940"/>
            <a:ext cx="5194440" cy="4690800"/>
          </a:xfrm>
          <a:prstGeom prst="rect">
            <a:avLst/>
          </a:prstGeom>
          <a:ln>
            <a:noFill/>
          </a:ln>
          <a:effectLst>
            <a:outerShdw blurRad="292100" dist="139700" dir="2700000" algn="tl" rotWithShape="0">
              <a:srgbClr val="333333">
                <a:alpha val="65000"/>
              </a:srgbClr>
            </a:outerShdw>
          </a:effectLst>
        </p:spPr>
      </p:pic>
      <p:sp>
        <p:nvSpPr>
          <p:cNvPr id="169" name="TextBox 10"/>
          <p:cNvSpPr/>
          <p:nvPr/>
        </p:nvSpPr>
        <p:spPr>
          <a:xfrm>
            <a:off x="210600" y="621180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5"/>
              </a:rPr>
              <a:t>https://www.markdownguide.org/cheat-sheet/</a:t>
            </a:r>
            <a:endParaRPr lang="en-US" sz="1800" b="0" strike="noStrike" spc="-1">
              <a:latin typeface="Arial"/>
            </a:endParaRPr>
          </a:p>
          <a:p>
            <a:pPr>
              <a:lnSpc>
                <a:spcPct val="100000"/>
              </a:lnSpc>
              <a:buNone/>
            </a:pPr>
            <a:endParaRPr lang="en-US" sz="1800" b="0" strike="noStrike" spc="-1">
              <a:latin typeface="Arial"/>
            </a:endParaRPr>
          </a:p>
        </p:txBody>
      </p:sp>
      <p:sp>
        <p:nvSpPr>
          <p:cNvPr id="2" name="Rectangle 1">
            <a:extLst>
              <a:ext uri="{FF2B5EF4-FFF2-40B4-BE49-F238E27FC236}">
                <a16:creationId xmlns:a16="http://schemas.microsoft.com/office/drawing/2014/main" id="{7CC185F9-F66C-4555-82F0-36205F5FE52D}"/>
              </a:ext>
            </a:extLst>
          </p:cNvPr>
          <p:cNvSpPr/>
          <p:nvPr/>
        </p:nvSpPr>
        <p:spPr>
          <a:xfrm>
            <a:off x="9039815" y="4586287"/>
            <a:ext cx="1242593" cy="159916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4">
            <a:extLst>
              <a:ext uri="{FF2B5EF4-FFF2-40B4-BE49-F238E27FC236}">
                <a16:creationId xmlns:a16="http://schemas.microsoft.com/office/drawing/2014/main" id="{DC8657DE-8807-4695-804D-B0771E1D64D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endParaRPr lang="en-US" sz="4000" b="0" strike="noStrike" spc="-1">
              <a:latin typeface="-apple-system"/>
            </a:endParaRPr>
          </a:p>
        </p:txBody>
      </p:sp>
      <p:pic>
        <p:nvPicPr>
          <p:cNvPr id="8" name="Picture 7">
            <a:extLst>
              <a:ext uri="{FF2B5EF4-FFF2-40B4-BE49-F238E27FC236}">
                <a16:creationId xmlns:a16="http://schemas.microsoft.com/office/drawing/2014/main" id="{315D7C8B-FDF0-4B50-9C45-FB84540BF85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69" name="TextBox 10"/>
          <p:cNvSpPr/>
          <p:nvPr/>
        </p:nvSpPr>
        <p:spPr>
          <a:xfrm>
            <a:off x="210600" y="621180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4"/>
              </a:rPr>
              <a:t>https://www.markdownguide.org/cheat-sheet/</a:t>
            </a:r>
            <a:endParaRPr lang="en-US" sz="1800" b="0" strike="noStrike" spc="-1">
              <a:latin typeface="Arial"/>
            </a:endParaRPr>
          </a:p>
          <a:p>
            <a:pPr>
              <a:lnSpc>
                <a:spcPct val="100000"/>
              </a:lnSpc>
              <a:buNone/>
            </a:pPr>
            <a:endParaRPr lang="en-US" sz="1800" b="0" strike="noStrike" spc="-1">
              <a:latin typeface="Arial"/>
            </a:endParaRPr>
          </a:p>
        </p:txBody>
      </p:sp>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en-US" sz="3200" b="0" strike="noStrike" spc="-1">
              <a:solidFill>
                <a:srgbClr val="FF0000"/>
              </a:solidFill>
              <a:latin typeface="-apple-system"/>
            </a:endParaRPr>
          </a:p>
        </p:txBody>
      </p:sp>
      <p:pic>
        <p:nvPicPr>
          <p:cNvPr id="3" name="Picture 2">
            <a:extLst>
              <a:ext uri="{FF2B5EF4-FFF2-40B4-BE49-F238E27FC236}">
                <a16:creationId xmlns:a16="http://schemas.microsoft.com/office/drawing/2014/main" id="{0B9E9FA5-9508-4EDB-9676-8B6E5E9E74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6600" y="2242800"/>
            <a:ext cx="3753080" cy="374768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1E86258-ECD0-4808-8B3D-4B4DF4278326}"/>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08085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en-US" sz="3200" b="0" strike="noStrike" spc="-1">
              <a:solidFill>
                <a:srgbClr val="FF0000"/>
              </a:solidFill>
              <a:latin typeface="-apple-system"/>
            </a:endParaRPr>
          </a:p>
        </p:txBody>
      </p:sp>
      <p:pic>
        <p:nvPicPr>
          <p:cNvPr id="4" name="Picture 3">
            <a:extLst>
              <a:ext uri="{FF2B5EF4-FFF2-40B4-BE49-F238E27FC236}">
                <a16:creationId xmlns:a16="http://schemas.microsoft.com/office/drawing/2014/main" id="{1BBFF557-4BE3-4022-A1FA-E326ADE8D0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1638" y="2266118"/>
            <a:ext cx="3928723" cy="394568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8C23746-1FE2-462B-80EE-362FCFD3DBA4}"/>
              </a:ext>
            </a:extLst>
          </p:cNvPr>
          <p:cNvSpPr txBox="1"/>
          <p:nvPr/>
        </p:nvSpPr>
        <p:spPr>
          <a:xfrm>
            <a:off x="210840" y="6195628"/>
            <a:ext cx="6093618" cy="646331"/>
          </a:xfrm>
          <a:prstGeom prst="rect">
            <a:avLst/>
          </a:prstGeom>
          <a:noFill/>
        </p:spPr>
        <p:txBody>
          <a:bodyPr wrap="square">
            <a:spAutoFit/>
          </a:bodyPr>
          <a:lstStyle/>
          <a:p>
            <a:r>
              <a:rPr lang="en-US">
                <a:hlinkClick r:id="rId5"/>
              </a:rPr>
              <a:t>https://github.github.com/gfm/#atx-headings</a:t>
            </a:r>
            <a:endParaRPr lang="fa-IR"/>
          </a:p>
          <a:p>
            <a:endParaRPr lang="en-US"/>
          </a:p>
        </p:txBody>
      </p:sp>
      <p:pic>
        <p:nvPicPr>
          <p:cNvPr id="7" name="Picture 6">
            <a:extLst>
              <a:ext uri="{FF2B5EF4-FFF2-40B4-BE49-F238E27FC236}">
                <a16:creationId xmlns:a16="http://schemas.microsoft.com/office/drawing/2014/main" id="{A955A624-8B51-479A-8162-457CB095DC95}"/>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7310910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en-US" sz="3200" b="0" strike="noStrike" spc="-1">
              <a:solidFill>
                <a:srgbClr val="FF0000"/>
              </a:solidFill>
              <a:latin typeface="-apple-system"/>
            </a:endParaRPr>
          </a:p>
        </p:txBody>
      </p:sp>
      <p:grpSp>
        <p:nvGrpSpPr>
          <p:cNvPr id="2" name="Group 1">
            <a:extLst>
              <a:ext uri="{FF2B5EF4-FFF2-40B4-BE49-F238E27FC236}">
                <a16:creationId xmlns:a16="http://schemas.microsoft.com/office/drawing/2014/main" id="{CCA5518E-6590-4DD7-BBB3-FF0F8603B5C6}"/>
              </a:ext>
            </a:extLst>
          </p:cNvPr>
          <p:cNvGrpSpPr/>
          <p:nvPr/>
        </p:nvGrpSpPr>
        <p:grpSpPr>
          <a:xfrm>
            <a:off x="3065054" y="2583910"/>
            <a:ext cx="6061892" cy="3647082"/>
            <a:chOff x="3065054" y="2583910"/>
            <a:chExt cx="6061892" cy="3647082"/>
          </a:xfrm>
        </p:grpSpPr>
        <p:pic>
          <p:nvPicPr>
            <p:cNvPr id="20" name="Picture 19">
              <a:extLst>
                <a:ext uri="{FF2B5EF4-FFF2-40B4-BE49-F238E27FC236}">
                  <a16:creationId xmlns:a16="http://schemas.microsoft.com/office/drawing/2014/main" id="{EC91CE2A-5034-4F43-BE35-BBF2A0D33C66}"/>
                </a:ext>
              </a:extLst>
            </p:cNvPr>
            <p:cNvPicPr>
              <a:picLocks noChangeAspect="1"/>
            </p:cNvPicPr>
            <p:nvPr/>
          </p:nvPicPr>
          <p:blipFill>
            <a:blip r:embed="rId4"/>
            <a:stretch>
              <a:fillRect/>
            </a:stretch>
          </p:blipFill>
          <p:spPr>
            <a:xfrm>
              <a:off x="3065054" y="2583910"/>
              <a:ext cx="6061892" cy="3647082"/>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558550AF-0743-4907-94CB-A656C4C1CEEE}"/>
                </a:ext>
              </a:extLst>
            </p:cNvPr>
            <p:cNvSpPr/>
            <p:nvPr/>
          </p:nvSpPr>
          <p:spPr>
            <a:xfrm>
              <a:off x="3066882" y="3143250"/>
              <a:ext cx="5777081" cy="65722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86BE3E28-A7CC-4D58-B7E1-D7912BBD8342}"/>
              </a:ext>
            </a:extLst>
          </p:cNvPr>
          <p:cNvSpPr txBox="1"/>
          <p:nvPr/>
        </p:nvSpPr>
        <p:spPr>
          <a:xfrm>
            <a:off x="210840" y="6241794"/>
            <a:ext cx="10515240" cy="369332"/>
          </a:xfrm>
          <a:prstGeom prst="rect">
            <a:avLst/>
          </a:prstGeom>
          <a:noFill/>
        </p:spPr>
        <p:txBody>
          <a:bodyPr wrap="square">
            <a:spAutoFit/>
          </a:bodyPr>
          <a:lstStyle/>
          <a:p>
            <a:r>
              <a:rPr lang="en-US">
                <a:hlinkClick r:id="rId5"/>
              </a:rPr>
              <a:t>https://daringfireball.net/projects/markdown/syntax#philosophy</a:t>
            </a:r>
            <a:endParaRPr lang="en-US"/>
          </a:p>
        </p:txBody>
      </p:sp>
      <p:pic>
        <p:nvPicPr>
          <p:cNvPr id="8" name="Picture 7">
            <a:extLst>
              <a:ext uri="{FF2B5EF4-FFF2-40B4-BE49-F238E27FC236}">
                <a16:creationId xmlns:a16="http://schemas.microsoft.com/office/drawing/2014/main" id="{EDB59DF7-AB62-4E84-B736-88D8421CE674}"/>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996039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en-US" sz="3200" b="0" strike="noStrike" spc="-1">
              <a:solidFill>
                <a:srgbClr val="FF0000"/>
              </a:solidFill>
              <a:latin typeface="-apple-system"/>
            </a:endParaRPr>
          </a:p>
        </p:txBody>
      </p:sp>
      <p:sp>
        <p:nvSpPr>
          <p:cNvPr id="10" name="TextBox 9">
            <a:extLst>
              <a:ext uri="{FF2B5EF4-FFF2-40B4-BE49-F238E27FC236}">
                <a16:creationId xmlns:a16="http://schemas.microsoft.com/office/drawing/2014/main" id="{A8C23746-1FE2-462B-80EE-362FCFD3DBA4}"/>
              </a:ext>
            </a:extLst>
          </p:cNvPr>
          <p:cNvSpPr txBox="1"/>
          <p:nvPr/>
        </p:nvSpPr>
        <p:spPr>
          <a:xfrm>
            <a:off x="210840" y="6195628"/>
            <a:ext cx="6093618" cy="646331"/>
          </a:xfrm>
          <a:prstGeom prst="rect">
            <a:avLst/>
          </a:prstGeom>
          <a:noFill/>
        </p:spPr>
        <p:txBody>
          <a:bodyPr wrap="square">
            <a:spAutoFit/>
          </a:bodyPr>
          <a:lstStyle/>
          <a:p>
            <a:r>
              <a:rPr lang="en-US">
                <a:hlinkClick r:id="rId4"/>
              </a:rPr>
              <a:t>https://github.github.com/gfm/#atx-headings</a:t>
            </a:r>
            <a:endParaRPr lang="fa-IR"/>
          </a:p>
          <a:p>
            <a:endParaRPr lang="en-US"/>
          </a:p>
        </p:txBody>
      </p:sp>
      <p:pic>
        <p:nvPicPr>
          <p:cNvPr id="3" name="Picture 2">
            <a:extLst>
              <a:ext uri="{FF2B5EF4-FFF2-40B4-BE49-F238E27FC236}">
                <a16:creationId xmlns:a16="http://schemas.microsoft.com/office/drawing/2014/main" id="{57730750-0F45-4C9F-82AB-B16EC8FDDF41}"/>
              </a:ext>
            </a:extLst>
          </p:cNvPr>
          <p:cNvPicPr>
            <a:picLocks noChangeAspect="1"/>
          </p:cNvPicPr>
          <p:nvPr/>
        </p:nvPicPr>
        <p:blipFill>
          <a:blip r:embed="rId5"/>
          <a:stretch>
            <a:fillRect/>
          </a:stretch>
        </p:blipFill>
        <p:spPr>
          <a:xfrm>
            <a:off x="3967558" y="2229305"/>
            <a:ext cx="4256884" cy="404666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F9F2EFF-7F16-495D-89BB-10CB6922B5FF}"/>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970757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427018"/>
            <a:ext cx="10515240" cy="573424"/>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pc="-1">
                <a:solidFill>
                  <a:srgbClr val="000000"/>
                </a:solidFill>
                <a:latin typeface="-apple-system"/>
              </a:rPr>
              <a:t>Deep Dive</a:t>
            </a:r>
            <a:endParaRPr lang="en-US" sz="1600" spc="-1">
              <a:solidFill>
                <a:srgbClr val="000000"/>
              </a:solidFill>
              <a:latin typeface="-apple-system"/>
            </a:endParaRPr>
          </a:p>
        </p:txBody>
      </p:sp>
      <p:pic>
        <p:nvPicPr>
          <p:cNvPr id="15" name="Picture 14">
            <a:extLst>
              <a:ext uri="{FF2B5EF4-FFF2-40B4-BE49-F238E27FC236}">
                <a16:creationId xmlns:a16="http://schemas.microsoft.com/office/drawing/2014/main" id="{8870699E-F881-4F00-A1DD-A481A3347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155" y="1713730"/>
            <a:ext cx="3615690" cy="3615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2575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FF61FBE-A4E0-4AFC-8B84-EEF4070C0A35}"/>
              </a:ext>
            </a:extLst>
          </p:cNvPr>
          <p:cNvPicPr>
            <a:picLocks noChangeAspect="1"/>
          </p:cNvPicPr>
          <p:nvPr/>
        </p:nvPicPr>
        <p:blipFill>
          <a:blip r:embed="rId3"/>
          <a:stretch>
            <a:fillRect/>
          </a:stretch>
        </p:blipFill>
        <p:spPr>
          <a:xfrm>
            <a:off x="857809" y="3050128"/>
            <a:ext cx="4506671" cy="2684378"/>
          </a:xfrm>
          <a:prstGeom prst="rect">
            <a:avLst/>
          </a:prstGeom>
        </p:spPr>
      </p:pic>
      <p:pic>
        <p:nvPicPr>
          <p:cNvPr id="6" name="Picture 5">
            <a:extLst>
              <a:ext uri="{FF2B5EF4-FFF2-40B4-BE49-F238E27FC236}">
                <a16:creationId xmlns:a16="http://schemas.microsoft.com/office/drawing/2014/main" id="{9498533E-42CD-46E0-8B27-10DBA1972729}"/>
              </a:ext>
            </a:extLst>
          </p:cNvPr>
          <p:cNvPicPr>
            <a:picLocks noChangeAspect="1"/>
          </p:cNvPicPr>
          <p:nvPr/>
        </p:nvPicPr>
        <p:blipFill rotWithShape="1">
          <a:blip r:embed="rId4"/>
          <a:srcRect l="878"/>
          <a:stretch/>
        </p:blipFill>
        <p:spPr>
          <a:xfrm>
            <a:off x="6373230" y="1600772"/>
            <a:ext cx="5091210" cy="4922947"/>
          </a:xfrm>
          <a:prstGeom prst="rect">
            <a:avLst/>
          </a:prstGeom>
          <a:ln>
            <a:noFill/>
          </a:ln>
          <a:effectLst>
            <a:outerShdw blurRad="292100" dist="139700" dir="2700000" algn="tl" rotWithShape="0">
              <a:srgbClr val="333333">
                <a:alpha val="65000"/>
              </a:srgbClr>
            </a:outerShdw>
          </a:effectLst>
        </p:spPr>
      </p:pic>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5"/>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en-US" sz="3200" b="0" strike="noStrike" spc="-1">
              <a:solidFill>
                <a:srgbClr val="FF0000"/>
              </a:solidFill>
              <a:latin typeface="-apple-system"/>
            </a:endParaRPr>
          </a:p>
        </p:txBody>
      </p:sp>
      <p:sp>
        <p:nvSpPr>
          <p:cNvPr id="10" name="TextBox 9">
            <a:extLst>
              <a:ext uri="{FF2B5EF4-FFF2-40B4-BE49-F238E27FC236}">
                <a16:creationId xmlns:a16="http://schemas.microsoft.com/office/drawing/2014/main" id="{A8C23746-1FE2-462B-80EE-362FCFD3DBA4}"/>
              </a:ext>
            </a:extLst>
          </p:cNvPr>
          <p:cNvSpPr txBox="1"/>
          <p:nvPr/>
        </p:nvSpPr>
        <p:spPr>
          <a:xfrm>
            <a:off x="210840" y="6195628"/>
            <a:ext cx="6093618" cy="646331"/>
          </a:xfrm>
          <a:prstGeom prst="rect">
            <a:avLst/>
          </a:prstGeom>
          <a:noFill/>
        </p:spPr>
        <p:txBody>
          <a:bodyPr wrap="square">
            <a:spAutoFit/>
          </a:bodyPr>
          <a:lstStyle/>
          <a:p>
            <a:r>
              <a:rPr lang="en-US">
                <a:hlinkClick r:id="rId6"/>
              </a:rPr>
              <a:t>https://github.github.com/gfm/#atx-headings</a:t>
            </a:r>
            <a:endParaRPr lang="fa-IR"/>
          </a:p>
          <a:p>
            <a:endParaRPr lang="en-US"/>
          </a:p>
        </p:txBody>
      </p:sp>
      <p:pic>
        <p:nvPicPr>
          <p:cNvPr id="4" name="Picture 3">
            <a:extLst>
              <a:ext uri="{FF2B5EF4-FFF2-40B4-BE49-F238E27FC236}">
                <a16:creationId xmlns:a16="http://schemas.microsoft.com/office/drawing/2014/main" id="{BDE41ECE-D703-4FA9-9F4B-B7E16D24C4C9}"/>
              </a:ext>
            </a:extLst>
          </p:cNvPr>
          <p:cNvPicPr>
            <a:picLocks noChangeAspect="1"/>
          </p:cNvPicPr>
          <p:nvPr/>
        </p:nvPicPr>
        <p:blipFill>
          <a:blip r:embed="rId7"/>
          <a:stretch>
            <a:fillRect/>
          </a:stretch>
        </p:blipFill>
        <p:spPr>
          <a:xfrm>
            <a:off x="796849" y="3035840"/>
            <a:ext cx="4976291" cy="271295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73F21B8-FEE4-4E7F-A695-65AB09524D98}"/>
              </a:ext>
            </a:extLst>
          </p:cNvPr>
          <p:cNvSpPr txBox="1"/>
          <p:nvPr/>
        </p:nvSpPr>
        <p:spPr>
          <a:xfrm>
            <a:off x="796849" y="2642046"/>
            <a:ext cx="1313180" cy="369332"/>
          </a:xfrm>
          <a:prstGeom prst="rect">
            <a:avLst/>
          </a:prstGeom>
          <a:solidFill>
            <a:srgbClr val="FFFF00"/>
          </a:solidFill>
          <a:ln>
            <a:solidFill>
              <a:srgbClr val="FFFF00"/>
            </a:solidFill>
          </a:ln>
        </p:spPr>
        <p:txBody>
          <a:bodyPr wrap="none" rtlCol="0">
            <a:spAutoFit/>
          </a:bodyPr>
          <a:lstStyle/>
          <a:p>
            <a:r>
              <a:rPr lang="en-US"/>
              <a:t>Markdown </a:t>
            </a:r>
          </a:p>
        </p:txBody>
      </p:sp>
      <p:sp>
        <p:nvSpPr>
          <p:cNvPr id="12" name="TextBox 11">
            <a:extLst>
              <a:ext uri="{FF2B5EF4-FFF2-40B4-BE49-F238E27FC236}">
                <a16:creationId xmlns:a16="http://schemas.microsoft.com/office/drawing/2014/main" id="{D2C59175-07A0-4897-9E89-826EE5CE8100}"/>
              </a:ext>
            </a:extLst>
          </p:cNvPr>
          <p:cNvSpPr txBox="1"/>
          <p:nvPr/>
        </p:nvSpPr>
        <p:spPr>
          <a:xfrm>
            <a:off x="6373230" y="1250172"/>
            <a:ext cx="813043" cy="369332"/>
          </a:xfrm>
          <a:prstGeom prst="rect">
            <a:avLst/>
          </a:prstGeom>
          <a:solidFill>
            <a:srgbClr val="FFC000"/>
          </a:solidFill>
          <a:ln>
            <a:noFill/>
          </a:ln>
        </p:spPr>
        <p:txBody>
          <a:bodyPr wrap="none" rtlCol="0">
            <a:spAutoFit/>
          </a:bodyPr>
          <a:lstStyle/>
          <a:p>
            <a:r>
              <a:rPr lang="en-US"/>
              <a:t>HTML</a:t>
            </a:r>
          </a:p>
        </p:txBody>
      </p:sp>
      <p:pic>
        <p:nvPicPr>
          <p:cNvPr id="13" name="Picture 12">
            <a:extLst>
              <a:ext uri="{FF2B5EF4-FFF2-40B4-BE49-F238E27FC236}">
                <a16:creationId xmlns:a16="http://schemas.microsoft.com/office/drawing/2014/main" id="{79E3357A-ABD3-40AA-BF13-939725E8E739}"/>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74946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FF61FBE-A4E0-4AFC-8B84-EEF4070C0A35}"/>
              </a:ext>
            </a:extLst>
          </p:cNvPr>
          <p:cNvPicPr>
            <a:picLocks noChangeAspect="1"/>
          </p:cNvPicPr>
          <p:nvPr/>
        </p:nvPicPr>
        <p:blipFill>
          <a:blip r:embed="rId3"/>
          <a:stretch>
            <a:fillRect/>
          </a:stretch>
        </p:blipFill>
        <p:spPr>
          <a:xfrm>
            <a:off x="857809" y="3050128"/>
            <a:ext cx="4506671" cy="2684378"/>
          </a:xfrm>
          <a:prstGeom prst="rect">
            <a:avLst/>
          </a:prstGeom>
        </p:spPr>
      </p:pic>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4"/>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en-US" sz="3200" b="0" strike="noStrike" spc="-1">
              <a:solidFill>
                <a:srgbClr val="FF0000"/>
              </a:solidFill>
              <a:latin typeface="-apple-system"/>
            </a:endParaRPr>
          </a:p>
        </p:txBody>
      </p:sp>
      <p:sp>
        <p:nvSpPr>
          <p:cNvPr id="10" name="TextBox 9">
            <a:extLst>
              <a:ext uri="{FF2B5EF4-FFF2-40B4-BE49-F238E27FC236}">
                <a16:creationId xmlns:a16="http://schemas.microsoft.com/office/drawing/2014/main" id="{A8C23746-1FE2-462B-80EE-362FCFD3DBA4}"/>
              </a:ext>
            </a:extLst>
          </p:cNvPr>
          <p:cNvSpPr txBox="1"/>
          <p:nvPr/>
        </p:nvSpPr>
        <p:spPr>
          <a:xfrm>
            <a:off x="210840" y="6195628"/>
            <a:ext cx="6093618" cy="646331"/>
          </a:xfrm>
          <a:prstGeom prst="rect">
            <a:avLst/>
          </a:prstGeom>
          <a:noFill/>
        </p:spPr>
        <p:txBody>
          <a:bodyPr wrap="square">
            <a:spAutoFit/>
          </a:bodyPr>
          <a:lstStyle/>
          <a:p>
            <a:r>
              <a:rPr lang="en-US">
                <a:hlinkClick r:id="rId5"/>
              </a:rPr>
              <a:t>https://github.github.com/gfm/#atx-headings</a:t>
            </a:r>
            <a:endParaRPr lang="fa-IR"/>
          </a:p>
          <a:p>
            <a:endParaRPr lang="en-US"/>
          </a:p>
        </p:txBody>
      </p:sp>
      <p:pic>
        <p:nvPicPr>
          <p:cNvPr id="4" name="Picture 3">
            <a:extLst>
              <a:ext uri="{FF2B5EF4-FFF2-40B4-BE49-F238E27FC236}">
                <a16:creationId xmlns:a16="http://schemas.microsoft.com/office/drawing/2014/main" id="{BDE41ECE-D703-4FA9-9F4B-B7E16D24C4C9}"/>
              </a:ext>
            </a:extLst>
          </p:cNvPr>
          <p:cNvPicPr>
            <a:picLocks noChangeAspect="1"/>
          </p:cNvPicPr>
          <p:nvPr/>
        </p:nvPicPr>
        <p:blipFill>
          <a:blip r:embed="rId6"/>
          <a:stretch>
            <a:fillRect/>
          </a:stretch>
        </p:blipFill>
        <p:spPr>
          <a:xfrm>
            <a:off x="796849" y="3035840"/>
            <a:ext cx="4976291" cy="271295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73F21B8-FEE4-4E7F-A695-65AB09524D98}"/>
              </a:ext>
            </a:extLst>
          </p:cNvPr>
          <p:cNvSpPr txBox="1"/>
          <p:nvPr/>
        </p:nvSpPr>
        <p:spPr>
          <a:xfrm>
            <a:off x="796849" y="2642046"/>
            <a:ext cx="1313180" cy="369332"/>
          </a:xfrm>
          <a:prstGeom prst="rect">
            <a:avLst/>
          </a:prstGeom>
          <a:solidFill>
            <a:srgbClr val="FFFF00"/>
          </a:solidFill>
          <a:ln>
            <a:solidFill>
              <a:srgbClr val="FFFF00"/>
            </a:solidFill>
          </a:ln>
        </p:spPr>
        <p:txBody>
          <a:bodyPr wrap="none" rtlCol="0">
            <a:spAutoFit/>
          </a:bodyPr>
          <a:lstStyle/>
          <a:p>
            <a:r>
              <a:rPr lang="en-US"/>
              <a:t>Markdown </a:t>
            </a:r>
          </a:p>
        </p:txBody>
      </p:sp>
      <p:pic>
        <p:nvPicPr>
          <p:cNvPr id="3" name="Picture 2">
            <a:extLst>
              <a:ext uri="{FF2B5EF4-FFF2-40B4-BE49-F238E27FC236}">
                <a16:creationId xmlns:a16="http://schemas.microsoft.com/office/drawing/2014/main" id="{ECD59D6B-871E-49B0-A6C1-B8CAA94E9FE0}"/>
              </a:ext>
            </a:extLst>
          </p:cNvPr>
          <p:cNvPicPr>
            <a:picLocks noChangeAspect="1"/>
          </p:cNvPicPr>
          <p:nvPr/>
        </p:nvPicPr>
        <p:blipFill>
          <a:blip r:embed="rId7"/>
          <a:stretch>
            <a:fillRect/>
          </a:stretch>
        </p:blipFill>
        <p:spPr>
          <a:xfrm>
            <a:off x="6350854" y="2222327"/>
            <a:ext cx="4747671" cy="3612193"/>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28A33209-F3DB-45BD-BCAD-A447311CF70D}"/>
              </a:ext>
            </a:extLst>
          </p:cNvPr>
          <p:cNvSpPr txBox="1"/>
          <p:nvPr/>
        </p:nvSpPr>
        <p:spPr>
          <a:xfrm>
            <a:off x="6350854" y="1842056"/>
            <a:ext cx="1313180" cy="369332"/>
          </a:xfrm>
          <a:prstGeom prst="rect">
            <a:avLst/>
          </a:prstGeom>
          <a:solidFill>
            <a:srgbClr val="FFFF00"/>
          </a:solidFill>
          <a:ln>
            <a:solidFill>
              <a:srgbClr val="FFFF00"/>
            </a:solidFill>
          </a:ln>
        </p:spPr>
        <p:txBody>
          <a:bodyPr wrap="none" rtlCol="0">
            <a:spAutoFit/>
          </a:bodyPr>
          <a:lstStyle/>
          <a:p>
            <a:r>
              <a:rPr lang="en-US"/>
              <a:t>Markdown </a:t>
            </a:r>
          </a:p>
        </p:txBody>
      </p:sp>
      <p:sp>
        <p:nvSpPr>
          <p:cNvPr id="5" name="Rectangle 4">
            <a:extLst>
              <a:ext uri="{FF2B5EF4-FFF2-40B4-BE49-F238E27FC236}">
                <a16:creationId xmlns:a16="http://schemas.microsoft.com/office/drawing/2014/main" id="{3781E1F7-779A-4E70-954D-8CA1FF9CEB89}"/>
              </a:ext>
            </a:extLst>
          </p:cNvPr>
          <p:cNvSpPr/>
          <p:nvPr/>
        </p:nvSpPr>
        <p:spPr>
          <a:xfrm>
            <a:off x="6350854" y="2428875"/>
            <a:ext cx="2478821" cy="21317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0B17E51-45F8-4E50-8A5E-8D119443FF54}"/>
              </a:ext>
            </a:extLst>
          </p:cNvPr>
          <p:cNvSpPr/>
          <p:nvPr/>
        </p:nvSpPr>
        <p:spPr>
          <a:xfrm>
            <a:off x="796849" y="3050128"/>
            <a:ext cx="296626" cy="23599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9F4EC39-3E1C-40D6-A664-EB8AB404CB74}"/>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2186928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C23746-1FE2-462B-80EE-362FCFD3DBA4}"/>
              </a:ext>
            </a:extLst>
          </p:cNvPr>
          <p:cNvSpPr txBox="1"/>
          <p:nvPr/>
        </p:nvSpPr>
        <p:spPr>
          <a:xfrm>
            <a:off x="210840" y="6238491"/>
            <a:ext cx="6093618" cy="646331"/>
          </a:xfrm>
          <a:prstGeom prst="rect">
            <a:avLst/>
          </a:prstGeom>
          <a:noFill/>
        </p:spPr>
        <p:txBody>
          <a:bodyPr wrap="square">
            <a:spAutoFit/>
          </a:bodyPr>
          <a:lstStyle/>
          <a:p>
            <a:r>
              <a:rPr lang="en-US">
                <a:hlinkClick r:id="rId3"/>
              </a:rPr>
              <a:t>https://github.github.com/gfm/#atx-headings</a:t>
            </a:r>
            <a:endParaRPr lang="fa-IR"/>
          </a:p>
          <a:p>
            <a:endParaRPr lang="en-US"/>
          </a:p>
        </p:txBody>
      </p:sp>
      <p:pic>
        <p:nvPicPr>
          <p:cNvPr id="11" name="Picture 10">
            <a:extLst>
              <a:ext uri="{FF2B5EF4-FFF2-40B4-BE49-F238E27FC236}">
                <a16:creationId xmlns:a16="http://schemas.microsoft.com/office/drawing/2014/main" id="{9FF61FBE-A4E0-4AFC-8B84-EEF4070C0A35}"/>
              </a:ext>
            </a:extLst>
          </p:cNvPr>
          <p:cNvPicPr>
            <a:picLocks noChangeAspect="1"/>
          </p:cNvPicPr>
          <p:nvPr/>
        </p:nvPicPr>
        <p:blipFill>
          <a:blip r:embed="rId4"/>
          <a:stretch>
            <a:fillRect/>
          </a:stretch>
        </p:blipFill>
        <p:spPr>
          <a:xfrm>
            <a:off x="827630" y="3494929"/>
            <a:ext cx="4506671" cy="2684378"/>
          </a:xfrm>
          <a:prstGeom prst="rect">
            <a:avLst/>
          </a:prstGeom>
        </p:spPr>
      </p:pic>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5"/>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727560" y="14403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fa-IR" sz="32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Code Block</a:t>
            </a:r>
            <a:endParaRPr lang="en-US" sz="3200" b="0" strike="noStrike" spc="-1">
              <a:solidFill>
                <a:srgbClr val="FF0000"/>
              </a:solidFill>
              <a:latin typeface="-apple-system"/>
            </a:endParaRPr>
          </a:p>
        </p:txBody>
      </p:sp>
      <p:pic>
        <p:nvPicPr>
          <p:cNvPr id="3" name="Picture 2">
            <a:extLst>
              <a:ext uri="{FF2B5EF4-FFF2-40B4-BE49-F238E27FC236}">
                <a16:creationId xmlns:a16="http://schemas.microsoft.com/office/drawing/2014/main" id="{ECD59D6B-871E-49B0-A6C1-B8CAA94E9FE0}"/>
              </a:ext>
            </a:extLst>
          </p:cNvPr>
          <p:cNvPicPr>
            <a:picLocks noChangeAspect="1"/>
          </p:cNvPicPr>
          <p:nvPr/>
        </p:nvPicPr>
        <p:blipFill>
          <a:blip r:embed="rId6"/>
          <a:stretch>
            <a:fillRect/>
          </a:stretch>
        </p:blipFill>
        <p:spPr>
          <a:xfrm>
            <a:off x="6350854" y="2222327"/>
            <a:ext cx="4747671" cy="3612193"/>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28A33209-F3DB-45BD-BCAD-A447311CF70D}"/>
              </a:ext>
            </a:extLst>
          </p:cNvPr>
          <p:cNvSpPr txBox="1"/>
          <p:nvPr/>
        </p:nvSpPr>
        <p:spPr>
          <a:xfrm>
            <a:off x="6350854" y="1842056"/>
            <a:ext cx="1313180" cy="369332"/>
          </a:xfrm>
          <a:prstGeom prst="rect">
            <a:avLst/>
          </a:prstGeom>
          <a:solidFill>
            <a:srgbClr val="FFFF00"/>
          </a:solidFill>
          <a:ln>
            <a:solidFill>
              <a:srgbClr val="FFFF00"/>
            </a:solidFill>
          </a:ln>
        </p:spPr>
        <p:txBody>
          <a:bodyPr wrap="none" rtlCol="0">
            <a:spAutoFit/>
          </a:bodyPr>
          <a:lstStyle/>
          <a:p>
            <a:r>
              <a:rPr lang="en-US"/>
              <a:t>Markdown </a:t>
            </a:r>
          </a:p>
        </p:txBody>
      </p:sp>
      <p:sp>
        <p:nvSpPr>
          <p:cNvPr id="2" name="Rectangle 1">
            <a:extLst>
              <a:ext uri="{FF2B5EF4-FFF2-40B4-BE49-F238E27FC236}">
                <a16:creationId xmlns:a16="http://schemas.microsoft.com/office/drawing/2014/main" id="{86741E5D-BCB5-4592-BD0E-924E124E3287}"/>
              </a:ext>
            </a:extLst>
          </p:cNvPr>
          <p:cNvSpPr/>
          <p:nvPr/>
        </p:nvSpPr>
        <p:spPr>
          <a:xfrm>
            <a:off x="6350854" y="2942211"/>
            <a:ext cx="407134" cy="17246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094DBCE-F86A-4842-A15B-4AE75B50207B}"/>
              </a:ext>
            </a:extLst>
          </p:cNvPr>
          <p:cNvSpPr/>
          <p:nvPr/>
        </p:nvSpPr>
        <p:spPr>
          <a:xfrm>
            <a:off x="6350854" y="3494929"/>
            <a:ext cx="407134" cy="17246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2937046-D8E8-4312-A4A4-3B8C0F44F469}"/>
              </a:ext>
            </a:extLst>
          </p:cNvPr>
          <p:cNvGrpSpPr/>
          <p:nvPr/>
        </p:nvGrpSpPr>
        <p:grpSpPr>
          <a:xfrm>
            <a:off x="556474" y="3088879"/>
            <a:ext cx="4976291" cy="3106749"/>
            <a:chOff x="796849" y="2642046"/>
            <a:chExt cx="4976291" cy="3106749"/>
          </a:xfrm>
        </p:grpSpPr>
        <p:pic>
          <p:nvPicPr>
            <p:cNvPr id="4" name="Picture 3">
              <a:extLst>
                <a:ext uri="{FF2B5EF4-FFF2-40B4-BE49-F238E27FC236}">
                  <a16:creationId xmlns:a16="http://schemas.microsoft.com/office/drawing/2014/main" id="{BDE41ECE-D703-4FA9-9F4B-B7E16D24C4C9}"/>
                </a:ext>
              </a:extLst>
            </p:cNvPr>
            <p:cNvPicPr>
              <a:picLocks noChangeAspect="1"/>
            </p:cNvPicPr>
            <p:nvPr/>
          </p:nvPicPr>
          <p:blipFill>
            <a:blip r:embed="rId7"/>
            <a:stretch>
              <a:fillRect/>
            </a:stretch>
          </p:blipFill>
          <p:spPr>
            <a:xfrm>
              <a:off x="796849" y="3035840"/>
              <a:ext cx="4976291" cy="271295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73F21B8-FEE4-4E7F-A695-65AB09524D98}"/>
                </a:ext>
              </a:extLst>
            </p:cNvPr>
            <p:cNvSpPr txBox="1"/>
            <p:nvPr/>
          </p:nvSpPr>
          <p:spPr>
            <a:xfrm>
              <a:off x="796849" y="2642046"/>
              <a:ext cx="1313180" cy="369332"/>
            </a:xfrm>
            <a:prstGeom prst="rect">
              <a:avLst/>
            </a:prstGeom>
            <a:solidFill>
              <a:srgbClr val="FFFF00"/>
            </a:solidFill>
            <a:ln>
              <a:solidFill>
                <a:srgbClr val="FFFF00"/>
              </a:solidFill>
            </a:ln>
          </p:spPr>
          <p:txBody>
            <a:bodyPr wrap="none" rtlCol="0">
              <a:spAutoFit/>
            </a:bodyPr>
            <a:lstStyle/>
            <a:p>
              <a:r>
                <a:rPr lang="en-US"/>
                <a:t>Markdown </a:t>
              </a:r>
            </a:p>
          </p:txBody>
        </p:sp>
        <p:sp>
          <p:nvSpPr>
            <p:cNvPr id="15" name="Rectangle 14">
              <a:extLst>
                <a:ext uri="{FF2B5EF4-FFF2-40B4-BE49-F238E27FC236}">
                  <a16:creationId xmlns:a16="http://schemas.microsoft.com/office/drawing/2014/main" id="{97C3604F-F90B-4F33-A70C-6BDB6B6CC92D}"/>
                </a:ext>
              </a:extLst>
            </p:cNvPr>
            <p:cNvSpPr/>
            <p:nvPr/>
          </p:nvSpPr>
          <p:spPr>
            <a:xfrm>
              <a:off x="857810" y="3667392"/>
              <a:ext cx="235666" cy="66086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42B6F488-9597-4AFB-B269-2460813840DF}"/>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90919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5B127-B688-4C1F-94F2-5A20A8C34C09}"/>
              </a:ext>
            </a:extLst>
          </p:cNvPr>
          <p:cNvPicPr>
            <a:picLocks noChangeAspect="1"/>
          </p:cNvPicPr>
          <p:nvPr/>
        </p:nvPicPr>
        <p:blipFill>
          <a:blip r:embed="rId3"/>
          <a:stretch>
            <a:fillRect/>
          </a:stretch>
        </p:blipFill>
        <p:spPr>
          <a:xfrm>
            <a:off x="4936299" y="2921238"/>
            <a:ext cx="5572452" cy="345522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8C23746-1FE2-462B-80EE-362FCFD3DBA4}"/>
              </a:ext>
            </a:extLst>
          </p:cNvPr>
          <p:cNvSpPr txBox="1"/>
          <p:nvPr/>
        </p:nvSpPr>
        <p:spPr>
          <a:xfrm>
            <a:off x="210839" y="6069189"/>
            <a:ext cx="11490623" cy="923330"/>
          </a:xfrm>
          <a:prstGeom prst="rect">
            <a:avLst/>
          </a:prstGeom>
          <a:noFill/>
        </p:spPr>
        <p:txBody>
          <a:bodyPr wrap="square">
            <a:spAutoFit/>
          </a:bodyPr>
          <a:lstStyle/>
          <a:p>
            <a:r>
              <a:rPr lang="en-US">
                <a:hlinkClick r:id="rId4"/>
              </a:rPr>
              <a:t>https://highlightjs.org/</a:t>
            </a:r>
            <a:endParaRPr lang="fa-IR"/>
          </a:p>
          <a:p>
            <a:r>
              <a:rPr lang="en-US" sz="1600">
                <a:hlinkClick r:id="rId5"/>
              </a:rPr>
              <a:t>https://meta.stackexchange.com/questions/184108/what-is-syntax-highlighting-and-how-does-it-work/184109</a:t>
            </a:r>
            <a:endParaRPr lang="fa-IR" sz="1600"/>
          </a:p>
          <a:p>
            <a:endParaRPr lang="en-US"/>
          </a:p>
        </p:txBody>
      </p:sp>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6"/>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fa-IR" sz="32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Syntax highlighting</a:t>
            </a:r>
            <a:endParaRPr lang="en-US" sz="2000" b="0" strike="noStrike" spc="-1">
              <a:solidFill>
                <a:srgbClr val="FF0000"/>
              </a:solidFill>
              <a:latin typeface="-apple-system"/>
            </a:endParaRPr>
          </a:p>
        </p:txBody>
      </p:sp>
      <p:pic>
        <p:nvPicPr>
          <p:cNvPr id="5" name="Picture 4">
            <a:extLst>
              <a:ext uri="{FF2B5EF4-FFF2-40B4-BE49-F238E27FC236}">
                <a16:creationId xmlns:a16="http://schemas.microsoft.com/office/drawing/2014/main" id="{0A657C35-E19B-4B6C-BC6C-C9C6EE03D7CD}"/>
              </a:ext>
            </a:extLst>
          </p:cNvPr>
          <p:cNvPicPr>
            <a:picLocks noChangeAspect="1"/>
          </p:cNvPicPr>
          <p:nvPr/>
        </p:nvPicPr>
        <p:blipFill>
          <a:blip r:embed="rId7"/>
          <a:stretch>
            <a:fillRect/>
          </a:stretch>
        </p:blipFill>
        <p:spPr>
          <a:xfrm>
            <a:off x="5243970" y="1777621"/>
            <a:ext cx="4957110" cy="689399"/>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3F0A3486-FB88-4758-972C-626AA55B55E3}"/>
              </a:ext>
            </a:extLst>
          </p:cNvPr>
          <p:cNvCxnSpPr>
            <a:cxnSpLocks/>
            <a:stCxn id="5" idx="2"/>
            <a:endCxn id="3" idx="0"/>
          </p:cNvCxnSpPr>
          <p:nvPr/>
        </p:nvCxnSpPr>
        <p:spPr>
          <a:xfrm>
            <a:off x="7722525" y="2467020"/>
            <a:ext cx="0" cy="45421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B8C3C67-897F-4862-B6BC-22EB86EE87CF}"/>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0419381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C23746-1FE2-462B-80EE-362FCFD3DBA4}"/>
              </a:ext>
            </a:extLst>
          </p:cNvPr>
          <p:cNvSpPr txBox="1"/>
          <p:nvPr/>
        </p:nvSpPr>
        <p:spPr>
          <a:xfrm>
            <a:off x="210840" y="6238491"/>
            <a:ext cx="6093618" cy="646331"/>
          </a:xfrm>
          <a:prstGeom prst="rect">
            <a:avLst/>
          </a:prstGeom>
          <a:noFill/>
        </p:spPr>
        <p:txBody>
          <a:bodyPr wrap="square">
            <a:spAutoFit/>
          </a:bodyPr>
          <a:lstStyle/>
          <a:p>
            <a:r>
              <a:rPr lang="en-US">
                <a:hlinkClick r:id="rId3"/>
              </a:rPr>
              <a:t>https://github.github.com/gfm/#atx-headings</a:t>
            </a:r>
            <a:endParaRPr lang="fa-IR"/>
          </a:p>
          <a:p>
            <a:endParaRPr lang="en-US"/>
          </a:p>
        </p:txBody>
      </p:sp>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4"/>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fa-IR" sz="32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Syntax highlighting</a:t>
            </a:r>
            <a:endParaRPr lang="en-US" sz="2000" b="0" strike="noStrike" spc="-1">
              <a:solidFill>
                <a:srgbClr val="FF0000"/>
              </a:solidFill>
              <a:latin typeface="-apple-system"/>
            </a:endParaRPr>
          </a:p>
        </p:txBody>
      </p:sp>
      <p:pic>
        <p:nvPicPr>
          <p:cNvPr id="16" name="Picture 15">
            <a:extLst>
              <a:ext uri="{FF2B5EF4-FFF2-40B4-BE49-F238E27FC236}">
                <a16:creationId xmlns:a16="http://schemas.microsoft.com/office/drawing/2014/main" id="{DDB75525-FD91-4F02-95A1-038D4304EB20}"/>
              </a:ext>
            </a:extLst>
          </p:cNvPr>
          <p:cNvPicPr>
            <a:picLocks noChangeAspect="1"/>
          </p:cNvPicPr>
          <p:nvPr/>
        </p:nvPicPr>
        <p:blipFill>
          <a:blip r:embed="rId5"/>
          <a:stretch>
            <a:fillRect/>
          </a:stretch>
        </p:blipFill>
        <p:spPr>
          <a:xfrm>
            <a:off x="6942041" y="1943100"/>
            <a:ext cx="4734199" cy="3653567"/>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C2848AD9-45A7-4791-AFA2-1900BF17B2A5}"/>
              </a:ext>
            </a:extLst>
          </p:cNvPr>
          <p:cNvPicPr>
            <a:picLocks noChangeAspect="1"/>
          </p:cNvPicPr>
          <p:nvPr/>
        </p:nvPicPr>
        <p:blipFill>
          <a:blip r:embed="rId6"/>
          <a:stretch>
            <a:fillRect/>
          </a:stretch>
        </p:blipFill>
        <p:spPr>
          <a:xfrm>
            <a:off x="2912209" y="3429000"/>
            <a:ext cx="3604289" cy="2831147"/>
          </a:xfrm>
          <a:prstGeom prst="rect">
            <a:avLst/>
          </a:prstGeom>
          <a:ln>
            <a:noFill/>
          </a:ln>
          <a:effectLst>
            <a:outerShdw blurRad="292100" dist="139700" dir="2700000" algn="tl" rotWithShape="0">
              <a:srgbClr val="333333">
                <a:alpha val="65000"/>
              </a:srgbClr>
            </a:outerShdw>
          </a:effectLst>
        </p:spPr>
      </p:pic>
      <p:cxnSp>
        <p:nvCxnSpPr>
          <p:cNvPr id="20" name="Straight Arrow Connector 19">
            <a:extLst>
              <a:ext uri="{FF2B5EF4-FFF2-40B4-BE49-F238E27FC236}">
                <a16:creationId xmlns:a16="http://schemas.microsoft.com/office/drawing/2014/main" id="{FD69023F-3D3E-4881-B7EB-81001F30637F}"/>
              </a:ext>
            </a:extLst>
          </p:cNvPr>
          <p:cNvCxnSpPr/>
          <p:nvPr/>
        </p:nvCxnSpPr>
        <p:spPr>
          <a:xfrm flipV="1">
            <a:off x="4214813" y="4529138"/>
            <a:ext cx="2727228" cy="81438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DD23D3F-260F-4205-A096-A874E7F33D67}"/>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6286650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C23746-1FE2-462B-80EE-362FCFD3DBA4}"/>
              </a:ext>
            </a:extLst>
          </p:cNvPr>
          <p:cNvSpPr txBox="1"/>
          <p:nvPr/>
        </p:nvSpPr>
        <p:spPr>
          <a:xfrm>
            <a:off x="210840" y="6238491"/>
            <a:ext cx="6093618" cy="646331"/>
          </a:xfrm>
          <a:prstGeom prst="rect">
            <a:avLst/>
          </a:prstGeom>
          <a:noFill/>
        </p:spPr>
        <p:txBody>
          <a:bodyPr wrap="square">
            <a:spAutoFit/>
          </a:bodyPr>
          <a:lstStyle/>
          <a:p>
            <a:r>
              <a:rPr lang="en-US">
                <a:hlinkClick r:id="rId3"/>
              </a:rPr>
              <a:t>https://github.github.com/gfm/#atx-headings</a:t>
            </a:r>
            <a:endParaRPr lang="fa-IR"/>
          </a:p>
          <a:p>
            <a:endParaRPr lang="en-US"/>
          </a:p>
        </p:txBody>
      </p:sp>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4"/>
          <a:stretch/>
        </p:blipFill>
        <p:spPr>
          <a:xfrm>
            <a:off x="10339560" y="5834520"/>
            <a:ext cx="1641600" cy="730440"/>
          </a:xfrm>
          <a:prstGeom prst="rect">
            <a:avLst/>
          </a:prstGeom>
          <a:ln w="0">
            <a:noFill/>
          </a:ln>
        </p:spPr>
      </p:pic>
      <p:sp>
        <p:nvSpPr>
          <p:cNvPr id="9" name="Content Placeholder 34">
            <a:extLst>
              <a:ext uri="{FF2B5EF4-FFF2-40B4-BE49-F238E27FC236}">
                <a16:creationId xmlns:a16="http://schemas.microsoft.com/office/drawing/2014/main" id="{15750C35-5B8F-42E1-9E8A-A6FE5C5B2FBF}"/>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4000" b="0" strike="noStrike" spc="-1">
                <a:solidFill>
                  <a:srgbClr val="000000"/>
                </a:solidFill>
                <a:latin typeface="-apple-system"/>
              </a:rPr>
              <a:t>3.2. Markdown</a:t>
            </a:r>
            <a:r>
              <a:rPr lang="en-US" sz="4000" spc="-1">
                <a:solidFill>
                  <a:srgbClr val="000000"/>
                </a:solidFill>
                <a:latin typeface="-apple-system"/>
              </a:rPr>
              <a:t> - Guide</a:t>
            </a:r>
            <a:endParaRPr lang="fa-IR" sz="4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Heading</a:t>
            </a:r>
            <a:endParaRPr lang="fa-IR" sz="32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32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z="2000" spc="-1">
                <a:solidFill>
                  <a:srgbClr val="000000"/>
                </a:solidFill>
                <a:latin typeface="-apple-system"/>
              </a:rPr>
              <a:t>Syntax highlighting</a:t>
            </a:r>
            <a:endParaRPr lang="en-US" sz="2000" b="0" strike="noStrike" spc="-1">
              <a:solidFill>
                <a:srgbClr val="FF0000"/>
              </a:solidFill>
              <a:latin typeface="-apple-system"/>
            </a:endParaRPr>
          </a:p>
        </p:txBody>
      </p:sp>
      <p:pic>
        <p:nvPicPr>
          <p:cNvPr id="3" name="Picture 2">
            <a:extLst>
              <a:ext uri="{FF2B5EF4-FFF2-40B4-BE49-F238E27FC236}">
                <a16:creationId xmlns:a16="http://schemas.microsoft.com/office/drawing/2014/main" id="{606AFFF2-262E-4923-BFFD-AEADC9D986AB}"/>
              </a:ext>
            </a:extLst>
          </p:cNvPr>
          <p:cNvPicPr>
            <a:picLocks noChangeAspect="1"/>
          </p:cNvPicPr>
          <p:nvPr/>
        </p:nvPicPr>
        <p:blipFill>
          <a:blip r:embed="rId5"/>
          <a:stretch>
            <a:fillRect/>
          </a:stretch>
        </p:blipFill>
        <p:spPr>
          <a:xfrm>
            <a:off x="5773139" y="1448640"/>
            <a:ext cx="4213823" cy="5078831"/>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2B815722-14AF-4579-A1D5-0701A8BE8407}"/>
              </a:ext>
            </a:extLst>
          </p:cNvPr>
          <p:cNvSpPr/>
          <p:nvPr/>
        </p:nvSpPr>
        <p:spPr>
          <a:xfrm>
            <a:off x="6055360" y="2857500"/>
            <a:ext cx="249098" cy="12858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E1E3118-CA75-40C4-9250-1FF086B7DB20}"/>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1203441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pic>
        <p:nvPicPr>
          <p:cNvPr id="3" name="Picture 2">
            <a:extLst>
              <a:ext uri="{FF2B5EF4-FFF2-40B4-BE49-F238E27FC236}">
                <a16:creationId xmlns:a16="http://schemas.microsoft.com/office/drawing/2014/main" id="{2BB1A60F-4EA7-4F6B-A478-0CBD5623C1BB}"/>
              </a:ext>
            </a:extLst>
          </p:cNvPr>
          <p:cNvPicPr>
            <a:picLocks noChangeAspect="1"/>
          </p:cNvPicPr>
          <p:nvPr/>
        </p:nvPicPr>
        <p:blipFill>
          <a:blip r:embed="rId4"/>
          <a:stretch>
            <a:fillRect/>
          </a:stretch>
        </p:blipFill>
        <p:spPr>
          <a:xfrm>
            <a:off x="6096000" y="1570104"/>
            <a:ext cx="4587615" cy="4806362"/>
          </a:xfrm>
          <a:prstGeom prst="rect">
            <a:avLst/>
          </a:prstGeom>
          <a:ln>
            <a:noFill/>
          </a:ln>
          <a:effectLst>
            <a:outerShdw blurRad="292100" dist="139700" dir="2700000" algn="tl" rotWithShape="0">
              <a:srgbClr val="333333">
                <a:alpha val="65000"/>
              </a:srgbClr>
            </a:outerShdw>
          </a:effectLst>
        </p:spPr>
      </p:pic>
      <p:sp>
        <p:nvSpPr>
          <p:cNvPr id="11" name="Content Placeholder 34">
            <a:extLst>
              <a:ext uri="{FF2B5EF4-FFF2-40B4-BE49-F238E27FC236}">
                <a16:creationId xmlns:a16="http://schemas.microsoft.com/office/drawing/2014/main" id="{138E2F1B-A70D-487F-9FF7-3241171D2414}"/>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3.2. Markdown</a:t>
            </a:r>
            <a:r>
              <a:rPr lang="en-US" sz="3200" spc="-1">
                <a:solidFill>
                  <a:srgbClr val="000000"/>
                </a:solidFill>
                <a:latin typeface="-apple-system"/>
              </a:rPr>
              <a:t> - Guide</a:t>
            </a:r>
            <a:endParaRPr lang="fa-IR" sz="32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400" b="0" strike="noStrike" spc="-1">
                <a:solidFill>
                  <a:srgbClr val="000000"/>
                </a:solidFill>
                <a:latin typeface="-apple-system"/>
              </a:rPr>
              <a:t>Heading</a:t>
            </a:r>
            <a:endParaRPr lang="fa-IR" sz="24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4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z="1600" spc="-1">
                <a:solidFill>
                  <a:srgbClr val="000000"/>
                </a:solidFill>
                <a:latin typeface="-apple-system"/>
              </a:rPr>
              <a:t>Syntax highlighting</a:t>
            </a:r>
            <a:endParaRPr lang="en-US" sz="1600" b="0" strike="noStrike" spc="-1">
              <a:solidFill>
                <a:srgbClr val="FF0000"/>
              </a:solidFill>
              <a:latin typeface="-apple-system"/>
            </a:endParaRPr>
          </a:p>
        </p:txBody>
      </p:sp>
      <p:pic>
        <p:nvPicPr>
          <p:cNvPr id="4" name="Picture 3">
            <a:extLst>
              <a:ext uri="{FF2B5EF4-FFF2-40B4-BE49-F238E27FC236}">
                <a16:creationId xmlns:a16="http://schemas.microsoft.com/office/drawing/2014/main" id="{CFAF6E8D-3B9F-462F-9970-47007547290B}"/>
              </a:ext>
            </a:extLst>
          </p:cNvPr>
          <p:cNvPicPr>
            <a:picLocks noChangeAspect="1"/>
          </p:cNvPicPr>
          <p:nvPr/>
        </p:nvPicPr>
        <p:blipFill>
          <a:blip r:embed="rId5"/>
          <a:stretch>
            <a:fillRect/>
          </a:stretch>
        </p:blipFill>
        <p:spPr>
          <a:xfrm>
            <a:off x="1352461" y="3169570"/>
            <a:ext cx="4168662" cy="335638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FD949BC-A713-4AC1-ABA2-329C8698703A}"/>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312244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37" name="Content Placeholder 34">
            <a:extLst>
              <a:ext uri="{FF2B5EF4-FFF2-40B4-BE49-F238E27FC236}">
                <a16:creationId xmlns:a16="http://schemas.microsoft.com/office/drawing/2014/main" id="{FF85B463-3089-49F8-B3C1-73DC8680C9B6}"/>
              </a:ext>
            </a:extLst>
          </p:cNvPr>
          <p:cNvSpPr/>
          <p:nvPr/>
        </p:nvSpPr>
        <p:spPr>
          <a:xfrm>
            <a:off x="621660" y="1261333"/>
            <a:ext cx="10948680" cy="207648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b="0" strike="noStrike" spc="-1">
                <a:solidFill>
                  <a:srgbClr val="000000"/>
                </a:solidFill>
                <a:latin typeface="-apple-system"/>
              </a:rPr>
              <a:t>3.2. Markdown</a:t>
            </a:r>
            <a:r>
              <a:rPr lang="en-US" sz="2800" spc="-1">
                <a:solidFill>
                  <a:srgbClr val="000000"/>
                </a:solidFill>
                <a:latin typeface="-apple-system"/>
              </a:rPr>
              <a:t> - Guide</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000" b="0" strike="noStrike" spc="-1">
                <a:solidFill>
                  <a:srgbClr val="000000"/>
                </a:solidFill>
                <a:latin typeface="-apple-system"/>
              </a:rPr>
              <a:t>Heading</a:t>
            </a:r>
            <a:endParaRPr lang="fa-IR" sz="2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0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z="1400"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sz="1400" b="0" strike="noStrike" spc="-1">
                <a:solidFill>
                  <a:srgbClr val="000000"/>
                </a:solidFill>
                <a:latin typeface="-apple-system"/>
              </a:rPr>
              <a:t>Inline code</a:t>
            </a:r>
            <a:endParaRPr lang="en-US" sz="1400" b="0" strike="noStrike" spc="-1">
              <a:solidFill>
                <a:srgbClr val="FF0000"/>
              </a:solidFill>
              <a:latin typeface="-apple-system"/>
            </a:endParaRPr>
          </a:p>
        </p:txBody>
      </p:sp>
      <p:cxnSp>
        <p:nvCxnSpPr>
          <p:cNvPr id="38" name="Straight Arrow Connector 37">
            <a:extLst>
              <a:ext uri="{FF2B5EF4-FFF2-40B4-BE49-F238E27FC236}">
                <a16:creationId xmlns:a16="http://schemas.microsoft.com/office/drawing/2014/main" id="{623C225F-CA4E-409C-B142-9F78F035C018}"/>
              </a:ext>
            </a:extLst>
          </p:cNvPr>
          <p:cNvCxnSpPr>
            <a:cxnSpLocks/>
          </p:cNvCxnSpPr>
          <p:nvPr/>
        </p:nvCxnSpPr>
        <p:spPr>
          <a:xfrm>
            <a:off x="7614558" y="3372561"/>
            <a:ext cx="0" cy="70832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A4D744B5-CF47-4F9D-927B-6866E52F08F6}"/>
              </a:ext>
            </a:extLst>
          </p:cNvPr>
          <p:cNvPicPr>
            <a:picLocks noChangeAspect="1"/>
          </p:cNvPicPr>
          <p:nvPr/>
        </p:nvPicPr>
        <p:blipFill>
          <a:blip r:embed="rId4"/>
          <a:stretch>
            <a:fillRect/>
          </a:stretch>
        </p:blipFill>
        <p:spPr>
          <a:xfrm>
            <a:off x="4677982" y="4118835"/>
            <a:ext cx="5791702" cy="2126164"/>
          </a:xfrm>
          <a:prstGeom prst="rect">
            <a:avLst/>
          </a:prstGeom>
          <a:ln>
            <a:noFill/>
          </a:ln>
          <a:effectLst>
            <a:outerShdw blurRad="292100" dist="139700" dir="2700000" algn="tl" rotWithShape="0">
              <a:srgbClr val="333333">
                <a:alpha val="65000"/>
              </a:srgbClr>
            </a:outerShdw>
          </a:effectLst>
        </p:spPr>
      </p:pic>
      <p:grpSp>
        <p:nvGrpSpPr>
          <p:cNvPr id="54" name="Group 53">
            <a:extLst>
              <a:ext uri="{FF2B5EF4-FFF2-40B4-BE49-F238E27FC236}">
                <a16:creationId xmlns:a16="http://schemas.microsoft.com/office/drawing/2014/main" id="{77E53111-CB1A-417B-8283-19BAEF5695D5}"/>
              </a:ext>
            </a:extLst>
          </p:cNvPr>
          <p:cNvGrpSpPr/>
          <p:nvPr/>
        </p:nvGrpSpPr>
        <p:grpSpPr>
          <a:xfrm>
            <a:off x="4716085" y="1366759"/>
            <a:ext cx="5753599" cy="2316681"/>
            <a:chOff x="4716085" y="1366759"/>
            <a:chExt cx="5753599" cy="2316681"/>
          </a:xfrm>
        </p:grpSpPr>
        <p:pic>
          <p:nvPicPr>
            <p:cNvPr id="43" name="Picture 42">
              <a:extLst>
                <a:ext uri="{FF2B5EF4-FFF2-40B4-BE49-F238E27FC236}">
                  <a16:creationId xmlns:a16="http://schemas.microsoft.com/office/drawing/2014/main" id="{24113369-D4AA-4C02-AE68-2E785573E4E3}"/>
                </a:ext>
              </a:extLst>
            </p:cNvPr>
            <p:cNvPicPr>
              <a:picLocks noChangeAspect="1"/>
            </p:cNvPicPr>
            <p:nvPr/>
          </p:nvPicPr>
          <p:blipFill>
            <a:blip r:embed="rId5"/>
            <a:stretch>
              <a:fillRect/>
            </a:stretch>
          </p:blipFill>
          <p:spPr>
            <a:xfrm>
              <a:off x="4716085" y="1366759"/>
              <a:ext cx="5753599" cy="2316681"/>
            </a:xfrm>
            <a:prstGeom prst="rect">
              <a:avLst/>
            </a:prstGeom>
            <a:ln>
              <a:noFill/>
            </a:ln>
            <a:effectLst>
              <a:outerShdw blurRad="292100" dist="139700" dir="2700000" algn="tl" rotWithShape="0">
                <a:srgbClr val="333333">
                  <a:alpha val="65000"/>
                </a:srgbClr>
              </a:outerShdw>
            </a:effectLst>
          </p:spPr>
        </p:pic>
        <p:sp>
          <p:nvSpPr>
            <p:cNvPr id="39" name="Rectangle 38">
              <a:extLst>
                <a:ext uri="{FF2B5EF4-FFF2-40B4-BE49-F238E27FC236}">
                  <a16:creationId xmlns:a16="http://schemas.microsoft.com/office/drawing/2014/main" id="{427DA45E-2461-4AF1-B43F-065FD4C4897D}"/>
                </a:ext>
              </a:extLst>
            </p:cNvPr>
            <p:cNvSpPr/>
            <p:nvPr/>
          </p:nvSpPr>
          <p:spPr>
            <a:xfrm>
              <a:off x="8011159" y="2504439"/>
              <a:ext cx="71121" cy="21844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75F85D1-7C25-413F-9975-329F7B8B4DEC}"/>
                </a:ext>
              </a:extLst>
            </p:cNvPr>
            <p:cNvSpPr/>
            <p:nvPr/>
          </p:nvSpPr>
          <p:spPr>
            <a:xfrm>
              <a:off x="8920480" y="2504439"/>
              <a:ext cx="71121" cy="21844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F828D3C-E0FD-4367-8A9C-E7F717204649}"/>
                </a:ext>
              </a:extLst>
            </p:cNvPr>
            <p:cNvSpPr/>
            <p:nvPr/>
          </p:nvSpPr>
          <p:spPr>
            <a:xfrm>
              <a:off x="4815068" y="2835797"/>
              <a:ext cx="798654" cy="20834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EF98CF2-1F48-4B4C-A640-38541088B321}"/>
                </a:ext>
              </a:extLst>
            </p:cNvPr>
            <p:cNvSpPr/>
            <p:nvPr/>
          </p:nvSpPr>
          <p:spPr>
            <a:xfrm>
              <a:off x="4815068" y="3291093"/>
              <a:ext cx="300941" cy="22863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10F11840-A0CC-4142-BFC9-AB93EBC26457}"/>
              </a:ext>
            </a:extLst>
          </p:cNvPr>
          <p:cNvSpPr txBox="1"/>
          <p:nvPr/>
        </p:nvSpPr>
        <p:spPr>
          <a:xfrm>
            <a:off x="210840" y="6218663"/>
            <a:ext cx="11641636" cy="584775"/>
          </a:xfrm>
          <a:prstGeom prst="rect">
            <a:avLst/>
          </a:prstGeom>
          <a:noFill/>
        </p:spPr>
        <p:txBody>
          <a:bodyPr wrap="square">
            <a:spAutoFit/>
          </a:bodyPr>
          <a:lstStyle/>
          <a:p>
            <a:r>
              <a:rPr lang="en-US" sz="1600">
                <a:hlinkClick r:id="rId6"/>
              </a:rPr>
              <a:t>https://meta.stackoverflow.com/questions/254990/when-should-code-formatting-be-used-for-non-code-text</a:t>
            </a:r>
            <a:endParaRPr lang="fa-IR" sz="1600"/>
          </a:p>
          <a:p>
            <a:endParaRPr lang="en-US" sz="1600"/>
          </a:p>
        </p:txBody>
      </p:sp>
      <p:sp>
        <p:nvSpPr>
          <p:cNvPr id="2" name="TextBox 1">
            <a:extLst>
              <a:ext uri="{FF2B5EF4-FFF2-40B4-BE49-F238E27FC236}">
                <a16:creationId xmlns:a16="http://schemas.microsoft.com/office/drawing/2014/main" id="{8E60DDB7-5AC3-4569-A79E-A46021E014F5}"/>
              </a:ext>
            </a:extLst>
          </p:cNvPr>
          <p:cNvSpPr txBox="1"/>
          <p:nvPr/>
        </p:nvSpPr>
        <p:spPr>
          <a:xfrm flipH="1">
            <a:off x="4815067" y="5440852"/>
            <a:ext cx="1228545" cy="369332"/>
          </a:xfrm>
          <a:prstGeom prst="rect">
            <a:avLst/>
          </a:prstGeom>
          <a:solidFill>
            <a:srgbClr val="FFFF00"/>
          </a:solidFill>
        </p:spPr>
        <p:txBody>
          <a:bodyPr wrap="square" rtlCol="0">
            <a:spAutoFit/>
          </a:bodyPr>
          <a:lstStyle/>
          <a:p>
            <a:pPr algn="ctr"/>
            <a:r>
              <a:rPr lang="en-US">
                <a:latin typeface="-apple-system"/>
              </a:rPr>
              <a:t>Code Block</a:t>
            </a:r>
          </a:p>
        </p:txBody>
      </p:sp>
      <p:sp>
        <p:nvSpPr>
          <p:cNvPr id="15" name="TextBox 14">
            <a:extLst>
              <a:ext uri="{FF2B5EF4-FFF2-40B4-BE49-F238E27FC236}">
                <a16:creationId xmlns:a16="http://schemas.microsoft.com/office/drawing/2014/main" id="{20653FA2-F6EC-4110-B67B-B40C02D3231D}"/>
              </a:ext>
            </a:extLst>
          </p:cNvPr>
          <p:cNvSpPr txBox="1"/>
          <p:nvPr/>
        </p:nvSpPr>
        <p:spPr>
          <a:xfrm flipH="1">
            <a:off x="7950752" y="4420443"/>
            <a:ext cx="1161096" cy="338554"/>
          </a:xfrm>
          <a:prstGeom prst="rect">
            <a:avLst/>
          </a:prstGeom>
          <a:solidFill>
            <a:srgbClr val="FFFF00"/>
          </a:solidFill>
        </p:spPr>
        <p:txBody>
          <a:bodyPr wrap="square" rtlCol="0">
            <a:spAutoFit/>
          </a:bodyPr>
          <a:lstStyle/>
          <a:p>
            <a:pPr algn="ctr"/>
            <a:r>
              <a:rPr lang="en-US" sz="1600">
                <a:latin typeface="-apple-system"/>
              </a:rPr>
              <a:t>Inline Code</a:t>
            </a:r>
          </a:p>
        </p:txBody>
      </p:sp>
      <p:cxnSp>
        <p:nvCxnSpPr>
          <p:cNvPr id="12" name="Straight Arrow Connector 11">
            <a:extLst>
              <a:ext uri="{FF2B5EF4-FFF2-40B4-BE49-F238E27FC236}">
                <a16:creationId xmlns:a16="http://schemas.microsoft.com/office/drawing/2014/main" id="{9926C68C-E566-4499-9BBD-F10FA4551206}"/>
              </a:ext>
            </a:extLst>
          </p:cNvPr>
          <p:cNvCxnSpPr>
            <a:stCxn id="2" idx="0"/>
          </p:cNvCxnSpPr>
          <p:nvPr/>
        </p:nvCxnSpPr>
        <p:spPr>
          <a:xfrm flipV="1">
            <a:off x="5429339" y="5343525"/>
            <a:ext cx="0" cy="97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C8068F7-085F-4018-840C-76DB9E4D8E7B}"/>
              </a:ext>
            </a:extLst>
          </p:cNvPr>
          <p:cNvCxnSpPr/>
          <p:nvPr/>
        </p:nvCxnSpPr>
        <p:spPr>
          <a:xfrm flipH="1">
            <a:off x="7858125" y="4589720"/>
            <a:ext cx="926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43D3C8C-3090-41A1-B3D7-DA1ECF0F4BAA}"/>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3401419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37" name="Content Placeholder 34">
            <a:extLst>
              <a:ext uri="{FF2B5EF4-FFF2-40B4-BE49-F238E27FC236}">
                <a16:creationId xmlns:a16="http://schemas.microsoft.com/office/drawing/2014/main" id="{FF85B463-3089-49F8-B3C1-73DC8680C9B6}"/>
              </a:ext>
            </a:extLst>
          </p:cNvPr>
          <p:cNvSpPr/>
          <p:nvPr/>
        </p:nvSpPr>
        <p:spPr>
          <a:xfrm>
            <a:off x="621660" y="1261333"/>
            <a:ext cx="10948680" cy="207648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b="0" strike="noStrike" spc="-1">
                <a:solidFill>
                  <a:srgbClr val="000000"/>
                </a:solidFill>
                <a:latin typeface="-apple-system"/>
              </a:rPr>
              <a:t>3.2. Markdown</a:t>
            </a:r>
            <a:r>
              <a:rPr lang="en-US" sz="2800" spc="-1">
                <a:solidFill>
                  <a:srgbClr val="000000"/>
                </a:solidFill>
                <a:latin typeface="-apple-system"/>
              </a:rPr>
              <a:t> - Guide</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000" b="0" strike="noStrike" spc="-1">
                <a:solidFill>
                  <a:srgbClr val="000000"/>
                </a:solidFill>
                <a:latin typeface="-apple-system"/>
              </a:rPr>
              <a:t>Heading</a:t>
            </a:r>
            <a:endParaRPr lang="fa-IR" sz="2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0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z="1400"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sz="1400" b="0" strike="noStrike" spc="-1">
                <a:solidFill>
                  <a:srgbClr val="000000"/>
                </a:solidFill>
                <a:latin typeface="-apple-system"/>
              </a:rPr>
              <a:t>Inline code</a:t>
            </a:r>
            <a:endParaRPr lang="en-US" sz="1400" b="0" strike="noStrike" spc="-1">
              <a:solidFill>
                <a:srgbClr val="FF0000"/>
              </a:solidFill>
              <a:latin typeface="-apple-system"/>
            </a:endParaRPr>
          </a:p>
        </p:txBody>
      </p:sp>
      <p:sp>
        <p:nvSpPr>
          <p:cNvPr id="53" name="TextBox 52">
            <a:extLst>
              <a:ext uri="{FF2B5EF4-FFF2-40B4-BE49-F238E27FC236}">
                <a16:creationId xmlns:a16="http://schemas.microsoft.com/office/drawing/2014/main" id="{10F11840-A0CC-4142-BFC9-AB93EBC26457}"/>
              </a:ext>
            </a:extLst>
          </p:cNvPr>
          <p:cNvSpPr txBox="1"/>
          <p:nvPr/>
        </p:nvSpPr>
        <p:spPr>
          <a:xfrm>
            <a:off x="210840" y="6218663"/>
            <a:ext cx="11641636" cy="584775"/>
          </a:xfrm>
          <a:prstGeom prst="rect">
            <a:avLst/>
          </a:prstGeom>
          <a:noFill/>
        </p:spPr>
        <p:txBody>
          <a:bodyPr wrap="square">
            <a:spAutoFit/>
          </a:bodyPr>
          <a:lstStyle/>
          <a:p>
            <a:r>
              <a:rPr lang="en-US" sz="1600">
                <a:hlinkClick r:id="rId4"/>
              </a:rPr>
              <a:t>https://meta.stackoverflow.com/questions/254990/when-should-code-formatting-be-used-for-non-code-text</a:t>
            </a:r>
            <a:endParaRPr lang="fa-IR" sz="1600"/>
          </a:p>
          <a:p>
            <a:endParaRPr lang="en-US" sz="1600"/>
          </a:p>
        </p:txBody>
      </p:sp>
      <p:grpSp>
        <p:nvGrpSpPr>
          <p:cNvPr id="6" name="Group 5">
            <a:extLst>
              <a:ext uri="{FF2B5EF4-FFF2-40B4-BE49-F238E27FC236}">
                <a16:creationId xmlns:a16="http://schemas.microsoft.com/office/drawing/2014/main" id="{05B52BB7-3AAE-4301-8B16-44CEC2B67D17}"/>
              </a:ext>
            </a:extLst>
          </p:cNvPr>
          <p:cNvGrpSpPr/>
          <p:nvPr/>
        </p:nvGrpSpPr>
        <p:grpSpPr>
          <a:xfrm>
            <a:off x="4778111" y="1323064"/>
            <a:ext cx="5021869" cy="4797795"/>
            <a:chOff x="4778111" y="1323064"/>
            <a:chExt cx="5021869" cy="4797795"/>
          </a:xfrm>
        </p:grpSpPr>
        <p:pic>
          <p:nvPicPr>
            <p:cNvPr id="52" name="Picture 51">
              <a:extLst>
                <a:ext uri="{FF2B5EF4-FFF2-40B4-BE49-F238E27FC236}">
                  <a16:creationId xmlns:a16="http://schemas.microsoft.com/office/drawing/2014/main" id="{7053825A-A6E8-459F-8C19-FA6FF2CE17E1}"/>
                </a:ext>
              </a:extLst>
            </p:cNvPr>
            <p:cNvPicPr>
              <a:picLocks noChangeAspect="1"/>
            </p:cNvPicPr>
            <p:nvPr/>
          </p:nvPicPr>
          <p:blipFill>
            <a:blip r:embed="rId5"/>
            <a:stretch>
              <a:fillRect/>
            </a:stretch>
          </p:blipFill>
          <p:spPr>
            <a:xfrm>
              <a:off x="4778111" y="1323064"/>
              <a:ext cx="5021869" cy="4797795"/>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D16D758F-1695-424D-9B6D-E66A38CC64C3}"/>
                </a:ext>
              </a:extLst>
            </p:cNvPr>
            <p:cNvSpPr/>
            <p:nvPr/>
          </p:nvSpPr>
          <p:spPr>
            <a:xfrm>
              <a:off x="4986338" y="1381124"/>
              <a:ext cx="1176337" cy="20955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E59F69A-3FC1-42B2-A2EE-EA73708F067F}"/>
                </a:ext>
              </a:extLst>
            </p:cNvPr>
            <p:cNvSpPr/>
            <p:nvPr/>
          </p:nvSpPr>
          <p:spPr>
            <a:xfrm>
              <a:off x="4986338" y="3337819"/>
              <a:ext cx="1219200" cy="17214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FCBC38F-BC30-4E12-ABBF-AECCFD4BA5F4}"/>
                </a:ext>
              </a:extLst>
            </p:cNvPr>
            <p:cNvSpPr/>
            <p:nvPr/>
          </p:nvSpPr>
          <p:spPr>
            <a:xfrm>
              <a:off x="4986338" y="4257675"/>
              <a:ext cx="3495675" cy="13811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A83AEB-691B-4731-92E5-E6B81D2C05EC}"/>
                </a:ext>
              </a:extLst>
            </p:cNvPr>
            <p:cNvSpPr/>
            <p:nvPr/>
          </p:nvSpPr>
          <p:spPr>
            <a:xfrm>
              <a:off x="4986338" y="4752975"/>
              <a:ext cx="1371600" cy="19526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78F79439-F1E9-4C6D-AFD1-D4B9C5829026}"/>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7123899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3" name="TextBox 12">
            <a:extLst>
              <a:ext uri="{FF2B5EF4-FFF2-40B4-BE49-F238E27FC236}">
                <a16:creationId xmlns:a16="http://schemas.microsoft.com/office/drawing/2014/main" id="{C45224F5-8602-4529-A8AB-C62BD032B8C6}"/>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4"/>
              </a:rPr>
              <a:t>https://stackoverflow.com/editing-help</a:t>
            </a:r>
            <a:endParaRPr lang="en-US">
              <a:latin typeface="-apple-system"/>
            </a:endParaRPr>
          </a:p>
          <a:p>
            <a:r>
              <a:rPr lang="en-US">
                <a:latin typeface="-apple-system"/>
                <a:hlinkClick r:id="rId5"/>
              </a:rPr>
              <a:t>https://stackoverflow.com/help/formatting</a:t>
            </a:r>
            <a:endParaRPr lang="en-US">
              <a:latin typeface="-apple-system"/>
            </a:endParaRPr>
          </a:p>
        </p:txBody>
      </p:sp>
      <p:grpSp>
        <p:nvGrpSpPr>
          <p:cNvPr id="10" name="Group 9">
            <a:extLst>
              <a:ext uri="{FF2B5EF4-FFF2-40B4-BE49-F238E27FC236}">
                <a16:creationId xmlns:a16="http://schemas.microsoft.com/office/drawing/2014/main" id="{774BB2E4-6270-428F-AA1C-4697F4B75897}"/>
              </a:ext>
            </a:extLst>
          </p:cNvPr>
          <p:cNvGrpSpPr/>
          <p:nvPr/>
        </p:nvGrpSpPr>
        <p:grpSpPr>
          <a:xfrm>
            <a:off x="6314252" y="3552433"/>
            <a:ext cx="5208039" cy="1888940"/>
            <a:chOff x="6362301" y="3945580"/>
            <a:chExt cx="5208039" cy="1888940"/>
          </a:xfrm>
        </p:grpSpPr>
        <p:pic>
          <p:nvPicPr>
            <p:cNvPr id="23" name="Picture 22">
              <a:extLst>
                <a:ext uri="{FF2B5EF4-FFF2-40B4-BE49-F238E27FC236}">
                  <a16:creationId xmlns:a16="http://schemas.microsoft.com/office/drawing/2014/main" id="{F43EB4EA-6E7D-494C-A86C-79D7CAE103AF}"/>
                </a:ext>
              </a:extLst>
            </p:cNvPr>
            <p:cNvPicPr>
              <a:picLocks noChangeAspect="1"/>
            </p:cNvPicPr>
            <p:nvPr/>
          </p:nvPicPr>
          <p:blipFill>
            <a:blip r:embed="rId6"/>
            <a:stretch>
              <a:fillRect/>
            </a:stretch>
          </p:blipFill>
          <p:spPr>
            <a:xfrm>
              <a:off x="6362301" y="3945580"/>
              <a:ext cx="5182260" cy="116132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F2F7804-F4AA-42BA-8EEB-8135FE516BD5}"/>
                </a:ext>
              </a:extLst>
            </p:cNvPr>
            <p:cNvPicPr>
              <a:picLocks noChangeAspect="1"/>
            </p:cNvPicPr>
            <p:nvPr/>
          </p:nvPicPr>
          <p:blipFill rotWithShape="1">
            <a:blip r:embed="rId7"/>
            <a:srcRect t="56281"/>
            <a:stretch/>
          </p:blipFill>
          <p:spPr>
            <a:xfrm>
              <a:off x="6368955" y="5185621"/>
              <a:ext cx="5201385" cy="648899"/>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D614E30A-3672-4BFB-999F-EC0244E7B9B1}"/>
                </a:ext>
              </a:extLst>
            </p:cNvPr>
            <p:cNvSpPr/>
            <p:nvPr/>
          </p:nvSpPr>
          <p:spPr>
            <a:xfrm>
              <a:off x="9565241" y="4048693"/>
              <a:ext cx="717400" cy="11677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3A97CE0-C5A7-4529-B1AD-7BFEA7EBBF48}"/>
                </a:ext>
              </a:extLst>
            </p:cNvPr>
            <p:cNvSpPr/>
            <p:nvPr/>
          </p:nvSpPr>
          <p:spPr>
            <a:xfrm>
              <a:off x="9118201" y="4536680"/>
              <a:ext cx="1200000" cy="11677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1CD278-ACFB-40C0-9645-E8B5E641EB61}"/>
                </a:ext>
              </a:extLst>
            </p:cNvPr>
            <p:cNvSpPr/>
            <p:nvPr/>
          </p:nvSpPr>
          <p:spPr>
            <a:xfrm>
              <a:off x="11059881" y="4499256"/>
              <a:ext cx="274320" cy="15419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0F1EC6E-91CC-44B4-8372-1658182568E5}"/>
                </a:ext>
              </a:extLst>
            </p:cNvPr>
            <p:cNvSpPr/>
            <p:nvPr/>
          </p:nvSpPr>
          <p:spPr>
            <a:xfrm>
              <a:off x="8955641" y="4683695"/>
              <a:ext cx="1200000" cy="17116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8519625-3310-4793-BB3F-27ADD1854360}"/>
                </a:ext>
              </a:extLst>
            </p:cNvPr>
            <p:cNvSpPr/>
            <p:nvPr/>
          </p:nvSpPr>
          <p:spPr>
            <a:xfrm>
              <a:off x="6426921" y="4209696"/>
              <a:ext cx="838200" cy="16764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9CF60E2-1CA2-4543-AA9D-71A250313C29}"/>
                </a:ext>
              </a:extLst>
            </p:cNvPr>
            <p:cNvSpPr/>
            <p:nvPr/>
          </p:nvSpPr>
          <p:spPr>
            <a:xfrm>
              <a:off x="7473401" y="4683694"/>
              <a:ext cx="477520" cy="17116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467CC92-4E63-4202-9010-2B76BE7EA4E3}"/>
                </a:ext>
              </a:extLst>
            </p:cNvPr>
            <p:cNvSpPr/>
            <p:nvPr/>
          </p:nvSpPr>
          <p:spPr>
            <a:xfrm>
              <a:off x="6368955" y="4801803"/>
              <a:ext cx="240846" cy="25204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96F7F35-D6CD-4739-B5E0-6AB4457DF3DC}"/>
                </a:ext>
              </a:extLst>
            </p:cNvPr>
            <p:cNvSpPr/>
            <p:nvPr/>
          </p:nvSpPr>
          <p:spPr>
            <a:xfrm>
              <a:off x="9289339" y="5391565"/>
              <a:ext cx="1028862" cy="26901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8F3E858-A488-402D-9BA3-114C0259293B}"/>
                </a:ext>
              </a:extLst>
            </p:cNvPr>
            <p:cNvSpPr/>
            <p:nvPr/>
          </p:nvSpPr>
          <p:spPr>
            <a:xfrm>
              <a:off x="8763721" y="5391565"/>
              <a:ext cx="191920" cy="25813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ontent Placeholder 34">
            <a:extLst>
              <a:ext uri="{FF2B5EF4-FFF2-40B4-BE49-F238E27FC236}">
                <a16:creationId xmlns:a16="http://schemas.microsoft.com/office/drawing/2014/main" id="{FF85B463-3089-49F8-B3C1-73DC8680C9B6}"/>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2800" b="0" strike="noStrike" spc="-1">
                <a:solidFill>
                  <a:srgbClr val="000000"/>
                </a:solidFill>
                <a:latin typeface="-apple-system"/>
              </a:rPr>
              <a:t>3.2. Markdown</a:t>
            </a:r>
            <a:r>
              <a:rPr lang="en-US" sz="2800" spc="-1">
                <a:solidFill>
                  <a:srgbClr val="000000"/>
                </a:solidFill>
                <a:latin typeface="-apple-system"/>
              </a:rPr>
              <a:t> - Guide</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000" b="0" strike="noStrike" spc="-1">
                <a:solidFill>
                  <a:srgbClr val="000000"/>
                </a:solidFill>
                <a:latin typeface="-apple-system"/>
              </a:rPr>
              <a:t>Heading</a:t>
            </a:r>
            <a:endParaRPr lang="fa-IR" sz="20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0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z="1400"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sz="1400" b="0" strike="noStrike" spc="-1">
                <a:solidFill>
                  <a:srgbClr val="000000"/>
                </a:solidFill>
                <a:latin typeface="-apple-system"/>
              </a:rPr>
              <a:t>Inline code</a:t>
            </a:r>
            <a:endParaRPr lang="en-US" sz="1400" b="0" strike="noStrike" spc="-1">
              <a:solidFill>
                <a:srgbClr val="FF0000"/>
              </a:solidFill>
              <a:latin typeface="-apple-system"/>
            </a:endParaRPr>
          </a:p>
        </p:txBody>
      </p:sp>
      <p:pic>
        <p:nvPicPr>
          <p:cNvPr id="3" name="Picture 2">
            <a:extLst>
              <a:ext uri="{FF2B5EF4-FFF2-40B4-BE49-F238E27FC236}">
                <a16:creationId xmlns:a16="http://schemas.microsoft.com/office/drawing/2014/main" id="{36485638-B368-4156-AE12-15AA01C05D42}"/>
              </a:ext>
            </a:extLst>
          </p:cNvPr>
          <p:cNvPicPr>
            <a:picLocks noChangeAspect="1"/>
          </p:cNvPicPr>
          <p:nvPr/>
        </p:nvPicPr>
        <p:blipFill>
          <a:blip r:embed="rId8"/>
          <a:stretch>
            <a:fillRect/>
          </a:stretch>
        </p:blipFill>
        <p:spPr>
          <a:xfrm>
            <a:off x="1178854" y="3143674"/>
            <a:ext cx="4534434" cy="278601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26BDA2DB-486B-4C52-911A-4012A4884DF2}"/>
              </a:ext>
            </a:extLst>
          </p:cNvPr>
          <p:cNvSpPr/>
          <p:nvPr/>
        </p:nvSpPr>
        <p:spPr>
          <a:xfrm>
            <a:off x="4157663" y="3143674"/>
            <a:ext cx="471487" cy="28532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D5E841-4375-4E61-ABD9-1084315C3ABF}"/>
              </a:ext>
            </a:extLst>
          </p:cNvPr>
          <p:cNvSpPr/>
          <p:nvPr/>
        </p:nvSpPr>
        <p:spPr>
          <a:xfrm>
            <a:off x="1514475" y="3143674"/>
            <a:ext cx="1100138" cy="28532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500780-8FAB-4DC0-95CC-777BE39DA10B}"/>
              </a:ext>
            </a:extLst>
          </p:cNvPr>
          <p:cNvSpPr/>
          <p:nvPr/>
        </p:nvSpPr>
        <p:spPr>
          <a:xfrm>
            <a:off x="3686176" y="4209696"/>
            <a:ext cx="471487" cy="2895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0E163E-AE47-47FA-AAFD-D86E8BC84D19}"/>
              </a:ext>
            </a:extLst>
          </p:cNvPr>
          <p:cNvSpPr/>
          <p:nvPr/>
        </p:nvSpPr>
        <p:spPr>
          <a:xfrm>
            <a:off x="2514600" y="5106239"/>
            <a:ext cx="400050" cy="28532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25BCC3D3-736E-43C0-9F30-741934EC6F13}"/>
              </a:ext>
            </a:extLst>
          </p:cNvPr>
          <p:cNvGrpSpPr/>
          <p:nvPr/>
        </p:nvGrpSpPr>
        <p:grpSpPr>
          <a:xfrm>
            <a:off x="6344849" y="1671350"/>
            <a:ext cx="5146846" cy="1631647"/>
            <a:chOff x="515520" y="3511825"/>
            <a:chExt cx="5001592" cy="1585599"/>
          </a:xfrm>
        </p:grpSpPr>
        <p:pic>
          <p:nvPicPr>
            <p:cNvPr id="36" name="Picture 35">
              <a:extLst>
                <a:ext uri="{FF2B5EF4-FFF2-40B4-BE49-F238E27FC236}">
                  <a16:creationId xmlns:a16="http://schemas.microsoft.com/office/drawing/2014/main" id="{BF3B9BAB-FC7A-4BC4-BE71-44AD169E396F}"/>
                </a:ext>
              </a:extLst>
            </p:cNvPr>
            <p:cNvPicPr>
              <a:picLocks noChangeAspect="1"/>
            </p:cNvPicPr>
            <p:nvPr/>
          </p:nvPicPr>
          <p:blipFill>
            <a:blip r:embed="rId9"/>
            <a:stretch>
              <a:fillRect/>
            </a:stretch>
          </p:blipFill>
          <p:spPr>
            <a:xfrm>
              <a:off x="515520" y="3511825"/>
              <a:ext cx="5001592" cy="1585599"/>
            </a:xfrm>
            <a:prstGeom prst="rect">
              <a:avLst/>
            </a:prstGeom>
            <a:ln>
              <a:noFill/>
            </a:ln>
            <a:effectLst>
              <a:outerShdw blurRad="292100" dist="139700" dir="2700000" algn="tl" rotWithShape="0">
                <a:srgbClr val="333333">
                  <a:alpha val="65000"/>
                </a:srgbClr>
              </a:outerShdw>
            </a:effectLst>
          </p:spPr>
        </p:pic>
        <p:sp>
          <p:nvSpPr>
            <p:cNvPr id="38" name="Rectangle 37">
              <a:extLst>
                <a:ext uri="{FF2B5EF4-FFF2-40B4-BE49-F238E27FC236}">
                  <a16:creationId xmlns:a16="http://schemas.microsoft.com/office/drawing/2014/main" id="{3AEE449E-3599-4B37-BC47-6FE00E4000AA}"/>
                </a:ext>
              </a:extLst>
            </p:cNvPr>
            <p:cNvSpPr/>
            <p:nvPr/>
          </p:nvSpPr>
          <p:spPr>
            <a:xfrm>
              <a:off x="3261360" y="3581400"/>
              <a:ext cx="1630680" cy="1981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582C7A9-AAD9-46AD-AC76-FDA7C3E2EB69}"/>
                </a:ext>
              </a:extLst>
            </p:cNvPr>
            <p:cNvSpPr/>
            <p:nvPr/>
          </p:nvSpPr>
          <p:spPr>
            <a:xfrm>
              <a:off x="2331720" y="3840568"/>
              <a:ext cx="982980" cy="19812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a:extLst>
              <a:ext uri="{FF2B5EF4-FFF2-40B4-BE49-F238E27FC236}">
                <a16:creationId xmlns:a16="http://schemas.microsoft.com/office/drawing/2014/main" id="{0B3903A8-F2E6-45CF-9BFA-77DFC1C07E46}"/>
              </a:ext>
            </a:extLst>
          </p:cNvPr>
          <p:cNvPicPr>
            <a:picLocks noChangeAspect="1"/>
          </p:cNvPicPr>
          <p:nvPr/>
        </p:nvPicPr>
        <p:blipFill>
          <a:blip r:embed="rId10"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85506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6" name="PlaceHolder 1">
            <a:extLst>
              <a:ext uri="{FF2B5EF4-FFF2-40B4-BE49-F238E27FC236}">
                <a16:creationId xmlns:a16="http://schemas.microsoft.com/office/drawing/2014/main" id="{4C2AF49C-0417-407B-85FF-C3E925A7DA0C}"/>
              </a:ext>
            </a:extLst>
          </p:cNvPr>
          <p:cNvSpPr txBox="1">
            <a:spLocks/>
          </p:cNvSpPr>
          <p:nvPr/>
        </p:nvSpPr>
        <p:spPr>
          <a:xfrm>
            <a:off x="645120" y="1466774"/>
            <a:ext cx="10515240" cy="573424"/>
          </a:xfrm>
          <a:prstGeom prst="rect">
            <a:avLst/>
          </a:prstGeom>
          <a:noFill/>
          <a:ln w="0">
            <a:no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pc="-1">
                <a:solidFill>
                  <a:srgbClr val="000000"/>
                </a:solidFill>
                <a:latin typeface="-apple-system"/>
              </a:rPr>
              <a:t>There is no Magic!</a:t>
            </a:r>
          </a:p>
          <a:p>
            <a:pPr marL="285750" indent="-285750">
              <a:buFont typeface="Arial" panose="020B0604020202020204" pitchFamily="34" charset="0"/>
              <a:buChar char="•"/>
            </a:pPr>
            <a:endParaRPr lang="en-US" sz="1600" spc="-1">
              <a:solidFill>
                <a:srgbClr val="000000"/>
              </a:solidFill>
              <a:latin typeface="-apple-system"/>
            </a:endParaRPr>
          </a:p>
        </p:txBody>
      </p:sp>
      <p:pic>
        <p:nvPicPr>
          <p:cNvPr id="3" name="Picture 2">
            <a:extLst>
              <a:ext uri="{FF2B5EF4-FFF2-40B4-BE49-F238E27FC236}">
                <a16:creationId xmlns:a16="http://schemas.microsoft.com/office/drawing/2014/main" id="{43906BCB-AA39-4CBB-94C6-90BB6AC8947A}"/>
              </a:ext>
            </a:extLst>
          </p:cNvPr>
          <p:cNvPicPr>
            <a:picLocks noChangeAspect="1"/>
          </p:cNvPicPr>
          <p:nvPr/>
        </p:nvPicPr>
        <p:blipFill rotWithShape="1">
          <a:blip r:embed="rId4"/>
          <a:srcRect l="30180" r="2707"/>
          <a:stretch/>
        </p:blipFill>
        <p:spPr>
          <a:xfrm>
            <a:off x="3779346" y="1838397"/>
            <a:ext cx="4633309" cy="4602483"/>
          </a:xfrm>
          <a:prstGeom prst="ellipse">
            <a:avLst/>
          </a:prstGeom>
          <a:ln>
            <a:noFill/>
          </a:ln>
          <a:effectLst>
            <a:softEdge rad="112500"/>
          </a:effectLst>
        </p:spPr>
      </p:pic>
    </p:spTree>
    <p:extLst>
      <p:ext uri="{BB962C8B-B14F-4D97-AF65-F5344CB8AC3E}">
        <p14:creationId xmlns:p14="http://schemas.microsoft.com/office/powerpoint/2010/main" val="10276752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3" name="TextBox 12">
            <a:extLst>
              <a:ext uri="{FF2B5EF4-FFF2-40B4-BE49-F238E27FC236}">
                <a16:creationId xmlns:a16="http://schemas.microsoft.com/office/drawing/2014/main" id="{C45224F5-8602-4529-A8AB-C62BD032B8C6}"/>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4"/>
              </a:rPr>
              <a:t>https://stackoverflow.com/editing-help</a:t>
            </a:r>
            <a:endParaRPr lang="en-US">
              <a:latin typeface="-apple-system"/>
            </a:endParaRPr>
          </a:p>
          <a:p>
            <a:r>
              <a:rPr lang="en-US">
                <a:latin typeface="-apple-system"/>
                <a:hlinkClick r:id="rId5"/>
              </a:rPr>
              <a:t>https://stackoverflow.com/help/formatting</a:t>
            </a:r>
            <a:endParaRPr lang="en-US">
              <a:latin typeface="-apple-system"/>
            </a:endParaRPr>
          </a:p>
        </p:txBody>
      </p:sp>
      <p:sp>
        <p:nvSpPr>
          <p:cNvPr id="37" name="Content Placeholder 34">
            <a:extLst>
              <a:ext uri="{FF2B5EF4-FFF2-40B4-BE49-F238E27FC236}">
                <a16:creationId xmlns:a16="http://schemas.microsoft.com/office/drawing/2014/main" id="{FF85B463-3089-49F8-B3C1-73DC8680C9B6}"/>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a:solidFill>
                  <a:srgbClr val="000000"/>
                </a:solidFill>
                <a:latin typeface="-apple-system"/>
              </a:rPr>
              <a:t>3.2. Markdown</a:t>
            </a:r>
            <a:r>
              <a:rPr lang="en-US" sz="3600" spc="-1">
                <a:solidFill>
                  <a:srgbClr val="000000"/>
                </a:solidFill>
                <a:latin typeface="-apple-system"/>
              </a:rPr>
              <a:t> - Guide</a:t>
            </a:r>
            <a:endParaRPr lang="fa-IR" sz="36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Heading</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b="0" strike="noStrike" spc="-1">
                <a:solidFill>
                  <a:srgbClr val="000000"/>
                </a:solidFill>
                <a:latin typeface="-apple-system"/>
              </a:rPr>
              <a:t>Inline code</a:t>
            </a:r>
            <a:endParaRPr lang="fa-IR" spc="-1">
              <a:solidFill>
                <a:srgbClr val="FF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spc="-1">
                <a:latin typeface="-apple-system"/>
              </a:rPr>
              <a:t>Bold</a:t>
            </a:r>
            <a:r>
              <a:rPr lang="en-US" spc="-1">
                <a:solidFill>
                  <a:srgbClr val="FF0000"/>
                </a:solidFill>
                <a:latin typeface="-apple-system"/>
              </a:rPr>
              <a:t>	</a:t>
            </a:r>
            <a:endParaRPr lang="fa-IR" b="0" strike="noStrike" spc="-1">
              <a:solidFill>
                <a:srgbClr val="000000"/>
              </a:solidFill>
              <a:latin typeface="-apple-system"/>
            </a:endParaRPr>
          </a:p>
        </p:txBody>
      </p:sp>
      <p:pic>
        <p:nvPicPr>
          <p:cNvPr id="12" name="Picture 11">
            <a:extLst>
              <a:ext uri="{FF2B5EF4-FFF2-40B4-BE49-F238E27FC236}">
                <a16:creationId xmlns:a16="http://schemas.microsoft.com/office/drawing/2014/main" id="{F8C1A4D8-E24E-46DB-8A4B-CB280EE5F5F6}"/>
              </a:ext>
            </a:extLst>
          </p:cNvPr>
          <p:cNvPicPr>
            <a:picLocks noChangeAspect="1"/>
          </p:cNvPicPr>
          <p:nvPr/>
        </p:nvPicPr>
        <p:blipFill>
          <a:blip r:embed="rId6"/>
          <a:stretch>
            <a:fillRect/>
          </a:stretch>
        </p:blipFill>
        <p:spPr>
          <a:xfrm>
            <a:off x="4326272" y="2505861"/>
            <a:ext cx="5715495" cy="2804403"/>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785ADEE8-B638-48AF-BF7D-695EFB6E0D59}"/>
              </a:ext>
            </a:extLst>
          </p:cNvPr>
          <p:cNvSpPr/>
          <p:nvPr/>
        </p:nvSpPr>
        <p:spPr>
          <a:xfrm>
            <a:off x="6215605" y="2974694"/>
            <a:ext cx="196770" cy="13889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505C5C-F275-479B-B838-BA0ABFF2E229}"/>
              </a:ext>
            </a:extLst>
          </p:cNvPr>
          <p:cNvSpPr/>
          <p:nvPr/>
        </p:nvSpPr>
        <p:spPr>
          <a:xfrm>
            <a:off x="4502552" y="2974694"/>
            <a:ext cx="196770" cy="17749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E604DDB-B203-4A50-A0DC-DB1FFA24DB87}"/>
              </a:ext>
            </a:extLst>
          </p:cNvPr>
          <p:cNvCxnSpPr/>
          <p:nvPr/>
        </p:nvCxnSpPr>
        <p:spPr>
          <a:xfrm>
            <a:off x="4803494" y="3152192"/>
            <a:ext cx="0" cy="153555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26A872C-36B8-47CC-A283-0A89E93653E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112754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3" name="TextBox 12">
            <a:extLst>
              <a:ext uri="{FF2B5EF4-FFF2-40B4-BE49-F238E27FC236}">
                <a16:creationId xmlns:a16="http://schemas.microsoft.com/office/drawing/2014/main" id="{C45224F5-8602-4529-A8AB-C62BD032B8C6}"/>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4"/>
              </a:rPr>
              <a:t>https://stackoverflow.com/editing-help</a:t>
            </a:r>
            <a:endParaRPr lang="en-US">
              <a:latin typeface="-apple-system"/>
            </a:endParaRPr>
          </a:p>
          <a:p>
            <a:r>
              <a:rPr lang="en-US">
                <a:latin typeface="-apple-system"/>
                <a:hlinkClick r:id="rId5"/>
              </a:rPr>
              <a:t>https://stackoverflow.com/help/formatting</a:t>
            </a:r>
            <a:endParaRPr lang="en-US">
              <a:latin typeface="-apple-system"/>
            </a:endParaRPr>
          </a:p>
        </p:txBody>
      </p:sp>
      <p:grpSp>
        <p:nvGrpSpPr>
          <p:cNvPr id="11" name="Group 10">
            <a:extLst>
              <a:ext uri="{FF2B5EF4-FFF2-40B4-BE49-F238E27FC236}">
                <a16:creationId xmlns:a16="http://schemas.microsoft.com/office/drawing/2014/main" id="{0845EFB6-B462-4E97-814F-584207F3D34C}"/>
              </a:ext>
            </a:extLst>
          </p:cNvPr>
          <p:cNvGrpSpPr/>
          <p:nvPr/>
        </p:nvGrpSpPr>
        <p:grpSpPr>
          <a:xfrm>
            <a:off x="4349052" y="2590702"/>
            <a:ext cx="5448772" cy="2248095"/>
            <a:chOff x="4349052" y="2590702"/>
            <a:chExt cx="5448772" cy="2248095"/>
          </a:xfrm>
        </p:grpSpPr>
        <p:pic>
          <p:nvPicPr>
            <p:cNvPr id="14" name="Picture 13">
              <a:extLst>
                <a:ext uri="{FF2B5EF4-FFF2-40B4-BE49-F238E27FC236}">
                  <a16:creationId xmlns:a16="http://schemas.microsoft.com/office/drawing/2014/main" id="{8C2067EA-3C3C-4F28-9688-2AE83C214A99}"/>
                </a:ext>
              </a:extLst>
            </p:cNvPr>
            <p:cNvPicPr>
              <a:picLocks noChangeAspect="1"/>
            </p:cNvPicPr>
            <p:nvPr/>
          </p:nvPicPr>
          <p:blipFill>
            <a:blip r:embed="rId6"/>
            <a:stretch>
              <a:fillRect/>
            </a:stretch>
          </p:blipFill>
          <p:spPr>
            <a:xfrm>
              <a:off x="4349052" y="2590702"/>
              <a:ext cx="5448772" cy="2248095"/>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82B0AC5D-B13A-42C0-B95A-972859DC951A}"/>
                </a:ext>
              </a:extLst>
            </p:cNvPr>
            <p:cNvSpPr/>
            <p:nvPr/>
          </p:nvSpPr>
          <p:spPr>
            <a:xfrm>
              <a:off x="8529637" y="3192824"/>
              <a:ext cx="1143000" cy="20002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Content Placeholder 34">
            <a:extLst>
              <a:ext uri="{FF2B5EF4-FFF2-40B4-BE49-F238E27FC236}">
                <a16:creationId xmlns:a16="http://schemas.microsoft.com/office/drawing/2014/main" id="{9A319BCA-1ACC-4633-AB7A-BD92718761AF}"/>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a:solidFill>
                  <a:srgbClr val="000000"/>
                </a:solidFill>
                <a:latin typeface="-apple-system"/>
              </a:rPr>
              <a:t>3.2. Markdown</a:t>
            </a:r>
            <a:r>
              <a:rPr lang="en-US" sz="3600" spc="-1">
                <a:solidFill>
                  <a:srgbClr val="000000"/>
                </a:solidFill>
                <a:latin typeface="-apple-system"/>
              </a:rPr>
              <a:t> - Guide</a:t>
            </a:r>
            <a:endParaRPr lang="fa-IR" sz="36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Heading</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b="0" strike="noStrike" spc="-1">
                <a:solidFill>
                  <a:srgbClr val="000000"/>
                </a:solidFill>
                <a:latin typeface="-apple-system"/>
              </a:rPr>
              <a:t>Inline code</a:t>
            </a:r>
            <a:endParaRPr lang="fa-IR" spc="-1">
              <a:solidFill>
                <a:srgbClr val="FF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spc="-1">
                <a:latin typeface="-apple-system"/>
              </a:rPr>
              <a:t>Bold</a:t>
            </a:r>
            <a:r>
              <a:rPr lang="en-US" spc="-1">
                <a:solidFill>
                  <a:srgbClr val="FF0000"/>
                </a:solidFill>
                <a:latin typeface="-apple-system"/>
              </a:rPr>
              <a:t>	</a:t>
            </a:r>
            <a:endParaRPr lang="fa-IR" b="0" strike="noStrike" spc="-1">
              <a:solidFill>
                <a:srgbClr val="000000"/>
              </a:solidFill>
              <a:latin typeface="-apple-system"/>
            </a:endParaRPr>
          </a:p>
        </p:txBody>
      </p:sp>
      <p:pic>
        <p:nvPicPr>
          <p:cNvPr id="9" name="Picture 8">
            <a:extLst>
              <a:ext uri="{FF2B5EF4-FFF2-40B4-BE49-F238E27FC236}">
                <a16:creationId xmlns:a16="http://schemas.microsoft.com/office/drawing/2014/main" id="{AE33A48E-0DC6-472F-8BA8-F4F48777B036}"/>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4518418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68F129A2-6DAF-41E1-854D-47D0E19EA9BB}"/>
              </a:ext>
            </a:extLst>
          </p:cNvPr>
          <p:cNvPicPr>
            <a:picLocks noChangeAspect="1"/>
          </p:cNvPicPr>
          <p:nvPr/>
        </p:nvPicPr>
        <p:blipFill>
          <a:blip r:embed="rId4"/>
          <a:stretch>
            <a:fillRect/>
          </a:stretch>
        </p:blipFill>
        <p:spPr>
          <a:xfrm>
            <a:off x="5773140" y="2043383"/>
            <a:ext cx="4167855" cy="4156357"/>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53E3DE57-1BE8-4671-9BE5-9F4A4E84F48D}"/>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5"/>
              </a:rPr>
              <a:t>https://stackoverflow.com/editing-help</a:t>
            </a:r>
            <a:endParaRPr lang="en-US">
              <a:latin typeface="-apple-system"/>
            </a:endParaRPr>
          </a:p>
          <a:p>
            <a:r>
              <a:rPr lang="en-US">
                <a:latin typeface="-apple-system"/>
                <a:hlinkClick r:id="rId6"/>
              </a:rPr>
              <a:t>https://stackoverflow.com/help/formatting</a:t>
            </a:r>
            <a:endParaRPr lang="en-US">
              <a:latin typeface="-apple-system"/>
            </a:endParaRPr>
          </a:p>
        </p:txBody>
      </p:sp>
      <p:sp>
        <p:nvSpPr>
          <p:cNvPr id="13" name="Content Placeholder 34">
            <a:extLst>
              <a:ext uri="{FF2B5EF4-FFF2-40B4-BE49-F238E27FC236}">
                <a16:creationId xmlns:a16="http://schemas.microsoft.com/office/drawing/2014/main" id="{5B8D3EDD-4593-4F38-87CA-8F0400D9B92E}"/>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a:solidFill>
                  <a:srgbClr val="000000"/>
                </a:solidFill>
                <a:latin typeface="-apple-system"/>
              </a:rPr>
              <a:t>3.2. Markdown</a:t>
            </a:r>
            <a:r>
              <a:rPr lang="en-US" sz="3600" spc="-1">
                <a:solidFill>
                  <a:srgbClr val="000000"/>
                </a:solidFill>
                <a:latin typeface="-apple-system"/>
              </a:rPr>
              <a:t> - Guide</a:t>
            </a:r>
            <a:endParaRPr lang="fa-IR" sz="36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Heading</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b="0" strike="noStrike" spc="-1">
                <a:solidFill>
                  <a:srgbClr val="000000"/>
                </a:solidFill>
                <a:latin typeface="-apple-system"/>
              </a:rPr>
              <a:t>Inline code</a:t>
            </a:r>
            <a:endParaRPr lang="fa-IR" spc="-1">
              <a:solidFill>
                <a:srgbClr val="FF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spc="-1">
                <a:latin typeface="-apple-system"/>
              </a:rPr>
              <a:t>Bold</a:t>
            </a:r>
            <a:r>
              <a:rPr lang="en-US" spc="-1">
                <a:solidFill>
                  <a:srgbClr val="FF0000"/>
                </a:solidFill>
                <a:latin typeface="-apple-system"/>
              </a:rPr>
              <a:t>	</a:t>
            </a:r>
            <a:endParaRPr lang="fa-IR" spc="-1">
              <a:solidFill>
                <a:srgbClr val="FF0000"/>
              </a:solidFill>
              <a:latin typeface="-apple-system"/>
            </a:endParaRPr>
          </a:p>
        </p:txBody>
      </p:sp>
      <p:pic>
        <p:nvPicPr>
          <p:cNvPr id="7" name="Picture 6">
            <a:extLst>
              <a:ext uri="{FF2B5EF4-FFF2-40B4-BE49-F238E27FC236}">
                <a16:creationId xmlns:a16="http://schemas.microsoft.com/office/drawing/2014/main" id="{869F3A08-D13A-4D4A-9D66-E03601D49338}"/>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38793277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2" name="TextBox 11">
            <a:extLst>
              <a:ext uri="{FF2B5EF4-FFF2-40B4-BE49-F238E27FC236}">
                <a16:creationId xmlns:a16="http://schemas.microsoft.com/office/drawing/2014/main" id="{53E3DE57-1BE8-4671-9BE5-9F4A4E84F48D}"/>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4"/>
              </a:rPr>
              <a:t>https://stackoverflow.com/editing-help</a:t>
            </a:r>
            <a:endParaRPr lang="en-US">
              <a:latin typeface="-apple-system"/>
            </a:endParaRPr>
          </a:p>
          <a:p>
            <a:r>
              <a:rPr lang="en-US">
                <a:latin typeface="-apple-system"/>
                <a:hlinkClick r:id="rId5"/>
              </a:rPr>
              <a:t>https://stackoverflow.com/help/formatting</a:t>
            </a:r>
            <a:endParaRPr lang="en-US">
              <a:latin typeface="-apple-system"/>
            </a:endParaRPr>
          </a:p>
        </p:txBody>
      </p:sp>
      <p:grpSp>
        <p:nvGrpSpPr>
          <p:cNvPr id="13" name="Group 12">
            <a:extLst>
              <a:ext uri="{FF2B5EF4-FFF2-40B4-BE49-F238E27FC236}">
                <a16:creationId xmlns:a16="http://schemas.microsoft.com/office/drawing/2014/main" id="{7D5C8BB3-0DE2-44C4-9129-E305F8D22951}"/>
              </a:ext>
            </a:extLst>
          </p:cNvPr>
          <p:cNvGrpSpPr/>
          <p:nvPr/>
        </p:nvGrpSpPr>
        <p:grpSpPr>
          <a:xfrm>
            <a:off x="5147207" y="1360171"/>
            <a:ext cx="5885069" cy="5204790"/>
            <a:chOff x="4278528" y="2181655"/>
            <a:chExt cx="4536098" cy="4011752"/>
          </a:xfrm>
        </p:grpSpPr>
        <p:pic>
          <p:nvPicPr>
            <p:cNvPr id="3" name="Picture 2">
              <a:extLst>
                <a:ext uri="{FF2B5EF4-FFF2-40B4-BE49-F238E27FC236}">
                  <a16:creationId xmlns:a16="http://schemas.microsoft.com/office/drawing/2014/main" id="{9A1555E6-9A29-41B6-BA1C-64AD97131CF2}"/>
                </a:ext>
              </a:extLst>
            </p:cNvPr>
            <p:cNvPicPr>
              <a:picLocks noChangeAspect="1"/>
            </p:cNvPicPr>
            <p:nvPr/>
          </p:nvPicPr>
          <p:blipFill>
            <a:blip r:embed="rId6"/>
            <a:stretch>
              <a:fillRect/>
            </a:stretch>
          </p:blipFill>
          <p:spPr>
            <a:xfrm>
              <a:off x="4282346" y="2181655"/>
              <a:ext cx="4532280" cy="4011752"/>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7351AC02-6F65-4A33-B8DC-2D15992C9750}"/>
                </a:ext>
              </a:extLst>
            </p:cNvPr>
            <p:cNvSpPr/>
            <p:nvPr/>
          </p:nvSpPr>
          <p:spPr>
            <a:xfrm>
              <a:off x="4400550" y="3028950"/>
              <a:ext cx="1372590" cy="40005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EA950B80-285D-4A66-A422-45757D3F881F}"/>
                </a:ext>
              </a:extLst>
            </p:cNvPr>
            <p:cNvCxnSpPr/>
            <p:nvPr/>
          </p:nvCxnSpPr>
          <p:spPr>
            <a:xfrm>
              <a:off x="5386388" y="3429000"/>
              <a:ext cx="0" cy="107156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17F9B71-7276-4492-98B6-5A304E9089D6}"/>
                </a:ext>
              </a:extLst>
            </p:cNvPr>
            <p:cNvSpPr/>
            <p:nvPr/>
          </p:nvSpPr>
          <p:spPr>
            <a:xfrm>
              <a:off x="4446267" y="3973829"/>
              <a:ext cx="59057" cy="8572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7559714B-9CCC-422C-9E04-BA3FCF7A6C83}"/>
                </a:ext>
              </a:extLst>
            </p:cNvPr>
            <p:cNvCxnSpPr>
              <a:cxnSpLocks/>
            </p:cNvCxnSpPr>
            <p:nvPr/>
          </p:nvCxnSpPr>
          <p:spPr>
            <a:xfrm>
              <a:off x="5367338" y="4881858"/>
              <a:ext cx="0" cy="67598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9" name="Rectangle 18">
              <a:extLst>
                <a:ext uri="{FF2B5EF4-FFF2-40B4-BE49-F238E27FC236}">
                  <a16:creationId xmlns:a16="http://schemas.microsoft.com/office/drawing/2014/main" id="{A4C58790-C005-40ED-ADCE-A68C599F08E6}"/>
                </a:ext>
              </a:extLst>
            </p:cNvPr>
            <p:cNvSpPr/>
            <p:nvPr/>
          </p:nvSpPr>
          <p:spPr>
            <a:xfrm>
              <a:off x="4387251" y="4464977"/>
              <a:ext cx="1381081" cy="43563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B0581F4-819C-4063-8556-979B188EB898}"/>
                </a:ext>
              </a:extLst>
            </p:cNvPr>
            <p:cNvSpPr/>
            <p:nvPr/>
          </p:nvSpPr>
          <p:spPr>
            <a:xfrm>
              <a:off x="4278528" y="5539084"/>
              <a:ext cx="4532280" cy="61157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Content Placeholder 34">
            <a:extLst>
              <a:ext uri="{FF2B5EF4-FFF2-40B4-BE49-F238E27FC236}">
                <a16:creationId xmlns:a16="http://schemas.microsoft.com/office/drawing/2014/main" id="{DD2AF3EA-4B5D-4462-8765-183EDFDD01DB}"/>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a:solidFill>
                  <a:srgbClr val="000000"/>
                </a:solidFill>
                <a:latin typeface="-apple-system"/>
              </a:rPr>
              <a:t>3.2. Markdown</a:t>
            </a:r>
            <a:r>
              <a:rPr lang="en-US" sz="3600" spc="-1">
                <a:solidFill>
                  <a:srgbClr val="000000"/>
                </a:solidFill>
                <a:latin typeface="-apple-system"/>
              </a:rPr>
              <a:t> - Guide</a:t>
            </a:r>
            <a:endParaRPr lang="fa-IR" sz="36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Heading</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b="0" strike="noStrike" spc="-1">
                <a:solidFill>
                  <a:srgbClr val="000000"/>
                </a:solidFill>
                <a:latin typeface="-apple-system"/>
              </a:rPr>
              <a:t>Inline code</a:t>
            </a:r>
            <a:endParaRPr lang="fa-IR" spc="-1">
              <a:solidFill>
                <a:srgbClr val="FF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spc="-1">
                <a:latin typeface="-apple-system"/>
              </a:rPr>
              <a:t>Bold</a:t>
            </a:r>
            <a:r>
              <a:rPr lang="en-US" spc="-1">
                <a:solidFill>
                  <a:srgbClr val="FF0000"/>
                </a:solidFill>
                <a:latin typeface="-apple-system"/>
              </a:rPr>
              <a:t>	</a:t>
            </a:r>
            <a:endParaRPr lang="fa-IR" spc="-1">
              <a:solidFill>
                <a:srgbClr val="FF0000"/>
              </a:solidFill>
              <a:latin typeface="-apple-system"/>
            </a:endParaRP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Table</a:t>
            </a:r>
            <a:endParaRPr lang="fa-IR" sz="2800" spc="-1">
              <a:latin typeface="-apple-system"/>
            </a:endParaRPr>
          </a:p>
        </p:txBody>
      </p:sp>
      <p:pic>
        <p:nvPicPr>
          <p:cNvPr id="14" name="Picture 13">
            <a:extLst>
              <a:ext uri="{FF2B5EF4-FFF2-40B4-BE49-F238E27FC236}">
                <a16:creationId xmlns:a16="http://schemas.microsoft.com/office/drawing/2014/main" id="{CFA9F747-02C2-4477-814B-98D5D521931D}"/>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205210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2" name="TextBox 11">
            <a:extLst>
              <a:ext uri="{FF2B5EF4-FFF2-40B4-BE49-F238E27FC236}">
                <a16:creationId xmlns:a16="http://schemas.microsoft.com/office/drawing/2014/main" id="{53E3DE57-1BE8-4671-9BE5-9F4A4E84F48D}"/>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4"/>
              </a:rPr>
              <a:t>https://stackoverflow.com/editing-help</a:t>
            </a:r>
            <a:endParaRPr lang="en-US">
              <a:latin typeface="-apple-system"/>
            </a:endParaRPr>
          </a:p>
          <a:p>
            <a:r>
              <a:rPr lang="en-US">
                <a:latin typeface="-apple-system"/>
                <a:hlinkClick r:id="rId5"/>
              </a:rPr>
              <a:t>https://stackoverflow.com/help/formatting</a:t>
            </a:r>
            <a:endParaRPr lang="en-US">
              <a:latin typeface="-apple-system"/>
            </a:endParaRPr>
          </a:p>
        </p:txBody>
      </p:sp>
      <p:sp>
        <p:nvSpPr>
          <p:cNvPr id="21" name="Content Placeholder 34">
            <a:extLst>
              <a:ext uri="{FF2B5EF4-FFF2-40B4-BE49-F238E27FC236}">
                <a16:creationId xmlns:a16="http://schemas.microsoft.com/office/drawing/2014/main" id="{DD2AF3EA-4B5D-4462-8765-183EDFDD01DB}"/>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a:solidFill>
                  <a:srgbClr val="000000"/>
                </a:solidFill>
                <a:latin typeface="-apple-system"/>
              </a:rPr>
              <a:t>3.2. Markdown</a:t>
            </a:r>
            <a:r>
              <a:rPr lang="en-US" sz="3600" spc="-1">
                <a:solidFill>
                  <a:srgbClr val="000000"/>
                </a:solidFill>
                <a:latin typeface="-apple-system"/>
              </a:rPr>
              <a:t> - Guide</a:t>
            </a:r>
            <a:endParaRPr lang="fa-IR" sz="36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Heading</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b="0" strike="noStrike" spc="-1">
                <a:solidFill>
                  <a:srgbClr val="000000"/>
                </a:solidFill>
                <a:latin typeface="-apple-system"/>
              </a:rPr>
              <a:t>Inline code</a:t>
            </a:r>
            <a:endParaRPr lang="fa-IR" spc="-1">
              <a:solidFill>
                <a:srgbClr val="FF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spc="-1">
                <a:latin typeface="-apple-system"/>
              </a:rPr>
              <a:t>Bold</a:t>
            </a:r>
            <a:r>
              <a:rPr lang="en-US" spc="-1">
                <a:solidFill>
                  <a:srgbClr val="FF0000"/>
                </a:solidFill>
                <a:latin typeface="-apple-system"/>
              </a:rPr>
              <a:t>	</a:t>
            </a:r>
            <a:endParaRPr lang="fa-IR" spc="-1">
              <a:solidFill>
                <a:srgbClr val="FF0000"/>
              </a:solidFill>
              <a:latin typeface="-apple-system"/>
            </a:endParaRP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Table</a:t>
            </a:r>
            <a:endParaRPr lang="fa-IR" sz="2800" spc="-1">
              <a:latin typeface="-apple-system"/>
            </a:endParaRP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List</a:t>
            </a:r>
            <a:endParaRPr lang="fa-IR" sz="2800" spc="-1">
              <a:latin typeface="-apple-system"/>
            </a:endParaRPr>
          </a:p>
        </p:txBody>
      </p:sp>
      <p:pic>
        <p:nvPicPr>
          <p:cNvPr id="11" name="Picture 10">
            <a:extLst>
              <a:ext uri="{FF2B5EF4-FFF2-40B4-BE49-F238E27FC236}">
                <a16:creationId xmlns:a16="http://schemas.microsoft.com/office/drawing/2014/main" id="{E389806F-63D0-4E27-AB3C-25E6EF2D6C99}"/>
              </a:ext>
            </a:extLst>
          </p:cNvPr>
          <p:cNvPicPr>
            <a:picLocks noChangeAspect="1"/>
          </p:cNvPicPr>
          <p:nvPr/>
        </p:nvPicPr>
        <p:blipFill>
          <a:blip r:embed="rId6"/>
          <a:stretch>
            <a:fillRect/>
          </a:stretch>
        </p:blipFill>
        <p:spPr>
          <a:xfrm>
            <a:off x="5651117" y="1559535"/>
            <a:ext cx="3991219" cy="4753431"/>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DDC986E1-295C-4997-870F-C639C89C0842}"/>
              </a:ext>
            </a:extLst>
          </p:cNvPr>
          <p:cNvSpPr/>
          <p:nvPr/>
        </p:nvSpPr>
        <p:spPr>
          <a:xfrm>
            <a:off x="5753100" y="4038600"/>
            <a:ext cx="1155700" cy="6731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8A5D9E-0A3B-4B1D-9D66-8FA0FFE825BD}"/>
              </a:ext>
            </a:extLst>
          </p:cNvPr>
          <p:cNvSpPr/>
          <p:nvPr/>
        </p:nvSpPr>
        <p:spPr>
          <a:xfrm>
            <a:off x="5753100" y="5486400"/>
            <a:ext cx="990600" cy="82656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312A1FA8-39B8-49F6-B0F1-9205DBCC5F3C}"/>
              </a:ext>
            </a:extLst>
          </p:cNvPr>
          <p:cNvCxnSpPr>
            <a:stCxn id="14" idx="2"/>
          </p:cNvCxnSpPr>
          <p:nvPr/>
        </p:nvCxnSpPr>
        <p:spPr>
          <a:xfrm flipH="1">
            <a:off x="6304458" y="4711700"/>
            <a:ext cx="26492" cy="7747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77F5482-A504-40BA-A563-5DFD05C74C84}"/>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0797618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2" name="TextBox 11">
            <a:extLst>
              <a:ext uri="{FF2B5EF4-FFF2-40B4-BE49-F238E27FC236}">
                <a16:creationId xmlns:a16="http://schemas.microsoft.com/office/drawing/2014/main" id="{53E3DE57-1BE8-4671-9BE5-9F4A4E84F48D}"/>
              </a:ext>
            </a:extLst>
          </p:cNvPr>
          <p:cNvSpPr txBox="1"/>
          <p:nvPr/>
        </p:nvSpPr>
        <p:spPr>
          <a:xfrm>
            <a:off x="210840" y="5918629"/>
            <a:ext cx="6093618" cy="646331"/>
          </a:xfrm>
          <a:prstGeom prst="rect">
            <a:avLst/>
          </a:prstGeom>
          <a:noFill/>
        </p:spPr>
        <p:txBody>
          <a:bodyPr wrap="square">
            <a:spAutoFit/>
          </a:bodyPr>
          <a:lstStyle/>
          <a:p>
            <a:r>
              <a:rPr lang="en-US">
                <a:latin typeface="-apple-system"/>
                <a:hlinkClick r:id="rId4"/>
              </a:rPr>
              <a:t>https://stackoverflow.com/editing-help</a:t>
            </a:r>
            <a:endParaRPr lang="en-US">
              <a:latin typeface="-apple-system"/>
            </a:endParaRPr>
          </a:p>
          <a:p>
            <a:r>
              <a:rPr lang="en-US">
                <a:latin typeface="-apple-system"/>
                <a:hlinkClick r:id="rId5"/>
              </a:rPr>
              <a:t>https://stackoverflow.com/help/formatting</a:t>
            </a:r>
            <a:endParaRPr lang="en-US">
              <a:latin typeface="-apple-system"/>
            </a:endParaRPr>
          </a:p>
        </p:txBody>
      </p:sp>
      <p:sp>
        <p:nvSpPr>
          <p:cNvPr id="21" name="Content Placeholder 34">
            <a:extLst>
              <a:ext uri="{FF2B5EF4-FFF2-40B4-BE49-F238E27FC236}">
                <a16:creationId xmlns:a16="http://schemas.microsoft.com/office/drawing/2014/main" id="{DD2AF3EA-4B5D-4462-8765-183EDFDD01DB}"/>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a:solidFill>
                  <a:srgbClr val="000000"/>
                </a:solidFill>
                <a:latin typeface="-apple-system"/>
              </a:rPr>
              <a:t>3.2. Markdown</a:t>
            </a:r>
            <a:r>
              <a:rPr lang="en-US" sz="3600" spc="-1">
                <a:solidFill>
                  <a:srgbClr val="000000"/>
                </a:solidFill>
                <a:latin typeface="-apple-system"/>
              </a:rPr>
              <a:t> - Guide</a:t>
            </a:r>
            <a:endParaRPr lang="fa-IR" sz="36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Heading</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b="0" strike="noStrike" spc="-1">
                <a:solidFill>
                  <a:srgbClr val="000000"/>
                </a:solidFill>
                <a:latin typeface="-apple-system"/>
              </a:rPr>
              <a:t>Inline code</a:t>
            </a:r>
            <a:endParaRPr lang="fa-IR" spc="-1">
              <a:solidFill>
                <a:srgbClr val="FF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spc="-1">
                <a:latin typeface="-apple-system"/>
              </a:rPr>
              <a:t>Bold</a:t>
            </a:r>
            <a:r>
              <a:rPr lang="en-US" spc="-1">
                <a:solidFill>
                  <a:srgbClr val="FF0000"/>
                </a:solidFill>
                <a:latin typeface="-apple-system"/>
              </a:rPr>
              <a:t>	</a:t>
            </a:r>
            <a:endParaRPr lang="fa-IR" spc="-1">
              <a:solidFill>
                <a:srgbClr val="FF0000"/>
              </a:solidFill>
              <a:latin typeface="-apple-system"/>
            </a:endParaRP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Table</a:t>
            </a:r>
            <a:endParaRPr lang="fa-IR" sz="2800" spc="-1">
              <a:latin typeface="-apple-system"/>
            </a:endParaRP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List</a:t>
            </a: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Link</a:t>
            </a:r>
            <a:endParaRPr lang="fa-IR" sz="2800" spc="-1">
              <a:latin typeface="-apple-system"/>
            </a:endParaRPr>
          </a:p>
        </p:txBody>
      </p:sp>
      <p:pic>
        <p:nvPicPr>
          <p:cNvPr id="3" name="Picture 2">
            <a:extLst>
              <a:ext uri="{FF2B5EF4-FFF2-40B4-BE49-F238E27FC236}">
                <a16:creationId xmlns:a16="http://schemas.microsoft.com/office/drawing/2014/main" id="{04B49C9B-46CF-4394-81BE-8C97D9817F44}"/>
              </a:ext>
            </a:extLst>
          </p:cNvPr>
          <p:cNvPicPr>
            <a:picLocks noChangeAspect="1"/>
          </p:cNvPicPr>
          <p:nvPr/>
        </p:nvPicPr>
        <p:blipFill>
          <a:blip r:embed="rId6"/>
          <a:stretch>
            <a:fillRect/>
          </a:stretch>
        </p:blipFill>
        <p:spPr>
          <a:xfrm>
            <a:off x="4789798" y="1960523"/>
            <a:ext cx="5496692" cy="423921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F874A680-58AA-4E8A-843D-C8C636E19751}"/>
              </a:ext>
            </a:extLst>
          </p:cNvPr>
          <p:cNvSpPr/>
          <p:nvPr/>
        </p:nvSpPr>
        <p:spPr>
          <a:xfrm>
            <a:off x="4953000" y="5054600"/>
            <a:ext cx="2743200" cy="279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D85F3DD0-C830-41AE-8E51-52B21A7218BD}"/>
              </a:ext>
            </a:extLst>
          </p:cNvPr>
          <p:cNvCxnSpPr>
            <a:cxnSpLocks/>
          </p:cNvCxnSpPr>
          <p:nvPr/>
        </p:nvCxnSpPr>
        <p:spPr>
          <a:xfrm>
            <a:off x="5638800" y="5334000"/>
            <a:ext cx="0" cy="68580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5B162A8-6772-49E4-8AD8-809CF5F3EC54}"/>
              </a:ext>
            </a:extLst>
          </p:cNvPr>
          <p:cNvSpPr/>
          <p:nvPr/>
        </p:nvSpPr>
        <p:spPr>
          <a:xfrm>
            <a:off x="4789798" y="5918629"/>
            <a:ext cx="849002" cy="28111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FE959E9-0D34-4503-9438-323C1E0889F0}"/>
              </a:ext>
            </a:extLst>
          </p:cNvPr>
          <p:cNvPicPr>
            <a:picLocks noChangeAspect="1"/>
          </p:cNvPicPr>
          <p:nvPr/>
        </p:nvPicPr>
        <p:blipFill>
          <a:blip r:embed="rId7"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1859825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a:t>
            </a:r>
            <a:endParaRPr lang="en-US" sz="4400" b="0" strike="noStrike" spc="-1">
              <a:solidFill>
                <a:srgbClr val="000000"/>
              </a:solidFill>
              <a:latin typeface="Calibri"/>
            </a:endParaRPr>
          </a:p>
        </p:txBody>
      </p:sp>
      <p:pic>
        <p:nvPicPr>
          <p:cNvPr id="167" name="Picture 7"/>
          <p:cNvPicPr/>
          <p:nvPr/>
        </p:nvPicPr>
        <p:blipFill>
          <a:blip r:embed="rId3"/>
          <a:stretch/>
        </p:blipFill>
        <p:spPr>
          <a:xfrm>
            <a:off x="10339560" y="5834520"/>
            <a:ext cx="1641600" cy="730440"/>
          </a:xfrm>
          <a:prstGeom prst="rect">
            <a:avLst/>
          </a:prstGeom>
          <a:ln w="0">
            <a:noFill/>
          </a:ln>
        </p:spPr>
      </p:pic>
      <p:sp>
        <p:nvSpPr>
          <p:cNvPr id="169" name="TextBox 10"/>
          <p:cNvSpPr/>
          <p:nvPr/>
        </p:nvSpPr>
        <p:spPr>
          <a:xfrm>
            <a:off x="210600" y="6211800"/>
            <a:ext cx="60955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apple-system"/>
                <a:hlinkClick r:id="rId4"/>
              </a:rPr>
              <a:t>https://www.markdownguide.org/cheat-sheet/</a:t>
            </a:r>
            <a:endParaRPr lang="en-US" sz="1800" b="0" strike="noStrike" spc="-1">
              <a:latin typeface="-apple-system"/>
            </a:endParaRPr>
          </a:p>
          <a:p>
            <a:pPr>
              <a:lnSpc>
                <a:spcPct val="100000"/>
              </a:lnSpc>
              <a:buNone/>
            </a:pPr>
            <a:endParaRPr lang="en-US" sz="1800" b="0" strike="noStrike" spc="-1">
              <a:latin typeface="-apple-system"/>
            </a:endParaRPr>
          </a:p>
        </p:txBody>
      </p:sp>
      <p:grpSp>
        <p:nvGrpSpPr>
          <p:cNvPr id="6" name="Group 5">
            <a:extLst>
              <a:ext uri="{FF2B5EF4-FFF2-40B4-BE49-F238E27FC236}">
                <a16:creationId xmlns:a16="http://schemas.microsoft.com/office/drawing/2014/main" id="{F46F0F9C-43C4-48A2-9642-77504FA39529}"/>
              </a:ext>
            </a:extLst>
          </p:cNvPr>
          <p:cNvGrpSpPr/>
          <p:nvPr/>
        </p:nvGrpSpPr>
        <p:grpSpPr>
          <a:xfrm>
            <a:off x="3977665" y="1952979"/>
            <a:ext cx="7392042" cy="3772227"/>
            <a:chOff x="2947518" y="2259466"/>
            <a:chExt cx="7392042" cy="3772227"/>
          </a:xfrm>
        </p:grpSpPr>
        <p:pic>
          <p:nvPicPr>
            <p:cNvPr id="4" name="Picture 3">
              <a:extLst>
                <a:ext uri="{FF2B5EF4-FFF2-40B4-BE49-F238E27FC236}">
                  <a16:creationId xmlns:a16="http://schemas.microsoft.com/office/drawing/2014/main" id="{C7C9A996-B990-4E71-91A4-61E46C8822AC}"/>
                </a:ext>
              </a:extLst>
            </p:cNvPr>
            <p:cNvPicPr>
              <a:picLocks noChangeAspect="1"/>
            </p:cNvPicPr>
            <p:nvPr/>
          </p:nvPicPr>
          <p:blipFill>
            <a:blip r:embed="rId5"/>
            <a:stretch>
              <a:fillRect/>
            </a:stretch>
          </p:blipFill>
          <p:spPr>
            <a:xfrm>
              <a:off x="2947519" y="2259466"/>
              <a:ext cx="7392041" cy="3772227"/>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3FF64D91-2611-471F-9E12-1B0F56C771C5}"/>
                </a:ext>
              </a:extLst>
            </p:cNvPr>
            <p:cNvSpPr/>
            <p:nvPr/>
          </p:nvSpPr>
          <p:spPr>
            <a:xfrm>
              <a:off x="9083040" y="2687320"/>
              <a:ext cx="1121664" cy="31191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134B22-C455-4C6D-8A89-22A2A8FF766A}"/>
                </a:ext>
              </a:extLst>
            </p:cNvPr>
            <p:cNvSpPr/>
            <p:nvPr/>
          </p:nvSpPr>
          <p:spPr>
            <a:xfrm>
              <a:off x="3054559" y="5678563"/>
              <a:ext cx="1772084" cy="35312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C3424DA-D877-4AA5-8D7F-50525ECCFE3D}"/>
                </a:ext>
              </a:extLst>
            </p:cNvPr>
            <p:cNvSpPr/>
            <p:nvPr/>
          </p:nvSpPr>
          <p:spPr>
            <a:xfrm>
              <a:off x="2947518" y="2999233"/>
              <a:ext cx="7392041" cy="99403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Content Placeholder 34">
            <a:extLst>
              <a:ext uri="{FF2B5EF4-FFF2-40B4-BE49-F238E27FC236}">
                <a16:creationId xmlns:a16="http://schemas.microsoft.com/office/drawing/2014/main" id="{E5D82BC3-759C-4328-912A-7C1C641899F6}"/>
              </a:ext>
            </a:extLst>
          </p:cNvPr>
          <p:cNvSpPr/>
          <p:nvPr/>
        </p:nvSpPr>
        <p:spPr>
          <a:xfrm>
            <a:off x="621660" y="1261333"/>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a:solidFill>
                  <a:srgbClr val="000000"/>
                </a:solidFill>
                <a:latin typeface="-apple-system"/>
              </a:rPr>
              <a:t>3.2. Markdown</a:t>
            </a:r>
            <a:r>
              <a:rPr lang="en-US" sz="3600" spc="-1">
                <a:solidFill>
                  <a:srgbClr val="000000"/>
                </a:solidFill>
                <a:latin typeface="-apple-system"/>
              </a:rPr>
              <a:t> - Guide</a:t>
            </a:r>
            <a:endParaRPr lang="fa-IR" sz="36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Heading</a:t>
            </a:r>
            <a:endParaRPr lang="fa-IR" sz="2800" b="0" strike="noStrike" spc="-1">
              <a:solidFill>
                <a:srgbClr val="00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b="0" strike="noStrike" spc="-1">
                <a:solidFill>
                  <a:srgbClr val="000000"/>
                </a:solidFill>
                <a:latin typeface="-apple-system"/>
              </a:rPr>
              <a:t>Code Block</a:t>
            </a:r>
          </a:p>
          <a:p>
            <a:pPr marL="1371600" lvl="2" indent="-457200">
              <a:lnSpc>
                <a:spcPct val="90000"/>
              </a:lnSpc>
              <a:spcBef>
                <a:spcPts val="1001"/>
              </a:spcBef>
              <a:buClr>
                <a:srgbClr val="000000"/>
              </a:buClr>
              <a:buFont typeface="Arial" panose="020B0604020202020204" pitchFamily="34" charset="0"/>
              <a:buChar char="•"/>
            </a:pPr>
            <a:r>
              <a:rPr lang="en-US" spc="-1">
                <a:solidFill>
                  <a:srgbClr val="000000"/>
                </a:solidFill>
                <a:latin typeface="-apple-system"/>
              </a:rPr>
              <a:t>Syntax highlighting</a:t>
            </a:r>
          </a:p>
          <a:p>
            <a:pPr marL="1371600" lvl="2" indent="-457200">
              <a:lnSpc>
                <a:spcPct val="90000"/>
              </a:lnSpc>
              <a:spcBef>
                <a:spcPts val="1001"/>
              </a:spcBef>
              <a:buClr>
                <a:srgbClr val="000000"/>
              </a:buClr>
              <a:buFont typeface="Arial" panose="020B0604020202020204" pitchFamily="34" charset="0"/>
              <a:buChar char="•"/>
            </a:pPr>
            <a:r>
              <a:rPr lang="en-US" b="0" strike="noStrike" spc="-1">
                <a:solidFill>
                  <a:srgbClr val="000000"/>
                </a:solidFill>
                <a:latin typeface="-apple-system"/>
              </a:rPr>
              <a:t>Inline code</a:t>
            </a:r>
            <a:endParaRPr lang="fa-IR" spc="-1">
              <a:solidFill>
                <a:srgbClr val="FF0000"/>
              </a:solidFill>
              <a:latin typeface="-apple-system"/>
            </a:endParaRPr>
          </a:p>
          <a:p>
            <a:pPr marL="914400" lvl="1" indent="-457200">
              <a:lnSpc>
                <a:spcPct val="90000"/>
              </a:lnSpc>
              <a:spcBef>
                <a:spcPts val="1001"/>
              </a:spcBef>
              <a:buClr>
                <a:srgbClr val="000000"/>
              </a:buClr>
              <a:buFont typeface="Arial" panose="020B0604020202020204" pitchFamily="34" charset="0"/>
              <a:buChar char="•"/>
            </a:pPr>
            <a:r>
              <a:rPr lang="en-US" sz="2800" spc="-1">
                <a:latin typeface="-apple-system"/>
              </a:rPr>
              <a:t>Bold</a:t>
            </a:r>
            <a:r>
              <a:rPr lang="en-US" spc="-1">
                <a:solidFill>
                  <a:srgbClr val="FF0000"/>
                </a:solidFill>
                <a:latin typeface="-apple-system"/>
              </a:rPr>
              <a:t>	</a:t>
            </a:r>
            <a:endParaRPr lang="fa-IR" spc="-1">
              <a:solidFill>
                <a:srgbClr val="FF0000"/>
              </a:solidFill>
              <a:latin typeface="-apple-system"/>
            </a:endParaRP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Table</a:t>
            </a: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List</a:t>
            </a:r>
            <a:endParaRPr lang="fa-IR" sz="2800" spc="-1">
              <a:latin typeface="-apple-system"/>
            </a:endParaRPr>
          </a:p>
          <a:p>
            <a:pPr marL="742950" lvl="1" indent="-285750">
              <a:lnSpc>
                <a:spcPct val="90000"/>
              </a:lnSpc>
              <a:spcBef>
                <a:spcPts val="1001"/>
              </a:spcBef>
              <a:buClr>
                <a:srgbClr val="000000"/>
              </a:buClr>
              <a:buFont typeface="Arial" panose="020B0604020202020204" pitchFamily="34" charset="0"/>
              <a:buChar char="•"/>
            </a:pPr>
            <a:r>
              <a:rPr lang="en-US" sz="2800" spc="-1">
                <a:latin typeface="-apple-system"/>
              </a:rPr>
              <a:t>  Link</a:t>
            </a:r>
            <a:endParaRPr lang="fa-IR" sz="2800" spc="-1">
              <a:latin typeface="-apple-system"/>
            </a:endParaRPr>
          </a:p>
        </p:txBody>
      </p:sp>
      <p:pic>
        <p:nvPicPr>
          <p:cNvPr id="14" name="Picture 13">
            <a:extLst>
              <a:ext uri="{FF2B5EF4-FFF2-40B4-BE49-F238E27FC236}">
                <a16:creationId xmlns:a16="http://schemas.microsoft.com/office/drawing/2014/main" id="{C9C8F70C-8980-44F5-A424-FAE6A37E172E}"/>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9615607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icture 9"/>
          <p:cNvPicPr/>
          <p:nvPr/>
        </p:nvPicPr>
        <p:blipFill>
          <a:blip r:embed="rId3"/>
          <a:stretch/>
        </p:blipFill>
        <p:spPr>
          <a:xfrm>
            <a:off x="2221920" y="1950840"/>
            <a:ext cx="7102080" cy="4555800"/>
          </a:xfrm>
          <a:prstGeom prst="rect">
            <a:avLst/>
          </a:prstGeom>
          <a:ln>
            <a:noFill/>
          </a:ln>
          <a:effectLst>
            <a:outerShdw blurRad="292100" dist="139700" dir="2700000" algn="tl" rotWithShape="0">
              <a:srgbClr val="333333">
                <a:alpha val="65000"/>
              </a:srgbClr>
            </a:outerShdw>
          </a:effectLst>
        </p:spPr>
      </p:pic>
      <p:sp>
        <p:nvSpPr>
          <p:cNvPr id="171"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72" name="Content Placeholder 34"/>
          <p:cNvSpPr/>
          <p:nvPr/>
        </p:nvSpPr>
        <p:spPr>
          <a:xfrm>
            <a:off x="524160" y="127512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spc="-1">
                <a:solidFill>
                  <a:srgbClr val="000000"/>
                </a:solidFill>
                <a:latin typeface="-apple-system"/>
              </a:rPr>
              <a:t>4. </a:t>
            </a:r>
            <a:r>
              <a:rPr lang="en-US" sz="3200" b="0" strike="noStrike" spc="-1">
                <a:solidFill>
                  <a:srgbClr val="000000"/>
                </a:solidFill>
                <a:latin typeface="-apple-system"/>
              </a:rPr>
              <a:t>Crystal clear titles</a:t>
            </a:r>
            <a:endParaRPr lang="en-US" sz="3200" b="0" strike="noStrike" spc="-1">
              <a:latin typeface="-apple-system"/>
            </a:endParaRPr>
          </a:p>
          <a:p>
            <a:pPr>
              <a:lnSpc>
                <a:spcPct val="90000"/>
              </a:lnSpc>
              <a:spcBef>
                <a:spcPts val="1001"/>
              </a:spcBef>
              <a:buNone/>
            </a:pPr>
            <a:endParaRPr lang="en-US" b="0" strike="noStrike" spc="-1">
              <a:latin typeface="-apple-system"/>
            </a:endParaRPr>
          </a:p>
        </p:txBody>
      </p:sp>
      <p:pic>
        <p:nvPicPr>
          <p:cNvPr id="173" name="Picture 7"/>
          <p:cNvPicPr/>
          <p:nvPr/>
        </p:nvPicPr>
        <p:blipFill>
          <a:blip r:embed="rId4"/>
          <a:stretch/>
        </p:blipFill>
        <p:spPr>
          <a:xfrm>
            <a:off x="10339560" y="5834520"/>
            <a:ext cx="1641600" cy="730440"/>
          </a:xfrm>
          <a:prstGeom prst="rect">
            <a:avLst/>
          </a:prstGeom>
          <a:ln w="0">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77650-CE77-4964-BB95-54C5D86D2FBA}"/>
              </a:ext>
            </a:extLst>
          </p:cNvPr>
          <p:cNvPicPr>
            <a:picLocks noChangeAspect="1"/>
          </p:cNvPicPr>
          <p:nvPr/>
        </p:nvPicPr>
        <p:blipFill>
          <a:blip r:embed="rId3"/>
          <a:stretch>
            <a:fillRect/>
          </a:stretch>
        </p:blipFill>
        <p:spPr>
          <a:xfrm>
            <a:off x="2509709" y="2196034"/>
            <a:ext cx="7172583" cy="4121637"/>
          </a:xfrm>
          <a:prstGeom prst="rect">
            <a:avLst/>
          </a:prstGeom>
          <a:ln>
            <a:noFill/>
          </a:ln>
          <a:effectLst>
            <a:softEdge rad="112500"/>
          </a:effectLst>
        </p:spPr>
      </p:pic>
      <p:sp>
        <p:nvSpPr>
          <p:cNvPr id="153"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54" name="Content Placeholder 34"/>
          <p:cNvSpPr/>
          <p:nvPr/>
        </p:nvSpPr>
        <p:spPr>
          <a:xfrm>
            <a:off x="515520" y="1275260"/>
            <a:ext cx="1094868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spc="-1">
                <a:solidFill>
                  <a:srgbClr val="000000"/>
                </a:solidFill>
                <a:latin typeface="-apple-system"/>
              </a:rPr>
              <a:t>4. </a:t>
            </a:r>
            <a:r>
              <a:rPr lang="en-US" sz="3200" b="0" strike="noStrike" spc="-1">
                <a:solidFill>
                  <a:srgbClr val="000000"/>
                </a:solidFill>
                <a:latin typeface="-apple-system"/>
              </a:rPr>
              <a:t>Crystal clear titles</a:t>
            </a:r>
            <a:endParaRPr lang="en-US" sz="3200" b="0" strike="noStrike" spc="-1">
              <a:latin typeface="-apple-system"/>
            </a:endParaRPr>
          </a:p>
          <a:p>
            <a:pPr marL="800100" lvl="1" indent="-342900">
              <a:lnSpc>
                <a:spcPct val="90000"/>
              </a:lnSpc>
              <a:spcBef>
                <a:spcPts val="1001"/>
              </a:spcBef>
              <a:buClr>
                <a:srgbClr val="000000"/>
              </a:buClr>
              <a:buFont typeface="Arial" panose="020B0604020202020204" pitchFamily="34" charset="0"/>
              <a:buChar char="•"/>
            </a:pPr>
            <a:r>
              <a:rPr lang="en-US" sz="2400" b="0" strike="noStrike" spc="-1">
                <a:solidFill>
                  <a:srgbClr val="000000"/>
                </a:solidFill>
                <a:latin typeface="-apple-system"/>
              </a:rPr>
              <a:t>One question per post</a:t>
            </a:r>
            <a:endParaRPr lang="en-US" sz="2400" b="0" strike="noStrike" spc="-1">
              <a:latin typeface="-apple-system"/>
            </a:endParaRPr>
          </a:p>
        </p:txBody>
      </p:sp>
      <p:pic>
        <p:nvPicPr>
          <p:cNvPr id="155" name="Picture 7"/>
          <p:cNvPicPr/>
          <p:nvPr/>
        </p:nvPicPr>
        <p:blipFill>
          <a:blip r:embed="rId4"/>
          <a:stretch/>
        </p:blipFill>
        <p:spPr>
          <a:xfrm>
            <a:off x="10339560" y="5834520"/>
            <a:ext cx="1641600" cy="730440"/>
          </a:xfrm>
          <a:prstGeom prst="rect">
            <a:avLst/>
          </a:prstGeom>
          <a:ln w="0">
            <a:noFill/>
          </a:ln>
        </p:spPr>
      </p:pic>
      <p:sp>
        <p:nvSpPr>
          <p:cNvPr id="9" name="TextBox 8">
            <a:extLst>
              <a:ext uri="{FF2B5EF4-FFF2-40B4-BE49-F238E27FC236}">
                <a16:creationId xmlns:a16="http://schemas.microsoft.com/office/drawing/2014/main" id="{13F2361C-133D-436B-A295-59FE63084442}"/>
              </a:ext>
            </a:extLst>
          </p:cNvPr>
          <p:cNvSpPr txBox="1"/>
          <p:nvPr/>
        </p:nvSpPr>
        <p:spPr>
          <a:xfrm>
            <a:off x="224695" y="6289961"/>
            <a:ext cx="11388436" cy="369332"/>
          </a:xfrm>
          <a:prstGeom prst="rect">
            <a:avLst/>
          </a:prstGeom>
          <a:noFill/>
        </p:spPr>
        <p:txBody>
          <a:bodyPr wrap="square">
            <a:spAutoFit/>
          </a:bodyPr>
          <a:lstStyle/>
          <a:p>
            <a:r>
              <a:rPr lang="en-US">
                <a:latin typeface="-apple-system"/>
                <a:hlinkClick r:id="rId5"/>
              </a:rPr>
              <a:t>https://meta.stackexchange.com/questions/222735/can-i-ask-only-one-question-per-post</a:t>
            </a:r>
            <a:endParaRPr lang="en-US">
              <a:latin typeface="-apple-system"/>
            </a:endParaRPr>
          </a:p>
        </p:txBody>
      </p:sp>
      <p:pic>
        <p:nvPicPr>
          <p:cNvPr id="7" name="Picture 6">
            <a:extLst>
              <a:ext uri="{FF2B5EF4-FFF2-40B4-BE49-F238E27FC236}">
                <a16:creationId xmlns:a16="http://schemas.microsoft.com/office/drawing/2014/main" id="{7239FCCF-DDBB-4BC2-BA91-1FBAF5C943A3}"/>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9543913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75" name="Content Placeholder 34"/>
          <p:cNvSpPr/>
          <p:nvPr/>
        </p:nvSpPr>
        <p:spPr>
          <a:xfrm>
            <a:off x="515520" y="1441013"/>
            <a:ext cx="12188160" cy="4261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b="0" strike="noStrike" spc="-1">
                <a:solidFill>
                  <a:srgbClr val="000000"/>
                </a:solidFill>
                <a:latin typeface="-apple-system"/>
              </a:rPr>
              <a:t>Examples</a:t>
            </a:r>
            <a:r>
              <a:rPr lang="en-US" sz="4000" b="0" strike="noStrike" spc="-1">
                <a:solidFill>
                  <a:srgbClr val="000000"/>
                </a:solidFill>
                <a:latin typeface="Calibri"/>
              </a:rPr>
              <a:t>:</a:t>
            </a:r>
            <a:endParaRPr lang="en-US" sz="4000" b="0" strike="noStrike" spc="-1">
              <a:latin typeface="Arial"/>
            </a:endParaRPr>
          </a:p>
          <a:p>
            <a:pPr marL="800280" lvl="1" indent="-343080" algn="just">
              <a:lnSpc>
                <a:spcPct val="150000"/>
              </a:lnSpc>
              <a:spcBef>
                <a:spcPts val="799"/>
              </a:spcBef>
              <a:buClr>
                <a:srgbClr val="000000"/>
              </a:buClr>
              <a:buFont typeface="Symbol"/>
              <a:buChar char=""/>
            </a:pPr>
            <a:r>
              <a:rPr lang="en-US" sz="2400" b="1" strike="noStrike" spc="-1">
                <a:solidFill>
                  <a:srgbClr val="FF0000"/>
                </a:solidFill>
                <a:latin typeface="Comic Sans MS"/>
                <a:ea typeface="Segoe UI"/>
              </a:rPr>
              <a:t>Bad</a:t>
            </a:r>
            <a:r>
              <a:rPr lang="en-US" sz="2400" b="0" strike="noStrike" spc="-1">
                <a:solidFill>
                  <a:srgbClr val="000000"/>
                </a:solidFill>
                <a:latin typeface="Comic Sans MS"/>
                <a:ea typeface="Segoe UI"/>
              </a:rPr>
              <a:t>: C# Math Confusion</a:t>
            </a:r>
            <a:endParaRPr lang="en-US" sz="2400" b="0" strike="noStrike" spc="-1">
              <a:latin typeface="Arial"/>
            </a:endParaRPr>
          </a:p>
          <a:p>
            <a:pPr marL="800280" lvl="1" indent="-343080" algn="just">
              <a:lnSpc>
                <a:spcPct val="150000"/>
              </a:lnSpc>
              <a:spcBef>
                <a:spcPts val="799"/>
              </a:spcBef>
              <a:buClr>
                <a:srgbClr val="000000"/>
              </a:buClr>
              <a:buFont typeface="Symbol"/>
              <a:buChar char=""/>
              <a:tabLst>
                <a:tab pos="0" algn="l"/>
              </a:tabLst>
            </a:pPr>
            <a:r>
              <a:rPr lang="en-US" sz="2400" b="1" strike="noStrike" spc="-1">
                <a:solidFill>
                  <a:srgbClr val="FF0000"/>
                </a:solidFill>
                <a:latin typeface="Comic Sans MS"/>
                <a:ea typeface="Segoe UI"/>
              </a:rPr>
              <a:t>Bad</a:t>
            </a:r>
            <a:r>
              <a:rPr lang="en-US" sz="2400" b="0" strike="noStrike" spc="-1">
                <a:solidFill>
                  <a:srgbClr val="000000"/>
                </a:solidFill>
                <a:latin typeface="Comic Sans MS"/>
                <a:ea typeface="Segoe UI"/>
              </a:rPr>
              <a:t>: [php] session doubt</a:t>
            </a:r>
            <a:endParaRPr lang="en-US" sz="2400" b="0" strike="noStrike" spc="-1">
              <a:latin typeface="Arial"/>
            </a:endParaRPr>
          </a:p>
          <a:p>
            <a:pPr marL="800280" lvl="1" indent="-343080" algn="just">
              <a:lnSpc>
                <a:spcPct val="150000"/>
              </a:lnSpc>
              <a:spcBef>
                <a:spcPts val="799"/>
              </a:spcBef>
              <a:buClr>
                <a:srgbClr val="000000"/>
              </a:buClr>
              <a:buFont typeface="Symbol"/>
              <a:buChar char=""/>
              <a:tabLst>
                <a:tab pos="0" algn="l"/>
              </a:tabLst>
            </a:pPr>
            <a:r>
              <a:rPr lang="en-US" sz="2400" b="1" strike="noStrike" spc="-1">
                <a:solidFill>
                  <a:srgbClr val="FF0000"/>
                </a:solidFill>
                <a:latin typeface="Comic Sans MS"/>
                <a:ea typeface="Segoe UI"/>
              </a:rPr>
              <a:t>Bad</a:t>
            </a:r>
            <a:r>
              <a:rPr lang="en-US" sz="2400" b="0" strike="noStrike" spc="-1">
                <a:solidFill>
                  <a:srgbClr val="000000"/>
                </a:solidFill>
                <a:latin typeface="Comic Sans MS"/>
                <a:ea typeface="Segoe UI"/>
              </a:rPr>
              <a:t>: android if else problems</a:t>
            </a:r>
            <a:endParaRPr lang="en-US" sz="2400" b="0" strike="noStrike" spc="-1">
              <a:latin typeface="Arial"/>
            </a:endParaRPr>
          </a:p>
          <a:p>
            <a:pPr>
              <a:lnSpc>
                <a:spcPct val="90000"/>
              </a:lnSpc>
              <a:spcBef>
                <a:spcPts val="1001"/>
              </a:spcBef>
              <a:buNone/>
              <a:tabLst>
                <a:tab pos="0" algn="l"/>
              </a:tabLst>
            </a:pPr>
            <a:endParaRPr lang="en-US" sz="2000" b="0" strike="noStrike" spc="-1">
              <a:latin typeface="Arial"/>
            </a:endParaRPr>
          </a:p>
        </p:txBody>
      </p:sp>
      <p:pic>
        <p:nvPicPr>
          <p:cNvPr id="176" name="Picture 7"/>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389B7F7C-BD58-4772-B5BE-C665B74500C1}"/>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242090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512280" y="482760"/>
            <a:ext cx="10515240" cy="83592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Stackoverflow The Right Way</a:t>
            </a:r>
            <a:endParaRPr lang="en-US" sz="4400" b="0" strike="noStrike" spc="-1">
              <a:solidFill>
                <a:srgbClr val="000000"/>
              </a:solidFill>
              <a:latin typeface="Calibri"/>
            </a:endParaRPr>
          </a:p>
        </p:txBody>
      </p:sp>
      <p:sp>
        <p:nvSpPr>
          <p:cNvPr id="102" name="Content Placeholder 34"/>
          <p:cNvSpPr/>
          <p:nvPr/>
        </p:nvSpPr>
        <p:spPr>
          <a:xfrm>
            <a:off x="68940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Introduction</a:t>
            </a:r>
            <a:endParaRPr lang="en-US" sz="2800" b="0" strike="noStrike" spc="-1">
              <a:latin typeface="Arial"/>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Our approach</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What is s</a:t>
            </a:r>
            <a:r>
              <a:rPr lang="en-US" sz="2400" spc="-1">
                <a:solidFill>
                  <a:srgbClr val="000000"/>
                </a:solidFill>
                <a:latin typeface="Calibri"/>
              </a:rPr>
              <a:t>tackoverflow</a:t>
            </a:r>
            <a:r>
              <a:rPr lang="en-US" sz="2400" b="0" strike="noStrike" spc="-1">
                <a:solidFill>
                  <a:srgbClr val="000000"/>
                </a:solidFill>
                <a:latin typeface="Calibri"/>
              </a:rPr>
              <a:t>?</a:t>
            </a:r>
            <a:endParaRPr lang="en-US" sz="2400" b="0" strike="noStrike" spc="-1">
              <a:latin typeface="Arial"/>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Why do you need it?</a:t>
            </a:r>
            <a:endParaRPr lang="en-US" sz="2400" b="0" strike="noStrike" spc="-1">
              <a:latin typeface="Arial"/>
            </a:endParaRP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Can I mention it in my resume?</a:t>
            </a:r>
            <a:endParaRPr lang="en-US" sz="2400" b="0" strike="noStrike" spc="-1">
              <a:latin typeface="Arial"/>
            </a:endParaRPr>
          </a:p>
        </p:txBody>
      </p:sp>
      <p:pic>
        <p:nvPicPr>
          <p:cNvPr id="103" name="Picture 3"/>
          <p:cNvPicPr/>
          <p:nvPr/>
        </p:nvPicPr>
        <p:blipFill>
          <a:blip r:embed="rId3"/>
          <a:stretch/>
        </p:blipFill>
        <p:spPr>
          <a:xfrm>
            <a:off x="10339560" y="5834520"/>
            <a:ext cx="1641600" cy="730440"/>
          </a:xfrm>
          <a:prstGeom prst="rect">
            <a:avLst/>
          </a:prstGeom>
          <a:ln w="0">
            <a:noFill/>
          </a:ln>
        </p:spPr>
      </p:pic>
      <p:sp>
        <p:nvSpPr>
          <p:cNvPr id="104" name="Content Placeholder 34"/>
          <p:cNvSpPr/>
          <p:nvPr/>
        </p:nvSpPr>
        <p:spPr>
          <a:xfrm>
            <a:off x="5858640" y="1319040"/>
            <a:ext cx="9445320" cy="553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endParaRPr lang="en-US" sz="2800" b="0" strike="noStrike" spc="-1">
              <a:latin typeface="Arial"/>
            </a:endParaRPr>
          </a:p>
        </p:txBody>
      </p:sp>
    </p:spTree>
    <p:extLst>
      <p:ext uri="{BB962C8B-B14F-4D97-AF65-F5344CB8AC3E}">
        <p14:creationId xmlns:p14="http://schemas.microsoft.com/office/powerpoint/2010/main" val="4282779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175" name="Content Placeholder 34"/>
          <p:cNvSpPr/>
          <p:nvPr/>
        </p:nvSpPr>
        <p:spPr>
          <a:xfrm>
            <a:off x="634506" y="1298160"/>
            <a:ext cx="12188160" cy="4261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200" b="0" strike="noStrike" spc="-1">
                <a:solidFill>
                  <a:srgbClr val="000000"/>
                </a:solidFill>
                <a:latin typeface="-apple-system"/>
              </a:rPr>
              <a:t>Examples</a:t>
            </a:r>
            <a:r>
              <a:rPr lang="en-US" sz="3600" b="0" strike="noStrike" spc="-1">
                <a:solidFill>
                  <a:srgbClr val="000000"/>
                </a:solidFill>
                <a:latin typeface="Calibri"/>
              </a:rPr>
              <a:t>:</a:t>
            </a:r>
            <a:endParaRPr lang="en-US" sz="3600" b="0" strike="noStrike" spc="-1">
              <a:latin typeface="Arial"/>
            </a:endParaRPr>
          </a:p>
          <a:p>
            <a:pPr marL="800280" lvl="1" indent="-343080" algn="just">
              <a:lnSpc>
                <a:spcPct val="150000"/>
              </a:lnSpc>
              <a:spcBef>
                <a:spcPts val="799"/>
              </a:spcBef>
              <a:buClr>
                <a:srgbClr val="000000"/>
              </a:buClr>
              <a:buFont typeface="Symbol"/>
              <a:buChar char=""/>
            </a:pPr>
            <a:r>
              <a:rPr lang="en-US" b="1" strike="noStrike" spc="-1">
                <a:solidFill>
                  <a:srgbClr val="FF0000"/>
                </a:solidFill>
                <a:latin typeface="Comic Sans MS"/>
                <a:ea typeface="Segoe UI"/>
              </a:rPr>
              <a:t>Bad</a:t>
            </a:r>
            <a:r>
              <a:rPr lang="en-US" b="0" strike="noStrike" spc="-1">
                <a:solidFill>
                  <a:srgbClr val="000000"/>
                </a:solidFill>
                <a:latin typeface="Comic Sans MS"/>
                <a:ea typeface="Segoe UI"/>
              </a:rPr>
              <a:t>: C# Math Confusion</a:t>
            </a:r>
            <a:endParaRPr lang="en-US" b="0" strike="noStrike" spc="-1">
              <a:latin typeface="Arial"/>
            </a:endParaRPr>
          </a:p>
          <a:p>
            <a:pPr marL="685800" lvl="1" algn="just">
              <a:lnSpc>
                <a:spcPct val="150000"/>
              </a:lnSpc>
              <a:spcBef>
                <a:spcPts val="799"/>
              </a:spcBef>
              <a:tabLst>
                <a:tab pos="0" algn="l"/>
              </a:tabLst>
            </a:pPr>
            <a:r>
              <a:rPr lang="en-US" b="1" strike="noStrike" spc="-1">
                <a:solidFill>
                  <a:srgbClr val="000000"/>
                </a:solidFill>
                <a:latin typeface="Comic Sans MS"/>
                <a:ea typeface="Segoe UI"/>
              </a:rPr>
              <a:t>  </a:t>
            </a:r>
            <a:r>
              <a:rPr lang="en-US" b="1" strike="noStrike" spc="-1">
                <a:solidFill>
                  <a:srgbClr val="00B050"/>
                </a:solidFill>
                <a:latin typeface="Comic Sans MS"/>
                <a:ea typeface="Segoe UI"/>
              </a:rPr>
              <a:t>Good</a:t>
            </a:r>
            <a:r>
              <a:rPr lang="en-US" b="0" strike="noStrike" spc="-1">
                <a:solidFill>
                  <a:srgbClr val="000000"/>
                </a:solidFill>
                <a:latin typeface="Comic Sans MS"/>
                <a:ea typeface="Segoe UI"/>
              </a:rPr>
              <a:t>: </a:t>
            </a:r>
            <a:r>
              <a:rPr lang="en-US" sz="1600" b="0" strike="noStrike" spc="-1">
                <a:solidFill>
                  <a:srgbClr val="000000"/>
                </a:solidFill>
                <a:latin typeface="Comic Sans MS"/>
                <a:ea typeface="Segoe UI"/>
              </a:rPr>
              <a:t>Why does using float instead of int give me different results when all of my inputs are integers</a:t>
            </a:r>
            <a:r>
              <a:rPr lang="en-US" sz="2200" b="0" strike="noStrike" spc="-1">
                <a:solidFill>
                  <a:srgbClr val="000000"/>
                </a:solidFill>
                <a:latin typeface="Comic Sans MS"/>
                <a:ea typeface="Segoe UI"/>
              </a:rPr>
              <a:t>?</a:t>
            </a:r>
            <a:endParaRPr lang="en-US" sz="2200" b="0" strike="noStrike" spc="-1">
              <a:latin typeface="Arial"/>
            </a:endParaRPr>
          </a:p>
          <a:p>
            <a:pPr marL="800280" lvl="1" indent="-343080" algn="just">
              <a:lnSpc>
                <a:spcPct val="150000"/>
              </a:lnSpc>
              <a:spcBef>
                <a:spcPts val="799"/>
              </a:spcBef>
              <a:buClr>
                <a:srgbClr val="000000"/>
              </a:buClr>
              <a:buFont typeface="Symbol"/>
              <a:buChar char=""/>
              <a:tabLst>
                <a:tab pos="0" algn="l"/>
              </a:tabLst>
            </a:pPr>
            <a:r>
              <a:rPr lang="en-US" b="1" strike="noStrike" spc="-1">
                <a:solidFill>
                  <a:srgbClr val="FF0000"/>
                </a:solidFill>
                <a:latin typeface="Comic Sans MS"/>
                <a:ea typeface="Segoe UI"/>
              </a:rPr>
              <a:t>Bad</a:t>
            </a:r>
            <a:r>
              <a:rPr lang="en-US" b="0" strike="noStrike" spc="-1">
                <a:solidFill>
                  <a:srgbClr val="000000"/>
                </a:solidFill>
                <a:latin typeface="Comic Sans MS"/>
                <a:ea typeface="Segoe UI"/>
              </a:rPr>
              <a:t>: [php] session doubt</a:t>
            </a:r>
            <a:endParaRPr lang="en-US" b="0" strike="noStrike" spc="-1">
              <a:latin typeface="Arial"/>
            </a:endParaRPr>
          </a:p>
          <a:p>
            <a:pPr marL="914400" lvl="1" algn="just">
              <a:lnSpc>
                <a:spcPct val="150000"/>
              </a:lnSpc>
              <a:spcBef>
                <a:spcPts val="799"/>
              </a:spcBef>
              <a:tabLst>
                <a:tab pos="0" algn="l"/>
              </a:tabLst>
            </a:pPr>
            <a:r>
              <a:rPr lang="en-US" b="1" strike="noStrike" spc="-1">
                <a:solidFill>
                  <a:srgbClr val="00B050"/>
                </a:solidFill>
                <a:latin typeface="Comic Sans MS"/>
                <a:ea typeface="Segoe UI"/>
              </a:rPr>
              <a:t>Good</a:t>
            </a:r>
            <a:r>
              <a:rPr lang="en-US" b="0" strike="noStrike" spc="-1">
                <a:solidFill>
                  <a:srgbClr val="000000"/>
                </a:solidFill>
                <a:latin typeface="Comic Sans MS"/>
                <a:ea typeface="Segoe UI"/>
              </a:rPr>
              <a:t>: How can I redirect users to different pages based on session data in PHP?</a:t>
            </a:r>
            <a:endParaRPr lang="en-US" b="0" strike="noStrike" spc="-1">
              <a:latin typeface="Arial"/>
            </a:endParaRPr>
          </a:p>
          <a:p>
            <a:pPr marL="800280" lvl="1" indent="-343080" algn="just">
              <a:lnSpc>
                <a:spcPct val="150000"/>
              </a:lnSpc>
              <a:spcBef>
                <a:spcPts val="799"/>
              </a:spcBef>
              <a:buClr>
                <a:srgbClr val="000000"/>
              </a:buClr>
              <a:buFont typeface="Symbol"/>
              <a:buChar char=""/>
              <a:tabLst>
                <a:tab pos="0" algn="l"/>
              </a:tabLst>
            </a:pPr>
            <a:r>
              <a:rPr lang="en-US" b="1" strike="noStrike" spc="-1">
                <a:solidFill>
                  <a:srgbClr val="FF0000"/>
                </a:solidFill>
                <a:latin typeface="Comic Sans MS"/>
                <a:ea typeface="Segoe UI"/>
              </a:rPr>
              <a:t>Bad</a:t>
            </a:r>
            <a:r>
              <a:rPr lang="en-US" b="0" strike="noStrike" spc="-1">
                <a:solidFill>
                  <a:srgbClr val="000000"/>
                </a:solidFill>
                <a:latin typeface="Comic Sans MS"/>
                <a:ea typeface="Segoe UI"/>
              </a:rPr>
              <a:t>: android if else problems</a:t>
            </a:r>
            <a:endParaRPr lang="en-US" b="0" strike="noStrike" spc="-1">
              <a:latin typeface="Arial"/>
            </a:endParaRPr>
          </a:p>
          <a:p>
            <a:pPr marL="914400" lvl="1" algn="just">
              <a:lnSpc>
                <a:spcPct val="150000"/>
              </a:lnSpc>
              <a:spcBef>
                <a:spcPts val="799"/>
              </a:spcBef>
              <a:tabLst>
                <a:tab pos="0" algn="l"/>
              </a:tabLst>
            </a:pPr>
            <a:r>
              <a:rPr lang="en-US" b="1" strike="noStrike" spc="-1">
                <a:solidFill>
                  <a:srgbClr val="00B050"/>
                </a:solidFill>
                <a:latin typeface="Comic Sans MS"/>
                <a:ea typeface="Segoe UI"/>
              </a:rPr>
              <a:t>Good</a:t>
            </a:r>
            <a:r>
              <a:rPr lang="en-US" b="0" strike="noStrike" spc="-1">
                <a:solidFill>
                  <a:srgbClr val="000000"/>
                </a:solidFill>
                <a:latin typeface="Comic Sans MS"/>
                <a:ea typeface="Segoe UI"/>
              </a:rPr>
              <a:t>: Why does str == "value" evaluate to false when str is set to "value"?</a:t>
            </a:r>
            <a:endParaRPr lang="en-US" b="0" strike="noStrike" spc="-1">
              <a:latin typeface="Arial"/>
            </a:endParaRPr>
          </a:p>
          <a:p>
            <a:pPr>
              <a:lnSpc>
                <a:spcPct val="90000"/>
              </a:lnSpc>
              <a:spcBef>
                <a:spcPts val="1001"/>
              </a:spcBef>
              <a:buNone/>
              <a:tabLst>
                <a:tab pos="0" algn="l"/>
              </a:tabLst>
            </a:pPr>
            <a:endParaRPr lang="en-US" sz="2000" b="0" strike="noStrike" spc="-1">
              <a:latin typeface="Arial"/>
            </a:endParaRPr>
          </a:p>
        </p:txBody>
      </p:sp>
      <p:pic>
        <p:nvPicPr>
          <p:cNvPr id="176" name="Picture 7"/>
          <p:cNvPicPr/>
          <p:nvPr/>
        </p:nvPicPr>
        <p:blipFill>
          <a:blip r:embed="rId3"/>
          <a:stretch/>
        </p:blipFill>
        <p:spPr>
          <a:xfrm>
            <a:off x="10339560" y="5834520"/>
            <a:ext cx="1641600" cy="730440"/>
          </a:xfrm>
          <a:prstGeom prst="rect">
            <a:avLst/>
          </a:prstGeom>
          <a:ln w="0">
            <a:noFill/>
          </a:ln>
        </p:spPr>
      </p:pic>
      <p:pic>
        <p:nvPicPr>
          <p:cNvPr id="5" name="Picture 4">
            <a:extLst>
              <a:ext uri="{FF2B5EF4-FFF2-40B4-BE49-F238E27FC236}">
                <a16:creationId xmlns:a16="http://schemas.microsoft.com/office/drawing/2014/main" id="{4929CB1A-0A0B-4EEC-860F-103B51FD4CF0}"/>
              </a:ext>
            </a:extLst>
          </p:cNvPr>
          <p:cNvPicPr>
            <a:picLocks noChangeAspect="1"/>
          </p:cNvPicPr>
          <p:nvPr/>
        </p:nvPicPr>
        <p:blipFill>
          <a:blip r:embed="rId4"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29"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spc="-1">
                <a:solidFill>
                  <a:srgbClr val="000000"/>
                </a:solidFill>
                <a:latin typeface="-apple-system"/>
              </a:rPr>
              <a:t>5. </a:t>
            </a:r>
            <a:r>
              <a:rPr lang="en-US" sz="3600" b="0" strike="noStrike" spc="-1">
                <a:solidFill>
                  <a:srgbClr val="000000"/>
                </a:solidFill>
                <a:latin typeface="-apple-system"/>
              </a:rPr>
              <a:t>Tags</a:t>
            </a:r>
            <a:r>
              <a:rPr lang="en-US" sz="2800" b="0" strike="noStrike" spc="-1">
                <a:solidFill>
                  <a:srgbClr val="000000"/>
                </a:solidFill>
                <a:latin typeface="-apple-system"/>
              </a:rPr>
              <a:t> </a:t>
            </a:r>
            <a:endParaRPr lang="en-US" sz="2800" b="0" strike="noStrike" spc="-1">
              <a:latin typeface="-apple-system"/>
            </a:endParaRPr>
          </a:p>
          <a:p>
            <a:pPr>
              <a:lnSpc>
                <a:spcPct val="90000"/>
              </a:lnSpc>
              <a:spcBef>
                <a:spcPts val="1001"/>
              </a:spcBef>
              <a:buNone/>
            </a:pPr>
            <a:endParaRPr lang="en-US" sz="2000" b="0" strike="noStrike" spc="-1">
              <a:latin typeface="Arial"/>
            </a:endParaRPr>
          </a:p>
        </p:txBody>
      </p:sp>
      <p:pic>
        <p:nvPicPr>
          <p:cNvPr id="230" name="Picture 7"/>
          <p:cNvPicPr/>
          <p:nvPr/>
        </p:nvPicPr>
        <p:blipFill>
          <a:blip r:embed="rId3"/>
          <a:stretch/>
        </p:blipFill>
        <p:spPr>
          <a:xfrm>
            <a:off x="10339560" y="5834520"/>
            <a:ext cx="1641600" cy="730440"/>
          </a:xfrm>
          <a:prstGeom prst="rect">
            <a:avLst/>
          </a:prstGeom>
          <a:ln w="0">
            <a:noFill/>
          </a:ln>
        </p:spPr>
      </p:pic>
      <p:pic>
        <p:nvPicPr>
          <p:cNvPr id="231" name="Picture 9"/>
          <p:cNvPicPr/>
          <p:nvPr/>
        </p:nvPicPr>
        <p:blipFill>
          <a:blip r:embed="rId4"/>
          <a:stretch/>
        </p:blipFill>
        <p:spPr>
          <a:xfrm>
            <a:off x="1422000" y="2765880"/>
            <a:ext cx="9269280" cy="139428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CE84527B-63AC-48BD-A38A-87F762A3BDB5}"/>
              </a:ext>
            </a:extLst>
          </p:cNvPr>
          <p:cNvSpPr/>
          <p:nvPr/>
        </p:nvSpPr>
        <p:spPr>
          <a:xfrm>
            <a:off x="2952120" y="3670469"/>
            <a:ext cx="1625976" cy="48969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6522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29"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buClr>
                <a:srgbClr val="000000"/>
              </a:buClr>
            </a:pPr>
            <a:r>
              <a:rPr lang="en-US" sz="3600" spc="-1">
                <a:solidFill>
                  <a:srgbClr val="000000"/>
                </a:solidFill>
                <a:latin typeface="-apple-system"/>
              </a:rPr>
              <a:t>5. </a:t>
            </a:r>
            <a:r>
              <a:rPr lang="en-US" sz="3600" b="0" strike="noStrike" spc="-1">
                <a:solidFill>
                  <a:srgbClr val="000000"/>
                </a:solidFill>
                <a:latin typeface="-apple-system"/>
              </a:rPr>
              <a:t>Tags</a:t>
            </a:r>
            <a:r>
              <a:rPr lang="en-US" sz="2800" b="0" strike="noStrike" spc="-1">
                <a:solidFill>
                  <a:srgbClr val="000000"/>
                </a:solidFill>
                <a:latin typeface="-apple-system"/>
              </a:rPr>
              <a:t> </a:t>
            </a:r>
            <a:endParaRPr lang="en-US" sz="2800" b="0" strike="noStrike" spc="-1">
              <a:latin typeface="-apple-system"/>
            </a:endParaRPr>
          </a:p>
          <a:p>
            <a:pPr>
              <a:lnSpc>
                <a:spcPct val="90000"/>
              </a:lnSpc>
              <a:spcBef>
                <a:spcPts val="1001"/>
              </a:spcBef>
              <a:buNone/>
            </a:pPr>
            <a:endParaRPr lang="en-US" sz="2000" b="0" strike="noStrike" spc="-1">
              <a:latin typeface="Arial"/>
            </a:endParaRPr>
          </a:p>
        </p:txBody>
      </p:sp>
      <p:pic>
        <p:nvPicPr>
          <p:cNvPr id="230" name="Picture 7"/>
          <p:cNvPicPr/>
          <p:nvPr/>
        </p:nvPicPr>
        <p:blipFill>
          <a:blip r:embed="rId3"/>
          <a:stretch/>
        </p:blipFill>
        <p:spPr>
          <a:xfrm>
            <a:off x="10339560" y="5834520"/>
            <a:ext cx="1641600" cy="730440"/>
          </a:xfrm>
          <a:prstGeom prst="rect">
            <a:avLst/>
          </a:prstGeom>
          <a:ln w="0">
            <a:noFill/>
          </a:ln>
        </p:spPr>
      </p:pic>
      <p:grpSp>
        <p:nvGrpSpPr>
          <p:cNvPr id="2" name="Group 1">
            <a:extLst>
              <a:ext uri="{FF2B5EF4-FFF2-40B4-BE49-F238E27FC236}">
                <a16:creationId xmlns:a16="http://schemas.microsoft.com/office/drawing/2014/main" id="{062DD7D1-8B4C-406B-81F4-3747484932FD}"/>
              </a:ext>
            </a:extLst>
          </p:cNvPr>
          <p:cNvGrpSpPr/>
          <p:nvPr/>
        </p:nvGrpSpPr>
        <p:grpSpPr>
          <a:xfrm>
            <a:off x="2998424" y="1471393"/>
            <a:ext cx="6195152" cy="4609529"/>
            <a:chOff x="2907395" y="1280340"/>
            <a:chExt cx="6830965" cy="5082609"/>
          </a:xfrm>
        </p:grpSpPr>
        <p:pic>
          <p:nvPicPr>
            <p:cNvPr id="3" name="Picture 2">
              <a:extLst>
                <a:ext uri="{FF2B5EF4-FFF2-40B4-BE49-F238E27FC236}">
                  <a16:creationId xmlns:a16="http://schemas.microsoft.com/office/drawing/2014/main" id="{99BD95FD-5B99-435D-B485-208D77507066}"/>
                </a:ext>
              </a:extLst>
            </p:cNvPr>
            <p:cNvPicPr>
              <a:picLocks noChangeAspect="1"/>
            </p:cNvPicPr>
            <p:nvPr/>
          </p:nvPicPr>
          <p:blipFill>
            <a:blip r:embed="rId4"/>
            <a:stretch>
              <a:fillRect/>
            </a:stretch>
          </p:blipFill>
          <p:spPr>
            <a:xfrm>
              <a:off x="2907395" y="1280340"/>
              <a:ext cx="6830965" cy="5082609"/>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143D7EAD-5408-41C5-BF57-1049FF5B927E}"/>
                </a:ext>
              </a:extLst>
            </p:cNvPr>
            <p:cNvSpPr/>
            <p:nvPr/>
          </p:nvSpPr>
          <p:spPr>
            <a:xfrm>
              <a:off x="4126230" y="2765520"/>
              <a:ext cx="845820" cy="26289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6B3EFEC1-B956-42DB-9215-15833C081A56}"/>
              </a:ext>
            </a:extLst>
          </p:cNvPr>
          <p:cNvSpPr txBox="1"/>
          <p:nvPr/>
        </p:nvSpPr>
        <p:spPr>
          <a:xfrm>
            <a:off x="160708" y="6327325"/>
            <a:ext cx="10186987" cy="338554"/>
          </a:xfrm>
          <a:prstGeom prst="rect">
            <a:avLst/>
          </a:prstGeom>
          <a:noFill/>
        </p:spPr>
        <p:txBody>
          <a:bodyPr wrap="square">
            <a:spAutoFit/>
          </a:bodyPr>
          <a:lstStyle/>
          <a:p>
            <a:r>
              <a:rPr lang="en-US" sz="1600">
                <a:hlinkClick r:id="rId5"/>
              </a:rPr>
              <a:t>https://meta.stackexchange.com/questions/19190/should-questions-include-tags-in-their-titles</a:t>
            </a:r>
            <a:endParaRPr lang="en-US" sz="1600"/>
          </a:p>
        </p:txBody>
      </p:sp>
      <p:pic>
        <p:nvPicPr>
          <p:cNvPr id="8" name="Picture 7">
            <a:extLst>
              <a:ext uri="{FF2B5EF4-FFF2-40B4-BE49-F238E27FC236}">
                <a16:creationId xmlns:a16="http://schemas.microsoft.com/office/drawing/2014/main" id="{80DA2323-F08A-42D5-94F1-B3194F7E576D}"/>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2990878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234" name="Picture 7"/>
          <p:cNvPicPr/>
          <p:nvPr/>
        </p:nvPicPr>
        <p:blipFill>
          <a:blip r:embed="rId3"/>
          <a:stretch/>
        </p:blipFill>
        <p:spPr>
          <a:xfrm>
            <a:off x="10339560" y="5834520"/>
            <a:ext cx="1641600" cy="730440"/>
          </a:xfrm>
          <a:prstGeom prst="rect">
            <a:avLst/>
          </a:prstGeom>
          <a:ln w="0">
            <a:noFill/>
          </a:ln>
        </p:spPr>
      </p:pic>
      <p:sp>
        <p:nvSpPr>
          <p:cNvPr id="14" name="Content Placeholder 34">
            <a:extLst>
              <a:ext uri="{FF2B5EF4-FFF2-40B4-BE49-F238E27FC236}">
                <a16:creationId xmlns:a16="http://schemas.microsoft.com/office/drawing/2014/main" id="{6F13395E-D1D1-4C25-AA95-2B4FC1CC8F8E}"/>
              </a:ext>
            </a:extLst>
          </p:cNvPr>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l" fontAlgn="base"/>
            <a:r>
              <a:rPr lang="en-US" sz="2800" b="1">
                <a:solidFill>
                  <a:srgbClr val="FF0000"/>
                </a:solidFill>
                <a:effectLst/>
                <a:latin typeface="-apple-system"/>
              </a:rPr>
              <a:t>Avoid</a:t>
            </a:r>
            <a:r>
              <a:rPr lang="en-US" sz="2800" b="0">
                <a:solidFill>
                  <a:srgbClr val="232629"/>
                </a:solidFill>
                <a:effectLst/>
                <a:latin typeface="-apple-system"/>
              </a:rPr>
              <a:t> inserting tags into titles in any of the following formats:</a:t>
            </a:r>
            <a:endParaRPr lang="fa-IR" sz="3200" b="0" strike="noStrike" spc="-1">
              <a:solidFill>
                <a:srgbClr val="000000"/>
              </a:solidFill>
              <a:latin typeface="-apple-system"/>
            </a:endParaRP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[question title]</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[question title] -- [tag] [tag]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[question title] in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[tag] [question title] [tag] [tag]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[tag] [tag] [tag] [tag] [tag] [tag] [tag]</a:t>
            </a:r>
          </a:p>
          <a:p>
            <a:pPr marL="228600" indent="-228600">
              <a:lnSpc>
                <a:spcPct val="90000"/>
              </a:lnSpc>
              <a:spcBef>
                <a:spcPts val="1001"/>
              </a:spcBef>
              <a:buClr>
                <a:srgbClr val="000000"/>
              </a:buClr>
              <a:buFont typeface="Arial"/>
              <a:buChar char="•"/>
            </a:pPr>
            <a:endParaRPr lang="en-US" sz="3200" b="0" strike="noStrike" spc="-1">
              <a:latin typeface="Arial"/>
            </a:endParaRPr>
          </a:p>
          <a:p>
            <a:pPr>
              <a:lnSpc>
                <a:spcPct val="90000"/>
              </a:lnSpc>
              <a:spcBef>
                <a:spcPts val="1001"/>
              </a:spcBef>
              <a:buNone/>
            </a:pPr>
            <a:endParaRPr lang="en-US" sz="2000" b="0" strike="noStrike" spc="-1">
              <a:latin typeface="Arial"/>
            </a:endParaRPr>
          </a:p>
        </p:txBody>
      </p:sp>
      <p:sp>
        <p:nvSpPr>
          <p:cNvPr id="17" name="TextBox 16">
            <a:extLst>
              <a:ext uri="{FF2B5EF4-FFF2-40B4-BE49-F238E27FC236}">
                <a16:creationId xmlns:a16="http://schemas.microsoft.com/office/drawing/2014/main" id="{FEEDC8C7-5454-46F2-9C17-42BCD019395C}"/>
              </a:ext>
            </a:extLst>
          </p:cNvPr>
          <p:cNvSpPr txBox="1"/>
          <p:nvPr/>
        </p:nvSpPr>
        <p:spPr>
          <a:xfrm>
            <a:off x="294323" y="6199740"/>
            <a:ext cx="6097904" cy="369332"/>
          </a:xfrm>
          <a:prstGeom prst="rect">
            <a:avLst/>
          </a:prstGeom>
          <a:noFill/>
        </p:spPr>
        <p:txBody>
          <a:bodyPr wrap="square">
            <a:spAutoFit/>
          </a:bodyPr>
          <a:lstStyle/>
          <a:p>
            <a:r>
              <a:rPr lang="en-US">
                <a:latin typeface="-apple-system"/>
                <a:hlinkClick r:id="rId4"/>
              </a:rPr>
              <a:t>https://stackoverflow.com/help/tagging</a:t>
            </a:r>
            <a:endParaRPr lang="en-US">
              <a:latin typeface="-apple-system"/>
            </a:endParaRPr>
          </a:p>
        </p:txBody>
      </p:sp>
      <p:pic>
        <p:nvPicPr>
          <p:cNvPr id="6" name="Picture 5">
            <a:extLst>
              <a:ext uri="{FF2B5EF4-FFF2-40B4-BE49-F238E27FC236}">
                <a16:creationId xmlns:a16="http://schemas.microsoft.com/office/drawing/2014/main" id="{6EB8EDF9-0ACA-46E8-917B-9BBCC84E5247}"/>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8053446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l" fontAlgn="base"/>
            <a:r>
              <a:rPr lang="en-US" sz="2400" b="1">
                <a:solidFill>
                  <a:srgbClr val="FF0000"/>
                </a:solidFill>
                <a:effectLst/>
                <a:latin typeface="-apple-system"/>
              </a:rPr>
              <a:t>Avoid</a:t>
            </a:r>
            <a:r>
              <a:rPr lang="en-US" sz="2400" b="0">
                <a:solidFill>
                  <a:srgbClr val="232629"/>
                </a:solidFill>
                <a:effectLst/>
                <a:latin typeface="-apple-system"/>
              </a:rPr>
              <a:t> inserting tags into titles in any of the following formats:</a:t>
            </a:r>
          </a:p>
          <a:p>
            <a:br>
              <a:rPr lang="en-US" sz="2400" b="0">
                <a:solidFill>
                  <a:srgbClr val="232629"/>
                </a:solidFill>
                <a:effectLst/>
                <a:latin typeface="-apple-system"/>
              </a:rPr>
            </a:br>
            <a:endParaRPr lang="en-US" sz="1600" b="0" strike="noStrike" spc="-1">
              <a:latin typeface="-apple-system"/>
            </a:endParaRPr>
          </a:p>
        </p:txBody>
      </p:sp>
      <p:pic>
        <p:nvPicPr>
          <p:cNvPr id="234" name="Picture 7"/>
          <p:cNvPicPr/>
          <p:nvPr/>
        </p:nvPicPr>
        <p:blipFill>
          <a:blip r:embed="rId3"/>
          <a:stretch/>
        </p:blipFill>
        <p:spPr>
          <a:xfrm>
            <a:off x="10339560" y="5834520"/>
            <a:ext cx="1641600" cy="730440"/>
          </a:xfrm>
          <a:prstGeom prst="rect">
            <a:avLst/>
          </a:prstGeom>
          <a:ln w="0">
            <a:noFill/>
          </a:ln>
        </p:spPr>
      </p:pic>
      <p:sp>
        <p:nvSpPr>
          <p:cNvPr id="235" name="TextBox 8"/>
          <p:cNvSpPr/>
          <p:nvPr/>
        </p:nvSpPr>
        <p:spPr>
          <a:xfrm>
            <a:off x="1851840" y="2673360"/>
            <a:ext cx="8321040" cy="9774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50000"/>
              </a:lnSpc>
              <a:spcBef>
                <a:spcPts val="799"/>
              </a:spcBef>
              <a:buNone/>
              <a:tabLst>
                <a:tab pos="0" algn="l"/>
              </a:tabLst>
            </a:pPr>
            <a:r>
              <a:rPr lang="en-US" sz="1800" b="1" strike="noStrike" spc="-1">
                <a:solidFill>
                  <a:srgbClr val="FF0000"/>
                </a:solidFill>
                <a:latin typeface="Comic Sans MS"/>
                <a:ea typeface="Segoe UI"/>
              </a:rPr>
              <a:t>BAD</a:t>
            </a:r>
            <a:r>
              <a:rPr lang="en-US" sz="1800" b="0" strike="noStrike" spc="-1">
                <a:solidFill>
                  <a:srgbClr val="000000"/>
                </a:solidFill>
                <a:latin typeface="Comic Sans MS"/>
                <a:ea typeface="Segoe UI"/>
              </a:rPr>
              <a:t>: </a:t>
            </a:r>
            <a:endParaRPr lang="en-US" sz="1800" b="0" strike="noStrike" spc="-1">
              <a:latin typeface="Arial"/>
            </a:endParaRPr>
          </a:p>
          <a:p>
            <a:pPr marL="457200" algn="just">
              <a:lnSpc>
                <a:spcPct val="150000"/>
              </a:lnSpc>
              <a:spcBef>
                <a:spcPts val="799"/>
              </a:spcBef>
              <a:buNone/>
              <a:tabLst>
                <a:tab pos="0" algn="l"/>
              </a:tabLst>
            </a:pPr>
            <a:r>
              <a:rPr lang="en-US" sz="1800" b="0" strike="noStrike" spc="-1">
                <a:solidFill>
                  <a:srgbClr val="000000"/>
                </a:solidFill>
                <a:latin typeface="Comic Sans MS"/>
                <a:ea typeface="Segoe UI"/>
              </a:rPr>
              <a:t>JavaScript, arrays: How can I remove a specific item from an array?</a:t>
            </a:r>
            <a:endParaRPr lang="en-US" sz="1800" b="0" strike="noStrike" spc="-1">
              <a:latin typeface="Arial"/>
            </a:endParaRPr>
          </a:p>
        </p:txBody>
      </p:sp>
      <p:sp>
        <p:nvSpPr>
          <p:cNvPr id="236" name="TextBox 10"/>
          <p:cNvSpPr/>
          <p:nvPr/>
        </p:nvSpPr>
        <p:spPr>
          <a:xfrm>
            <a:off x="-218520" y="6192720"/>
            <a:ext cx="609804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800" b="0" strike="noStrike" spc="-1">
                <a:solidFill>
                  <a:srgbClr val="0563C1"/>
                </a:solidFill>
                <a:uFillTx/>
                <a:latin typeface="-apple-system"/>
                <a:ea typeface="Segoe UI"/>
                <a:hlinkClick r:id="rId4"/>
              </a:rPr>
              <a:t>https://stackoverflow.com/help/tagging</a:t>
            </a:r>
            <a:endParaRPr lang="en-US" sz="1800" b="0" strike="noStrike" spc="-1">
              <a:latin typeface="-apple-system"/>
            </a:endParaRPr>
          </a:p>
        </p:txBody>
      </p:sp>
      <p:pic>
        <p:nvPicPr>
          <p:cNvPr id="7" name="Picture 6">
            <a:extLst>
              <a:ext uri="{FF2B5EF4-FFF2-40B4-BE49-F238E27FC236}">
                <a16:creationId xmlns:a16="http://schemas.microsoft.com/office/drawing/2014/main" id="{7D59F1B9-5613-43D0-8EA9-3E41FA9F60E9}"/>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6127323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3200" b="0" strike="noStrike" spc="-1">
                <a:solidFill>
                  <a:srgbClr val="000000"/>
                </a:solidFill>
                <a:latin typeface="-apple-system"/>
              </a:rPr>
              <a:t>Don’t use Tags  in the Title!</a:t>
            </a:r>
            <a:endParaRPr lang="en-US" sz="3200" b="0" strike="noStrike" spc="-1">
              <a:latin typeface="Arial"/>
            </a:endParaRPr>
          </a:p>
          <a:p>
            <a:pPr>
              <a:lnSpc>
                <a:spcPct val="90000"/>
              </a:lnSpc>
              <a:spcBef>
                <a:spcPts val="1001"/>
              </a:spcBef>
              <a:buNone/>
            </a:pPr>
            <a:endParaRPr lang="en-US" sz="2000" b="0" strike="noStrike" spc="-1">
              <a:latin typeface="Arial"/>
            </a:endParaRPr>
          </a:p>
        </p:txBody>
      </p:sp>
      <p:pic>
        <p:nvPicPr>
          <p:cNvPr id="234" name="Picture 7"/>
          <p:cNvPicPr/>
          <p:nvPr/>
        </p:nvPicPr>
        <p:blipFill>
          <a:blip r:embed="rId3"/>
          <a:stretch/>
        </p:blipFill>
        <p:spPr>
          <a:xfrm>
            <a:off x="10339560" y="5834520"/>
            <a:ext cx="1641600" cy="730440"/>
          </a:xfrm>
          <a:prstGeom prst="rect">
            <a:avLst/>
          </a:prstGeom>
          <a:ln w="0">
            <a:noFill/>
          </a:ln>
        </p:spPr>
      </p:pic>
      <p:sp>
        <p:nvSpPr>
          <p:cNvPr id="235" name="TextBox 8"/>
          <p:cNvSpPr/>
          <p:nvPr/>
        </p:nvSpPr>
        <p:spPr>
          <a:xfrm>
            <a:off x="1851840" y="2673360"/>
            <a:ext cx="8321040" cy="356875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50000"/>
              </a:lnSpc>
              <a:spcBef>
                <a:spcPts val="799"/>
              </a:spcBef>
              <a:buNone/>
              <a:tabLst>
                <a:tab pos="0" algn="l"/>
              </a:tabLst>
            </a:pPr>
            <a:r>
              <a:rPr lang="en-US" sz="1800" b="1" strike="noStrike" spc="-1">
                <a:solidFill>
                  <a:srgbClr val="FF0000"/>
                </a:solidFill>
                <a:latin typeface="Comic Sans MS"/>
                <a:ea typeface="Segoe UI"/>
              </a:rPr>
              <a:t>BAD</a:t>
            </a:r>
            <a:r>
              <a:rPr lang="en-US" sz="1800" b="0" strike="noStrike" spc="-1">
                <a:solidFill>
                  <a:srgbClr val="000000"/>
                </a:solidFill>
                <a:latin typeface="Comic Sans MS"/>
                <a:ea typeface="Segoe UI"/>
              </a:rPr>
              <a:t>: </a:t>
            </a:r>
            <a:endParaRPr lang="en-US" sz="1800" b="0" strike="noStrike" spc="-1">
              <a:latin typeface="Arial"/>
            </a:endParaRPr>
          </a:p>
          <a:p>
            <a:pPr marL="457200" algn="just">
              <a:lnSpc>
                <a:spcPct val="150000"/>
              </a:lnSpc>
              <a:spcBef>
                <a:spcPts val="799"/>
              </a:spcBef>
              <a:buNone/>
              <a:tabLst>
                <a:tab pos="0" algn="l"/>
              </a:tabLst>
            </a:pPr>
            <a:r>
              <a:rPr lang="en-US" sz="1800" b="0" strike="noStrike" spc="-1">
                <a:solidFill>
                  <a:srgbClr val="000000"/>
                </a:solidFill>
                <a:latin typeface="Comic Sans MS"/>
                <a:ea typeface="Segoe UI"/>
              </a:rPr>
              <a:t>JavaScript, arrays: How can I remove a specific item from an array?</a:t>
            </a:r>
            <a:endParaRPr lang="en-US" sz="1800" b="0" strike="noStrike" spc="-1">
              <a:latin typeface="Arial"/>
            </a:endParaRPr>
          </a:p>
          <a:p>
            <a:pPr marL="457200" algn="just">
              <a:lnSpc>
                <a:spcPct val="150000"/>
              </a:lnSpc>
              <a:spcBef>
                <a:spcPts val="799"/>
              </a:spcBef>
              <a:buNone/>
              <a:tabLst>
                <a:tab pos="0" algn="l"/>
              </a:tabLst>
            </a:pPr>
            <a:endParaRPr lang="en-US" sz="1800" b="0" strike="noStrike" spc="-1">
              <a:latin typeface="Arial"/>
            </a:endParaRPr>
          </a:p>
          <a:p>
            <a:pPr marL="457200" algn="just">
              <a:lnSpc>
                <a:spcPct val="150000"/>
              </a:lnSpc>
              <a:buNone/>
              <a:tabLst>
                <a:tab pos="0" algn="l"/>
              </a:tabLst>
            </a:pPr>
            <a:r>
              <a:rPr lang="en-US" sz="1800" b="1" strike="noStrike" spc="-1">
                <a:solidFill>
                  <a:srgbClr val="00B050"/>
                </a:solidFill>
                <a:latin typeface="Comic Sans MS"/>
                <a:ea typeface="Segoe UI"/>
              </a:rPr>
              <a:t>GOOD</a:t>
            </a:r>
            <a:r>
              <a:rPr lang="en-US" sz="1800" b="0" strike="noStrike" spc="-1">
                <a:solidFill>
                  <a:srgbClr val="000000"/>
                </a:solidFill>
                <a:latin typeface="Comic Sans MS"/>
                <a:ea typeface="Segoe UI"/>
              </a:rPr>
              <a:t>: </a:t>
            </a:r>
            <a:endParaRPr lang="en-US" sz="1800" b="0" strike="noStrike" spc="-1">
              <a:latin typeface="Arial"/>
            </a:endParaRPr>
          </a:p>
          <a:p>
            <a:pPr marL="457200" algn="just">
              <a:lnSpc>
                <a:spcPct val="150000"/>
              </a:lnSpc>
              <a:buNone/>
              <a:tabLst>
                <a:tab pos="0" algn="l"/>
              </a:tabLst>
            </a:pPr>
            <a:r>
              <a:rPr lang="en-US" sz="1800" b="0" strike="noStrike" spc="-1">
                <a:solidFill>
                  <a:srgbClr val="000000"/>
                </a:solidFill>
                <a:latin typeface="Comic Sans MS"/>
                <a:ea typeface="Segoe UI"/>
              </a:rPr>
              <a:t>How can I remove a specific item from an array in JavaScript?</a:t>
            </a:r>
          </a:p>
          <a:p>
            <a:pPr marL="457200" algn="just">
              <a:lnSpc>
                <a:spcPct val="150000"/>
              </a:lnSpc>
              <a:buNone/>
              <a:tabLst>
                <a:tab pos="0" algn="l"/>
              </a:tabLst>
            </a:pPr>
            <a:endParaRPr lang="en-US" sz="1800" b="0" strike="noStrike" spc="-1">
              <a:solidFill>
                <a:srgbClr val="000000"/>
              </a:solidFill>
              <a:latin typeface="Comic Sans MS"/>
              <a:ea typeface="Segoe UI"/>
            </a:endParaRPr>
          </a:p>
          <a:p>
            <a:pPr marL="457200" algn="just">
              <a:lnSpc>
                <a:spcPct val="150000"/>
              </a:lnSpc>
              <a:tabLst>
                <a:tab pos="0" algn="l"/>
              </a:tabLst>
            </a:pPr>
            <a:r>
              <a:rPr lang="en-US" sz="1800" b="0" strike="noStrike" spc="-1">
                <a:solidFill>
                  <a:srgbClr val="000000"/>
                </a:solidFill>
                <a:latin typeface="Comic Sans MS"/>
                <a:ea typeface="Segoe UI"/>
              </a:rPr>
              <a:t>                                                                          using  JavaScript?</a:t>
            </a:r>
            <a:endParaRPr lang="en-US" sz="1800" b="0" strike="noStrike" spc="-1">
              <a:latin typeface="Arial"/>
            </a:endParaRPr>
          </a:p>
          <a:p>
            <a:pPr marL="457200" algn="just">
              <a:lnSpc>
                <a:spcPct val="150000"/>
              </a:lnSpc>
              <a:buNone/>
              <a:tabLst>
                <a:tab pos="0" algn="l"/>
              </a:tabLst>
            </a:pPr>
            <a:endParaRPr lang="en-US" sz="1800" b="0" strike="noStrike" spc="-1">
              <a:latin typeface="Arial"/>
            </a:endParaRPr>
          </a:p>
        </p:txBody>
      </p:sp>
      <p:sp>
        <p:nvSpPr>
          <p:cNvPr id="236" name="TextBox 10"/>
          <p:cNvSpPr/>
          <p:nvPr/>
        </p:nvSpPr>
        <p:spPr>
          <a:xfrm>
            <a:off x="-218520" y="6192720"/>
            <a:ext cx="6098040" cy="38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07000"/>
              </a:lnSpc>
              <a:spcBef>
                <a:spcPts val="799"/>
              </a:spcBef>
              <a:buNone/>
              <a:tabLst>
                <a:tab pos="0" algn="l"/>
              </a:tabLst>
            </a:pPr>
            <a:r>
              <a:rPr lang="en-US" sz="1800" b="0" u="sng" strike="noStrike" spc="-1">
                <a:solidFill>
                  <a:srgbClr val="0563C1"/>
                </a:solidFill>
                <a:uFillTx/>
                <a:latin typeface="-apple-system"/>
                <a:ea typeface="Segoe UI"/>
                <a:hlinkClick r:id="rId4"/>
              </a:rPr>
              <a:t>https://stackoverflow.com/help/tagging</a:t>
            </a:r>
            <a:endParaRPr lang="en-US" sz="1800" b="0" strike="noStrike" spc="-1">
              <a:latin typeface="-apple-system"/>
            </a:endParaRPr>
          </a:p>
        </p:txBody>
      </p:sp>
      <p:pic>
        <p:nvPicPr>
          <p:cNvPr id="7" name="Picture 6">
            <a:extLst>
              <a:ext uri="{FF2B5EF4-FFF2-40B4-BE49-F238E27FC236}">
                <a16:creationId xmlns:a16="http://schemas.microsoft.com/office/drawing/2014/main" id="{F68FCB2A-725F-49A7-BCB5-1D8FD1C986D1}"/>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16719259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3200" spc="-1">
                <a:solidFill>
                  <a:srgbClr val="000000"/>
                </a:solidFill>
                <a:latin typeface="-apple-system"/>
              </a:rPr>
              <a:t>Organic vs </a:t>
            </a:r>
            <a:r>
              <a:rPr lang="en-US" sz="3200" b="0" i="0">
                <a:solidFill>
                  <a:srgbClr val="000000"/>
                </a:solidFill>
                <a:effectLst/>
                <a:latin typeface="-apple-system"/>
              </a:rPr>
              <a:t>Tag only</a:t>
            </a:r>
            <a:endParaRPr lang="en-US" sz="3200" b="0" strike="noStrike" spc="-1">
              <a:latin typeface="Arial"/>
            </a:endParaRPr>
          </a:p>
          <a:p>
            <a:pPr>
              <a:lnSpc>
                <a:spcPct val="90000"/>
              </a:lnSpc>
              <a:spcBef>
                <a:spcPts val="1001"/>
              </a:spcBef>
              <a:buNone/>
            </a:pPr>
            <a:endParaRPr lang="en-US" sz="2000" b="0" strike="noStrike" spc="-1">
              <a:latin typeface="Arial"/>
            </a:endParaRPr>
          </a:p>
        </p:txBody>
      </p:sp>
      <p:pic>
        <p:nvPicPr>
          <p:cNvPr id="234" name="Picture 7"/>
          <p:cNvPicPr/>
          <p:nvPr/>
        </p:nvPicPr>
        <p:blipFill>
          <a:blip r:embed="rId3"/>
          <a:stretch/>
        </p:blipFill>
        <p:spPr>
          <a:xfrm>
            <a:off x="10339560" y="5834520"/>
            <a:ext cx="1641600" cy="730440"/>
          </a:xfrm>
          <a:prstGeom prst="rect">
            <a:avLst/>
          </a:prstGeom>
          <a:ln w="0">
            <a:noFill/>
          </a:ln>
        </p:spPr>
      </p:pic>
      <p:sp>
        <p:nvSpPr>
          <p:cNvPr id="235" name="TextBox 8"/>
          <p:cNvSpPr/>
          <p:nvPr/>
        </p:nvSpPr>
        <p:spPr>
          <a:xfrm>
            <a:off x="1851840" y="2305788"/>
            <a:ext cx="8321040" cy="222389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just">
              <a:lnSpc>
                <a:spcPct val="150000"/>
              </a:lnSpc>
              <a:spcBef>
                <a:spcPts val="799"/>
              </a:spcBef>
              <a:buNone/>
              <a:tabLst>
                <a:tab pos="0" algn="l"/>
              </a:tabLst>
            </a:pPr>
            <a:r>
              <a:rPr lang="en-US" sz="1800" b="1" strike="noStrike" spc="-1">
                <a:solidFill>
                  <a:schemeClr val="accent2">
                    <a:lumMod val="60000"/>
                    <a:lumOff val="40000"/>
                  </a:schemeClr>
                </a:solidFill>
                <a:latin typeface="Comic Sans MS"/>
                <a:ea typeface="Segoe UI"/>
              </a:rPr>
              <a:t>Only Tags:</a:t>
            </a:r>
            <a:endParaRPr lang="en-US" sz="1800" b="0" strike="noStrike" spc="-1">
              <a:solidFill>
                <a:schemeClr val="accent2">
                  <a:lumMod val="60000"/>
                  <a:lumOff val="40000"/>
                </a:schemeClr>
              </a:solidFill>
              <a:latin typeface="Arial"/>
            </a:endParaRPr>
          </a:p>
          <a:p>
            <a:pPr marL="457200" algn="just">
              <a:lnSpc>
                <a:spcPct val="150000"/>
              </a:lnSpc>
              <a:spcBef>
                <a:spcPts val="799"/>
              </a:spcBef>
              <a:buNone/>
              <a:tabLst>
                <a:tab pos="0" algn="l"/>
              </a:tabLst>
            </a:pPr>
            <a:endParaRPr lang="fa-IR" sz="1800" b="0" strike="noStrike" spc="-1">
              <a:solidFill>
                <a:srgbClr val="000000"/>
              </a:solidFill>
              <a:latin typeface="Comic Sans MS"/>
              <a:ea typeface="Segoe UI"/>
            </a:endParaRPr>
          </a:p>
          <a:p>
            <a:pPr marL="457200" algn="just">
              <a:lnSpc>
                <a:spcPct val="150000"/>
              </a:lnSpc>
              <a:buNone/>
              <a:tabLst>
                <a:tab pos="0" algn="l"/>
              </a:tabLst>
            </a:pPr>
            <a:endParaRPr lang="fa-IR" spc="-1">
              <a:solidFill>
                <a:srgbClr val="000000"/>
              </a:solidFill>
              <a:latin typeface="Comic Sans MS"/>
              <a:ea typeface="Segoe UI"/>
            </a:endParaRPr>
          </a:p>
          <a:p>
            <a:pPr marL="457200" algn="just">
              <a:lnSpc>
                <a:spcPct val="150000"/>
              </a:lnSpc>
              <a:buNone/>
              <a:tabLst>
                <a:tab pos="0" algn="l"/>
              </a:tabLst>
            </a:pPr>
            <a:endParaRPr lang="fa-IR" sz="1800" b="1" strike="noStrike" spc="-1">
              <a:solidFill>
                <a:srgbClr val="000000"/>
              </a:solidFill>
              <a:latin typeface="Comic Sans MS"/>
              <a:ea typeface="Segoe UI"/>
            </a:endParaRPr>
          </a:p>
          <a:p>
            <a:pPr marL="457200" algn="just">
              <a:lnSpc>
                <a:spcPct val="150000"/>
              </a:lnSpc>
              <a:buNone/>
              <a:tabLst>
                <a:tab pos="0" algn="l"/>
              </a:tabLst>
            </a:pPr>
            <a:r>
              <a:rPr lang="en-US" sz="1800" b="1" strike="noStrike" spc="-1">
                <a:solidFill>
                  <a:srgbClr val="00B050"/>
                </a:solidFill>
                <a:latin typeface="Comic Sans MS"/>
                <a:ea typeface="Segoe UI"/>
              </a:rPr>
              <a:t>Organics &amp; Tags</a:t>
            </a:r>
            <a:r>
              <a:rPr lang="en-US" sz="1800" b="0" strike="noStrike" spc="-1">
                <a:solidFill>
                  <a:srgbClr val="000000"/>
                </a:solidFill>
                <a:latin typeface="Comic Sans MS"/>
                <a:ea typeface="Segoe UI"/>
              </a:rPr>
              <a:t>: </a:t>
            </a:r>
            <a:endParaRPr lang="en-US" sz="1800" b="0" strike="noStrike" spc="-1">
              <a:latin typeface="Arial"/>
            </a:endParaRPr>
          </a:p>
        </p:txBody>
      </p:sp>
      <p:pic>
        <p:nvPicPr>
          <p:cNvPr id="7" name="Picture 9">
            <a:extLst>
              <a:ext uri="{FF2B5EF4-FFF2-40B4-BE49-F238E27FC236}">
                <a16:creationId xmlns:a16="http://schemas.microsoft.com/office/drawing/2014/main" id="{49217B39-9792-4EA0-B549-CC07FE499E66}"/>
              </a:ext>
            </a:extLst>
          </p:cNvPr>
          <p:cNvPicPr/>
          <p:nvPr/>
        </p:nvPicPr>
        <p:blipFill>
          <a:blip r:embed="rId4"/>
          <a:stretch/>
        </p:blipFill>
        <p:spPr>
          <a:xfrm>
            <a:off x="2352987" y="2890086"/>
            <a:ext cx="7486026" cy="112604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0670C50B-5D07-4063-A84E-CFD62D5DC971}"/>
              </a:ext>
            </a:extLst>
          </p:cNvPr>
          <p:cNvSpPr txBox="1"/>
          <p:nvPr/>
        </p:nvSpPr>
        <p:spPr>
          <a:xfrm>
            <a:off x="160708" y="6327325"/>
            <a:ext cx="10186987" cy="338554"/>
          </a:xfrm>
          <a:prstGeom prst="rect">
            <a:avLst/>
          </a:prstGeom>
          <a:noFill/>
        </p:spPr>
        <p:txBody>
          <a:bodyPr wrap="square">
            <a:spAutoFit/>
          </a:bodyPr>
          <a:lstStyle/>
          <a:p>
            <a:r>
              <a:rPr lang="en-US" sz="1600">
                <a:hlinkClick r:id="rId5"/>
              </a:rPr>
              <a:t>https://meta.stackexchange.com/questions/19190/should-questions-include-tags-in-their-titles</a:t>
            </a:r>
            <a:endParaRPr lang="en-US" sz="1600"/>
          </a:p>
        </p:txBody>
      </p:sp>
      <p:pic>
        <p:nvPicPr>
          <p:cNvPr id="9" name="Picture 8">
            <a:extLst>
              <a:ext uri="{FF2B5EF4-FFF2-40B4-BE49-F238E27FC236}">
                <a16:creationId xmlns:a16="http://schemas.microsoft.com/office/drawing/2014/main" id="{0BB7F677-7F0A-4FA4-B8A9-E106E4A2CBE1}"/>
              </a:ext>
            </a:extLst>
          </p:cNvPr>
          <p:cNvPicPr>
            <a:picLocks noChangeAspect="1"/>
          </p:cNvPicPr>
          <p:nvPr/>
        </p:nvPicPr>
        <p:blipFill>
          <a:blip r:embed="rId6"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pic>
        <p:nvPicPr>
          <p:cNvPr id="4" name="Picture 3">
            <a:extLst>
              <a:ext uri="{FF2B5EF4-FFF2-40B4-BE49-F238E27FC236}">
                <a16:creationId xmlns:a16="http://schemas.microsoft.com/office/drawing/2014/main" id="{1A072996-447D-4441-A44A-6BD387143940}"/>
              </a:ext>
            </a:extLst>
          </p:cNvPr>
          <p:cNvPicPr>
            <a:picLocks noChangeAspect="1"/>
          </p:cNvPicPr>
          <p:nvPr/>
        </p:nvPicPr>
        <p:blipFill>
          <a:blip r:embed="rId7"/>
          <a:stretch>
            <a:fillRect/>
          </a:stretch>
        </p:blipFill>
        <p:spPr>
          <a:xfrm>
            <a:off x="2352986" y="4696189"/>
            <a:ext cx="7486027" cy="1092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22629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234" name="Picture 7"/>
          <p:cNvPicPr/>
          <p:nvPr/>
        </p:nvPicPr>
        <p:blipFill>
          <a:blip r:embed="rId3"/>
          <a:stretch/>
        </p:blipFill>
        <p:spPr>
          <a:xfrm>
            <a:off x="10339560" y="5834520"/>
            <a:ext cx="1641600" cy="730440"/>
          </a:xfrm>
          <a:prstGeom prst="rect">
            <a:avLst/>
          </a:prstGeom>
          <a:ln w="0">
            <a:noFill/>
          </a:ln>
        </p:spPr>
      </p:pic>
      <p:sp>
        <p:nvSpPr>
          <p:cNvPr id="14" name="Content Placeholder 34">
            <a:extLst>
              <a:ext uri="{FF2B5EF4-FFF2-40B4-BE49-F238E27FC236}">
                <a16:creationId xmlns:a16="http://schemas.microsoft.com/office/drawing/2014/main" id="{6F13395E-D1D1-4C25-AA95-2B4FC1CC8F8E}"/>
              </a:ext>
            </a:extLst>
          </p:cNvPr>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l" fontAlgn="base"/>
            <a:r>
              <a:rPr lang="en-US" sz="2800" b="1">
                <a:solidFill>
                  <a:srgbClr val="FF0000"/>
                </a:solidFill>
                <a:effectLst/>
                <a:latin typeface="-apple-system"/>
              </a:rPr>
              <a:t>Avoid</a:t>
            </a:r>
            <a:r>
              <a:rPr lang="en-US" sz="2800" b="0">
                <a:solidFill>
                  <a:srgbClr val="232629"/>
                </a:solidFill>
                <a:effectLst/>
                <a:latin typeface="-apple-system"/>
              </a:rPr>
              <a:t> inserting tags into titles in any of the following formats:</a:t>
            </a:r>
            <a:endParaRPr lang="fa-IR" sz="3200" b="0" strike="noStrike" spc="-1">
              <a:solidFill>
                <a:srgbClr val="000000"/>
              </a:solidFill>
              <a:latin typeface="-apple-system"/>
            </a:endParaRP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[question title]</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[question title] -- [tag] [tag] [tag]</a:t>
            </a:r>
          </a:p>
          <a:p>
            <a:pPr lvl="1" fontAlgn="base">
              <a:lnSpc>
                <a:spcPct val="150000"/>
              </a:lnSpc>
              <a:buFont typeface="Arial" panose="020B0604020202020204" pitchFamily="34" charset="0"/>
              <a:buChar char="•"/>
            </a:pPr>
            <a:r>
              <a:rPr lang="sv-SE" sz="2400" b="1" i="0">
                <a:solidFill>
                  <a:srgbClr val="232629"/>
                </a:solidFill>
                <a:effectLst/>
                <a:latin typeface="Candara Light" panose="020E0502030303020204" pitchFamily="34" charset="0"/>
                <a:cs typeface="Far.Casablanca Heavy" panose="00000400000000000000" pitchFamily="2" charset="-78"/>
              </a:rPr>
              <a:t>      [question title] in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[tag] [question title] [tag] [tag] [tag]</a:t>
            </a:r>
          </a:p>
          <a:p>
            <a:pPr lvl="1" fontAlgn="base">
              <a:lnSpc>
                <a:spcPct val="150000"/>
              </a:lnSpc>
              <a:buFont typeface="Arial" panose="020B0604020202020204" pitchFamily="34" charset="0"/>
              <a:buChar char="•"/>
            </a:pPr>
            <a:r>
              <a:rPr lang="sv-SE" sz="2400" i="0">
                <a:solidFill>
                  <a:srgbClr val="232629"/>
                </a:solidFill>
                <a:effectLst/>
                <a:latin typeface="Candara Light" panose="020E0502030303020204" pitchFamily="34" charset="0"/>
                <a:cs typeface="Far.Casablanca Heavy" panose="00000400000000000000" pitchFamily="2" charset="-78"/>
              </a:rPr>
              <a:t> 	[tag] [tag] [tag] [tag] [tag] [tag] [tag] [tag]</a:t>
            </a:r>
          </a:p>
          <a:p>
            <a:pPr marL="228600" indent="-228600">
              <a:lnSpc>
                <a:spcPct val="90000"/>
              </a:lnSpc>
              <a:spcBef>
                <a:spcPts val="1001"/>
              </a:spcBef>
              <a:buClr>
                <a:srgbClr val="000000"/>
              </a:buClr>
              <a:buFont typeface="Arial"/>
              <a:buChar char="•"/>
            </a:pPr>
            <a:endParaRPr lang="en-US" sz="3200" b="0" strike="noStrike" spc="-1">
              <a:latin typeface="Arial"/>
            </a:endParaRPr>
          </a:p>
          <a:p>
            <a:pPr>
              <a:lnSpc>
                <a:spcPct val="90000"/>
              </a:lnSpc>
              <a:spcBef>
                <a:spcPts val="1001"/>
              </a:spcBef>
              <a:buNone/>
            </a:pPr>
            <a:endParaRPr lang="en-US" sz="2000" b="0" strike="noStrike" spc="-1">
              <a:latin typeface="Arial"/>
            </a:endParaRPr>
          </a:p>
        </p:txBody>
      </p:sp>
      <p:sp>
        <p:nvSpPr>
          <p:cNvPr id="17" name="TextBox 16">
            <a:extLst>
              <a:ext uri="{FF2B5EF4-FFF2-40B4-BE49-F238E27FC236}">
                <a16:creationId xmlns:a16="http://schemas.microsoft.com/office/drawing/2014/main" id="{FEEDC8C7-5454-46F2-9C17-42BCD019395C}"/>
              </a:ext>
            </a:extLst>
          </p:cNvPr>
          <p:cNvSpPr txBox="1"/>
          <p:nvPr/>
        </p:nvSpPr>
        <p:spPr>
          <a:xfrm>
            <a:off x="294323" y="6199740"/>
            <a:ext cx="6097904" cy="369332"/>
          </a:xfrm>
          <a:prstGeom prst="rect">
            <a:avLst/>
          </a:prstGeom>
          <a:noFill/>
        </p:spPr>
        <p:txBody>
          <a:bodyPr wrap="square">
            <a:spAutoFit/>
          </a:bodyPr>
          <a:lstStyle/>
          <a:p>
            <a:r>
              <a:rPr lang="en-US">
                <a:latin typeface="-apple-system"/>
                <a:hlinkClick r:id="rId4"/>
              </a:rPr>
              <a:t>https://stackoverflow.com/help/tagging</a:t>
            </a:r>
            <a:endParaRPr lang="en-US">
              <a:latin typeface="-apple-system"/>
            </a:endParaRPr>
          </a:p>
        </p:txBody>
      </p:sp>
      <p:pic>
        <p:nvPicPr>
          <p:cNvPr id="6" name="Picture 5">
            <a:extLst>
              <a:ext uri="{FF2B5EF4-FFF2-40B4-BE49-F238E27FC236}">
                <a16:creationId xmlns:a16="http://schemas.microsoft.com/office/drawing/2014/main" id="{EE82660D-D70C-42BA-9BB0-76243ADAFD91}"/>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42909783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pic>
        <p:nvPicPr>
          <p:cNvPr id="234" name="Picture 7"/>
          <p:cNvPicPr/>
          <p:nvPr/>
        </p:nvPicPr>
        <p:blipFill>
          <a:blip r:embed="rId3"/>
          <a:stretch/>
        </p:blipFill>
        <p:spPr>
          <a:xfrm>
            <a:off x="10339560" y="5834520"/>
            <a:ext cx="1641600" cy="730440"/>
          </a:xfrm>
          <a:prstGeom prst="rect">
            <a:avLst/>
          </a:prstGeom>
          <a:ln w="0">
            <a:noFill/>
          </a:ln>
        </p:spPr>
      </p:pic>
      <p:sp>
        <p:nvSpPr>
          <p:cNvPr id="14" name="Content Placeholder 34">
            <a:extLst>
              <a:ext uri="{FF2B5EF4-FFF2-40B4-BE49-F238E27FC236}">
                <a16:creationId xmlns:a16="http://schemas.microsoft.com/office/drawing/2014/main" id="{6F13395E-D1D1-4C25-AA95-2B4FC1CC8F8E}"/>
              </a:ext>
            </a:extLst>
          </p:cNvPr>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l" fontAlgn="base"/>
            <a:r>
              <a:rPr lang="en-US" sz="2800" b="1">
                <a:solidFill>
                  <a:srgbClr val="FF0000"/>
                </a:solidFill>
                <a:effectLst/>
                <a:latin typeface="-apple-system"/>
              </a:rPr>
              <a:t>Avoid</a:t>
            </a:r>
            <a:r>
              <a:rPr lang="en-US" sz="2800" b="0">
                <a:solidFill>
                  <a:srgbClr val="232629"/>
                </a:solidFill>
                <a:effectLst/>
                <a:latin typeface="-apple-system"/>
              </a:rPr>
              <a:t> inserting tags into titles in any of the following formats:</a:t>
            </a:r>
            <a:endParaRPr lang="fa-IR" sz="3200" b="0" strike="noStrike" spc="-1">
              <a:solidFill>
                <a:srgbClr val="000000"/>
              </a:solidFill>
              <a:latin typeface="-apple-system"/>
            </a:endParaRPr>
          </a:p>
          <a:p>
            <a:pPr lvl="1" fontAlgn="base">
              <a:lnSpc>
                <a:spcPct val="150000"/>
              </a:lnSpc>
              <a:buFont typeface="Arial" panose="020B0604020202020204" pitchFamily="34" charset="0"/>
              <a:buChar char="•"/>
            </a:pPr>
            <a:endParaRPr lang="en-US" sz="3200" b="0" strike="noStrike" spc="-1">
              <a:latin typeface="Arial"/>
            </a:endParaRPr>
          </a:p>
          <a:p>
            <a:pPr>
              <a:lnSpc>
                <a:spcPct val="90000"/>
              </a:lnSpc>
              <a:spcBef>
                <a:spcPts val="1001"/>
              </a:spcBef>
              <a:buNone/>
            </a:pPr>
            <a:endParaRPr lang="en-US" sz="2000" b="0" strike="noStrike" spc="-1">
              <a:latin typeface="Arial"/>
            </a:endParaRPr>
          </a:p>
        </p:txBody>
      </p:sp>
      <p:sp>
        <p:nvSpPr>
          <p:cNvPr id="17" name="TextBox 16">
            <a:extLst>
              <a:ext uri="{FF2B5EF4-FFF2-40B4-BE49-F238E27FC236}">
                <a16:creationId xmlns:a16="http://schemas.microsoft.com/office/drawing/2014/main" id="{FEEDC8C7-5454-46F2-9C17-42BCD019395C}"/>
              </a:ext>
            </a:extLst>
          </p:cNvPr>
          <p:cNvSpPr txBox="1"/>
          <p:nvPr/>
        </p:nvSpPr>
        <p:spPr>
          <a:xfrm>
            <a:off x="294323" y="6199740"/>
            <a:ext cx="6097904" cy="369332"/>
          </a:xfrm>
          <a:prstGeom prst="rect">
            <a:avLst/>
          </a:prstGeom>
          <a:noFill/>
        </p:spPr>
        <p:txBody>
          <a:bodyPr wrap="square">
            <a:spAutoFit/>
          </a:bodyPr>
          <a:lstStyle/>
          <a:p>
            <a:r>
              <a:rPr lang="en-US">
                <a:latin typeface="-apple-system"/>
                <a:hlinkClick r:id="rId4"/>
              </a:rPr>
              <a:t>https://stackoverflow.com/help/tagging</a:t>
            </a:r>
            <a:endParaRPr lang="en-US">
              <a:latin typeface="-apple-system"/>
            </a:endParaRPr>
          </a:p>
        </p:txBody>
      </p:sp>
      <p:sp>
        <p:nvSpPr>
          <p:cNvPr id="3" name="Rectangle 2">
            <a:extLst>
              <a:ext uri="{FF2B5EF4-FFF2-40B4-BE49-F238E27FC236}">
                <a16:creationId xmlns:a16="http://schemas.microsoft.com/office/drawing/2014/main" id="{EE6C8740-853A-46DC-A6B6-389076ABBDC6}"/>
              </a:ext>
            </a:extLst>
          </p:cNvPr>
          <p:cNvSpPr>
            <a:spLocks noChangeArrowheads="1"/>
          </p:cNvSpPr>
          <p:nvPr/>
        </p:nvSpPr>
        <p:spPr bwMode="auto">
          <a:xfrm>
            <a:off x="2928395" y="3147080"/>
            <a:ext cx="5417765"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pple-system"/>
              </a:rPr>
              <a:t>JavaScript, jQuery: When should I use one or the other?</a:t>
            </a:r>
            <a:endParaRPr kumimoji="0" lang="en-US" altLang="en-US" sz="1100" b="0"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a-IR" altLang="en-US" sz="32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a-IR" altLang="en-US" sz="3200">
              <a:latin typeface="Arial" panose="020B0604020202020204" pitchFamily="34" charset="0"/>
            </a:endParaRPr>
          </a:p>
        </p:txBody>
      </p:sp>
      <p:sp>
        <p:nvSpPr>
          <p:cNvPr id="10" name="TextBox 9">
            <a:extLst>
              <a:ext uri="{FF2B5EF4-FFF2-40B4-BE49-F238E27FC236}">
                <a16:creationId xmlns:a16="http://schemas.microsoft.com/office/drawing/2014/main" id="{A27976E0-5CF9-4E90-B8DC-4A8408826A5F}"/>
              </a:ext>
            </a:extLst>
          </p:cNvPr>
          <p:cNvSpPr txBox="1"/>
          <p:nvPr/>
        </p:nvSpPr>
        <p:spPr>
          <a:xfrm>
            <a:off x="1715040" y="4637066"/>
            <a:ext cx="944532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pple-system"/>
              </a:rPr>
              <a:t>Can I use plain JavaScript to foo the bar on the baz, or is my only choice to use jQuery?</a:t>
            </a:r>
            <a:br>
              <a:rPr kumimoji="0" lang="en-US" altLang="en-US" sz="1800" b="0" i="0" u="none" strike="noStrike" cap="none" normalizeH="0" baseline="0">
                <a:ln>
                  <a:noFill/>
                </a:ln>
                <a:solidFill>
                  <a:schemeClr val="tx1"/>
                </a:solidFill>
                <a:effectLst/>
                <a:latin typeface="-apple-system"/>
              </a:rPr>
            </a:br>
            <a:endParaRPr kumimoji="0" lang="en-US" altLang="en-US" sz="1800" b="0" i="0" u="none" strike="noStrike" cap="none" normalizeH="0" baseline="0">
              <a:ln>
                <a:noFill/>
              </a:ln>
              <a:solidFill>
                <a:schemeClr val="tx1"/>
              </a:solidFill>
              <a:effectLst/>
              <a:latin typeface="-apple-system"/>
            </a:endParaRPr>
          </a:p>
        </p:txBody>
      </p:sp>
      <p:cxnSp>
        <p:nvCxnSpPr>
          <p:cNvPr id="7" name="Straight Arrow Connector 6">
            <a:extLst>
              <a:ext uri="{FF2B5EF4-FFF2-40B4-BE49-F238E27FC236}">
                <a16:creationId xmlns:a16="http://schemas.microsoft.com/office/drawing/2014/main" id="{46A3A70B-030B-45F9-9C18-683506425A4E}"/>
              </a:ext>
            </a:extLst>
          </p:cNvPr>
          <p:cNvCxnSpPr>
            <a:endCxn id="3" idx="2"/>
          </p:cNvCxnSpPr>
          <p:nvPr/>
        </p:nvCxnSpPr>
        <p:spPr>
          <a:xfrm>
            <a:off x="5637277" y="3501024"/>
            <a:ext cx="1" cy="100027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9BD5F7A-5C9A-4193-AFA9-561C11638101}"/>
              </a:ext>
            </a:extLst>
          </p:cNvPr>
          <p:cNvPicPr>
            <a:picLocks noChangeAspect="1"/>
          </p:cNvPicPr>
          <p:nvPr/>
        </p:nvPicPr>
        <p:blipFill>
          <a:blip r:embed="rId5"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26079599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75FA6F-ABB0-41FD-A5D4-6607CD3F9018}"/>
              </a:ext>
            </a:extLst>
          </p:cNvPr>
          <p:cNvGrpSpPr/>
          <p:nvPr/>
        </p:nvGrpSpPr>
        <p:grpSpPr>
          <a:xfrm>
            <a:off x="1404461" y="1979143"/>
            <a:ext cx="9383078" cy="4368647"/>
            <a:chOff x="995265" y="1979143"/>
            <a:chExt cx="9383078" cy="4368647"/>
          </a:xfrm>
        </p:grpSpPr>
        <p:pic>
          <p:nvPicPr>
            <p:cNvPr id="19" name="Picture 18">
              <a:extLst>
                <a:ext uri="{FF2B5EF4-FFF2-40B4-BE49-F238E27FC236}">
                  <a16:creationId xmlns:a16="http://schemas.microsoft.com/office/drawing/2014/main" id="{A0297669-EDDF-4FE2-B311-2E766BDB2222}"/>
                </a:ext>
              </a:extLst>
            </p:cNvPr>
            <p:cNvPicPr>
              <a:picLocks noChangeAspect="1"/>
            </p:cNvPicPr>
            <p:nvPr/>
          </p:nvPicPr>
          <p:blipFill>
            <a:blip r:embed="rId3"/>
            <a:stretch>
              <a:fillRect/>
            </a:stretch>
          </p:blipFill>
          <p:spPr>
            <a:xfrm>
              <a:off x="6301462" y="2035238"/>
              <a:ext cx="4076881" cy="200329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AD610E6B-BE0F-483E-8705-F63DAE8F2034}"/>
                </a:ext>
              </a:extLst>
            </p:cNvPr>
            <p:cNvPicPr>
              <a:picLocks noChangeAspect="1"/>
            </p:cNvPicPr>
            <p:nvPr/>
          </p:nvPicPr>
          <p:blipFill>
            <a:blip r:embed="rId4"/>
            <a:stretch>
              <a:fillRect/>
            </a:stretch>
          </p:blipFill>
          <p:spPr>
            <a:xfrm>
              <a:off x="995266" y="1979143"/>
              <a:ext cx="4354593" cy="208763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DCBC2D0-37D4-4A29-A5A3-A942DF747313}"/>
                </a:ext>
              </a:extLst>
            </p:cNvPr>
            <p:cNvPicPr>
              <a:picLocks noChangeAspect="1"/>
            </p:cNvPicPr>
            <p:nvPr/>
          </p:nvPicPr>
          <p:blipFill>
            <a:blip r:embed="rId5"/>
            <a:stretch>
              <a:fillRect/>
            </a:stretch>
          </p:blipFill>
          <p:spPr>
            <a:xfrm>
              <a:off x="6301463" y="4274653"/>
              <a:ext cx="4076880" cy="2073137"/>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D659BD55-B922-46C8-B874-A7CDE7AAAA12}"/>
                </a:ext>
              </a:extLst>
            </p:cNvPr>
            <p:cNvPicPr>
              <a:picLocks noChangeAspect="1"/>
            </p:cNvPicPr>
            <p:nvPr/>
          </p:nvPicPr>
          <p:blipFill>
            <a:blip r:embed="rId6"/>
            <a:stretch>
              <a:fillRect/>
            </a:stretch>
          </p:blipFill>
          <p:spPr>
            <a:xfrm>
              <a:off x="995265" y="4200276"/>
              <a:ext cx="4354594" cy="2133147"/>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645E4AC6-11B5-4B3E-863F-DE01FB32C9D5}"/>
                </a:ext>
              </a:extLst>
            </p:cNvPr>
            <p:cNvSpPr/>
            <p:nvPr/>
          </p:nvSpPr>
          <p:spPr>
            <a:xfrm>
              <a:off x="995265" y="2387600"/>
              <a:ext cx="752255" cy="2336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005596-9615-4E41-8159-8269A2E3170D}"/>
                </a:ext>
              </a:extLst>
            </p:cNvPr>
            <p:cNvSpPr/>
            <p:nvPr/>
          </p:nvSpPr>
          <p:spPr>
            <a:xfrm>
              <a:off x="1010602" y="4555839"/>
              <a:ext cx="752255" cy="2336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1425B49-2F4E-4C7E-85EF-282CA5738291}"/>
                </a:ext>
              </a:extLst>
            </p:cNvPr>
            <p:cNvSpPr/>
            <p:nvPr/>
          </p:nvSpPr>
          <p:spPr>
            <a:xfrm>
              <a:off x="6301463" y="2473938"/>
              <a:ext cx="663218" cy="14734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EC280C9-74C7-4A80-A537-0FC6EF9992BC}"/>
                </a:ext>
              </a:extLst>
            </p:cNvPr>
            <p:cNvSpPr/>
            <p:nvPr/>
          </p:nvSpPr>
          <p:spPr>
            <a:xfrm>
              <a:off x="6301462" y="4615643"/>
              <a:ext cx="752255" cy="2336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62C0F54-7691-4211-B628-7A6A829321EB}"/>
                </a:ext>
              </a:extLst>
            </p:cNvPr>
            <p:cNvSpPr/>
            <p:nvPr/>
          </p:nvSpPr>
          <p:spPr>
            <a:xfrm>
              <a:off x="3190240" y="2765520"/>
              <a:ext cx="335280" cy="150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22E9063-FA34-49BD-A10A-41F7E3AAACCB}"/>
                </a:ext>
              </a:extLst>
            </p:cNvPr>
            <p:cNvSpPr/>
            <p:nvPr/>
          </p:nvSpPr>
          <p:spPr>
            <a:xfrm>
              <a:off x="3728720" y="4960080"/>
              <a:ext cx="335280" cy="150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17E343F-6318-46FC-BF99-B5CB5FEFFB02}"/>
                </a:ext>
              </a:extLst>
            </p:cNvPr>
            <p:cNvSpPr/>
            <p:nvPr/>
          </p:nvSpPr>
          <p:spPr>
            <a:xfrm>
              <a:off x="7835900" y="2811780"/>
              <a:ext cx="709930" cy="1447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C9B5418-1AF3-495C-A58D-87EE13BB7CAD}"/>
                </a:ext>
              </a:extLst>
            </p:cNvPr>
            <p:cNvSpPr/>
            <p:nvPr/>
          </p:nvSpPr>
          <p:spPr>
            <a:xfrm>
              <a:off x="8110220" y="3493628"/>
              <a:ext cx="709930" cy="1447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E5E926A-29F0-49E1-AEA9-61A1861BCE7B}"/>
                </a:ext>
              </a:extLst>
            </p:cNvPr>
            <p:cNvSpPr/>
            <p:nvPr/>
          </p:nvSpPr>
          <p:spPr>
            <a:xfrm>
              <a:off x="9204960" y="5760720"/>
              <a:ext cx="579120" cy="14020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B17227C-74E1-437D-9BC5-F631B667CC12}"/>
                </a:ext>
              </a:extLst>
            </p:cNvPr>
            <p:cNvSpPr/>
            <p:nvPr/>
          </p:nvSpPr>
          <p:spPr>
            <a:xfrm>
              <a:off x="8168640" y="4955288"/>
              <a:ext cx="524256" cy="15519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4AA2A9F-E022-4C93-9AEA-E078E3CD1254}"/>
                </a:ext>
              </a:extLst>
            </p:cNvPr>
            <p:cNvSpPr/>
            <p:nvPr/>
          </p:nvSpPr>
          <p:spPr>
            <a:xfrm>
              <a:off x="4145280" y="3402330"/>
              <a:ext cx="363307" cy="15827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7634E92-B858-4774-A903-B75841D172E8}"/>
                </a:ext>
              </a:extLst>
            </p:cNvPr>
            <p:cNvSpPr/>
            <p:nvPr/>
          </p:nvSpPr>
          <p:spPr>
            <a:xfrm>
              <a:off x="3383280" y="5667556"/>
              <a:ext cx="345440" cy="1669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PlaceHolder 1"/>
          <p:cNvSpPr>
            <a:spLocks noGrp="1"/>
          </p:cNvSpPr>
          <p:nvPr>
            <p:ph type="title"/>
          </p:nvPr>
        </p:nvSpPr>
        <p:spPr>
          <a:xfrm>
            <a:off x="515520" y="123480"/>
            <a:ext cx="10515240" cy="1325160"/>
          </a:xfrm>
          <a:prstGeom prst="rect">
            <a:avLst/>
          </a:prstGeom>
          <a:noFill/>
          <a:ln w="0">
            <a:noFill/>
          </a:ln>
        </p:spPr>
        <p:txBody>
          <a:bodyPr anchor="ctr">
            <a:noAutofit/>
          </a:bodyPr>
          <a:lstStyle/>
          <a:p>
            <a:pPr>
              <a:lnSpc>
                <a:spcPct val="90000"/>
              </a:lnSpc>
              <a:buNone/>
            </a:pPr>
            <a:r>
              <a:rPr lang="en-US" sz="4400" b="0" strike="noStrike" spc="-1">
                <a:solidFill>
                  <a:srgbClr val="000000"/>
                </a:solidFill>
                <a:latin typeface="Calibri Light"/>
              </a:rPr>
              <a:t>How to ask Good Questions?</a:t>
            </a:r>
            <a:endParaRPr lang="en-US" sz="4400" b="0" strike="noStrike" spc="-1">
              <a:solidFill>
                <a:srgbClr val="000000"/>
              </a:solidFill>
              <a:latin typeface="Calibri"/>
            </a:endParaRPr>
          </a:p>
        </p:txBody>
      </p:sp>
      <p:sp>
        <p:nvSpPr>
          <p:cNvPr id="233" name="Content Placeholder 34"/>
          <p:cNvSpPr/>
          <p:nvPr/>
        </p:nvSpPr>
        <p:spPr>
          <a:xfrm>
            <a:off x="727560" y="1440360"/>
            <a:ext cx="9445320" cy="39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8600">
              <a:lnSpc>
                <a:spcPct val="90000"/>
              </a:lnSpc>
              <a:spcBef>
                <a:spcPts val="1001"/>
              </a:spcBef>
              <a:buClr>
                <a:srgbClr val="000000"/>
              </a:buClr>
              <a:buFont typeface="Arial"/>
              <a:buChar char="•"/>
            </a:pPr>
            <a:r>
              <a:rPr lang="en-US" sz="3200" spc="-1">
                <a:solidFill>
                  <a:srgbClr val="000000"/>
                </a:solidFill>
                <a:latin typeface="-apple-system"/>
              </a:rPr>
              <a:t>Organic vs </a:t>
            </a:r>
            <a:r>
              <a:rPr lang="en-US" sz="3200" b="0" i="0">
                <a:solidFill>
                  <a:srgbClr val="000000"/>
                </a:solidFill>
                <a:effectLst/>
                <a:latin typeface="-apple-system"/>
              </a:rPr>
              <a:t>Tag only</a:t>
            </a:r>
            <a:endParaRPr lang="en-US" sz="3200" b="0" strike="noStrike" spc="-1">
              <a:latin typeface="Arial"/>
            </a:endParaRPr>
          </a:p>
          <a:p>
            <a:pPr>
              <a:lnSpc>
                <a:spcPct val="90000"/>
              </a:lnSpc>
              <a:spcBef>
                <a:spcPts val="1001"/>
              </a:spcBef>
              <a:buNone/>
            </a:pPr>
            <a:endParaRPr lang="en-US" sz="2000" b="0" strike="noStrike" spc="-1">
              <a:latin typeface="Arial"/>
            </a:endParaRPr>
          </a:p>
        </p:txBody>
      </p:sp>
      <p:pic>
        <p:nvPicPr>
          <p:cNvPr id="234" name="Picture 7"/>
          <p:cNvPicPr/>
          <p:nvPr/>
        </p:nvPicPr>
        <p:blipFill>
          <a:blip r:embed="rId7"/>
          <a:stretch/>
        </p:blipFill>
        <p:spPr>
          <a:xfrm>
            <a:off x="10339560" y="5834520"/>
            <a:ext cx="1641600" cy="730440"/>
          </a:xfrm>
          <a:prstGeom prst="rect">
            <a:avLst/>
          </a:prstGeom>
          <a:ln w="0">
            <a:noFill/>
          </a:ln>
        </p:spPr>
      </p:pic>
      <p:pic>
        <p:nvPicPr>
          <p:cNvPr id="29" name="Picture 28">
            <a:extLst>
              <a:ext uri="{FF2B5EF4-FFF2-40B4-BE49-F238E27FC236}">
                <a16:creationId xmlns:a16="http://schemas.microsoft.com/office/drawing/2014/main" id="{5FE76A82-F876-4D69-9824-8302EB043F88}"/>
              </a:ext>
            </a:extLst>
          </p:cNvPr>
          <p:cNvPicPr>
            <a:picLocks noChangeAspect="1"/>
          </p:cNvPicPr>
          <p:nvPr/>
        </p:nvPicPr>
        <p:blipFill>
          <a:blip r:embed="rId8" cstate="print">
            <a:alphaModFix amt="35000"/>
            <a:extLst>
              <a:ext uri="{28A0092B-C50C-407E-A947-70E740481C1C}">
                <a14:useLocalDpi xmlns:a14="http://schemas.microsoft.com/office/drawing/2010/main" val="0"/>
              </a:ext>
            </a:extLst>
          </a:blip>
          <a:stretch>
            <a:fillRect/>
          </a:stretch>
        </p:blipFill>
        <p:spPr>
          <a:xfrm>
            <a:off x="10683540" y="5039068"/>
            <a:ext cx="953640" cy="953640"/>
          </a:xfrm>
          <a:prstGeom prst="rect">
            <a:avLst/>
          </a:prstGeom>
        </p:spPr>
      </p:pic>
    </p:spTree>
    <p:extLst>
      <p:ext uri="{BB962C8B-B14F-4D97-AF65-F5344CB8AC3E}">
        <p14:creationId xmlns:p14="http://schemas.microsoft.com/office/powerpoint/2010/main" val="667555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apple-system"/>
        <a:ea typeface="DejaVu Sans"/>
        <a:cs typeface="Kalameh Black"/>
      </a:majorFont>
      <a:minorFont>
        <a:latin typeface="-apple-system"/>
        <a:ea typeface="DejaVu Sans"/>
        <a:cs typeface="Kalame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6">
      <a:majorFont>
        <a:latin typeface="Calibri"/>
        <a:ea typeface="DejaVu Sans"/>
        <a:cs typeface="B Nazanin"/>
      </a:majorFont>
      <a:minorFont>
        <a:latin typeface="Calibri"/>
        <a:ea typeface="DejaVu Sans"/>
        <a:cs typeface="B Nazani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10167</TotalTime>
  <Words>47296</Words>
  <Application>Microsoft Office PowerPoint</Application>
  <PresentationFormat>Widescreen</PresentationFormat>
  <Paragraphs>3519</Paragraphs>
  <Slides>398</Slides>
  <Notes>398</Notes>
  <HiddenSlides>0</HiddenSlides>
  <MMClips>0</MMClips>
  <ScaleCrop>false</ScaleCrop>
  <HeadingPairs>
    <vt:vector size="8" baseType="variant">
      <vt:variant>
        <vt:lpstr>Fonts Used</vt:lpstr>
      </vt:variant>
      <vt:variant>
        <vt:i4>21</vt:i4>
      </vt:variant>
      <vt:variant>
        <vt:lpstr>Theme</vt:lpstr>
      </vt:variant>
      <vt:variant>
        <vt:i4>2</vt:i4>
      </vt:variant>
      <vt:variant>
        <vt:lpstr>Embedded OLE Servers</vt:lpstr>
      </vt:variant>
      <vt:variant>
        <vt:i4>1</vt:i4>
      </vt:variant>
      <vt:variant>
        <vt:lpstr>Slide Titles</vt:lpstr>
      </vt:variant>
      <vt:variant>
        <vt:i4>398</vt:i4>
      </vt:variant>
    </vt:vector>
  </HeadingPairs>
  <TitlesOfParts>
    <vt:vector size="422" baseType="lpstr">
      <vt:lpstr>-apple-system</vt:lpstr>
      <vt:lpstr>Arial</vt:lpstr>
      <vt:lpstr>B Kamran</vt:lpstr>
      <vt:lpstr>Calibri</vt:lpstr>
      <vt:lpstr>Calibri Light</vt:lpstr>
      <vt:lpstr>Candara Light</vt:lpstr>
      <vt:lpstr>Comic Sans MS</vt:lpstr>
      <vt:lpstr>consolas</vt:lpstr>
      <vt:lpstr>Courier New</vt:lpstr>
      <vt:lpstr>Georgia</vt:lpstr>
      <vt:lpstr>inherit</vt:lpstr>
      <vt:lpstr>IRS</vt:lpstr>
      <vt:lpstr>Segoe UI</vt:lpstr>
      <vt:lpstr>Segoe UI Light</vt:lpstr>
      <vt:lpstr>Source Sans Pro</vt:lpstr>
      <vt:lpstr>StarSymbol</vt:lpstr>
      <vt:lpstr>Symbol</vt:lpstr>
      <vt:lpstr>tahoma</vt:lpstr>
      <vt:lpstr>Times New Roman</vt:lpstr>
      <vt:lpstr>var(--theme-post-title-font-family)</vt:lpstr>
      <vt:lpstr>Wingdings</vt:lpstr>
      <vt:lpstr>Office Theme</vt:lpstr>
      <vt:lpstr>Office Theme</vt:lpstr>
      <vt:lpstr>Bitmap Image</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Stackoverflow The Right Way</vt:lpstr>
      <vt:lpstr>What is Stackoverflow</vt:lpstr>
      <vt:lpstr>What is Stackoverflow</vt:lpstr>
      <vt:lpstr>What is Stackoverflow</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Why do we need to learn it?</vt:lpstr>
      <vt:lpstr>Stackoverflow The Right Way - Review</vt:lpstr>
      <vt:lpstr>Stackoverflow The Right Way</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How to ask Good Questions?</vt:lpstr>
      <vt:lpstr>Good Question Body</vt:lpstr>
      <vt:lpstr>How to ask Good Questions?</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Good Question Body</vt:lpstr>
      <vt:lpstr>How to ask Good Questions? - Review</vt:lpstr>
      <vt:lpstr>Dealing with down/close votes?</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Dealing with down/close votes?</vt:lpstr>
      <vt:lpstr>Dealing with down/close votes?</vt:lpstr>
      <vt:lpstr>Dealing with down/close votes?</vt:lpstr>
      <vt:lpstr>Dealing with down/close votes?</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Why are some questions closed?</vt:lpstr>
      <vt:lpstr>Who can close questions?</vt:lpstr>
      <vt:lpstr>Stackoverflow Redline</vt:lpstr>
      <vt:lpstr>Why are some questions closed?- Review</vt:lpstr>
      <vt:lpstr>Dealing with down/close votes </vt:lpstr>
      <vt:lpstr>Dealing with down/close votes </vt:lpstr>
      <vt:lpstr>Dealing with down/close votes?</vt:lpstr>
      <vt:lpstr>Dealing with down/close votes?</vt:lpstr>
      <vt:lpstr>Dealing with downvotes?</vt:lpstr>
      <vt:lpstr>Dealing with downvotes?</vt:lpstr>
      <vt:lpstr>Dealing with downvotes?</vt:lpstr>
      <vt:lpstr>Dealing with downvotes?</vt:lpstr>
      <vt:lpstr>Dealing with downvotes?</vt:lpstr>
      <vt:lpstr>Dealing with downvotes?</vt:lpstr>
      <vt:lpstr>Dealing with Down/Close 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To the 100K Score</vt:lpstr>
      <vt:lpstr>To the 100K Score</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downvotes?</vt:lpstr>
      <vt:lpstr>Dealing with down/close votes - Review</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vt:lpstr>
      <vt:lpstr>How do I search? - Review</vt:lpstr>
      <vt:lpstr>How to get more scores?</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How to get more scores? - Review</vt:lpstr>
      <vt:lpstr>Introduce Yourself</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To the 100K Score</vt:lpstr>
      <vt:lpstr>Final Tip</vt:lpstr>
      <vt:lpstr>To the 100K Score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Stackoverflow The Right Way</dc:title>
  <dc:subject/>
  <dc:creator/>
  <dc:description/>
  <cp:lastModifiedBy>Seyyed Khandon</cp:lastModifiedBy>
  <cp:revision>2268</cp:revision>
  <dcterms:created xsi:type="dcterms:W3CDTF">2019-08-23T09:40:31Z</dcterms:created>
  <dcterms:modified xsi:type="dcterms:W3CDTF">2022-10-02T14:36:50Z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HiddenSlides">
    <vt:i4>2</vt:i4>
  </property>
  <property fmtid="{D5CDD505-2E9C-101B-9397-08002B2CF9AE}" pid="4" name="Notes">
    <vt:i4>147</vt:i4>
  </property>
  <property fmtid="{D5CDD505-2E9C-101B-9397-08002B2CF9AE}" pid="5" name="PresentationFormat">
    <vt:lpwstr>Widescreen</vt:lpwstr>
  </property>
  <property fmtid="{D5CDD505-2E9C-101B-9397-08002B2CF9AE}" pid="6" name="Slides">
    <vt:i4>147</vt:i4>
  </property>
</Properties>
</file>