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18"/>
  </p:notesMasterIdLst>
  <p:sldIdLst>
    <p:sldId id="256" r:id="rId3"/>
    <p:sldId id="257" r:id="rId4"/>
    <p:sldId id="425" r:id="rId5"/>
    <p:sldId id="664" r:id="rId6"/>
    <p:sldId id="633" r:id="rId7"/>
    <p:sldId id="661" r:id="rId8"/>
    <p:sldId id="663" r:id="rId9"/>
    <p:sldId id="662" r:id="rId10"/>
    <p:sldId id="406" r:id="rId11"/>
    <p:sldId id="427" r:id="rId12"/>
    <p:sldId id="258" r:id="rId13"/>
    <p:sldId id="408" r:id="rId14"/>
    <p:sldId id="407" r:id="rId15"/>
    <p:sldId id="532" r:id="rId16"/>
    <p:sldId id="655" r:id="rId17"/>
    <p:sldId id="533" r:id="rId18"/>
    <p:sldId id="657" r:id="rId19"/>
    <p:sldId id="531" r:id="rId20"/>
    <p:sldId id="701" r:id="rId21"/>
    <p:sldId id="702" r:id="rId22"/>
    <p:sldId id="435" r:id="rId23"/>
    <p:sldId id="605" r:id="rId24"/>
    <p:sldId id="403" r:id="rId25"/>
    <p:sldId id="259" r:id="rId26"/>
    <p:sldId id="260" r:id="rId27"/>
    <p:sldId id="261" r:id="rId28"/>
    <p:sldId id="262" r:id="rId29"/>
    <p:sldId id="263" r:id="rId30"/>
    <p:sldId id="264" r:id="rId31"/>
    <p:sldId id="686" r:id="rId32"/>
    <p:sldId id="687" r:id="rId33"/>
    <p:sldId id="689" r:id="rId34"/>
    <p:sldId id="688" r:id="rId35"/>
    <p:sldId id="690" r:id="rId36"/>
    <p:sldId id="685" r:id="rId37"/>
    <p:sldId id="265" r:id="rId38"/>
    <p:sldId id="409" r:id="rId39"/>
    <p:sldId id="410" r:id="rId40"/>
    <p:sldId id="412" r:id="rId41"/>
    <p:sldId id="432" r:id="rId42"/>
    <p:sldId id="266" r:id="rId43"/>
    <p:sldId id="431" r:id="rId44"/>
    <p:sldId id="433" r:id="rId45"/>
    <p:sldId id="658" r:id="rId46"/>
    <p:sldId id="429" r:id="rId47"/>
    <p:sldId id="404" r:id="rId48"/>
    <p:sldId id="434" r:id="rId49"/>
    <p:sldId id="703" r:id="rId50"/>
    <p:sldId id="704" r:id="rId51"/>
    <p:sldId id="705" r:id="rId52"/>
    <p:sldId id="706" r:id="rId53"/>
    <p:sldId id="420" r:id="rId54"/>
    <p:sldId id="413" r:id="rId55"/>
    <p:sldId id="267" r:id="rId56"/>
    <p:sldId id="414" r:id="rId57"/>
    <p:sldId id="268" r:id="rId58"/>
    <p:sldId id="269" r:id="rId59"/>
    <p:sldId id="270" r:id="rId60"/>
    <p:sldId id="271" r:id="rId61"/>
    <p:sldId id="438" r:id="rId62"/>
    <p:sldId id="439" r:id="rId63"/>
    <p:sldId id="436" r:id="rId64"/>
    <p:sldId id="665" r:id="rId65"/>
    <p:sldId id="437" r:id="rId66"/>
    <p:sldId id="643" r:id="rId67"/>
    <p:sldId id="644" r:id="rId68"/>
    <p:sldId id="691" r:id="rId69"/>
    <p:sldId id="693" r:id="rId70"/>
    <p:sldId id="692" r:id="rId71"/>
    <p:sldId id="708" r:id="rId72"/>
    <p:sldId id="272" r:id="rId73"/>
    <p:sldId id="273" r:id="rId74"/>
    <p:sldId id="442" r:id="rId75"/>
    <p:sldId id="541" r:id="rId76"/>
    <p:sldId id="542" r:id="rId77"/>
    <p:sldId id="546" r:id="rId78"/>
    <p:sldId id="543" r:id="rId79"/>
    <p:sldId id="709" r:id="rId80"/>
    <p:sldId id="710" r:id="rId81"/>
    <p:sldId id="544" r:id="rId82"/>
    <p:sldId id="545" r:id="rId83"/>
    <p:sldId id="549" r:id="rId84"/>
    <p:sldId id="551" r:id="rId85"/>
    <p:sldId id="550" r:id="rId86"/>
    <p:sldId id="547" r:id="rId87"/>
    <p:sldId id="548" r:id="rId88"/>
    <p:sldId id="554" r:id="rId89"/>
    <p:sldId id="552" r:id="rId90"/>
    <p:sldId id="553" r:id="rId91"/>
    <p:sldId id="537" r:id="rId92"/>
    <p:sldId id="538" r:id="rId93"/>
    <p:sldId id="539" r:id="rId94"/>
    <p:sldId id="635" r:id="rId95"/>
    <p:sldId id="636" r:id="rId96"/>
    <p:sldId id="555" r:id="rId97"/>
    <p:sldId id="274" r:id="rId98"/>
    <p:sldId id="634" r:id="rId99"/>
    <p:sldId id="443" r:id="rId100"/>
    <p:sldId id="275" r:id="rId101"/>
    <p:sldId id="287" r:id="rId102"/>
    <p:sldId id="560" r:id="rId103"/>
    <p:sldId id="559" r:id="rId104"/>
    <p:sldId id="444" r:id="rId105"/>
    <p:sldId id="288" r:id="rId106"/>
    <p:sldId id="620" r:id="rId107"/>
    <p:sldId id="646" r:id="rId108"/>
    <p:sldId id="647" r:id="rId109"/>
    <p:sldId id="645" r:id="rId110"/>
    <p:sldId id="621" r:id="rId111"/>
    <p:sldId id="622" r:id="rId112"/>
    <p:sldId id="623" r:id="rId113"/>
    <p:sldId id="624" r:id="rId114"/>
    <p:sldId id="276" r:id="rId115"/>
    <p:sldId id="277" r:id="rId116"/>
    <p:sldId id="534" r:id="rId117"/>
    <p:sldId id="535" r:id="rId118"/>
    <p:sldId id="556" r:id="rId119"/>
    <p:sldId id="561" r:id="rId120"/>
    <p:sldId id="562" r:id="rId121"/>
    <p:sldId id="563" r:id="rId122"/>
    <p:sldId id="614" r:id="rId123"/>
    <p:sldId id="564" r:id="rId124"/>
    <p:sldId id="565" r:id="rId125"/>
    <p:sldId id="567" r:id="rId126"/>
    <p:sldId id="566" r:id="rId127"/>
    <p:sldId id="569" r:id="rId128"/>
    <p:sldId id="568" r:id="rId129"/>
    <p:sldId id="570" r:id="rId130"/>
    <p:sldId id="619" r:id="rId131"/>
    <p:sldId id="557" r:id="rId132"/>
    <p:sldId id="278" r:id="rId133"/>
    <p:sldId id="670" r:id="rId134"/>
    <p:sldId id="447" r:id="rId135"/>
    <p:sldId id="280" r:id="rId136"/>
    <p:sldId id="448" r:id="rId137"/>
    <p:sldId id="617" r:id="rId138"/>
    <p:sldId id="282" r:id="rId139"/>
    <p:sldId id="281" r:id="rId140"/>
    <p:sldId id="283" r:id="rId141"/>
    <p:sldId id="573" r:id="rId142"/>
    <p:sldId id="711" r:id="rId143"/>
    <p:sldId id="572" r:id="rId144"/>
    <p:sldId id="576" r:id="rId145"/>
    <p:sldId id="284" r:id="rId146"/>
    <p:sldId id="450" r:id="rId147"/>
    <p:sldId id="285" r:id="rId148"/>
    <p:sldId id="286" r:id="rId149"/>
    <p:sldId id="712" r:id="rId150"/>
    <p:sldId id="575" r:id="rId151"/>
    <p:sldId id="449" r:id="rId152"/>
    <p:sldId id="468" r:id="rId153"/>
    <p:sldId id="469" r:id="rId154"/>
    <p:sldId id="574" r:id="rId155"/>
    <p:sldId id="289" r:id="rId156"/>
    <p:sldId id="290" r:id="rId157"/>
    <p:sldId id="291" r:id="rId158"/>
    <p:sldId id="416" r:id="rId159"/>
    <p:sldId id="503" r:id="rId160"/>
    <p:sldId id="612" r:id="rId161"/>
    <p:sldId id="577" r:id="rId162"/>
    <p:sldId id="694" r:id="rId163"/>
    <p:sldId id="695" r:id="rId164"/>
    <p:sldId id="656" r:id="rId165"/>
    <p:sldId id="578" r:id="rId166"/>
    <p:sldId id="603" r:id="rId167"/>
    <p:sldId id="504" r:id="rId168"/>
    <p:sldId id="698" r:id="rId169"/>
    <p:sldId id="696" r:id="rId170"/>
    <p:sldId id="697" r:id="rId171"/>
    <p:sldId id="508" r:id="rId172"/>
    <p:sldId id="713" r:id="rId173"/>
    <p:sldId id="714" r:id="rId174"/>
    <p:sldId id="715" r:id="rId175"/>
    <p:sldId id="509" r:id="rId176"/>
    <p:sldId id="505" r:id="rId177"/>
    <p:sldId id="506" r:id="rId178"/>
    <p:sldId id="507" r:id="rId179"/>
    <p:sldId id="583" r:id="rId180"/>
    <p:sldId id="587" r:id="rId181"/>
    <p:sldId id="588" r:id="rId182"/>
    <p:sldId id="586" r:id="rId183"/>
    <p:sldId id="716" r:id="rId184"/>
    <p:sldId id="585" r:id="rId185"/>
    <p:sldId id="589" r:id="rId186"/>
    <p:sldId id="590" r:id="rId187"/>
    <p:sldId id="584" r:id="rId188"/>
    <p:sldId id="292" r:id="rId189"/>
    <p:sldId id="417" r:id="rId190"/>
    <p:sldId id="453" r:id="rId191"/>
    <p:sldId id="418" r:id="rId192"/>
    <p:sldId id="293" r:id="rId193"/>
    <p:sldId id="415" r:id="rId194"/>
    <p:sldId id="476" r:id="rId195"/>
    <p:sldId id="475" r:id="rId196"/>
    <p:sldId id="474" r:id="rId197"/>
    <p:sldId id="477" r:id="rId198"/>
    <p:sldId id="478" r:id="rId199"/>
    <p:sldId id="680" r:id="rId200"/>
    <p:sldId id="681" r:id="rId201"/>
    <p:sldId id="682" r:id="rId202"/>
    <p:sldId id="683" r:id="rId203"/>
    <p:sldId id="684" r:id="rId204"/>
    <p:sldId id="294" r:id="rId205"/>
    <p:sldId id="454" r:id="rId206"/>
    <p:sldId id="295" r:id="rId207"/>
    <p:sldId id="296" r:id="rId208"/>
    <p:sldId id="297" r:id="rId209"/>
    <p:sldId id="298" r:id="rId210"/>
    <p:sldId id="299" r:id="rId211"/>
    <p:sldId id="479" r:id="rId212"/>
    <p:sldId id="300" r:id="rId213"/>
    <p:sldId id="717" r:id="rId214"/>
    <p:sldId id="301" r:id="rId215"/>
    <p:sldId id="302" r:id="rId216"/>
    <p:sldId id="303" r:id="rId217"/>
    <p:sldId id="419" r:id="rId218"/>
    <p:sldId id="648" r:id="rId219"/>
    <p:sldId id="304" r:id="rId220"/>
    <p:sldId id="455" r:id="rId221"/>
    <p:sldId id="305" r:id="rId222"/>
    <p:sldId id="306" r:id="rId223"/>
    <p:sldId id="307" r:id="rId224"/>
    <p:sldId id="641" r:id="rId225"/>
    <p:sldId id="308" r:id="rId226"/>
    <p:sldId id="309" r:id="rId227"/>
    <p:sldId id="310" r:id="rId228"/>
    <p:sldId id="316" r:id="rId229"/>
    <p:sldId id="311" r:id="rId230"/>
    <p:sldId id="312" r:id="rId231"/>
    <p:sldId id="699" r:id="rId232"/>
    <p:sldId id="313" r:id="rId233"/>
    <p:sldId id="314" r:id="rId234"/>
    <p:sldId id="602" r:id="rId235"/>
    <p:sldId id="601" r:id="rId236"/>
    <p:sldId id="315" r:id="rId237"/>
    <p:sldId id="666" r:id="rId238"/>
    <p:sldId id="668" r:id="rId239"/>
    <p:sldId id="667" r:id="rId240"/>
    <p:sldId id="678" r:id="rId241"/>
    <p:sldId id="679" r:id="rId242"/>
    <p:sldId id="322" r:id="rId243"/>
    <p:sldId id="639" r:id="rId244"/>
    <p:sldId id="640" r:id="rId245"/>
    <p:sldId id="638" r:id="rId246"/>
    <p:sldId id="649" r:id="rId247"/>
    <p:sldId id="325" r:id="rId248"/>
    <p:sldId id="457" r:id="rId249"/>
    <p:sldId id="327" r:id="rId250"/>
    <p:sldId id="324" r:id="rId251"/>
    <p:sldId id="317" r:id="rId252"/>
    <p:sldId id="625" r:id="rId253"/>
    <p:sldId id="626" r:id="rId254"/>
    <p:sldId id="627" r:id="rId255"/>
    <p:sldId id="501" r:id="rId256"/>
    <p:sldId id="319" r:id="rId257"/>
    <p:sldId id="321" r:id="rId258"/>
    <p:sldId id="320" r:id="rId259"/>
    <p:sldId id="458" r:id="rId260"/>
    <p:sldId id="459" r:id="rId261"/>
    <p:sldId id="456" r:id="rId262"/>
    <p:sldId id="637" r:id="rId263"/>
    <p:sldId id="323" r:id="rId264"/>
    <p:sldId id="650" r:id="rId265"/>
    <p:sldId id="651" r:id="rId266"/>
    <p:sldId id="652" r:id="rId267"/>
    <p:sldId id="329" r:id="rId268"/>
    <p:sldId id="421" r:id="rId269"/>
    <p:sldId id="422" r:id="rId270"/>
    <p:sldId id="331" r:id="rId271"/>
    <p:sldId id="332" r:id="rId272"/>
    <p:sldId id="333" r:id="rId273"/>
    <p:sldId id="334" r:id="rId274"/>
    <p:sldId id="335" r:id="rId275"/>
    <p:sldId id="336" r:id="rId276"/>
    <p:sldId id="337" r:id="rId277"/>
    <p:sldId id="460" r:id="rId278"/>
    <p:sldId id="338" r:id="rId279"/>
    <p:sldId id="339" r:id="rId280"/>
    <p:sldId id="340" r:id="rId281"/>
    <p:sldId id="341" r:id="rId282"/>
    <p:sldId id="342" r:id="rId283"/>
    <p:sldId id="521" r:id="rId284"/>
    <p:sldId id="520" r:id="rId285"/>
    <p:sldId id="522" r:id="rId286"/>
    <p:sldId id="523" r:id="rId287"/>
    <p:sldId id="518" r:id="rId288"/>
    <p:sldId id="343" r:id="rId289"/>
    <p:sldId id="423" r:id="rId290"/>
    <p:sldId id="345" r:id="rId291"/>
    <p:sldId id="346" r:id="rId292"/>
    <p:sldId id="347" r:id="rId293"/>
    <p:sldId id="348" r:id="rId294"/>
    <p:sldId id="349" r:id="rId295"/>
    <p:sldId id="350" r:id="rId296"/>
    <p:sldId id="351" r:id="rId297"/>
    <p:sldId id="352" r:id="rId298"/>
    <p:sldId id="510" r:id="rId299"/>
    <p:sldId id="579" r:id="rId300"/>
    <p:sldId id="581" r:id="rId301"/>
    <p:sldId id="582" r:id="rId302"/>
    <p:sldId id="513" r:id="rId303"/>
    <p:sldId id="514" r:id="rId304"/>
    <p:sldId id="516" r:id="rId305"/>
    <p:sldId id="660" r:id="rId306"/>
    <p:sldId id="517" r:id="rId307"/>
    <p:sldId id="659" r:id="rId308"/>
    <p:sldId id="512" r:id="rId309"/>
    <p:sldId id="353" r:id="rId310"/>
    <p:sldId id="360" r:id="rId311"/>
    <p:sldId id="461" r:id="rId312"/>
    <p:sldId id="462" r:id="rId313"/>
    <p:sldId id="463" r:id="rId314"/>
    <p:sldId id="354" r:id="rId315"/>
    <p:sldId id="355" r:id="rId316"/>
    <p:sldId id="356" r:id="rId317"/>
    <p:sldId id="357" r:id="rId318"/>
    <p:sldId id="358" r:id="rId319"/>
    <p:sldId id="359" r:id="rId320"/>
    <p:sldId id="493" r:id="rId321"/>
    <p:sldId id="598" r:id="rId322"/>
    <p:sldId id="600" r:id="rId323"/>
    <p:sldId id="471" r:id="rId324"/>
    <p:sldId id="492" r:id="rId325"/>
    <p:sldId id="491" r:id="rId326"/>
    <p:sldId id="676" r:id="rId327"/>
    <p:sldId id="677" r:id="rId328"/>
    <p:sldId id="671" r:id="rId329"/>
    <p:sldId id="672" r:id="rId330"/>
    <p:sldId id="673" r:id="rId331"/>
    <p:sldId id="675" r:id="rId332"/>
    <p:sldId id="674" r:id="rId333"/>
    <p:sldId id="591" r:id="rId334"/>
    <p:sldId id="592" r:id="rId335"/>
    <p:sldId id="361" r:id="rId336"/>
    <p:sldId id="362" r:id="rId337"/>
    <p:sldId id="363" r:id="rId338"/>
    <p:sldId id="364" r:id="rId339"/>
    <p:sldId id="365" r:id="rId340"/>
    <p:sldId id="497" r:id="rId341"/>
    <p:sldId id="366" r:id="rId342"/>
    <p:sldId id="367" r:id="rId343"/>
    <p:sldId id="368" r:id="rId344"/>
    <p:sldId id="369" r:id="rId345"/>
    <p:sldId id="370" r:id="rId346"/>
    <p:sldId id="371" r:id="rId347"/>
    <p:sldId id="372" r:id="rId348"/>
    <p:sldId id="373" r:id="rId349"/>
    <p:sldId id="374" r:id="rId350"/>
    <p:sldId id="375" r:id="rId351"/>
    <p:sldId id="376" r:id="rId352"/>
    <p:sldId id="377" r:id="rId353"/>
    <p:sldId id="378" r:id="rId354"/>
    <p:sldId id="464" r:id="rId355"/>
    <p:sldId id="379" r:id="rId356"/>
    <p:sldId id="380" r:id="rId357"/>
    <p:sldId id="465" r:id="rId358"/>
    <p:sldId id="381" r:id="rId359"/>
    <p:sldId id="653" r:id="rId360"/>
    <p:sldId id="654" r:id="rId361"/>
    <p:sldId id="382" r:id="rId362"/>
    <p:sldId id="384" r:id="rId363"/>
    <p:sldId id="385" r:id="rId364"/>
    <p:sldId id="386" r:id="rId365"/>
    <p:sldId id="387" r:id="rId366"/>
    <p:sldId id="388" r:id="rId367"/>
    <p:sldId id="389" r:id="rId368"/>
    <p:sldId id="390" r:id="rId369"/>
    <p:sldId id="391" r:id="rId370"/>
    <p:sldId id="392" r:id="rId371"/>
    <p:sldId id="466" r:id="rId372"/>
    <p:sldId id="502" r:id="rId373"/>
    <p:sldId id="393" r:id="rId374"/>
    <p:sldId id="394" r:id="rId375"/>
    <p:sldId id="524" r:id="rId376"/>
    <p:sldId id="494" r:id="rId377"/>
    <p:sldId id="525" r:id="rId378"/>
    <p:sldId id="526" r:id="rId379"/>
    <p:sldId id="527" r:id="rId380"/>
    <p:sldId id="528" r:id="rId381"/>
    <p:sldId id="529" r:id="rId382"/>
    <p:sldId id="530" r:id="rId383"/>
    <p:sldId id="495" r:id="rId384"/>
    <p:sldId id="496" r:id="rId385"/>
    <p:sldId id="395" r:id="rId386"/>
    <p:sldId id="396" r:id="rId387"/>
    <p:sldId id="397" r:id="rId388"/>
    <p:sldId id="398" r:id="rId389"/>
    <p:sldId id="498" r:id="rId390"/>
    <p:sldId id="499" r:id="rId391"/>
    <p:sldId id="628" r:id="rId392"/>
    <p:sldId id="629" r:id="rId393"/>
    <p:sldId id="630" r:id="rId394"/>
    <p:sldId id="631" r:id="rId395"/>
    <p:sldId id="632" r:id="rId396"/>
    <p:sldId id="669" r:id="rId397"/>
    <p:sldId id="399" r:id="rId398"/>
    <p:sldId id="424" r:id="rId399"/>
    <p:sldId id="400" r:id="rId400"/>
    <p:sldId id="483" r:id="rId401"/>
    <p:sldId id="611" r:id="rId402"/>
    <p:sldId id="481" r:id="rId403"/>
    <p:sldId id="482" r:id="rId404"/>
    <p:sldId id="485" r:id="rId405"/>
    <p:sldId id="604" r:id="rId406"/>
    <p:sldId id="608" r:id="rId407"/>
    <p:sldId id="607" r:id="rId408"/>
    <p:sldId id="610" r:id="rId409"/>
    <p:sldId id="609" r:id="rId410"/>
    <p:sldId id="486" r:id="rId411"/>
    <p:sldId id="487" r:id="rId412"/>
    <p:sldId id="488" r:id="rId413"/>
    <p:sldId id="490" r:id="rId414"/>
    <p:sldId id="401" r:id="rId415"/>
    <p:sldId id="402" r:id="rId416"/>
    <p:sldId id="707" r:id="rId4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Table of Contents" id="{BC31473F-2525-4D04-9E68-4FB1F03BC070}">
          <p14:sldIdLst>
            <p14:sldId id="256"/>
            <p14:sldId id="257"/>
            <p14:sldId id="425"/>
            <p14:sldId id="664"/>
            <p14:sldId id="633"/>
            <p14:sldId id="661"/>
            <p14:sldId id="663"/>
            <p14:sldId id="662"/>
          </p14:sldIdLst>
        </p14:section>
        <p14:section name="Introduction" id="{0B281DA2-74C9-4FB0-BEF2-E5B60A96B30A}">
          <p14:sldIdLst>
            <p14:sldId id="406"/>
            <p14:sldId id="427"/>
            <p14:sldId id="258"/>
            <p14:sldId id="408"/>
            <p14:sldId id="407"/>
            <p14:sldId id="532"/>
            <p14:sldId id="655"/>
            <p14:sldId id="533"/>
            <p14:sldId id="657"/>
            <p14:sldId id="531"/>
            <p14:sldId id="701"/>
            <p14:sldId id="702"/>
            <p14:sldId id="435"/>
            <p14:sldId id="605"/>
            <p14:sldId id="403"/>
            <p14:sldId id="259"/>
            <p14:sldId id="260"/>
            <p14:sldId id="261"/>
            <p14:sldId id="262"/>
            <p14:sldId id="263"/>
            <p14:sldId id="264"/>
            <p14:sldId id="686"/>
            <p14:sldId id="687"/>
            <p14:sldId id="689"/>
            <p14:sldId id="688"/>
            <p14:sldId id="690"/>
            <p14:sldId id="685"/>
            <p14:sldId id="265"/>
            <p14:sldId id="409"/>
            <p14:sldId id="410"/>
            <p14:sldId id="412"/>
            <p14:sldId id="432"/>
            <p14:sldId id="266"/>
            <p14:sldId id="431"/>
            <p14:sldId id="433"/>
            <p14:sldId id="658"/>
            <p14:sldId id="429"/>
            <p14:sldId id="404"/>
            <p14:sldId id="434"/>
            <p14:sldId id="703"/>
            <p14:sldId id="704"/>
            <p14:sldId id="705"/>
            <p14:sldId id="706"/>
            <p14:sldId id="420"/>
          </p14:sldIdLst>
        </p14:section>
        <p14:section name="How to ask Good Question?" id="{C1986253-B070-43AC-8261-47D075EE2B56}">
          <p14:sldIdLst>
            <p14:sldId id="413"/>
            <p14:sldId id="267"/>
            <p14:sldId id="414"/>
            <p14:sldId id="268"/>
            <p14:sldId id="269"/>
            <p14:sldId id="270"/>
            <p14:sldId id="271"/>
            <p14:sldId id="438"/>
            <p14:sldId id="439"/>
            <p14:sldId id="436"/>
            <p14:sldId id="665"/>
            <p14:sldId id="437"/>
            <p14:sldId id="643"/>
            <p14:sldId id="644"/>
            <p14:sldId id="691"/>
            <p14:sldId id="693"/>
            <p14:sldId id="692"/>
            <p14:sldId id="708"/>
            <p14:sldId id="272"/>
            <p14:sldId id="273"/>
            <p14:sldId id="442"/>
            <p14:sldId id="541"/>
            <p14:sldId id="542"/>
            <p14:sldId id="546"/>
            <p14:sldId id="543"/>
            <p14:sldId id="709"/>
            <p14:sldId id="710"/>
            <p14:sldId id="544"/>
            <p14:sldId id="545"/>
            <p14:sldId id="549"/>
            <p14:sldId id="551"/>
            <p14:sldId id="550"/>
            <p14:sldId id="547"/>
            <p14:sldId id="548"/>
            <p14:sldId id="554"/>
            <p14:sldId id="552"/>
            <p14:sldId id="553"/>
            <p14:sldId id="537"/>
            <p14:sldId id="538"/>
            <p14:sldId id="539"/>
            <p14:sldId id="635"/>
            <p14:sldId id="636"/>
            <p14:sldId id="555"/>
            <p14:sldId id="274"/>
            <p14:sldId id="634"/>
            <p14:sldId id="443"/>
            <p14:sldId id="275"/>
            <p14:sldId id="287"/>
            <p14:sldId id="560"/>
            <p14:sldId id="559"/>
            <p14:sldId id="444"/>
            <p14:sldId id="288"/>
            <p14:sldId id="620"/>
            <p14:sldId id="646"/>
            <p14:sldId id="647"/>
            <p14:sldId id="645"/>
            <p14:sldId id="621"/>
            <p14:sldId id="622"/>
            <p14:sldId id="623"/>
            <p14:sldId id="624"/>
            <p14:sldId id="276"/>
            <p14:sldId id="277"/>
            <p14:sldId id="534"/>
            <p14:sldId id="535"/>
            <p14:sldId id="556"/>
            <p14:sldId id="561"/>
            <p14:sldId id="562"/>
            <p14:sldId id="563"/>
            <p14:sldId id="614"/>
            <p14:sldId id="564"/>
            <p14:sldId id="565"/>
            <p14:sldId id="567"/>
            <p14:sldId id="566"/>
            <p14:sldId id="569"/>
            <p14:sldId id="568"/>
            <p14:sldId id="570"/>
            <p14:sldId id="619"/>
            <p14:sldId id="557"/>
            <p14:sldId id="278"/>
            <p14:sldId id="670"/>
            <p14:sldId id="447"/>
            <p14:sldId id="280"/>
            <p14:sldId id="448"/>
            <p14:sldId id="617"/>
            <p14:sldId id="282"/>
            <p14:sldId id="281"/>
            <p14:sldId id="283"/>
            <p14:sldId id="573"/>
            <p14:sldId id="711"/>
            <p14:sldId id="572"/>
            <p14:sldId id="576"/>
            <p14:sldId id="284"/>
            <p14:sldId id="450"/>
            <p14:sldId id="285"/>
            <p14:sldId id="286"/>
            <p14:sldId id="712"/>
            <p14:sldId id="575"/>
            <p14:sldId id="449"/>
            <p14:sldId id="468"/>
            <p14:sldId id="469"/>
            <p14:sldId id="574"/>
            <p14:sldId id="289"/>
            <p14:sldId id="290"/>
            <p14:sldId id="291"/>
          </p14:sldIdLst>
        </p14:section>
        <p14:section name="Why are some questions closed?" id="{ECA6222B-2EAB-483D-B1E5-1CD72EC628E3}">
          <p14:sldIdLst>
            <p14:sldId id="416"/>
            <p14:sldId id="503"/>
            <p14:sldId id="612"/>
            <p14:sldId id="577"/>
            <p14:sldId id="694"/>
            <p14:sldId id="695"/>
            <p14:sldId id="656"/>
            <p14:sldId id="578"/>
            <p14:sldId id="603"/>
            <p14:sldId id="504"/>
            <p14:sldId id="698"/>
            <p14:sldId id="696"/>
            <p14:sldId id="697"/>
            <p14:sldId id="508"/>
            <p14:sldId id="713"/>
            <p14:sldId id="714"/>
            <p14:sldId id="715"/>
            <p14:sldId id="509"/>
            <p14:sldId id="505"/>
            <p14:sldId id="506"/>
            <p14:sldId id="507"/>
            <p14:sldId id="583"/>
            <p14:sldId id="587"/>
            <p14:sldId id="588"/>
            <p14:sldId id="586"/>
            <p14:sldId id="716"/>
            <p14:sldId id="585"/>
            <p14:sldId id="589"/>
            <p14:sldId id="590"/>
            <p14:sldId id="584"/>
            <p14:sldId id="292"/>
            <p14:sldId id="417"/>
            <p14:sldId id="453"/>
            <p14:sldId id="418"/>
            <p14:sldId id="293"/>
            <p14:sldId id="415"/>
            <p14:sldId id="476"/>
            <p14:sldId id="475"/>
            <p14:sldId id="474"/>
            <p14:sldId id="477"/>
            <p14:sldId id="478"/>
            <p14:sldId id="680"/>
            <p14:sldId id="681"/>
            <p14:sldId id="682"/>
            <p14:sldId id="683"/>
            <p14:sldId id="684"/>
            <p14:sldId id="294"/>
            <p14:sldId id="454"/>
            <p14:sldId id="295"/>
            <p14:sldId id="296"/>
            <p14:sldId id="297"/>
            <p14:sldId id="298"/>
            <p14:sldId id="299"/>
            <p14:sldId id="479"/>
            <p14:sldId id="300"/>
            <p14:sldId id="717"/>
            <p14:sldId id="301"/>
            <p14:sldId id="302"/>
            <p14:sldId id="303"/>
          </p14:sldIdLst>
        </p14:section>
        <p14:section name="What if My qa got down/closeVote?" id="{97F2FF36-29DD-41F6-B18F-97302120152A}">
          <p14:sldIdLst>
            <p14:sldId id="419"/>
            <p14:sldId id="648"/>
            <p14:sldId id="304"/>
            <p14:sldId id="455"/>
            <p14:sldId id="305"/>
            <p14:sldId id="306"/>
            <p14:sldId id="307"/>
            <p14:sldId id="641"/>
            <p14:sldId id="308"/>
            <p14:sldId id="309"/>
            <p14:sldId id="310"/>
            <p14:sldId id="316"/>
            <p14:sldId id="311"/>
            <p14:sldId id="312"/>
            <p14:sldId id="699"/>
            <p14:sldId id="313"/>
            <p14:sldId id="314"/>
            <p14:sldId id="602"/>
            <p14:sldId id="601"/>
            <p14:sldId id="315"/>
            <p14:sldId id="666"/>
            <p14:sldId id="668"/>
            <p14:sldId id="667"/>
            <p14:sldId id="678"/>
            <p14:sldId id="679"/>
            <p14:sldId id="322"/>
            <p14:sldId id="639"/>
            <p14:sldId id="640"/>
            <p14:sldId id="638"/>
            <p14:sldId id="649"/>
            <p14:sldId id="325"/>
            <p14:sldId id="457"/>
            <p14:sldId id="327"/>
            <p14:sldId id="324"/>
            <p14:sldId id="317"/>
            <p14:sldId id="625"/>
            <p14:sldId id="626"/>
            <p14:sldId id="627"/>
            <p14:sldId id="501"/>
            <p14:sldId id="319"/>
            <p14:sldId id="321"/>
            <p14:sldId id="320"/>
            <p14:sldId id="458"/>
            <p14:sldId id="459"/>
            <p14:sldId id="456"/>
            <p14:sldId id="637"/>
            <p14:sldId id="323"/>
            <p14:sldId id="650"/>
            <p14:sldId id="651"/>
            <p14:sldId id="652"/>
            <p14:sldId id="329"/>
            <p14:sldId id="421"/>
          </p14:sldIdLst>
        </p14:section>
        <p14:section name="Professional Search on Stackoverflow" id="{851DA397-311E-4C79-912A-08EEB46701BA}">
          <p14:sldIdLst>
            <p14:sldId id="422"/>
            <p14:sldId id="331"/>
            <p14:sldId id="332"/>
            <p14:sldId id="333"/>
            <p14:sldId id="334"/>
            <p14:sldId id="335"/>
            <p14:sldId id="336"/>
            <p14:sldId id="337"/>
            <p14:sldId id="460"/>
            <p14:sldId id="338"/>
            <p14:sldId id="339"/>
            <p14:sldId id="340"/>
            <p14:sldId id="341"/>
            <p14:sldId id="342"/>
            <p14:sldId id="521"/>
            <p14:sldId id="520"/>
            <p14:sldId id="522"/>
            <p14:sldId id="523"/>
            <p14:sldId id="518"/>
            <p14:sldId id="343"/>
          </p14:sldIdLst>
        </p14:section>
        <p14:section name="How to get More Scores?" id="{6339AFF9-FF64-4322-B78E-C1FF4FECC803}">
          <p14:sldIdLst>
            <p14:sldId id="423"/>
            <p14:sldId id="345"/>
            <p14:sldId id="346"/>
            <p14:sldId id="347"/>
            <p14:sldId id="348"/>
            <p14:sldId id="349"/>
            <p14:sldId id="350"/>
            <p14:sldId id="351"/>
            <p14:sldId id="352"/>
            <p14:sldId id="510"/>
            <p14:sldId id="579"/>
            <p14:sldId id="581"/>
            <p14:sldId id="582"/>
            <p14:sldId id="513"/>
            <p14:sldId id="514"/>
            <p14:sldId id="516"/>
            <p14:sldId id="660"/>
            <p14:sldId id="517"/>
            <p14:sldId id="659"/>
            <p14:sldId id="512"/>
            <p14:sldId id="353"/>
            <p14:sldId id="360"/>
            <p14:sldId id="461"/>
            <p14:sldId id="462"/>
            <p14:sldId id="463"/>
            <p14:sldId id="354"/>
            <p14:sldId id="355"/>
            <p14:sldId id="356"/>
            <p14:sldId id="357"/>
            <p14:sldId id="358"/>
            <p14:sldId id="359"/>
            <p14:sldId id="493"/>
            <p14:sldId id="598"/>
            <p14:sldId id="600"/>
            <p14:sldId id="471"/>
            <p14:sldId id="492"/>
            <p14:sldId id="491"/>
            <p14:sldId id="676"/>
            <p14:sldId id="677"/>
            <p14:sldId id="671"/>
            <p14:sldId id="672"/>
            <p14:sldId id="673"/>
            <p14:sldId id="675"/>
            <p14:sldId id="674"/>
            <p14:sldId id="591"/>
            <p14:sldId id="592"/>
            <p14:sldId id="361"/>
            <p14:sldId id="362"/>
            <p14:sldId id="363"/>
            <p14:sldId id="364"/>
            <p14:sldId id="365"/>
            <p14:sldId id="497"/>
            <p14:sldId id="366"/>
            <p14:sldId id="367"/>
            <p14:sldId id="368"/>
            <p14:sldId id="369"/>
            <p14:sldId id="370"/>
            <p14:sldId id="371"/>
            <p14:sldId id="372"/>
            <p14:sldId id="373"/>
            <p14:sldId id="374"/>
            <p14:sldId id="375"/>
            <p14:sldId id="376"/>
            <p14:sldId id="377"/>
            <p14:sldId id="378"/>
            <p14:sldId id="464"/>
            <p14:sldId id="379"/>
            <p14:sldId id="380"/>
            <p14:sldId id="465"/>
            <p14:sldId id="381"/>
            <p14:sldId id="653"/>
            <p14:sldId id="654"/>
            <p14:sldId id="382"/>
            <p14:sldId id="384"/>
            <p14:sldId id="385"/>
            <p14:sldId id="386"/>
            <p14:sldId id="387"/>
            <p14:sldId id="388"/>
            <p14:sldId id="389"/>
            <p14:sldId id="390"/>
            <p14:sldId id="391"/>
            <p14:sldId id="392"/>
            <p14:sldId id="466"/>
            <p14:sldId id="502"/>
            <p14:sldId id="393"/>
            <p14:sldId id="394"/>
            <p14:sldId id="524"/>
            <p14:sldId id="494"/>
            <p14:sldId id="525"/>
            <p14:sldId id="526"/>
            <p14:sldId id="527"/>
            <p14:sldId id="528"/>
            <p14:sldId id="529"/>
            <p14:sldId id="530"/>
            <p14:sldId id="495"/>
            <p14:sldId id="496"/>
            <p14:sldId id="395"/>
            <p14:sldId id="396"/>
            <p14:sldId id="397"/>
            <p14:sldId id="398"/>
            <p14:sldId id="498"/>
            <p14:sldId id="499"/>
            <p14:sldId id="628"/>
            <p14:sldId id="629"/>
            <p14:sldId id="630"/>
            <p14:sldId id="631"/>
            <p14:sldId id="632"/>
            <p14:sldId id="669"/>
            <p14:sldId id="399"/>
            <p14:sldId id="424"/>
          </p14:sldIdLst>
        </p14:section>
        <p14:section name="Final part" id="{AE03BAD3-835A-42F6-AF4D-E9CA47C74CA3}">
          <p14:sldIdLst>
            <p14:sldId id="400"/>
            <p14:sldId id="483"/>
            <p14:sldId id="611"/>
            <p14:sldId id="481"/>
            <p14:sldId id="482"/>
            <p14:sldId id="485"/>
            <p14:sldId id="604"/>
            <p14:sldId id="608"/>
            <p14:sldId id="607"/>
            <p14:sldId id="610"/>
            <p14:sldId id="609"/>
            <p14:sldId id="486"/>
            <p14:sldId id="487"/>
            <p14:sldId id="488"/>
            <p14:sldId id="490"/>
            <p14:sldId id="401"/>
            <p14:sldId id="402"/>
            <p14:sldId id="7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78571" autoAdjust="0"/>
  </p:normalViewPr>
  <p:slideViewPr>
    <p:cSldViewPr snapToGrid="0">
      <p:cViewPr varScale="1">
        <p:scale>
          <a:sx n="87" d="100"/>
          <a:sy n="87" d="100"/>
        </p:scale>
        <p:origin x="1170" y="78"/>
      </p:cViewPr>
      <p:guideLst/>
    </p:cSldViewPr>
  </p:slideViewPr>
  <p:notesTextViewPr>
    <p:cViewPr>
      <p:scale>
        <a:sx n="100" d="100"/>
        <a:sy n="100" d="100"/>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417" Type="http://schemas.openxmlformats.org/officeDocument/2006/relationships/slide" Target="slides/slide415.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232" Type="http://schemas.openxmlformats.org/officeDocument/2006/relationships/slide" Target="slides/slide230.xml"/><Relationship Id="rId274" Type="http://schemas.openxmlformats.org/officeDocument/2006/relationships/slide" Target="slides/slide272.xml"/><Relationship Id="rId27" Type="http://schemas.openxmlformats.org/officeDocument/2006/relationships/slide" Target="slides/slide25.xml"/><Relationship Id="rId69" Type="http://schemas.openxmlformats.org/officeDocument/2006/relationships/slide" Target="slides/slide67.xml"/><Relationship Id="rId134" Type="http://schemas.openxmlformats.org/officeDocument/2006/relationships/slide" Target="slides/slide132.xml"/><Relationship Id="rId80" Type="http://schemas.openxmlformats.org/officeDocument/2006/relationships/slide" Target="slides/slide78.xml"/><Relationship Id="rId176" Type="http://schemas.openxmlformats.org/officeDocument/2006/relationships/slide" Target="slides/slide174.xml"/><Relationship Id="rId341" Type="http://schemas.openxmlformats.org/officeDocument/2006/relationships/slide" Target="slides/slide339.xml"/><Relationship Id="rId383" Type="http://schemas.openxmlformats.org/officeDocument/2006/relationships/slide" Target="slides/slide381.xml"/><Relationship Id="rId201" Type="http://schemas.openxmlformats.org/officeDocument/2006/relationships/slide" Target="slides/slide199.xml"/><Relationship Id="rId243" Type="http://schemas.openxmlformats.org/officeDocument/2006/relationships/slide" Target="slides/slide241.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slide" Target="slides/slide406.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commentAuthors" Target="commentAuthor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viewProps" Target="view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theme" Target="theme/theme1.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tableStyles" Target="tableStyles.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242" Type="http://schemas.openxmlformats.org/officeDocument/2006/relationships/slide" Target="slides/slide240.xml"/><Relationship Id="rId284" Type="http://schemas.openxmlformats.org/officeDocument/2006/relationships/slide" Target="slides/slide282.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notesMaster" Target="notesMasters/notesMaster1.xml"/><Relationship Id="rId222" Type="http://schemas.openxmlformats.org/officeDocument/2006/relationships/slide" Target="slides/slide220.xml"/><Relationship Id="rId264" Type="http://schemas.openxmlformats.org/officeDocument/2006/relationships/slide" Target="slides/slide2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9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9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92"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93"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94"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73DED685-8480-4569-9D74-016DE6493F70}"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opensource.stackexchange.com/" TargetMode="External"/><Relationship Id="rId2" Type="http://schemas.openxmlformats.org/officeDocument/2006/relationships/slide" Target="../slides/slide207.xml"/><Relationship Id="rId1" Type="http://schemas.openxmlformats.org/officeDocument/2006/relationships/notesMaster" Target="../notesMasters/notesMaster1.xml"/><Relationship Id="rId4" Type="http://schemas.openxmlformats.org/officeDocument/2006/relationships/hyperlink" Target="https://law.stackexchange.com/"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3" Type="http://schemas.openxmlformats.org/officeDocument/2006/relationships/hyperlink" Target="https://stackoverflow.com/questions/61749427/regex-match-multiple-words-that-may-be-separated-by-another-word-giving-a-list-o" TargetMode="External"/><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3" Type="http://schemas.openxmlformats.org/officeDocument/2006/relationships/hyperlink" Target="https://stackoverflow.com/search?q=score%3A1000" TargetMode="External"/><Relationship Id="rId2" Type="http://schemas.openxmlformats.org/officeDocument/2006/relationships/slide" Target="../slides/slide341.xml"/><Relationship Id="rId1" Type="http://schemas.openxmlformats.org/officeDocument/2006/relationships/notesMaster" Target="../notesMasters/notesMaster1.xml"/><Relationship Id="rId4" Type="http://schemas.openxmlformats.org/officeDocument/2006/relationships/hyperlink" Target="https://stackoverflow.com/search?q=%5Bjavascript%5D+score%3A1000" TargetMode="Externa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PlaceHolder 1"/>
          <p:cNvSpPr>
            <a:spLocks noGrp="1" noRot="1" noChangeAspect="1"/>
          </p:cNvSpPr>
          <p:nvPr>
            <p:ph type="sldImg"/>
          </p:nvPr>
        </p:nvSpPr>
        <p:spPr>
          <a:xfrm>
            <a:off x="685800" y="1143000"/>
            <a:ext cx="5486400" cy="3086100"/>
          </a:xfrm>
          <a:prstGeom prst="rect">
            <a:avLst/>
          </a:prstGeom>
          <a:ln w="0">
            <a:noFill/>
          </a:ln>
        </p:spPr>
      </p:sp>
      <p:sp>
        <p:nvSpPr>
          <p:cNvPr id="7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mj-lt"/>
              </a:rPr>
              <a:t>in the name of GOD the most merciful the most compassionate</a:t>
            </a:r>
          </a:p>
          <a:p>
            <a:pPr marL="216000" indent="-216000" algn="l" rtl="0">
              <a:lnSpc>
                <a:spcPct val="100000"/>
              </a:lnSpc>
              <a:buNone/>
            </a:pPr>
            <a:endParaRPr lang="en-US" sz="2000" b="0" strike="noStrike" spc="-1" dirty="0">
              <a:latin typeface="+mj-lt"/>
            </a:endParaRPr>
          </a:p>
          <a:p>
            <a:pPr marL="216000" indent="-216000" algn="l" rtl="0">
              <a:lnSpc>
                <a:spcPct val="100000"/>
              </a:lnSpc>
              <a:buNone/>
            </a:pPr>
            <a:r>
              <a:rPr lang="en-US" sz="2000" b="0" strike="noStrike" spc="-1" dirty="0">
                <a:latin typeface="+mj-lt"/>
              </a:rPr>
              <a:t>Hi</a:t>
            </a:r>
          </a:p>
          <a:p>
            <a:pPr marL="216000" indent="-216000" algn="l" rtl="0">
              <a:lnSpc>
                <a:spcPct val="100000"/>
              </a:lnSpc>
              <a:buNone/>
            </a:pPr>
            <a:r>
              <a:rPr lang="en-US" sz="2000" b="0" strike="noStrike" spc="-1" dirty="0">
                <a:latin typeface="+mj-lt"/>
              </a:rPr>
              <a:t>My name is </a:t>
            </a:r>
            <a:r>
              <a:rPr lang="en-US" sz="2000" b="0" strike="noStrike" spc="-1" dirty="0" err="1">
                <a:latin typeface="+mj-lt"/>
              </a:rPr>
              <a:t>Seyed</a:t>
            </a:r>
            <a:r>
              <a:rPr lang="en-US" sz="2000" b="0" strike="noStrike" spc="-1" dirty="0">
                <a:latin typeface="+mj-lt"/>
              </a:rPr>
              <a:t> Mahdi </a:t>
            </a:r>
            <a:r>
              <a:rPr lang="en-US" sz="2000" b="0" strike="noStrike" spc="-1" dirty="0" err="1">
                <a:latin typeface="+mj-lt"/>
              </a:rPr>
              <a:t>Hasanpour</a:t>
            </a:r>
            <a:r>
              <a:rPr lang="en-US" sz="2000" b="0" strike="noStrike" spc="-1" dirty="0">
                <a:latin typeface="+mj-lt"/>
              </a:rPr>
              <a:t>, </a:t>
            </a:r>
            <a:endParaRPr lang="fa-IR" sz="2000" b="0" strike="noStrike" spc="-1" dirty="0">
              <a:latin typeface="+mj-lt"/>
            </a:endParaRPr>
          </a:p>
          <a:p>
            <a:pPr marL="216000" indent="-216000" algn="l" rtl="0">
              <a:lnSpc>
                <a:spcPct val="100000"/>
              </a:lnSpc>
              <a:buNone/>
            </a:pPr>
            <a:r>
              <a:rPr lang="en-US" sz="2000" b="0" strike="noStrike" spc="-1" dirty="0">
                <a:latin typeface="+mj-lt"/>
              </a:rPr>
              <a:t>I have a master's degree in IT majoring in software security. I got acquainted with programming since </a:t>
            </a:r>
            <a:r>
              <a:rPr lang="fa-IR" sz="2000" b="0" strike="noStrike" spc="-1" dirty="0">
                <a:latin typeface="+mj-lt"/>
              </a:rPr>
              <a:t>2008</a:t>
            </a:r>
            <a:r>
              <a:rPr lang="en-US" sz="2000" b="0" strike="noStrike" spc="-1" dirty="0">
                <a:latin typeface="+mj-lt"/>
              </a:rPr>
              <a:t>, and for the past few years I have been working as a senior front-end developer in various companies, and I also work as a programming and goal coach.</a:t>
            </a:r>
          </a:p>
          <a:p>
            <a:pPr marL="216000" indent="-216000" algn="l" rtl="0">
              <a:lnSpc>
                <a:spcPct val="100000"/>
              </a:lnSpc>
              <a:buNone/>
            </a:pPr>
            <a:r>
              <a:rPr lang="en-US" sz="2000" b="0" strike="noStrike" spc="-1" dirty="0">
                <a:latin typeface="+mj-lt"/>
              </a:rPr>
              <a:t>Thankfully, </a:t>
            </a:r>
            <a:r>
              <a:rPr lang="en-US" sz="2000" b="0" strike="noStrike" spc="-1" dirty="0" err="1">
                <a:latin typeface="+mj-lt"/>
              </a:rPr>
              <a:t>CafeDX</a:t>
            </a:r>
            <a:r>
              <a:rPr lang="en-US" sz="2000" b="0" strike="noStrike" spc="-1" dirty="0">
                <a:latin typeface="+mj-lt"/>
              </a:rPr>
              <a:t> students have achieved good results, some of them became team leads of different companies, some of them got remote jobs... </a:t>
            </a:r>
          </a:p>
          <a:p>
            <a:pPr marL="216000" indent="-216000" algn="l" rtl="0">
              <a:lnSpc>
                <a:spcPct val="100000"/>
              </a:lnSpc>
              <a:buNone/>
            </a:pPr>
            <a:r>
              <a:rPr lang="en-US" sz="2000" b="0" strike="noStrike" spc="-1" dirty="0">
                <a:latin typeface="+mj-lt"/>
              </a:rPr>
              <a:t>One of my biggest goals and passions is to teach things that I think are practical and attractive, also can help us in to improve our developer life experience, especially things that even senior developers are not fully aware of.</a:t>
            </a:r>
          </a:p>
          <a:p>
            <a:pPr marL="216000" indent="-216000" algn="l" rtl="0">
              <a:lnSpc>
                <a:spcPct val="100000"/>
              </a:lnSpc>
              <a:buNone/>
            </a:pPr>
            <a:r>
              <a:rPr lang="en-US" sz="2000" b="0" strike="noStrike" spc="-1" dirty="0">
                <a:latin typeface="+mj-lt"/>
              </a:rPr>
              <a:t>I am here to demystify the practical and </a:t>
            </a:r>
            <a:r>
              <a:rPr lang="en-US" sz="2000" b="0" strike="noStrike" spc="-1" dirty="0" err="1">
                <a:latin typeface="+mj-lt"/>
              </a:rPr>
              <a:t>refrence</a:t>
            </a:r>
            <a:r>
              <a:rPr lang="en-US" sz="2000" b="0" strike="noStrike" spc="-1" dirty="0">
                <a:latin typeface="+mj-lt"/>
              </a:rPr>
              <a:t> based point of view of </a:t>
            </a:r>
            <a:r>
              <a:rPr lang="en-US" sz="2000" b="0" strike="noStrike" spc="-1" dirty="0" err="1">
                <a:latin typeface="+mj-lt"/>
              </a:rPr>
              <a:t>stackoverflow</a:t>
            </a:r>
            <a:r>
              <a:rPr lang="en-US" sz="2000" b="0" strike="noStrike" spc="-1" dirty="0">
                <a:latin typeface="+mj-lt"/>
              </a:rPr>
              <a:t> with the </a:t>
            </a:r>
            <a:r>
              <a:rPr lang="en-US" sz="2000" b="0" strike="noStrike" spc="-1" dirty="0" err="1">
                <a:latin typeface="+mj-lt"/>
              </a:rPr>
              <a:t>Stackoverflow</a:t>
            </a:r>
            <a:r>
              <a:rPr lang="en-US" sz="2000" b="0" strike="noStrike" spc="-1" dirty="0">
                <a:latin typeface="+mj-lt"/>
              </a:rPr>
              <a:t> the right way course, and I hope it will be a practical course for you. You can contact me through my Telegram ID and I will try to give you the right answer to the best of my ability.</a:t>
            </a:r>
          </a:p>
        </p:txBody>
      </p:sp>
      <p:sp>
        <p:nvSpPr>
          <p:cNvPr id="752"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5091BE0-1F69-4AB6-B97A-AABD337FE1B6}" type="slidenum">
              <a:rPr lang="en-US" sz="1200" b="0" strike="noStrike" spc="-1">
                <a:latin typeface="Times New Roman"/>
              </a:rPr>
              <a:t>1</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But before that I want to talk about a very important secret.</a:t>
            </a:r>
          </a:p>
          <a:p>
            <a:pPr marL="216000" indent="-216000" algn="l" rtl="0">
              <a:lnSpc>
                <a:spcPct val="100000"/>
              </a:lnSpc>
              <a:buNone/>
            </a:pPr>
            <a:r>
              <a:rPr lang="en-US" sz="2000" b="0" strike="noStrike" spc="-1" dirty="0">
                <a:latin typeface="Arial"/>
              </a:rPr>
              <a:t>Actually, let me address a more fundamental question, a topic that hardly anyone talks about!</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10</a:t>
            </a:fld>
            <a:endParaRPr lang="en-US" sz="1200" b="0" strike="noStrike" spc="-1">
              <a:latin typeface="Times New Roman"/>
            </a:endParaRPr>
          </a:p>
        </p:txBody>
      </p:sp>
    </p:spTree>
    <p:extLst>
      <p:ext uri="{BB962C8B-B14F-4D97-AF65-F5344CB8AC3E}">
        <p14:creationId xmlns:p14="http://schemas.microsoft.com/office/powerpoint/2010/main" val="6168600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685800" y="1143000"/>
            <a:ext cx="5486400" cy="3086100"/>
          </a:xfrm>
          <a:prstGeom prst="rect">
            <a:avLst/>
          </a:prstGeom>
          <a:ln w="0">
            <a:noFill/>
          </a:ln>
        </p:spPr>
      </p:sp>
      <p:sp>
        <p:nvSpPr>
          <p:cNvPr id="844" name="PlaceHolder 2"/>
          <p:cNvSpPr>
            <a:spLocks noGrp="1"/>
          </p:cNvSpPr>
          <p:nvPr>
            <p:ph type="body"/>
          </p:nvPr>
        </p:nvSpPr>
        <p:spPr>
          <a:xfrm>
            <a:off x="685800" y="4400640"/>
            <a:ext cx="5486040" cy="4514760"/>
          </a:xfrm>
          <a:prstGeom prst="rect">
            <a:avLst/>
          </a:prstGeom>
          <a:noFill/>
          <a:ln w="0">
            <a:noFill/>
          </a:ln>
        </p:spPr>
        <p:txBody>
          <a:bodyPr anchor="t">
            <a:noAutofit/>
          </a:bodyPr>
          <a:lstStyle/>
          <a:p>
            <a:pPr marL="0" indent="0" algn="just" rtl="0">
              <a:lnSpc>
                <a:spcPct val="107000"/>
              </a:lnSpc>
              <a:spcBef>
                <a:spcPts val="799"/>
              </a:spcBef>
              <a:buClr>
                <a:srgbClr val="000000"/>
              </a:buClr>
              <a:buFont typeface="+mj-lt"/>
              <a:buNone/>
            </a:pPr>
            <a:r>
              <a:rPr lang="en-US" sz="1800" b="0" strike="noStrike" spc="-1" dirty="0">
                <a:latin typeface="Arial"/>
              </a:rPr>
              <a:t>rule number 5 – Tags</a:t>
            </a:r>
          </a:p>
          <a:p>
            <a:pPr marL="0" indent="0" algn="just" rtl="0">
              <a:lnSpc>
                <a:spcPct val="107000"/>
              </a:lnSpc>
              <a:spcBef>
                <a:spcPts val="799"/>
              </a:spcBef>
              <a:buClr>
                <a:srgbClr val="000000"/>
              </a:buClr>
              <a:buFont typeface="+mj-lt"/>
              <a:buNone/>
            </a:pPr>
            <a:endParaRPr lang="en-US" sz="1800" b="0" strike="noStrike" spc="-1" dirty="0">
              <a:latin typeface="Arial"/>
            </a:endParaRPr>
          </a:p>
          <a:p>
            <a:pPr marL="0" indent="0" algn="just" rtl="0">
              <a:lnSpc>
                <a:spcPct val="107000"/>
              </a:lnSpc>
              <a:spcBef>
                <a:spcPts val="799"/>
              </a:spcBef>
              <a:buClr>
                <a:srgbClr val="000000"/>
              </a:buClr>
              <a:buFont typeface="+mj-lt"/>
              <a:buNone/>
            </a:pPr>
            <a:r>
              <a:rPr lang="en-US" sz="1800" b="0" strike="noStrike" spc="-1" dirty="0">
                <a:latin typeface="Arial"/>
              </a:rPr>
              <a:t>This rule says that you have to use the appropriate tags</a:t>
            </a:r>
          </a:p>
          <a:p>
            <a:pPr marL="0" indent="0" algn="just" rtl="0">
              <a:lnSpc>
                <a:spcPct val="107000"/>
              </a:lnSpc>
              <a:spcBef>
                <a:spcPts val="799"/>
              </a:spcBef>
              <a:buClr>
                <a:srgbClr val="000000"/>
              </a:buClr>
              <a:buFont typeface="+mj-lt"/>
              <a:buNone/>
            </a:pPr>
            <a:r>
              <a:rPr lang="en-US" sz="1800" b="0" strike="noStrike" spc="-1" dirty="0">
                <a:latin typeface="Arial"/>
              </a:rPr>
              <a:t>In </a:t>
            </a:r>
            <a:r>
              <a:rPr lang="en-US" sz="1800" b="0" strike="noStrike" spc="-1" dirty="0" err="1">
                <a:latin typeface="Arial"/>
              </a:rPr>
              <a:t>stackoverflow</a:t>
            </a:r>
            <a:r>
              <a:rPr lang="en-US" sz="1800" b="0" strike="noStrike" spc="-1" dirty="0">
                <a:latin typeface="Arial"/>
              </a:rPr>
              <a:t>, you see a lot of questions that provide useful and additional information to the reader with the help of their tags.</a:t>
            </a:r>
          </a:p>
          <a:p>
            <a:pPr marL="0" indent="0" algn="just" rtl="0">
              <a:lnSpc>
                <a:spcPct val="107000"/>
              </a:lnSpc>
              <a:spcBef>
                <a:spcPts val="799"/>
              </a:spcBef>
              <a:buClr>
                <a:srgbClr val="000000"/>
              </a:buClr>
              <a:buFont typeface="+mj-lt"/>
              <a:buNone/>
            </a:pPr>
            <a:endParaRPr lang="en-US" sz="1800" b="0" strike="noStrike" spc="-1" dirty="0">
              <a:latin typeface="Arial"/>
            </a:endParaRPr>
          </a:p>
          <a:p>
            <a:pPr marL="0" indent="0" algn="just" rtl="0">
              <a:lnSpc>
                <a:spcPct val="107000"/>
              </a:lnSpc>
              <a:spcBef>
                <a:spcPts val="799"/>
              </a:spcBef>
              <a:buClr>
                <a:srgbClr val="000000"/>
              </a:buClr>
              <a:buFont typeface="+mj-lt"/>
              <a:buNone/>
            </a:pPr>
            <a:r>
              <a:rPr lang="en-US" sz="1800" b="0" strike="noStrike" spc="-1" dirty="0">
                <a:latin typeface="Arial"/>
              </a:rPr>
              <a:t>Pay attention that you can use up to 5 tags in each question, choose carefully, do not use meta tags like [beginner] and </a:t>
            </a:r>
            <a:r>
              <a:rPr lang="en-US" sz="1800" b="0" strike="noStrike" spc="-1" dirty="0" err="1">
                <a:latin typeface="Arial"/>
              </a:rPr>
              <a:t>etc</a:t>
            </a:r>
            <a:r>
              <a:rPr lang="en-US" sz="1800" b="0" strike="noStrike" spc="-1" dirty="0">
                <a:latin typeface="Arial"/>
              </a:rPr>
              <a:t> because they do not add any special information to the question, for example look at this question, </a:t>
            </a:r>
          </a:p>
          <a:p>
            <a:pPr marL="0" indent="0" algn="just" rtl="0">
              <a:lnSpc>
                <a:spcPct val="107000"/>
              </a:lnSpc>
              <a:spcBef>
                <a:spcPts val="799"/>
              </a:spcBef>
              <a:buClr>
                <a:srgbClr val="000000"/>
              </a:buClr>
              <a:buFont typeface="+mj-lt"/>
              <a:buNone/>
            </a:pPr>
            <a:r>
              <a:rPr lang="en-US" sz="1800" b="0" strike="noStrike" spc="-1" dirty="0">
                <a:latin typeface="Arial"/>
              </a:rPr>
              <a:t>“How can I remove a specific item from an array”</a:t>
            </a:r>
          </a:p>
          <a:p>
            <a:pPr marL="0" indent="0" algn="just" rtl="0">
              <a:lnSpc>
                <a:spcPct val="107000"/>
              </a:lnSpc>
              <a:spcBef>
                <a:spcPts val="799"/>
              </a:spcBef>
              <a:buClr>
                <a:srgbClr val="000000"/>
              </a:buClr>
              <a:buFont typeface="+mj-lt"/>
              <a:buNone/>
            </a:pPr>
            <a:r>
              <a:rPr lang="en-US" sz="1800" b="0" strike="noStrike" spc="-1" dirty="0">
                <a:latin typeface="Arial"/>
              </a:rPr>
              <a:t>This question can be asked for different programming languages, we see there is a </a:t>
            </a:r>
            <a:r>
              <a:rPr lang="en-US" sz="1800" b="0" strike="noStrike" spc="-1" dirty="0" err="1">
                <a:latin typeface="Arial"/>
              </a:rPr>
              <a:t>javascript</a:t>
            </a:r>
            <a:r>
              <a:rPr lang="en-US" sz="1800" b="0" strike="noStrike" spc="-1" dirty="0">
                <a:latin typeface="Arial"/>
              </a:rPr>
              <a:t> tag on it, which informs </a:t>
            </a:r>
            <a:r>
              <a:rPr lang="en-US" sz="1800" b="0" strike="noStrike" spc="-1" dirty="0" err="1">
                <a:latin typeface="Arial"/>
              </a:rPr>
              <a:t>javascript</a:t>
            </a:r>
            <a:r>
              <a:rPr lang="en-US" sz="1800" b="0" strike="noStrike" spc="-1" dirty="0">
                <a:latin typeface="Arial"/>
              </a:rPr>
              <a:t> developers and makes these type developers eager to open it and answer it. Also, make sure to use only related tags, for example, if your question needs only two </a:t>
            </a:r>
            <a:r>
              <a:rPr lang="en-US" sz="1800" b="0" strike="noStrike" spc="-1" dirty="0" err="1">
                <a:latin typeface="Arial"/>
              </a:rPr>
              <a:t>javascript</a:t>
            </a:r>
            <a:r>
              <a:rPr lang="en-US" sz="1800" b="0" strike="noStrike" spc="-1" dirty="0">
                <a:latin typeface="Arial"/>
              </a:rPr>
              <a:t> and array tags like here, don't add typescript and </a:t>
            </a:r>
            <a:r>
              <a:rPr lang="en-US" sz="1800" b="0" strike="noStrike" spc="-1" dirty="0" err="1">
                <a:latin typeface="Arial"/>
              </a:rPr>
              <a:t>jquery</a:t>
            </a:r>
            <a:r>
              <a:rPr lang="en-US" sz="1800" b="0" strike="noStrike" spc="-1" dirty="0">
                <a:latin typeface="Arial"/>
              </a:rPr>
              <a:t> react tags to it.</a:t>
            </a:r>
          </a:p>
          <a:p>
            <a:pPr marL="0" marR="0" lvl="0" indent="0" algn="just" defTabSz="914400" rtl="0" eaLnBrk="1" fontAlgn="auto" latinLnBrk="0" hangingPunct="1">
              <a:lnSpc>
                <a:spcPct val="107000"/>
              </a:lnSpc>
              <a:spcBef>
                <a:spcPts val="799"/>
              </a:spcBef>
              <a:spcAft>
                <a:spcPts val="0"/>
              </a:spcAft>
              <a:buClr>
                <a:srgbClr val="000000"/>
              </a:buClr>
              <a:buSzTx/>
              <a:buFont typeface="+mj-lt"/>
              <a:buNone/>
              <a:tabLst/>
              <a:defRPr/>
            </a:pPr>
            <a:r>
              <a:rPr lang="en-US" sz="1800" b="0" strike="noStrike" spc="-1" dirty="0">
                <a:latin typeface="Arial"/>
              </a:rPr>
              <a:t>so make sure to use useful tags, because the reader wants to know this otherwise you may get downvoted.</a:t>
            </a:r>
          </a:p>
          <a:p>
            <a:pPr marL="0" indent="0" algn="just" rtl="0">
              <a:lnSpc>
                <a:spcPct val="107000"/>
              </a:lnSpc>
              <a:spcBef>
                <a:spcPts val="799"/>
              </a:spcBef>
              <a:buClr>
                <a:srgbClr val="000000"/>
              </a:buClr>
              <a:buFont typeface="+mj-lt"/>
              <a:buNone/>
            </a:pPr>
            <a:endParaRPr lang="en-US" sz="1800" b="0" strike="noStrike" spc="-1" dirty="0">
              <a:latin typeface="Arial"/>
            </a:endParaRPr>
          </a:p>
        </p:txBody>
      </p:sp>
      <p:sp>
        <p:nvSpPr>
          <p:cNvPr id="845"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659830C-FB00-4ADD-86C9-19B39DCCFA72}" type="slidenum">
              <a:rPr lang="en-US" sz="1200" b="0" strike="noStrike" spc="-1">
                <a:latin typeface="Times New Roman"/>
              </a:rPr>
              <a:t>100</a:t>
            </a:fld>
            <a:endParaRPr lang="en-US" sz="1200" b="0" strike="noStrike" spc="-1">
              <a:latin typeface="Times New Roman"/>
            </a:endParaRPr>
          </a:p>
        </p:txBody>
      </p:sp>
    </p:spTree>
    <p:extLst>
      <p:ext uri="{BB962C8B-B14F-4D97-AF65-F5344CB8AC3E}">
        <p14:creationId xmlns:p14="http://schemas.microsoft.com/office/powerpoint/2010/main" val="32244789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685800" y="1143000"/>
            <a:ext cx="5486400" cy="3086100"/>
          </a:xfrm>
          <a:prstGeom prst="rect">
            <a:avLst/>
          </a:prstGeom>
          <a:ln w="0">
            <a:noFill/>
          </a:ln>
        </p:spPr>
      </p:sp>
      <p:sp>
        <p:nvSpPr>
          <p:cNvPr id="844" name="PlaceHolder 2"/>
          <p:cNvSpPr>
            <a:spLocks noGrp="1"/>
          </p:cNvSpPr>
          <p:nvPr>
            <p:ph type="body"/>
          </p:nvPr>
        </p:nvSpPr>
        <p:spPr>
          <a:xfrm>
            <a:off x="685800" y="4400640"/>
            <a:ext cx="5486040" cy="451476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799"/>
              </a:spcBef>
              <a:spcAft>
                <a:spcPts val="0"/>
              </a:spcAft>
              <a:buClr>
                <a:srgbClr val="000000"/>
              </a:buClr>
              <a:buSzTx/>
              <a:buFont typeface="+mj-lt"/>
              <a:buNone/>
              <a:tabLst/>
              <a:defRPr/>
            </a:pPr>
            <a:r>
              <a:rPr lang="en-US" sz="1800" b="0" strike="noStrike" spc="-1" dirty="0">
                <a:latin typeface="Arial"/>
              </a:rPr>
              <a:t>And since </a:t>
            </a:r>
            <a:r>
              <a:rPr lang="en-US" sz="1800" b="0" strike="noStrike" spc="-1" dirty="0" err="1">
                <a:latin typeface="Arial"/>
              </a:rPr>
              <a:t>Stackexchange</a:t>
            </a:r>
            <a:r>
              <a:rPr lang="en-US" sz="1800" b="0" strike="noStrike" spc="-1" dirty="0">
                <a:latin typeface="Arial"/>
              </a:rPr>
              <a:t> subcategory sites are optimized for SEO or search engines, tags are indexed by search engines along with their content and title, that is, when a user performs a search in search engines like google,</a:t>
            </a:r>
          </a:p>
          <a:p>
            <a:pPr marL="0" marR="0" lvl="0" indent="0" algn="just" defTabSz="914400" rtl="0" eaLnBrk="1" fontAlgn="auto" latinLnBrk="0" hangingPunct="1">
              <a:lnSpc>
                <a:spcPct val="107000"/>
              </a:lnSpc>
              <a:spcBef>
                <a:spcPts val="799"/>
              </a:spcBef>
              <a:spcAft>
                <a:spcPts val="0"/>
              </a:spcAft>
              <a:buClr>
                <a:srgbClr val="000000"/>
              </a:buClr>
              <a:buSzTx/>
              <a:buFont typeface="+mj-lt"/>
              <a:buNone/>
              <a:tabLst/>
              <a:defRPr/>
            </a:pPr>
            <a:r>
              <a:rPr lang="en-US" sz="1800" b="0" strike="noStrike" spc="-1" dirty="0">
                <a:latin typeface="Arial"/>
              </a:rPr>
              <a:t>for example, If we search the same question on the previous slide, we can see that the </a:t>
            </a:r>
            <a:r>
              <a:rPr lang="en-US" sz="1800" b="0" strike="noStrike" spc="-1" dirty="0" err="1">
                <a:latin typeface="Arial"/>
              </a:rPr>
              <a:t>javascript</a:t>
            </a:r>
            <a:r>
              <a:rPr lang="en-US" sz="1800" b="0" strike="noStrike" spc="-1" dirty="0">
                <a:latin typeface="Arial"/>
              </a:rPr>
              <a:t> tag is added at the beginning of the results, which means that the tags are also involved in the search will be displayed in the results.</a:t>
            </a:r>
          </a:p>
        </p:txBody>
      </p:sp>
      <p:sp>
        <p:nvSpPr>
          <p:cNvPr id="845"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659830C-FB00-4ADD-86C9-19B39DCCFA72}" type="slidenum">
              <a:rPr lang="en-US" sz="1200" b="0" strike="noStrike" spc="-1">
                <a:latin typeface="Times New Roman"/>
              </a:rPr>
              <a:t>101</a:t>
            </a:fld>
            <a:endParaRPr lang="en-US" sz="1200" b="0" strike="noStrike" spc="-1">
              <a:latin typeface="Times New Roman"/>
            </a:endParaRPr>
          </a:p>
        </p:txBody>
      </p:sp>
    </p:spTree>
    <p:extLst>
      <p:ext uri="{BB962C8B-B14F-4D97-AF65-F5344CB8AC3E}">
        <p14:creationId xmlns:p14="http://schemas.microsoft.com/office/powerpoint/2010/main" val="36464959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For this reason, it is strongly recommended that you do not put the tag in the title of the question in any way, So try to avoid these formats:</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[tag]: [question title]</a:t>
            </a:r>
          </a:p>
          <a:p>
            <a:pPr algn="just" rtl="0">
              <a:lnSpc>
                <a:spcPct val="107000"/>
              </a:lnSpc>
              <a:spcBef>
                <a:spcPts val="799"/>
              </a:spcBef>
              <a:buNone/>
              <a:tabLst>
                <a:tab pos="0" algn="l"/>
              </a:tabLst>
            </a:pPr>
            <a:r>
              <a:rPr lang="en-US" sz="1800" b="0" strike="noStrike" spc="-1" dirty="0">
                <a:latin typeface="Arial"/>
              </a:rPr>
              <a:t>  [question title] -- [tag] [tag] [tag]</a:t>
            </a:r>
          </a:p>
          <a:p>
            <a:pPr algn="just" rtl="0">
              <a:lnSpc>
                <a:spcPct val="107000"/>
              </a:lnSpc>
              <a:spcBef>
                <a:spcPts val="799"/>
              </a:spcBef>
              <a:buNone/>
              <a:tabLst>
                <a:tab pos="0" algn="l"/>
              </a:tabLst>
            </a:pPr>
            <a:r>
              <a:rPr lang="en-US" sz="1800" b="0" strike="noStrike" spc="-1" dirty="0">
                <a:latin typeface="Arial"/>
              </a:rPr>
              <a:t>and avoid other types,</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102</a:t>
            </a:fld>
            <a:endParaRPr lang="en-US" sz="1200" b="0" strike="noStrike" spc="-1">
              <a:latin typeface="Times New Roman"/>
            </a:endParaRPr>
          </a:p>
        </p:txBody>
      </p:sp>
    </p:spTree>
    <p:extLst>
      <p:ext uri="{BB962C8B-B14F-4D97-AF65-F5344CB8AC3E}">
        <p14:creationId xmlns:p14="http://schemas.microsoft.com/office/powerpoint/2010/main" val="19693300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err="1">
                <a:latin typeface="Arial"/>
              </a:rPr>
              <a:t>Therfore</a:t>
            </a:r>
            <a:r>
              <a:rPr lang="en-US" sz="1800" b="0" strike="noStrike" spc="-1" dirty="0">
                <a:latin typeface="Arial"/>
              </a:rPr>
              <a:t>, if your question is about array manipulation in </a:t>
            </a:r>
            <a:r>
              <a:rPr lang="en-US" sz="1800" b="0" strike="noStrike" spc="-1" dirty="0" err="1">
                <a:latin typeface="Arial"/>
              </a:rPr>
              <a:t>javascript</a:t>
            </a:r>
            <a:r>
              <a:rPr lang="en-US" sz="1800" b="0" strike="noStrike" spc="-1" dirty="0">
                <a:latin typeface="Arial"/>
              </a:rPr>
              <a:t>, </a:t>
            </a:r>
          </a:p>
          <a:p>
            <a:pPr algn="just" rtl="0">
              <a:lnSpc>
                <a:spcPct val="107000"/>
              </a:lnSpc>
              <a:spcBef>
                <a:spcPts val="799"/>
              </a:spcBef>
              <a:buNone/>
              <a:tabLst>
                <a:tab pos="0" algn="l"/>
              </a:tabLst>
            </a:pPr>
            <a:r>
              <a:rPr lang="en-US" sz="1800" b="0" strike="noStrike" spc="-1" dirty="0">
                <a:latin typeface="Arial"/>
              </a:rPr>
              <a:t>try to express it in such a way that a part of the question is read naturally/organically, not separately, </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pay attention to this bad question title.</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“JavaScript, arrays: How can I remove a specific item from an array?”</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It feels completely separate, and it seems strange to read it</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103</a:t>
            </a:fld>
            <a:endParaRPr lang="en-US" sz="1200" b="0" strike="noStrike" spc="-1">
              <a:latin typeface="Times New Roman"/>
            </a:endParaRPr>
          </a:p>
        </p:txBody>
      </p:sp>
    </p:spTree>
    <p:extLst>
      <p:ext uri="{BB962C8B-B14F-4D97-AF65-F5344CB8AC3E}">
        <p14:creationId xmlns:p14="http://schemas.microsoft.com/office/powerpoint/2010/main" val="3789157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But in the good case,</a:t>
            </a:r>
          </a:p>
          <a:p>
            <a:pPr algn="just" rtl="0">
              <a:lnSpc>
                <a:spcPct val="107000"/>
              </a:lnSpc>
              <a:spcBef>
                <a:spcPts val="799"/>
              </a:spcBef>
              <a:buNone/>
              <a:tabLst>
                <a:tab pos="0" algn="l"/>
              </a:tabLst>
            </a:pPr>
            <a:r>
              <a:rPr lang="en-US" sz="1800" b="0" strike="noStrike" spc="-1" dirty="0">
                <a:latin typeface="Arial"/>
              </a:rPr>
              <a:t>How can I remove a specific item from an array in JavaScript?</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You can see that it is considered a part of the question very clearly and does not give you any strange feeling.</a:t>
            </a:r>
          </a:p>
          <a:p>
            <a:pPr algn="just" rtl="0">
              <a:lnSpc>
                <a:spcPct val="107000"/>
              </a:lnSpc>
              <a:spcBef>
                <a:spcPts val="799"/>
              </a:spcBef>
              <a:buNone/>
              <a:tabLst>
                <a:tab pos="0" algn="l"/>
              </a:tabLst>
            </a:pPr>
            <a:r>
              <a:rPr lang="en-US" sz="1800" b="0" strike="noStrike" spc="-1" dirty="0">
                <a:latin typeface="Arial"/>
              </a:rPr>
              <a:t>So, make sure that it is organic or that you don't mention the tags in the title of the question and stick to the tags section that we said in the previous slides.</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104</a:t>
            </a:fld>
            <a:endParaRPr lang="en-US" sz="1200" b="0" strike="noStrike" spc="-1">
              <a:latin typeface="Times New Roman"/>
            </a:endParaRPr>
          </a:p>
        </p:txBody>
      </p:sp>
    </p:spTree>
    <p:extLst>
      <p:ext uri="{BB962C8B-B14F-4D97-AF65-F5344CB8AC3E}">
        <p14:creationId xmlns:p14="http://schemas.microsoft.com/office/powerpoint/2010/main" val="15484676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Now here you may be asked, which one is better, Only Tags or the organic one + Tags together?</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In my opinion, the second is a more suitable option, which means that it should be organic and use tags in the best way.</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105</a:t>
            </a:fld>
            <a:endParaRPr lang="en-US" sz="1200" b="0" strike="noStrike" spc="-1">
              <a:latin typeface="Times New Roman"/>
            </a:endParaRPr>
          </a:p>
        </p:txBody>
      </p:sp>
    </p:spTree>
    <p:extLst>
      <p:ext uri="{BB962C8B-B14F-4D97-AF65-F5344CB8AC3E}">
        <p14:creationId xmlns:p14="http://schemas.microsoft.com/office/powerpoint/2010/main" val="15708523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But if you pay attention to the pattern that we have provided a couple of slides earlier you can see we also</a:t>
            </a:r>
          </a:p>
          <a:p>
            <a:pPr algn="just" rtl="0">
              <a:lnSpc>
                <a:spcPct val="107000"/>
              </a:lnSpc>
              <a:spcBef>
                <a:spcPts val="799"/>
              </a:spcBef>
              <a:buNone/>
              <a:tabLst>
                <a:tab pos="0" algn="l"/>
              </a:tabLst>
            </a:pPr>
            <a:r>
              <a:rPr lang="en-US" sz="1800" b="0" strike="noStrike" spc="-1" dirty="0">
                <a:latin typeface="Arial"/>
              </a:rPr>
              <a:t>had the pattern of </a:t>
            </a:r>
          </a:p>
          <a:p>
            <a:pPr algn="just" rtl="0">
              <a:lnSpc>
                <a:spcPct val="107000"/>
              </a:lnSpc>
              <a:spcBef>
                <a:spcPts val="799"/>
              </a:spcBef>
              <a:buNone/>
              <a:tabLst>
                <a:tab pos="0" algn="l"/>
              </a:tabLst>
            </a:pPr>
            <a:r>
              <a:rPr lang="en-US" sz="1800" b="0" strike="noStrike" spc="-1" dirty="0">
                <a:latin typeface="Arial"/>
              </a:rPr>
              <a:t>  [question title] in [tag]</a:t>
            </a:r>
          </a:p>
          <a:p>
            <a:pPr algn="just" rtl="0">
              <a:lnSpc>
                <a:spcPct val="107000"/>
              </a:lnSpc>
              <a:spcBef>
                <a:spcPts val="799"/>
              </a:spcBef>
              <a:buNone/>
              <a:tabLst>
                <a:tab pos="0" algn="l"/>
              </a:tabLst>
            </a:pPr>
            <a:r>
              <a:rPr lang="en-US" sz="1800" b="0" strike="noStrike" spc="-1" dirty="0">
                <a:latin typeface="Arial"/>
              </a:rPr>
              <a:t>in the list of formats that should be avoided!</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106</a:t>
            </a:fld>
            <a:endParaRPr lang="en-US" sz="1200" b="0" strike="noStrike" spc="-1">
              <a:latin typeface="Times New Roman"/>
            </a:endParaRPr>
          </a:p>
        </p:txBody>
      </p:sp>
    </p:spTree>
    <p:extLst>
      <p:ext uri="{BB962C8B-B14F-4D97-AF65-F5344CB8AC3E}">
        <p14:creationId xmlns:p14="http://schemas.microsoft.com/office/powerpoint/2010/main" val="27127034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Arial"/>
              </a:rPr>
              <a:t>And Based on </a:t>
            </a:r>
            <a:r>
              <a:rPr lang="en-US" sz="1800" b="0" strike="noStrike" spc="-1" dirty="0" err="1">
                <a:latin typeface="Arial"/>
              </a:rPr>
              <a:t>stackoverflow</a:t>
            </a:r>
            <a:r>
              <a:rPr lang="en-US" sz="1800" b="0" strike="noStrike" spc="-1" dirty="0">
                <a:latin typeface="Arial"/>
              </a:rPr>
              <a:t> doc, which says it should be organic or with a </a:t>
            </a:r>
            <a:r>
              <a:rPr lang="en-US" sz="2800" b="0" i="0" dirty="0">
                <a:solidFill>
                  <a:srgbClr val="232629"/>
                </a:solidFill>
                <a:effectLst/>
                <a:latin typeface="-apple-system"/>
              </a:rPr>
              <a:t>conversational tone</a:t>
            </a:r>
            <a:r>
              <a:rPr lang="en-US" sz="1800" b="0" strike="noStrike" spc="-1" dirty="0">
                <a:latin typeface="Arial"/>
              </a:rPr>
              <a:t>.</a:t>
            </a: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r>
              <a:rPr lang="en-US" sz="1800" b="0" strike="noStrike" spc="-1" dirty="0">
                <a:latin typeface="Comic Sans MS"/>
                <a:cs typeface="B Kamran"/>
              </a:rPr>
              <a:t>For example, instead of </a:t>
            </a:r>
          </a:p>
          <a:p>
            <a:pPr algn="just" rtl="0">
              <a:lnSpc>
                <a:spcPct val="107000"/>
              </a:lnSpc>
              <a:spcBef>
                <a:spcPts val="799"/>
              </a:spcBef>
              <a:buNone/>
              <a:tabLst>
                <a:tab pos="0" algn="l"/>
              </a:tabLst>
            </a:pPr>
            <a:r>
              <a:rPr lang="en-US" sz="1800" b="0" strike="noStrike" spc="-1" dirty="0">
                <a:latin typeface="Comic Sans MS"/>
                <a:cs typeface="B Kamran"/>
              </a:rPr>
              <a:t>“JavaScript, jQuery: When should I use one or the other?”</a:t>
            </a: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r>
              <a:rPr lang="en-US" sz="1800" b="0" strike="noStrike" spc="-1" dirty="0">
                <a:latin typeface="Comic Sans MS"/>
                <a:cs typeface="B Kamran"/>
              </a:rPr>
              <a:t>We have to ask the question in the organic form or with a conversational tones: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cs typeface="B Kamran"/>
              </a:rPr>
              <a:t>“</a:t>
            </a:r>
            <a:r>
              <a:rPr kumimoji="0" lang="en-US" altLang="en-US" sz="1800" b="0" i="0" u="none" strike="noStrike" cap="none" normalizeH="0" baseline="0" dirty="0">
                <a:ln>
                  <a:noFill/>
                </a:ln>
                <a:solidFill>
                  <a:schemeClr val="tx1"/>
                </a:solidFill>
                <a:effectLst/>
                <a:latin typeface="-apple-system"/>
              </a:rPr>
              <a:t>Can I use jQuery to animate DOM, or am I stuck using plain JavaScript</a:t>
            </a:r>
            <a:r>
              <a:rPr lang="en-US" sz="1800" b="0" strike="noStrike" spc="-1" dirty="0">
                <a:latin typeface="Comic Sans MS"/>
                <a:cs typeface="B Kamran"/>
              </a:rPr>
              <a:t>?”</a:t>
            </a: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r>
              <a:rPr lang="en-US" sz="1800" b="0" strike="noStrike" spc="-1" dirty="0">
                <a:latin typeface="Comic Sans MS"/>
                <a:cs typeface="B Kamran"/>
              </a:rPr>
              <a:t>It means that it should be a part of the question, not just add some tags on it</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107</a:t>
            </a:fld>
            <a:endParaRPr lang="en-US" sz="1200" b="0" strike="noStrike" spc="-1">
              <a:latin typeface="Times New Roman"/>
            </a:endParaRPr>
          </a:p>
        </p:txBody>
      </p:sp>
    </p:spTree>
    <p:extLst>
      <p:ext uri="{BB962C8B-B14F-4D97-AF65-F5344CB8AC3E}">
        <p14:creationId xmlns:p14="http://schemas.microsoft.com/office/powerpoint/2010/main" val="21377257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But, contrary to what is stated in the rules, that specific title format has many fans in </a:t>
            </a:r>
            <a:r>
              <a:rPr lang="en-US" sz="1800" b="0" strike="noStrike" spc="-1" dirty="0" err="1">
                <a:latin typeface="Arial"/>
              </a:rPr>
              <a:t>stackoverflow</a:t>
            </a:r>
            <a:r>
              <a:rPr lang="en-US" sz="1800" b="0" strike="noStrike" spc="-1" dirty="0">
                <a:latin typeface="Arial"/>
              </a:rPr>
              <a:t>, and since </a:t>
            </a:r>
            <a:r>
              <a:rPr lang="en-US" sz="1800" b="0" strike="noStrike" spc="-1" dirty="0" err="1">
                <a:latin typeface="Arial"/>
              </a:rPr>
              <a:t>stackoverflow</a:t>
            </a:r>
            <a:r>
              <a:rPr lang="en-US" sz="1800" b="0" strike="noStrike" spc="-1" dirty="0">
                <a:latin typeface="Arial"/>
              </a:rPr>
              <a:t> is managed by it’s users, so using this format is not considered a bad practice. </a:t>
            </a:r>
          </a:p>
          <a:p>
            <a:pPr algn="just" rtl="0">
              <a:lnSpc>
                <a:spcPct val="107000"/>
              </a:lnSpc>
              <a:spcBef>
                <a:spcPts val="799"/>
              </a:spcBef>
              <a:buNone/>
              <a:tabLst>
                <a:tab pos="0" algn="l"/>
              </a:tabLst>
            </a:pPr>
            <a:r>
              <a:rPr lang="en-US" sz="1800" b="0" strike="noStrike" spc="-1" dirty="0">
                <a:latin typeface="Arial"/>
              </a:rPr>
              <a:t>And in addition to that</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108</a:t>
            </a:fld>
            <a:endParaRPr lang="en-US" sz="1200" b="0" strike="noStrike" spc="-1">
              <a:latin typeface="Times New Roman"/>
            </a:endParaRPr>
          </a:p>
        </p:txBody>
      </p:sp>
    </p:spTree>
    <p:extLst>
      <p:ext uri="{BB962C8B-B14F-4D97-AF65-F5344CB8AC3E}">
        <p14:creationId xmlns:p14="http://schemas.microsoft.com/office/powerpoint/2010/main" val="25150112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7000"/>
              </a:lnSpc>
              <a:spcBef>
                <a:spcPts val="799"/>
              </a:spcBef>
              <a:buNone/>
              <a:tabLst>
                <a:tab pos="0" algn="l"/>
              </a:tabLst>
            </a:pPr>
            <a:r>
              <a:rPr lang="en-US" sz="1800" b="0" strike="noStrike" spc="-1" dirty="0">
                <a:latin typeface="Arial"/>
              </a:rPr>
              <a:t>despite that </a:t>
            </a:r>
            <a:r>
              <a:rPr lang="en-US" sz="1800" b="0" strike="noStrike" spc="-1" dirty="0" err="1">
                <a:latin typeface="Arial"/>
              </a:rPr>
              <a:t>stackoverflow</a:t>
            </a:r>
            <a:r>
              <a:rPr lang="en-US" sz="1800" b="0" strike="noStrike" spc="-1" dirty="0">
                <a:latin typeface="Arial"/>
              </a:rPr>
              <a:t> is optimized for search engines, there are other important parts of the site that tags are absent, which means you wont be able to take any advantages from tags.</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Look closely at the questions on the sidebar</a:t>
            </a:r>
          </a:p>
          <a:p>
            <a:pPr algn="just" rtl="0">
              <a:lnSpc>
                <a:spcPct val="107000"/>
              </a:lnSpc>
              <a:spcBef>
                <a:spcPts val="799"/>
              </a:spcBef>
              <a:buNone/>
              <a:tabLst>
                <a:tab pos="0" algn="l"/>
              </a:tabLst>
            </a:pPr>
            <a:r>
              <a:rPr lang="en-US" sz="1800" b="0" strike="noStrike" spc="-1" dirty="0">
                <a:latin typeface="Arial"/>
              </a:rPr>
              <a:t>for example</a:t>
            </a:r>
          </a:p>
          <a:p>
            <a:pPr algn="just" rtl="0">
              <a:lnSpc>
                <a:spcPct val="107000"/>
              </a:lnSpc>
              <a:spcBef>
                <a:spcPts val="799"/>
              </a:spcBef>
              <a:buNone/>
              <a:tabLst>
                <a:tab pos="0" algn="l"/>
              </a:tabLst>
            </a:pPr>
            <a:r>
              <a:rPr lang="en-US" sz="1800" b="0" strike="noStrike" spc="-1" dirty="0">
                <a:latin typeface="Arial"/>
              </a:rPr>
              <a:t>“Generate unique product id”</a:t>
            </a:r>
          </a:p>
          <a:p>
            <a:pPr algn="just" rtl="0">
              <a:lnSpc>
                <a:spcPct val="107000"/>
              </a:lnSpc>
              <a:spcBef>
                <a:spcPts val="799"/>
              </a:spcBef>
              <a:buNone/>
              <a:tabLst>
                <a:tab pos="0" algn="l"/>
              </a:tabLst>
            </a:pPr>
            <a:r>
              <a:rPr lang="en-US" sz="1800" b="0" strike="noStrike" spc="-1" dirty="0">
                <a:latin typeface="Arial"/>
              </a:rPr>
              <a:t>It is not really clear that this question is related to what languages!  Especially for tags like “</a:t>
            </a:r>
            <a:r>
              <a:rPr lang="en-US" sz="1800" b="0" strike="noStrike" spc="-1" dirty="0" err="1">
                <a:latin typeface="Arial"/>
              </a:rPr>
              <a:t>uuid</a:t>
            </a:r>
            <a:r>
              <a:rPr lang="en-US" sz="1800" b="0" strike="noStrike" spc="-1" dirty="0">
                <a:latin typeface="Arial"/>
              </a:rPr>
              <a:t>” which can be used in almost all programming languages.</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And in addition to that consider when you want to ask a question, the stack overflow will show you the related questions, </a:t>
            </a:r>
          </a:p>
          <a:p>
            <a:pPr algn="just" rtl="0">
              <a:lnSpc>
                <a:spcPct val="107000"/>
              </a:lnSpc>
              <a:spcBef>
                <a:spcPts val="799"/>
              </a:spcBef>
              <a:buNone/>
              <a:tabLst>
                <a:tab pos="0" algn="l"/>
              </a:tabLst>
            </a:pPr>
            <a:r>
              <a:rPr lang="en-US" sz="1800" b="0" strike="noStrike" spc="-1" dirty="0">
                <a:latin typeface="Arial"/>
              </a:rPr>
              <a:t>Now, if the second one didn’t had “python” word inside of it, the user would be forced to read the text of the question to find out what language it is </a:t>
            </a:r>
            <a:r>
              <a:rPr lang="en-US" sz="1800" b="0" strike="noStrike" spc="-1" dirty="0" err="1">
                <a:latin typeface="Arial"/>
              </a:rPr>
              <a:t>releated</a:t>
            </a:r>
            <a:r>
              <a:rPr lang="en-US" sz="1800" b="0" strike="noStrike" spc="-1" dirty="0">
                <a:latin typeface="Arial"/>
              </a:rPr>
              <a:t> to, especially if it is not mentioned in the first paragraph!</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109</a:t>
            </a:fld>
            <a:endParaRPr lang="en-US" sz="1200" b="0" strike="noStrike" spc="-1">
              <a:latin typeface="Times New Roman"/>
            </a:endParaRPr>
          </a:p>
        </p:txBody>
      </p:sp>
    </p:spTree>
    <p:extLst>
      <p:ext uri="{BB962C8B-B14F-4D97-AF65-F5344CB8AC3E}">
        <p14:creationId xmlns:p14="http://schemas.microsoft.com/office/powerpoint/2010/main" val="788942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have you ever asked yourself that how much should I study? What is the best way? How long should I study?</a:t>
            </a:r>
          </a:p>
          <a:p>
            <a:pPr marL="216000" indent="-216000" algn="l" rtl="0">
              <a:lnSpc>
                <a:spcPct val="100000"/>
              </a:lnSpc>
              <a:buNone/>
            </a:pPr>
            <a:r>
              <a:rPr lang="en-US" sz="2000" b="0" strike="noStrike" spc="-1" dirty="0">
                <a:latin typeface="Arial"/>
              </a:rPr>
              <a:t>If you are at the beginning of the journey, your question is where can I learn? At this step, everyone introduces something to you, and when you actually start the journey</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11</a:t>
            </a:fld>
            <a:endParaRPr lang="en-US" sz="1200" b="0" strike="noStrike" spc="-1">
              <a:latin typeface="Times New Roman"/>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Also, for many questions, tags are absent in the Google search engine</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110</a:t>
            </a:fld>
            <a:endParaRPr lang="en-US" sz="1200" b="0" strike="noStrike" spc="-1">
              <a:latin typeface="Times New Roman"/>
            </a:endParaRPr>
          </a:p>
        </p:txBody>
      </p:sp>
    </p:spTree>
    <p:extLst>
      <p:ext uri="{BB962C8B-B14F-4D97-AF65-F5344CB8AC3E}">
        <p14:creationId xmlns:p14="http://schemas.microsoft.com/office/powerpoint/2010/main" val="33858190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And on top of that, tags may show up on Google for some questions, but it still may not appear on other search engines like Bing!</a:t>
            </a:r>
          </a:p>
          <a:p>
            <a:pPr algn="just" rtl="0">
              <a:lnSpc>
                <a:spcPct val="107000"/>
              </a:lnSpc>
              <a:spcBef>
                <a:spcPts val="799"/>
              </a:spcBef>
              <a:buNone/>
              <a:tabLst>
                <a:tab pos="0" algn="l"/>
              </a:tabLst>
            </a:pPr>
            <a:endParaRPr lang="en-US" sz="1800" b="0" strike="noStrike" spc="-1" dirty="0">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111</a:t>
            </a:fld>
            <a:endParaRPr lang="en-US" sz="1200" b="0" strike="noStrike" spc="-1">
              <a:latin typeface="Times New Roman"/>
            </a:endParaRPr>
          </a:p>
        </p:txBody>
      </p:sp>
    </p:spTree>
    <p:extLst>
      <p:ext uri="{BB962C8B-B14F-4D97-AF65-F5344CB8AC3E}">
        <p14:creationId xmlns:p14="http://schemas.microsoft.com/office/powerpoint/2010/main" val="25876633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So, at the end of the day, As a practical point of view, it is better to use the second method, which is organic, along with the appropriate tags, and we saw that this pattern IN JAAVSCRIPT or using </a:t>
            </a:r>
            <a:r>
              <a:rPr lang="en-US" sz="1800" b="0" strike="noStrike" spc="-1" dirty="0" err="1">
                <a:latin typeface="Arial"/>
              </a:rPr>
              <a:t>javascript</a:t>
            </a:r>
            <a:r>
              <a:rPr lang="en-US" sz="1800" b="0" strike="noStrike" spc="-1" dirty="0">
                <a:latin typeface="Arial"/>
              </a:rPr>
              <a:t> is also a common pattern!</a:t>
            </a: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112</a:t>
            </a:fld>
            <a:endParaRPr lang="en-US" sz="1200" b="0" strike="noStrike" spc="-1">
              <a:latin typeface="Times New Roman"/>
            </a:endParaRPr>
          </a:p>
        </p:txBody>
      </p:sp>
    </p:spTree>
    <p:extLst>
      <p:ext uri="{BB962C8B-B14F-4D97-AF65-F5344CB8AC3E}">
        <p14:creationId xmlns:p14="http://schemas.microsoft.com/office/powerpoint/2010/main" val="18515759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laceHolder 1"/>
          <p:cNvSpPr>
            <a:spLocks noGrp="1" noRot="1" noChangeAspect="1"/>
          </p:cNvSpPr>
          <p:nvPr>
            <p:ph type="sldImg"/>
          </p:nvPr>
        </p:nvSpPr>
        <p:spPr>
          <a:xfrm>
            <a:off x="685800" y="1143000"/>
            <a:ext cx="5486400" cy="3086100"/>
          </a:xfrm>
          <a:prstGeom prst="rect">
            <a:avLst/>
          </a:prstGeom>
          <a:ln w="0">
            <a:noFill/>
          </a:ln>
        </p:spPr>
      </p:sp>
      <p:sp>
        <p:nvSpPr>
          <p:cNvPr id="8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spcBef>
                <a:spcPts val="799"/>
              </a:spcBef>
              <a:buClr>
                <a:srgbClr val="000000"/>
              </a:buClr>
              <a:buFont typeface="+mj-lt"/>
              <a:buNone/>
            </a:pPr>
            <a:r>
              <a:rPr lang="en-US" sz="1800" b="0" strike="noStrike" spc="-1" dirty="0">
                <a:latin typeface="Arial"/>
              </a:rPr>
              <a:t>The sixth rule - On-topic questions</a:t>
            </a:r>
          </a:p>
          <a:p>
            <a:pPr marL="0" indent="0" algn="just" rtl="0">
              <a:lnSpc>
                <a:spcPct val="107000"/>
              </a:lnSpc>
              <a:spcBef>
                <a:spcPts val="799"/>
              </a:spcBef>
              <a:buClr>
                <a:srgbClr val="000000"/>
              </a:buClr>
              <a:buFont typeface="+mj-lt"/>
              <a:buNone/>
            </a:pPr>
            <a:r>
              <a:rPr lang="en-US" sz="1800" b="0" strike="noStrike" spc="-1" dirty="0">
                <a:latin typeface="Arial"/>
              </a:rPr>
              <a:t>it means that your question have to :</a:t>
            </a:r>
          </a:p>
          <a:p>
            <a:pPr marL="0" indent="0" algn="just" rtl="0">
              <a:lnSpc>
                <a:spcPct val="107000"/>
              </a:lnSpc>
              <a:spcBef>
                <a:spcPts val="799"/>
              </a:spcBef>
              <a:buClr>
                <a:srgbClr val="000000"/>
              </a:buClr>
              <a:buFont typeface="+mj-lt"/>
              <a:buNone/>
            </a:pPr>
            <a:endParaRPr lang="en-US" sz="1800" b="0" strike="noStrike" spc="-1" dirty="0">
              <a:latin typeface="Arial"/>
            </a:endParaRPr>
          </a:p>
          <a:p>
            <a:pPr marL="0" indent="0" algn="just" rtl="0">
              <a:lnSpc>
                <a:spcPct val="107000"/>
              </a:lnSpc>
              <a:spcBef>
                <a:spcPts val="799"/>
              </a:spcBef>
              <a:buClr>
                <a:srgbClr val="000000"/>
              </a:buClr>
              <a:buFont typeface="+mj-lt"/>
              <a:buNone/>
            </a:pPr>
            <a:r>
              <a:rPr lang="en-US" sz="1800" b="0" strike="noStrike" spc="-1" dirty="0">
                <a:latin typeface="Arial"/>
              </a:rPr>
              <a:t>-Be a specific programming problem</a:t>
            </a:r>
          </a:p>
          <a:p>
            <a:pPr marL="0" indent="0" algn="just" rtl="0">
              <a:lnSpc>
                <a:spcPct val="107000"/>
              </a:lnSpc>
              <a:spcBef>
                <a:spcPts val="799"/>
              </a:spcBef>
              <a:buClr>
                <a:srgbClr val="000000"/>
              </a:buClr>
              <a:buFont typeface="+mj-lt"/>
              <a:buNone/>
            </a:pPr>
            <a:r>
              <a:rPr lang="en-US" sz="1800" b="0" strike="noStrike" spc="-1" dirty="0">
                <a:latin typeface="Arial"/>
              </a:rPr>
              <a:t>-Or there is a problem in the algorithm and its implementation</a:t>
            </a:r>
          </a:p>
          <a:p>
            <a:pPr marL="0" indent="0" algn="just" rtl="0">
              <a:lnSpc>
                <a:spcPct val="107000"/>
              </a:lnSpc>
              <a:spcBef>
                <a:spcPts val="799"/>
              </a:spcBef>
              <a:buClr>
                <a:srgbClr val="000000"/>
              </a:buClr>
              <a:buFont typeface="+mj-lt"/>
              <a:buNone/>
            </a:pPr>
            <a:r>
              <a:rPr lang="en-US" sz="1800" b="0" strike="noStrike" spc="-1" dirty="0">
                <a:latin typeface="Arial"/>
              </a:rPr>
              <a:t>-Or a problem in the software that is generally used by programmers, such as </a:t>
            </a:r>
            <a:r>
              <a:rPr lang="en-US" sz="1800" b="0" strike="noStrike" spc="-1" dirty="0" err="1">
                <a:latin typeface="Arial"/>
              </a:rPr>
              <a:t>Vscode</a:t>
            </a:r>
            <a:r>
              <a:rPr lang="en-US" sz="1800" b="0" strike="noStrike" spc="-1" dirty="0">
                <a:latin typeface="Arial"/>
              </a:rPr>
              <a:t>, </a:t>
            </a:r>
            <a:r>
              <a:rPr lang="en-US" sz="1800" b="0" strike="noStrike" spc="-1" dirty="0" err="1">
                <a:latin typeface="Arial"/>
              </a:rPr>
              <a:t>Webstorm</a:t>
            </a:r>
            <a:r>
              <a:rPr lang="en-US" sz="1800" b="0" strike="noStrike" spc="-1" dirty="0">
                <a:latin typeface="Arial"/>
              </a:rPr>
              <a:t>, Git and...</a:t>
            </a:r>
          </a:p>
          <a:p>
            <a:pPr marL="0" indent="0" algn="just" rtl="0">
              <a:lnSpc>
                <a:spcPct val="107000"/>
              </a:lnSpc>
              <a:spcBef>
                <a:spcPts val="799"/>
              </a:spcBef>
              <a:buClr>
                <a:srgbClr val="000000"/>
              </a:buClr>
              <a:buFont typeface="+mj-lt"/>
              <a:buNone/>
            </a:pPr>
            <a:r>
              <a:rPr lang="en-US" sz="1800" b="0" strike="noStrike" spc="-1" dirty="0">
                <a:latin typeface="Arial"/>
              </a:rPr>
              <a:t>-Or, in general, a real challenge that can be solved and is specific to software development</a:t>
            </a:r>
          </a:p>
          <a:p>
            <a:pPr marL="0" indent="0" algn="just" rtl="0">
              <a:lnSpc>
                <a:spcPct val="107000"/>
              </a:lnSpc>
              <a:spcBef>
                <a:spcPts val="799"/>
              </a:spcBef>
              <a:buClr>
                <a:srgbClr val="000000"/>
              </a:buClr>
              <a:buFont typeface="+mj-lt"/>
              <a:buNone/>
            </a:pPr>
            <a:endParaRPr lang="en-US" sz="1800" b="0" strike="noStrike" spc="-1" dirty="0">
              <a:latin typeface="Arial"/>
            </a:endParaRPr>
          </a:p>
          <a:p>
            <a:pPr marL="0" indent="0" algn="just" rtl="0">
              <a:lnSpc>
                <a:spcPct val="107000"/>
              </a:lnSpc>
              <a:spcBef>
                <a:spcPts val="799"/>
              </a:spcBef>
              <a:buClr>
                <a:srgbClr val="000000"/>
              </a:buClr>
              <a:buFont typeface="+mj-lt"/>
              <a:buNone/>
            </a:pPr>
            <a:r>
              <a:rPr lang="en-US" sz="1800" b="0" strike="noStrike" spc="-1" dirty="0">
                <a:latin typeface="Arial"/>
              </a:rPr>
              <a:t>Be careful, generally any other questions will be considered as off-topic for </a:t>
            </a:r>
            <a:r>
              <a:rPr lang="en-US" sz="1800" b="0" strike="noStrike" spc="-1" dirty="0" err="1">
                <a:latin typeface="Arial"/>
              </a:rPr>
              <a:t>stackoverflow</a:t>
            </a:r>
            <a:r>
              <a:rPr lang="en-US" sz="1800" b="0" strike="noStrike" spc="-1" dirty="0">
                <a:latin typeface="Arial"/>
              </a:rPr>
              <a:t>, it means that their place is not here and it may get close vote/downvote!</a:t>
            </a:r>
          </a:p>
          <a:p>
            <a:pPr marL="0" indent="0" algn="just" rtl="0">
              <a:lnSpc>
                <a:spcPct val="107000"/>
              </a:lnSpc>
              <a:spcBef>
                <a:spcPts val="799"/>
              </a:spcBef>
              <a:buClr>
                <a:srgbClr val="000000"/>
              </a:buClr>
              <a:buFont typeface="+mj-lt"/>
              <a:buNone/>
            </a:pPr>
            <a:r>
              <a:rPr lang="en-US" sz="1800" b="0" strike="noStrike" spc="-1" dirty="0">
                <a:latin typeface="Arial"/>
              </a:rPr>
              <a:t>Now let's see some examples of real and correct questions:</a:t>
            </a:r>
          </a:p>
        </p:txBody>
      </p:sp>
      <p:sp>
        <p:nvSpPr>
          <p:cNvPr id="812"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0B5EA70-5E61-4303-AF08-19D29445C26A}" type="slidenum">
              <a:rPr lang="en-US" sz="1200" b="0" strike="noStrike" spc="-1">
                <a:latin typeface="Times New Roman"/>
              </a:rPr>
              <a:t>113</a:t>
            </a:fld>
            <a:endParaRPr lang="en-US" sz="1200" b="0" strike="noStrike" spc="-1">
              <a:latin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Focus on the first question</a:t>
            </a:r>
          </a:p>
          <a:p>
            <a:pPr algn="just" rtl="0">
              <a:lnSpc>
                <a:spcPct val="107000"/>
              </a:lnSpc>
              <a:spcBef>
                <a:spcPts val="799"/>
              </a:spcBef>
              <a:buNone/>
              <a:tabLst>
                <a:tab pos="0" algn="l"/>
              </a:tabLst>
            </a:pPr>
            <a:r>
              <a:rPr lang="en-US" sz="1800" b="0" strike="noStrike" spc="-1" dirty="0">
                <a:latin typeface="Arial"/>
              </a:rPr>
              <a:t>“How do I undo the most recent local commits in Git?”</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As You See, this question is about git which is widely used software among developers, also it simply stating a need/or a problem.</a:t>
            </a:r>
          </a:p>
          <a:p>
            <a:pPr algn="just" rtl="0">
              <a:lnSpc>
                <a:spcPct val="107000"/>
              </a:lnSpc>
              <a:spcBef>
                <a:spcPts val="799"/>
              </a:spcBef>
              <a:buNone/>
              <a:tabLst>
                <a:tab pos="0" algn="l"/>
              </a:tabLst>
            </a:pPr>
            <a:r>
              <a:rPr lang="en-US" sz="1800" b="0" strike="noStrike" spc="-1" dirty="0">
                <a:latin typeface="Arial"/>
              </a:rPr>
              <a:t> It says, “hey every body, how can I cancel my last local commit?"</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114</a:t>
            </a:fld>
            <a:endParaRPr lang="en-US" sz="1200" b="0" strike="noStrike" spc="-1">
              <a:latin typeface="Times New Roman"/>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cs typeface="B Kamran"/>
              </a:rPr>
              <a:t>In fact, it is using rule number 3.</a:t>
            </a: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r>
              <a:rPr lang="en-US" sz="1800" b="0" strike="noStrike" spc="-1" dirty="0">
                <a:latin typeface="Comic Sans MS"/>
                <a:cs typeface="B Kamran"/>
              </a:rPr>
              <a:t>Let’s look at  the second question</a:t>
            </a:r>
          </a:p>
          <a:p>
            <a:pPr algn="just" rtl="0">
              <a:lnSpc>
                <a:spcPct val="107000"/>
              </a:lnSpc>
              <a:spcBef>
                <a:spcPts val="799"/>
              </a:spcBef>
              <a:buNone/>
              <a:tabLst>
                <a:tab pos="0" algn="l"/>
              </a:tabLst>
            </a:pPr>
            <a:r>
              <a:rPr lang="en-US" sz="1800" b="0" strike="noStrike" spc="-1" dirty="0">
                <a:latin typeface="Comic Sans MS"/>
                <a:cs typeface="B Kamran"/>
              </a:rPr>
              <a:t>“how can I remove a specific item from an array?”</a:t>
            </a:r>
          </a:p>
          <a:p>
            <a:pPr algn="just" rtl="0">
              <a:lnSpc>
                <a:spcPct val="107000"/>
              </a:lnSpc>
              <a:spcBef>
                <a:spcPts val="799"/>
              </a:spcBef>
              <a:buNone/>
              <a:tabLst>
                <a:tab pos="0" algn="l"/>
              </a:tabLst>
            </a:pPr>
            <a:endParaRPr lang="en-US" sz="1800" b="0" strike="noStrike" spc="-1" dirty="0">
              <a:latin typeface="Comic Sans MS"/>
              <a:cs typeface="B Kamran"/>
            </a:endParaRPr>
          </a:p>
          <a:p>
            <a:pPr algn="just" rtl="0">
              <a:lnSpc>
                <a:spcPct val="107000"/>
              </a:lnSpc>
              <a:spcBef>
                <a:spcPts val="799"/>
              </a:spcBef>
              <a:buNone/>
              <a:tabLst>
                <a:tab pos="0" algn="l"/>
              </a:tabLst>
            </a:pPr>
            <a:r>
              <a:rPr lang="en-US" sz="1800" b="0" strike="noStrike" spc="-1" dirty="0">
                <a:latin typeface="Comic Sans MS"/>
                <a:cs typeface="B Kamran"/>
              </a:rPr>
              <a:t>This question is using rule number 1, which is about a specific problem in programming.</a:t>
            </a:r>
            <a:endParaRPr lang="fa-IR" sz="1800" b="0" strike="noStrike" spc="-1" dirty="0">
              <a:latin typeface="Comic Sans MS"/>
              <a:cs typeface="B Kamran"/>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115</a:t>
            </a:fld>
            <a:endParaRPr lang="en-US" sz="1200" b="0" strike="noStrike" spc="-1">
              <a:latin typeface="Times New Roman"/>
            </a:endParaRPr>
          </a:p>
        </p:txBody>
      </p:sp>
    </p:spTree>
    <p:extLst>
      <p:ext uri="{BB962C8B-B14F-4D97-AF65-F5344CB8AC3E}">
        <p14:creationId xmlns:p14="http://schemas.microsoft.com/office/powerpoint/2010/main" val="32153648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or the third case</a:t>
            </a:r>
          </a:p>
          <a:p>
            <a:pPr algn="just" rtl="0">
              <a:lnSpc>
                <a:spcPct val="107000"/>
              </a:lnSpc>
              <a:spcBef>
                <a:spcPts val="799"/>
              </a:spcBef>
              <a:buNone/>
              <a:tabLst>
                <a:tab pos="0" algn="l"/>
              </a:tabLst>
            </a:pPr>
            <a:r>
              <a:rPr lang="en-US" sz="1800" b="0" strike="noStrike" spc="-1" dirty="0">
                <a:latin typeface="Arial"/>
              </a:rPr>
              <a:t>“Sass Loader Error: Invalid options object that does not match the API schema”</a:t>
            </a:r>
          </a:p>
          <a:p>
            <a:pPr algn="just" rtl="0">
              <a:lnSpc>
                <a:spcPct val="107000"/>
              </a:lnSpc>
              <a:spcBef>
                <a:spcPts val="799"/>
              </a:spcBef>
              <a:buNone/>
              <a:tabLst>
                <a:tab pos="0" algn="l"/>
              </a:tabLst>
            </a:pPr>
            <a:r>
              <a:rPr lang="en-US" sz="1800" b="0" strike="noStrike" spc="-1" dirty="0">
                <a:latin typeface="Arial"/>
              </a:rPr>
              <a:t>it is the error that the user encountered in working with the sass loader </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and the fourth question which says</a:t>
            </a:r>
          </a:p>
          <a:p>
            <a:pPr algn="just" rtl="0">
              <a:lnSpc>
                <a:spcPct val="107000"/>
              </a:lnSpc>
              <a:spcBef>
                <a:spcPts val="799"/>
              </a:spcBef>
              <a:buNone/>
              <a:tabLst>
                <a:tab pos="0" algn="l"/>
              </a:tabLst>
            </a:pPr>
            <a:r>
              <a:rPr lang="en-US" sz="1800" b="0" strike="noStrike" spc="-1" dirty="0">
                <a:latin typeface="Arial"/>
              </a:rPr>
              <a:t>“Error: 'node-</a:t>
            </a:r>
            <a:r>
              <a:rPr lang="en-US" sz="1800" b="0" strike="noStrike" spc="-1" dirty="0" err="1">
                <a:latin typeface="Arial"/>
              </a:rPr>
              <a:t>sass'</a:t>
            </a:r>
            <a:r>
              <a:rPr lang="en-US" sz="1800" b="0" strike="noStrike" spc="-1" dirty="0">
                <a:latin typeface="Arial"/>
              </a:rPr>
              <a:t> version 5.0.0 is incompatible with ^4.0.0”</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which is actually about the incompatibility error of version 4 and 5 in node-sass library</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116</a:t>
            </a:fld>
            <a:endParaRPr lang="en-US" sz="1200" b="0" strike="noStrike" spc="-1">
              <a:latin typeface="Times New Roman"/>
            </a:endParaRPr>
          </a:p>
        </p:txBody>
      </p:sp>
    </p:spTree>
    <p:extLst>
      <p:ext uri="{BB962C8B-B14F-4D97-AF65-F5344CB8AC3E}">
        <p14:creationId xmlns:p14="http://schemas.microsoft.com/office/powerpoint/2010/main" val="31333852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You may think that, are these two titles correct? These two seems to be using those bad formats that we saw earlier!</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You are Right! but</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117</a:t>
            </a:fld>
            <a:endParaRPr lang="en-US" sz="1200" b="0" strike="noStrike" spc="-1">
              <a:latin typeface="Times New Roman"/>
            </a:endParaRPr>
          </a:p>
        </p:txBody>
      </p:sp>
    </p:spTree>
    <p:extLst>
      <p:ext uri="{BB962C8B-B14F-4D97-AF65-F5344CB8AC3E}">
        <p14:creationId xmlns:p14="http://schemas.microsoft.com/office/powerpoint/2010/main" val="3938289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ea typeface="Segoe UI"/>
              </a:rPr>
              <a:t>There are two approaches</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lang="en-US" sz="1800" b="0" strike="noStrike" spc="-1" dirty="0">
              <a:latin typeface="Comic Sans MS"/>
              <a:ea typeface="Segoe UI"/>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ea typeface="Segoe UI"/>
              </a:rPr>
              <a:t>The first approach says, as we explained in the tag section, try to avoid these question patterns/formats!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ea typeface="Segoe UI"/>
              </a:rPr>
              <a:t>Which means stick to the tags section and avoid metatags, or it should be included organically in the title of the question.</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118</a:t>
            </a:fld>
            <a:endParaRPr lang="en-US" sz="1200" b="0" strike="noStrike" spc="-1">
              <a:latin typeface="Times New Roman"/>
            </a:endParaRPr>
          </a:p>
        </p:txBody>
      </p:sp>
    </p:spTree>
    <p:extLst>
      <p:ext uri="{BB962C8B-B14F-4D97-AF65-F5344CB8AC3E}">
        <p14:creationId xmlns:p14="http://schemas.microsoft.com/office/powerpoint/2010/main" val="6864547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But, in reality or practically And as for the second approach, </a:t>
            </a:r>
          </a:p>
          <a:p>
            <a:pPr algn="just" rtl="0">
              <a:lnSpc>
                <a:spcPct val="107000"/>
              </a:lnSpc>
              <a:spcBef>
                <a:spcPts val="799"/>
              </a:spcBef>
              <a:buNone/>
              <a:tabLst>
                <a:tab pos="0" algn="l"/>
              </a:tabLst>
            </a:pPr>
            <a:r>
              <a:rPr lang="en-US" sz="1800" b="0" strike="noStrike" spc="-1" dirty="0">
                <a:latin typeface="Comic Sans MS"/>
                <a:ea typeface="Segoe UI"/>
              </a:rPr>
              <a:t>, you will see that many questions in </a:t>
            </a:r>
            <a:r>
              <a:rPr lang="en-US" sz="1800" b="0" strike="noStrike" spc="-1" dirty="0" err="1">
                <a:latin typeface="Comic Sans MS"/>
                <a:ea typeface="Segoe UI"/>
              </a:rPr>
              <a:t>stackoverflow</a:t>
            </a:r>
            <a:r>
              <a:rPr lang="en-US" sz="1800" b="0" strike="noStrike" spc="-1" dirty="0">
                <a:latin typeface="Comic Sans MS"/>
                <a:ea typeface="Segoe UI"/>
              </a:rPr>
              <a:t> have been asked with this approach and have high scores and are very common, like these questions but there is a difference and if you look carefully you will see that </a:t>
            </a:r>
          </a:p>
          <a:p>
            <a:pPr algn="just" rtl="0">
              <a:lnSpc>
                <a:spcPct val="107000"/>
              </a:lnSpc>
              <a:spcBef>
                <a:spcPts val="799"/>
              </a:spcBef>
              <a:buNone/>
              <a:tabLst>
                <a:tab pos="0" algn="l"/>
              </a:tabLst>
            </a:pPr>
            <a:r>
              <a:rPr lang="en-US" sz="1800" b="0" strike="noStrike" spc="-1" dirty="0">
                <a:latin typeface="Comic Sans MS"/>
                <a:ea typeface="Segoe UI"/>
              </a:rPr>
              <a:t>Most of these questions are </a:t>
            </a:r>
            <a:r>
              <a:rPr lang="en-US" sz="2800" b="0" i="1" dirty="0">
                <a:solidFill>
                  <a:srgbClr val="232629"/>
                </a:solidFill>
                <a:effectLst/>
                <a:latin typeface="-apple-system"/>
              </a:rPr>
              <a:t>auto-generated errors! </a:t>
            </a:r>
          </a:p>
          <a:p>
            <a:pPr algn="just" rtl="0">
              <a:lnSpc>
                <a:spcPct val="107000"/>
              </a:lnSpc>
              <a:spcBef>
                <a:spcPts val="799"/>
              </a:spcBef>
              <a:buNone/>
              <a:tabLst>
                <a:tab pos="0" algn="l"/>
              </a:tabLst>
            </a:pPr>
            <a:r>
              <a:rPr lang="en-US" sz="1800" b="0" strike="noStrike" spc="-1" dirty="0">
                <a:latin typeface="Comic Sans MS"/>
                <a:ea typeface="Segoe UI"/>
              </a:rPr>
              <a:t>So in general it is better not to use this pattern, unless it is an auto-generated error, </a:t>
            </a:r>
          </a:p>
          <a:p>
            <a:pPr algn="just" rtl="0">
              <a:lnSpc>
                <a:spcPct val="107000"/>
              </a:lnSpc>
              <a:spcBef>
                <a:spcPts val="799"/>
              </a:spcBef>
              <a:buNone/>
              <a:tabLst>
                <a:tab pos="0" algn="l"/>
              </a:tabLst>
            </a:pPr>
            <a:r>
              <a:rPr lang="en-US" sz="1800" b="0" strike="noStrike" spc="-1" dirty="0">
                <a:latin typeface="Comic Sans MS"/>
                <a:ea typeface="Segoe UI"/>
              </a:rPr>
              <a:t> errors that are generated by tools, interpreters, compilers </a:t>
            </a:r>
            <a:r>
              <a:rPr lang="en-US" sz="1800" b="0" strike="noStrike" spc="-1" dirty="0" err="1">
                <a:latin typeface="Comic Sans MS"/>
                <a:ea typeface="Segoe UI"/>
              </a:rPr>
              <a:t>etc</a:t>
            </a:r>
            <a:r>
              <a:rPr lang="en-US" sz="1800" b="0" strike="noStrike" spc="-1" dirty="0">
                <a:latin typeface="Comic Sans MS"/>
                <a:ea typeface="Segoe UI"/>
              </a:rPr>
              <a:t>, which most of the time they have the same structure, and they can be the title.</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119</a:t>
            </a:fld>
            <a:endParaRPr lang="en-US" sz="1200" b="0" strike="noStrike" spc="-1">
              <a:latin typeface="Times New Roman"/>
            </a:endParaRPr>
          </a:p>
        </p:txBody>
      </p:sp>
    </p:spTree>
    <p:extLst>
      <p:ext uri="{BB962C8B-B14F-4D97-AF65-F5344CB8AC3E}">
        <p14:creationId xmlns:p14="http://schemas.microsoft.com/office/powerpoint/2010/main" val="2802478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You come to your senses and you see that you have entered a strange labyrinth where all the courses and books seem to be attractive out there, and you have taken a bite out of each of them, but often the result is that all of your energy, time, money, and most importantly, your motivation has been wasted, that is, like many of us, you have </a:t>
            </a:r>
            <a:r>
              <a:rPr lang="en-US" sz="2000" b="0" strike="noStrike" spc="-1" dirty="0" err="1">
                <a:latin typeface="Arial"/>
              </a:rPr>
              <a:t>choosen</a:t>
            </a:r>
            <a:r>
              <a:rPr lang="en-US" sz="2000" b="0" strike="noStrike" spc="-1" dirty="0">
                <a:latin typeface="Arial"/>
              </a:rPr>
              <a:t> a path that takes long 10 years While it can be completed in just  2 or 3 years! Here, I want to give you a very valuable treasure, so that you can be sure that you will benefit from this for the rest of your life, and it’s one pillar of the </a:t>
            </a:r>
            <a:r>
              <a:rPr lang="en-US" sz="2000" b="0" strike="noStrike" spc="-1" dirty="0" err="1">
                <a:latin typeface="Arial"/>
              </a:rPr>
              <a:t>cafeDX</a:t>
            </a:r>
            <a:r>
              <a:rPr lang="en-US" sz="2000" b="0" strike="noStrike" spc="-1" dirty="0">
                <a:latin typeface="Arial"/>
              </a:rPr>
              <a:t>…</a:t>
            </a:r>
          </a:p>
          <a:p>
            <a:pPr marL="216000" indent="-216000" algn="l" rtl="0">
              <a:lnSpc>
                <a:spcPct val="100000"/>
              </a:lnSpc>
              <a:buNone/>
            </a:pPr>
            <a:endParaRPr lang="en-US"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12</a:t>
            </a:fld>
            <a:endParaRPr lang="en-US" sz="1200" b="0" strike="noStrike" spc="-1">
              <a:latin typeface="Times New Roman"/>
            </a:endParaRPr>
          </a:p>
        </p:txBody>
      </p:sp>
    </p:spTree>
    <p:extLst>
      <p:ext uri="{BB962C8B-B14F-4D97-AF65-F5344CB8AC3E}">
        <p14:creationId xmlns:p14="http://schemas.microsoft.com/office/powerpoint/2010/main" val="20634705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Because, when you write a code or execute a command, you may encounter errors generated by the tool you are using, such as this piece of JavaScript code that we wrote in the console section of the Chrome browser, we defined a const variable and We set its value equal to </a:t>
            </a:r>
            <a:r>
              <a:rPr lang="en-US" sz="1800" b="0" strike="noStrike" spc="-1" dirty="0" err="1">
                <a:latin typeface="Comic Sans MS"/>
                <a:ea typeface="Segoe UI"/>
              </a:rPr>
              <a:t>cafedx</a:t>
            </a:r>
            <a:r>
              <a:rPr lang="en-US" sz="1800" b="0" strike="noStrike" spc="-1" dirty="0">
                <a:latin typeface="Comic Sans MS"/>
                <a:ea typeface="Segoe UI"/>
              </a:rPr>
              <a:t> and in the next line we wanted to put the value of </a:t>
            </a:r>
            <a:r>
              <a:rPr lang="en-US" sz="1800" b="0" strike="noStrike" spc="-1" dirty="0" err="1">
                <a:latin typeface="Comic Sans MS"/>
                <a:ea typeface="Segoe UI"/>
              </a:rPr>
              <a:t>cafedx_com</a:t>
            </a:r>
            <a:r>
              <a:rPr lang="en-US" sz="1800" b="0" strike="noStrike" spc="-1" dirty="0">
                <a:latin typeface="Comic Sans MS"/>
                <a:ea typeface="Segoe UI"/>
              </a:rPr>
              <a:t> into this variable, but we encountered with an “uncaught type error: assignment to constant </a:t>
            </a:r>
            <a:r>
              <a:rPr lang="en-US" sz="1800" b="0" strike="noStrike" spc="-1" dirty="0" err="1">
                <a:latin typeface="Comic Sans MS"/>
                <a:ea typeface="Segoe UI"/>
              </a:rPr>
              <a:t>varibale</a:t>
            </a:r>
            <a:r>
              <a:rPr lang="en-US" sz="1800" b="0" strike="noStrike" spc="-1" dirty="0">
                <a:latin typeface="Comic Sans MS"/>
                <a:ea typeface="Segoe UI"/>
              </a:rPr>
              <a:t>.”</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120</a:t>
            </a:fld>
            <a:endParaRPr lang="en-US" sz="1200" b="0" strike="noStrike" spc="-1">
              <a:latin typeface="Times New Roman"/>
            </a:endParaRPr>
          </a:p>
        </p:txBody>
      </p:sp>
    </p:spTree>
    <p:extLst>
      <p:ext uri="{BB962C8B-B14F-4D97-AF65-F5344CB8AC3E}">
        <p14:creationId xmlns:p14="http://schemas.microsoft.com/office/powerpoint/2010/main" val="12419099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Or while working with various tools such as git, we encounter various errors, for example in this case we encountered a fatal error</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121</a:t>
            </a:fld>
            <a:endParaRPr lang="en-US" sz="1200" b="0" strike="noStrike" spc="-1">
              <a:latin typeface="Times New Roman"/>
            </a:endParaRPr>
          </a:p>
        </p:txBody>
      </p:sp>
    </p:spTree>
    <p:extLst>
      <p:ext uri="{BB962C8B-B14F-4D97-AF65-F5344CB8AC3E}">
        <p14:creationId xmlns:p14="http://schemas.microsoft.com/office/powerpoint/2010/main" val="26946695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And as you know there are a lot of tools and each tool may generate a lot of types of errors and most of errors text are very close to each other and often they just are different in 1 or two words only! </a:t>
            </a:r>
          </a:p>
          <a:p>
            <a:pPr algn="just" rtl="0">
              <a:lnSpc>
                <a:spcPct val="107000"/>
              </a:lnSpc>
              <a:spcBef>
                <a:spcPts val="799"/>
              </a:spcBef>
              <a:buNone/>
              <a:tabLst>
                <a:tab pos="0" algn="l"/>
              </a:tabLst>
            </a:pPr>
            <a:r>
              <a:rPr lang="en-US" sz="1800" b="0" strike="noStrike" spc="-1" dirty="0">
                <a:latin typeface="Comic Sans MS"/>
                <a:ea typeface="Segoe UI"/>
              </a:rPr>
              <a:t>So The first thing that most programmers do is to search for exactly the same error, to find a site with the exact question! To find it better and solve their problem faster! </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122</a:t>
            </a:fld>
            <a:endParaRPr lang="en-US" sz="1200" b="0" strike="noStrike" spc="-1">
              <a:latin typeface="Times New Roman"/>
            </a:endParaRPr>
          </a:p>
        </p:txBody>
      </p:sp>
    </p:spTree>
    <p:extLst>
      <p:ext uri="{BB962C8B-B14F-4D97-AF65-F5344CB8AC3E}">
        <p14:creationId xmlns:p14="http://schemas.microsoft.com/office/powerpoint/2010/main" val="3220073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For example for these questions,  you see, in addition to Stack Overflow there are similar questions on other sites too.</a:t>
            </a:r>
          </a:p>
          <a:p>
            <a:pPr algn="just" rtl="0">
              <a:lnSpc>
                <a:spcPct val="107000"/>
              </a:lnSpc>
              <a:spcBef>
                <a:spcPts val="799"/>
              </a:spcBef>
              <a:buNone/>
              <a:tabLst>
                <a:tab pos="0" algn="l"/>
              </a:tabLst>
            </a:pPr>
            <a:r>
              <a:rPr lang="en-US" sz="1800" b="0" strike="noStrike" spc="-1" dirty="0">
                <a:latin typeface="Comic Sans MS"/>
                <a:ea typeface="Segoe UI"/>
              </a:rPr>
              <a:t>And people at first will look at the titles of the results and click and study those things that were exactly the same at first.</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So for these kind of questions which are errors that have been generated by tools you can  put that error in the question title to make it more familiar and remove the need to interpret the question whether it is exactly for the same error that I encountered or not. </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For example look at the title of :</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“Assignment to constant variable” with tag  node.js on </a:t>
            </a:r>
            <a:r>
              <a:rPr lang="en-US" sz="1800" b="0" strike="noStrike" spc="-1" dirty="0" err="1">
                <a:latin typeface="Comic Sans MS"/>
                <a:ea typeface="Segoe UI"/>
              </a:rPr>
              <a:t>stackoverflow</a:t>
            </a:r>
            <a:endParaRPr lang="en-US" sz="1800" b="0" strike="noStrike" spc="-1" dirty="0">
              <a:latin typeface="Comic Sans MS"/>
              <a:ea typeface="Segoe UI"/>
            </a:endParaRP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At first, the title is similar to our errors but no one can be sure it is exactly the same, so the first downside of not using the auto generated errors, is we have to read the body of the question! And if we look at the body of it at first glance we can not see any “un caught type error”, so it seems it may not be exactly our problem!(and  </a:t>
            </a:r>
            <a:r>
              <a:rPr lang="en-US" sz="1800" b="0" strike="noStrike" spc="-1" dirty="0" err="1">
                <a:latin typeface="Comic Sans MS"/>
                <a:ea typeface="Segoe UI"/>
              </a:rPr>
              <a:t>infact</a:t>
            </a:r>
            <a:r>
              <a:rPr lang="en-US" sz="1800" b="0" strike="noStrike" spc="-1" dirty="0">
                <a:latin typeface="Comic Sans MS"/>
                <a:ea typeface="Segoe UI"/>
              </a:rPr>
              <a:t> if you open this question it does not  have any related piece to our const name re-assignment)…</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But look at the a little bit below of this question you can see it is exactly the same as our question. So our first click definitely will be on this question.</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123</a:t>
            </a:fld>
            <a:endParaRPr lang="en-US" sz="1200" b="0" strike="noStrike" spc="-1">
              <a:latin typeface="Times New Roman"/>
            </a:endParaRPr>
          </a:p>
        </p:txBody>
      </p:sp>
    </p:spTree>
    <p:extLst>
      <p:ext uri="{BB962C8B-B14F-4D97-AF65-F5344CB8AC3E}">
        <p14:creationId xmlns:p14="http://schemas.microsoft.com/office/powerpoint/2010/main" val="3247688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But the problem that can happen here is that, sometimes, such a code in different environments creates different errors, for example, if we run the same piece of </a:t>
            </a:r>
            <a:r>
              <a:rPr lang="en-US" sz="1800" b="0" strike="noStrike" spc="-1" dirty="0" err="1">
                <a:latin typeface="Comic Sans MS"/>
                <a:ea typeface="Segoe UI"/>
              </a:rPr>
              <a:t>javascript</a:t>
            </a:r>
            <a:r>
              <a:rPr lang="en-US" sz="1800" b="0" strike="noStrike" spc="-1" dirty="0">
                <a:latin typeface="Comic Sans MS"/>
                <a:ea typeface="Segoe UI"/>
              </a:rPr>
              <a:t> code in the </a:t>
            </a:r>
            <a:r>
              <a:rPr lang="en-US" sz="1800" b="0" strike="noStrike" spc="-1" dirty="0" err="1">
                <a:latin typeface="Comic Sans MS"/>
                <a:ea typeface="Segoe UI"/>
              </a:rPr>
              <a:t>firefox</a:t>
            </a:r>
            <a:r>
              <a:rPr lang="en-US" sz="1800" b="0" strike="noStrike" spc="-1" dirty="0">
                <a:latin typeface="Comic Sans MS"/>
                <a:ea typeface="Segoe UI"/>
              </a:rPr>
              <a:t> browser console, it creates the same type of error but with a different message. So, if you do as the method we explained, it may end up in a new question, which will actually be a completely repetitive question! Although if you know how to search professionally, </a:t>
            </a:r>
            <a:r>
              <a:rPr lang="en-US" sz="1800" b="0" strike="noStrike" spc="-1" dirty="0" err="1">
                <a:latin typeface="Comic Sans MS"/>
                <a:ea typeface="Segoe UI"/>
              </a:rPr>
              <a:t>atleast</a:t>
            </a:r>
            <a:r>
              <a:rPr lang="en-US" sz="1800" b="0" strike="noStrike" spc="-1" dirty="0">
                <a:latin typeface="Comic Sans MS"/>
                <a:ea typeface="Segoe UI"/>
              </a:rPr>
              <a:t> 80% of the time can avoid asking repetitive </a:t>
            </a:r>
            <a:r>
              <a:rPr lang="en-US" sz="1800" b="0" strike="noStrike" spc="-1" dirty="0" err="1">
                <a:latin typeface="Comic Sans MS"/>
                <a:ea typeface="Segoe UI"/>
              </a:rPr>
              <a:t>quetions</a:t>
            </a:r>
            <a:r>
              <a:rPr lang="en-US" sz="1800" b="0" strike="noStrike" spc="-1" dirty="0">
                <a:latin typeface="Comic Sans MS"/>
                <a:ea typeface="Segoe UI"/>
              </a:rPr>
              <a:t>, and if you don’t, don't worry if you are not because we will learn how to do it like a master in another chapter.</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endParaRPr lang="en-US"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124</a:t>
            </a:fld>
            <a:endParaRPr lang="en-US" sz="1200" b="0" strike="noStrike" spc="-1">
              <a:latin typeface="Times New Roman"/>
            </a:endParaRPr>
          </a:p>
        </p:txBody>
      </p:sp>
    </p:spTree>
    <p:extLst>
      <p:ext uri="{BB962C8B-B14F-4D97-AF65-F5344CB8AC3E}">
        <p14:creationId xmlns:p14="http://schemas.microsoft.com/office/powerpoint/2010/main" val="39151726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However, the community still recommends that a basic title be written and that the same error text be mentioned in the first paragraph, and if there are new errors, they can be added to them by editing the previous question!</a:t>
            </a:r>
          </a:p>
          <a:p>
            <a:pPr algn="just" rtl="0">
              <a:lnSpc>
                <a:spcPct val="107000"/>
              </a:lnSpc>
              <a:spcBef>
                <a:spcPts val="799"/>
              </a:spcBef>
              <a:buNone/>
              <a:tabLst>
                <a:tab pos="0" algn="l"/>
              </a:tabLst>
            </a:pPr>
            <a:r>
              <a:rPr lang="en-US" sz="1800" b="0" strike="noStrike" spc="-1" dirty="0">
                <a:latin typeface="Comic Sans MS"/>
                <a:ea typeface="Segoe UI"/>
              </a:rPr>
              <a:t>For example, in order to be able to ask the same question according to </a:t>
            </a:r>
            <a:r>
              <a:rPr lang="en-US" sz="1800" b="0" strike="noStrike" spc="-1" dirty="0" err="1">
                <a:latin typeface="Comic Sans MS"/>
                <a:ea typeface="Segoe UI"/>
              </a:rPr>
              <a:t>Stackoverflow's</a:t>
            </a:r>
            <a:r>
              <a:rPr lang="en-US" sz="1800" b="0" strike="noStrike" spc="-1" dirty="0">
                <a:latin typeface="Comic Sans MS"/>
                <a:ea typeface="Segoe UI"/>
              </a:rPr>
              <a:t> request, we can take help from rephrasing, that is, instead of putting the same text of the error in the title of the question, for example instead of</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“Uncaught </a:t>
            </a:r>
            <a:r>
              <a:rPr lang="en-US" sz="1800" b="0" strike="noStrike" spc="-1" dirty="0" err="1">
                <a:latin typeface="Comic Sans MS"/>
                <a:ea typeface="Segoe UI"/>
              </a:rPr>
              <a:t>TypeError</a:t>
            </a:r>
            <a:r>
              <a:rPr lang="en-US" sz="1800" b="0" strike="noStrike" spc="-1" dirty="0">
                <a:latin typeface="Comic Sans MS"/>
                <a:ea typeface="Segoe UI"/>
              </a:rPr>
              <a:t>: Assignment to constant variable.”</a:t>
            </a:r>
          </a:p>
          <a:p>
            <a:pPr algn="just" rtl="0">
              <a:lnSpc>
                <a:spcPct val="107000"/>
              </a:lnSpc>
              <a:spcBef>
                <a:spcPts val="799"/>
              </a:spcBef>
              <a:buNone/>
              <a:tabLst>
                <a:tab pos="0" algn="l"/>
              </a:tabLst>
            </a:pPr>
            <a:r>
              <a:rPr lang="en-US" sz="1800" b="0" strike="noStrike" spc="-1" dirty="0">
                <a:latin typeface="Comic Sans MS"/>
                <a:ea typeface="Segoe UI"/>
              </a:rPr>
              <a:t>We can Use words like “how to” and “why” to express it in another way, for example :</a:t>
            </a:r>
          </a:p>
          <a:p>
            <a:pPr algn="just" rtl="0">
              <a:lnSpc>
                <a:spcPct val="107000"/>
              </a:lnSpc>
              <a:spcBef>
                <a:spcPts val="799"/>
              </a:spcBef>
              <a:buNone/>
              <a:tabLst>
                <a:tab pos="0" algn="l"/>
              </a:tabLst>
            </a:pPr>
            <a:r>
              <a:rPr lang="en-US" sz="1800" b="0" strike="noStrike" spc="-1" dirty="0">
                <a:latin typeface="Comic Sans MS"/>
                <a:ea typeface="Segoe UI"/>
              </a:rPr>
              <a:t>“How to fix Uncaught </a:t>
            </a:r>
            <a:r>
              <a:rPr lang="en-US" sz="1800" b="0" strike="noStrike" spc="-1" dirty="0" err="1">
                <a:latin typeface="Comic Sans MS"/>
                <a:ea typeface="Segoe UI"/>
              </a:rPr>
              <a:t>TypeError</a:t>
            </a:r>
            <a:r>
              <a:rPr lang="en-US" sz="1800" b="0" strike="noStrike" spc="-1" dirty="0">
                <a:latin typeface="Comic Sans MS"/>
                <a:ea typeface="Segoe UI"/>
              </a:rPr>
              <a:t> on assignment to constant variable?”</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It is exactly the same error, only a “how to fix” has been added to it</a:t>
            </a:r>
          </a:p>
          <a:p>
            <a:pPr algn="just" rtl="0">
              <a:lnSpc>
                <a:spcPct val="107000"/>
              </a:lnSpc>
              <a:spcBef>
                <a:spcPts val="799"/>
              </a:spcBef>
              <a:buNone/>
              <a:tabLst>
                <a:tab pos="0" algn="l"/>
              </a:tabLst>
            </a:pPr>
            <a:r>
              <a:rPr lang="en-US" sz="1800" b="0" strike="noStrike" spc="-1" dirty="0">
                <a:latin typeface="Comic Sans MS"/>
                <a:ea typeface="Segoe UI"/>
              </a:rPr>
              <a:t>Or, if you think it may get better </a:t>
            </a:r>
            <a:r>
              <a:rPr lang="en-US" sz="1800" b="0" strike="noStrike" spc="-1" dirty="0" err="1">
                <a:latin typeface="Comic Sans MS"/>
                <a:ea typeface="Segoe UI"/>
              </a:rPr>
              <a:t>changeing</a:t>
            </a:r>
            <a:r>
              <a:rPr lang="en-US" sz="1800" b="0" strike="noStrike" spc="-1" dirty="0">
                <a:latin typeface="Comic Sans MS"/>
                <a:ea typeface="Segoe UI"/>
              </a:rPr>
              <a:t> the position of the words, for example,</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“Why is assignment to constant variable causing an Uncaught </a:t>
            </a:r>
            <a:r>
              <a:rPr lang="en-US" sz="1800" b="0" strike="noStrike" spc="-1" dirty="0" err="1">
                <a:latin typeface="Comic Sans MS"/>
                <a:ea typeface="Segoe UI"/>
              </a:rPr>
              <a:t>TypeError</a:t>
            </a:r>
            <a:r>
              <a:rPr lang="en-US" sz="1800" b="0" strike="noStrike" spc="-1" dirty="0">
                <a:latin typeface="Comic Sans MS"/>
                <a:ea typeface="Segoe UI"/>
              </a:rPr>
              <a:t>?”</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You can see, only  “why is” and “causing” are added and we moved the “uncaught type error” to the last</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125</a:t>
            </a:fld>
            <a:endParaRPr lang="en-US" sz="1200" b="0" strike="noStrike" spc="-1">
              <a:latin typeface="Times New Roman"/>
            </a:endParaRPr>
          </a:p>
        </p:txBody>
      </p:sp>
    </p:spTree>
    <p:extLst>
      <p:ext uri="{BB962C8B-B14F-4D97-AF65-F5344CB8AC3E}">
        <p14:creationId xmlns:p14="http://schemas.microsoft.com/office/powerpoint/2010/main" val="37541048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For rephrasing, you can use </a:t>
            </a:r>
            <a:r>
              <a:rPr lang="en-US" sz="1800" b="0" strike="noStrike" spc="-1" dirty="0" err="1">
                <a:latin typeface="Comic Sans MS"/>
                <a:ea typeface="Segoe UI"/>
              </a:rPr>
              <a:t>Wordtune</a:t>
            </a:r>
            <a:r>
              <a:rPr lang="en-US" sz="1800" b="0" strike="noStrike" spc="-1" dirty="0">
                <a:latin typeface="Comic Sans MS"/>
                <a:ea typeface="Segoe UI"/>
              </a:rPr>
              <a:t>, Grammarly or </a:t>
            </a:r>
            <a:r>
              <a:rPr lang="en-US" sz="1800" b="0" strike="noStrike" spc="-1" dirty="0" err="1">
                <a:latin typeface="Comic Sans MS"/>
                <a:ea typeface="Segoe UI"/>
              </a:rPr>
              <a:t>chatGPT</a:t>
            </a:r>
            <a:r>
              <a:rPr lang="en-US" sz="1800" b="0" strike="noStrike" spc="-1" dirty="0">
                <a:latin typeface="Comic Sans MS"/>
                <a:ea typeface="Segoe UI"/>
              </a:rPr>
              <a:t> or other tools which helps you a lot. </a:t>
            </a:r>
          </a:p>
          <a:p>
            <a:pPr algn="just" rtl="0">
              <a:lnSpc>
                <a:spcPct val="107000"/>
              </a:lnSpc>
              <a:spcBef>
                <a:spcPts val="799"/>
              </a:spcBef>
              <a:buNone/>
              <a:tabLst>
                <a:tab pos="0" algn="l"/>
              </a:tabLst>
            </a:pPr>
            <a:r>
              <a:rPr lang="en-US" sz="1800" b="0" strike="noStrike" spc="-1" dirty="0">
                <a:latin typeface="Comic Sans MS"/>
                <a:ea typeface="Segoe UI"/>
              </a:rPr>
              <a:t>Personally I’ve always using these kind of tools.</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126</a:t>
            </a:fld>
            <a:endParaRPr lang="en-US" sz="1200" b="0" strike="noStrike" spc="-1">
              <a:latin typeface="Times New Roman"/>
            </a:endParaRPr>
          </a:p>
        </p:txBody>
      </p:sp>
    </p:spTree>
    <p:extLst>
      <p:ext uri="{BB962C8B-B14F-4D97-AF65-F5344CB8AC3E}">
        <p14:creationId xmlns:p14="http://schemas.microsoft.com/office/powerpoint/2010/main" val="40048424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So if you follow the </a:t>
            </a:r>
            <a:r>
              <a:rPr lang="en-US" sz="1800" b="0" strike="noStrike" spc="-1" dirty="0" err="1">
                <a:latin typeface="Comic Sans MS"/>
                <a:ea typeface="Segoe UI"/>
              </a:rPr>
              <a:t>stackoverflow</a:t>
            </a:r>
            <a:r>
              <a:rPr lang="en-US" sz="1800" b="0" strike="noStrike" spc="-1" dirty="0">
                <a:latin typeface="Comic Sans MS"/>
                <a:ea typeface="Segoe UI"/>
              </a:rPr>
              <a:t> recommendation, you can ask the question with the same content in different ways</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127</a:t>
            </a:fld>
            <a:endParaRPr lang="en-US" sz="1200" b="0" strike="noStrike" spc="-1">
              <a:latin typeface="Times New Roman"/>
            </a:endParaRPr>
          </a:p>
        </p:txBody>
      </p:sp>
    </p:spTree>
    <p:extLst>
      <p:ext uri="{BB962C8B-B14F-4D97-AF65-F5344CB8AC3E}">
        <p14:creationId xmlns:p14="http://schemas.microsoft.com/office/powerpoint/2010/main" val="709224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And if you have paid attention, the fact that one question can be asked in many different ways, shows that this method also leads to repeated questions more than number of auto generated error text of different platforms</a:t>
            </a:r>
            <a:endParaRPr lang="fa-IR"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128</a:t>
            </a:fld>
            <a:endParaRPr lang="en-US" sz="1200" b="0" strike="noStrike" spc="-1">
              <a:latin typeface="Times New Roman"/>
            </a:endParaRPr>
          </a:p>
        </p:txBody>
      </p:sp>
    </p:spTree>
    <p:extLst>
      <p:ext uri="{BB962C8B-B14F-4D97-AF65-F5344CB8AC3E}">
        <p14:creationId xmlns:p14="http://schemas.microsoft.com/office/powerpoint/2010/main" val="793494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Therefore, it is recommended that if you can first ask your question with the help of how to, why in such a way that the text of the error is complete and readable in the question, preferably do this and of course, make sure to put the same text of the error in the first paragraph.</a:t>
            </a:r>
          </a:p>
          <a:p>
            <a:pPr algn="just" rtl="0">
              <a:lnSpc>
                <a:spcPct val="107000"/>
              </a:lnSpc>
              <a:spcBef>
                <a:spcPts val="799"/>
              </a:spcBef>
              <a:buNone/>
              <a:tabLst>
                <a:tab pos="0" algn="l"/>
              </a:tabLst>
            </a:pPr>
            <a:r>
              <a:rPr lang="en-US" sz="1800" b="0" strike="noStrike" spc="-1" dirty="0">
                <a:latin typeface="Comic Sans MS"/>
                <a:ea typeface="Segoe UI"/>
              </a:rPr>
              <a:t>  But if you see that it is difficult to make a good title out of the generated error text, which is sometimes are a bit more complex, you can use the same generated error text in the format of the question title, which in practice lowers the creation of duplicated questions.</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Anyway, in the coming chapters, to avoid asking duplicate questions, we will discuss the search in detail so that you can learn and perform the basic solution to prevent duplicate questions professionally.</a:t>
            </a:r>
          </a:p>
          <a:p>
            <a:pPr algn="just" rtl="0">
              <a:lnSpc>
                <a:spcPct val="107000"/>
              </a:lnSpc>
              <a:spcBef>
                <a:spcPts val="799"/>
              </a:spcBef>
              <a:buNone/>
              <a:tabLst>
                <a:tab pos="0" algn="l"/>
              </a:tabLst>
            </a:pPr>
            <a:endParaRPr lang="en-US" sz="1800" b="0" strike="noStrike" spc="-1" dirty="0">
              <a:latin typeface="Comic Sans MS"/>
              <a:ea typeface="Segoe UI"/>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129</a:t>
            </a:fld>
            <a:endParaRPr lang="en-US" sz="1200" b="0" strike="noStrike" spc="-1">
              <a:latin typeface="Times New Roman"/>
            </a:endParaRPr>
          </a:p>
        </p:txBody>
      </p:sp>
    </p:spTree>
    <p:extLst>
      <p:ext uri="{BB962C8B-B14F-4D97-AF65-F5344CB8AC3E}">
        <p14:creationId xmlns:p14="http://schemas.microsoft.com/office/powerpoint/2010/main" val="54919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Always remember this sentence:</a:t>
            </a:r>
          </a:p>
          <a:p>
            <a:pPr marL="216000" indent="-216000" algn="l" rtl="0">
              <a:lnSpc>
                <a:spcPct val="100000"/>
              </a:lnSpc>
              <a:buNone/>
            </a:pPr>
            <a:r>
              <a:rPr lang="en-US" sz="2000" b="0" strike="noStrike" spc="-1" dirty="0">
                <a:latin typeface="Arial"/>
              </a:rPr>
              <a:t>"The purpose of work is to improve life, not the other way around"!</a:t>
            </a:r>
          </a:p>
          <a:p>
            <a:pPr marL="216000" indent="-216000" algn="l" rtl="0">
              <a:lnSpc>
                <a:spcPct val="100000"/>
              </a:lnSpc>
              <a:buNone/>
            </a:pPr>
            <a:r>
              <a:rPr lang="en-US" sz="2000" b="0" strike="noStrike" spc="-1" dirty="0">
                <a:latin typeface="Arial"/>
              </a:rPr>
              <a:t>It means that all your efforts should be to learn and grow in a way that will lead to a better life for you, if it is different and your efforts are in the direction of just getting a job and a higher position, then you are neglecting and not paying attention to yourself/your family/your entertainment and in short your life, so I’m telling you right now and forever that you are going in the wrong direction. of course, sometimes there are special and limited times in life that are naturally harder than other times and require more effort and energy, and you may need to limit some of your activities and entertainment. </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13</a:t>
            </a:fld>
            <a:endParaRPr lang="en-US" sz="1200" b="0" strike="noStrike" spc="-1">
              <a:latin typeface="Times New Roman"/>
            </a:endParaRPr>
          </a:p>
        </p:txBody>
      </p:sp>
    </p:spTree>
    <p:extLst>
      <p:ext uri="{BB962C8B-B14F-4D97-AF65-F5344CB8AC3E}">
        <p14:creationId xmlns:p14="http://schemas.microsoft.com/office/powerpoint/2010/main" val="8385447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In continuation of the good questions,</a:t>
            </a:r>
          </a:p>
          <a:p>
            <a:pPr algn="just" rtl="0">
              <a:lnSpc>
                <a:spcPct val="107000"/>
              </a:lnSpc>
              <a:spcBef>
                <a:spcPts val="799"/>
              </a:spcBef>
              <a:buNone/>
              <a:tabLst>
                <a:tab pos="0" algn="l"/>
              </a:tabLst>
            </a:pPr>
            <a:r>
              <a:rPr lang="en-US" sz="1800" b="0" strike="noStrike" spc="-1" dirty="0">
                <a:latin typeface="Arial"/>
              </a:rPr>
              <a:t>  Item 5 also says </a:t>
            </a:r>
          </a:p>
          <a:p>
            <a:pPr algn="just" rtl="0">
              <a:lnSpc>
                <a:spcPct val="107000"/>
              </a:lnSpc>
              <a:spcBef>
                <a:spcPts val="799"/>
              </a:spcBef>
              <a:buNone/>
              <a:tabLst>
                <a:tab pos="0" algn="l"/>
              </a:tabLst>
            </a:pPr>
            <a:r>
              <a:rPr lang="en-US" sz="1800" b="0" strike="noStrike" spc="-1" dirty="0">
                <a:latin typeface="Arial"/>
              </a:rPr>
              <a:t>“how to </a:t>
            </a:r>
            <a:r>
              <a:rPr lang="en-US" sz="1800" b="0" strike="noStrike" spc="-1" dirty="0" err="1">
                <a:latin typeface="Arial"/>
              </a:rPr>
              <a:t>destructure</a:t>
            </a:r>
            <a:r>
              <a:rPr lang="en-US" sz="1800" b="0" strike="noStrike" spc="-1" dirty="0">
                <a:latin typeface="Arial"/>
              </a:rPr>
              <a:t> </a:t>
            </a:r>
            <a:r>
              <a:rPr lang="en-US" sz="1800" b="0" strike="noStrike" spc="-1" dirty="0" err="1">
                <a:latin typeface="Arial"/>
              </a:rPr>
              <a:t>enum</a:t>
            </a:r>
            <a:r>
              <a:rPr lang="en-US" sz="1800" b="0" strike="noStrike" spc="-1" dirty="0">
                <a:latin typeface="Arial"/>
              </a:rPr>
              <a:t> in typescript?”</a:t>
            </a:r>
          </a:p>
          <a:p>
            <a:pPr algn="just" rtl="0">
              <a:lnSpc>
                <a:spcPct val="107000"/>
              </a:lnSpc>
              <a:spcBef>
                <a:spcPts val="799"/>
              </a:spcBef>
              <a:buNone/>
              <a:tabLst>
                <a:tab pos="0" algn="l"/>
              </a:tabLst>
            </a:pPr>
            <a:r>
              <a:rPr lang="en-US" sz="1800" b="0" strike="noStrike" spc="-1" dirty="0">
                <a:latin typeface="Arial"/>
              </a:rPr>
              <a:t> Or item 6, which tells “why </a:t>
            </a:r>
            <a:r>
              <a:rPr lang="en-US" sz="1800" b="0" strike="noStrike" spc="-1" dirty="0" err="1">
                <a:latin typeface="Arial"/>
              </a:rPr>
              <a:t>parseInt</a:t>
            </a:r>
            <a:r>
              <a:rPr lang="en-US" sz="1800" b="0" strike="noStrike" spc="-1" dirty="0">
                <a:latin typeface="Arial"/>
              </a:rPr>
              <a:t> prints this 5 in JavaScript !” </a:t>
            </a:r>
          </a:p>
          <a:p>
            <a:pPr algn="just" rtl="0">
              <a:lnSpc>
                <a:spcPct val="107000"/>
              </a:lnSpc>
              <a:spcBef>
                <a:spcPts val="799"/>
              </a:spcBef>
              <a:buNone/>
              <a:tabLst>
                <a:tab pos="0" algn="l"/>
              </a:tabLst>
            </a:pPr>
            <a:r>
              <a:rPr lang="en-US" sz="1800" b="0" strike="noStrike" spc="-1" dirty="0">
                <a:latin typeface="Arial"/>
              </a:rPr>
              <a:t>Which is again a question related to programming! And the rest are the same, so make sure that the questions are completely fit in these 4 categories, and more importantly, without reading the text of the question, we will fully understand what the problem is. </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So make sure that your questions is </a:t>
            </a:r>
          </a:p>
          <a:p>
            <a:pPr algn="just" rtl="0">
              <a:lnSpc>
                <a:spcPct val="107000"/>
              </a:lnSpc>
              <a:spcBef>
                <a:spcPts val="799"/>
              </a:spcBef>
              <a:buNone/>
              <a:tabLst>
                <a:tab pos="0" algn="l"/>
              </a:tabLst>
            </a:pPr>
            <a:r>
              <a:rPr lang="en-US" sz="1800" b="0" strike="noStrike" spc="-1" dirty="0">
                <a:latin typeface="Arial"/>
              </a:rPr>
              <a:t>“</a:t>
            </a:r>
            <a:r>
              <a:rPr lang="en-US" sz="1800" b="0" strike="noStrike" spc="-1" dirty="0" err="1">
                <a:latin typeface="Arial"/>
              </a:rPr>
              <a:t>Ontpoic</a:t>
            </a:r>
            <a:r>
              <a:rPr lang="en-US" sz="1800" b="0" strike="noStrike" spc="-1" dirty="0">
                <a:latin typeface="Arial"/>
              </a:rPr>
              <a:t>, clear and not a duplicate!”</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130</a:t>
            </a:fld>
            <a:endParaRPr lang="en-US" sz="1200" b="0" strike="noStrike" spc="-1">
              <a:latin typeface="Times New Roman"/>
            </a:endParaRPr>
          </a:p>
        </p:txBody>
      </p:sp>
    </p:spTree>
    <p:extLst>
      <p:ext uri="{BB962C8B-B14F-4D97-AF65-F5344CB8AC3E}">
        <p14:creationId xmlns:p14="http://schemas.microsoft.com/office/powerpoint/2010/main" val="42271575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PlaceHolder 1"/>
          <p:cNvSpPr>
            <a:spLocks noGrp="1" noRot="1" noChangeAspect="1"/>
          </p:cNvSpPr>
          <p:nvPr>
            <p:ph type="sldImg"/>
          </p:nvPr>
        </p:nvSpPr>
        <p:spPr>
          <a:xfrm>
            <a:off x="685800" y="1143000"/>
            <a:ext cx="5486400" cy="3086100"/>
          </a:xfrm>
          <a:prstGeom prst="rect">
            <a:avLst/>
          </a:prstGeom>
          <a:ln w="0">
            <a:noFill/>
          </a:ln>
        </p:spPr>
      </p:sp>
      <p:sp>
        <p:nvSpPr>
          <p:cNvPr id="8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but, if your question is off-topic for </a:t>
            </a:r>
            <a:r>
              <a:rPr lang="en-US" sz="1800" b="0" strike="noStrike" spc="-1" dirty="0" err="1">
                <a:latin typeface="Arial"/>
              </a:rPr>
              <a:t>stackoverflow</a:t>
            </a:r>
            <a:r>
              <a:rPr lang="en-US" sz="1800" b="0" strike="noStrike" spc="-1" dirty="0">
                <a:latin typeface="Arial"/>
              </a:rPr>
              <a:t>, you can use other </a:t>
            </a:r>
            <a:r>
              <a:rPr lang="en-US" sz="1800" b="0" strike="noStrike" spc="-1" dirty="0" err="1">
                <a:latin typeface="Arial"/>
              </a:rPr>
              <a:t>StackExchanges</a:t>
            </a:r>
            <a:r>
              <a:rPr lang="en-US" sz="1800" b="0" strike="noStrike" spc="-1" dirty="0">
                <a:latin typeface="Arial"/>
              </a:rPr>
              <a:t>: for example</a:t>
            </a:r>
          </a:p>
          <a:p>
            <a:pPr algn="just" rtl="0">
              <a:lnSpc>
                <a:spcPct val="107000"/>
              </a:lnSpc>
              <a:spcBef>
                <a:spcPts val="799"/>
              </a:spcBef>
              <a:buNone/>
              <a:tabLst>
                <a:tab pos="0" algn="l"/>
              </a:tabLst>
            </a:pPr>
            <a:r>
              <a:rPr lang="en-US" sz="1800" b="0" strike="noStrike" spc="-1" dirty="0" err="1">
                <a:latin typeface="Arial"/>
              </a:rPr>
              <a:t>SuperUser</a:t>
            </a:r>
            <a:r>
              <a:rPr lang="en-US" sz="1800" b="0" strike="noStrike" spc="-1" dirty="0">
                <a:latin typeface="Arial"/>
              </a:rPr>
              <a:t> - For asking questions about hardware, software, networking, </a:t>
            </a:r>
            <a:r>
              <a:rPr lang="en-US" sz="1800" b="0" strike="noStrike" spc="-1" dirty="0" err="1">
                <a:latin typeface="Arial"/>
              </a:rPr>
              <a:t>etc</a:t>
            </a: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err="1">
                <a:latin typeface="Arial"/>
              </a:rPr>
              <a:t>ServerFault</a:t>
            </a:r>
            <a:r>
              <a:rPr lang="en-US" sz="1800" b="0" strike="noStrike" spc="-1" dirty="0">
                <a:latin typeface="Arial"/>
              </a:rPr>
              <a:t> - It is also for network management and professional systems</a:t>
            </a:r>
          </a:p>
          <a:p>
            <a:pPr algn="just" rtl="0">
              <a:lnSpc>
                <a:spcPct val="107000"/>
              </a:lnSpc>
              <a:spcBef>
                <a:spcPts val="799"/>
              </a:spcBef>
              <a:buNone/>
              <a:tabLst>
                <a:tab pos="0" algn="l"/>
              </a:tabLst>
            </a:pPr>
            <a:r>
              <a:rPr lang="en-US" sz="1800" b="0" strike="noStrike" spc="-1" dirty="0">
                <a:latin typeface="Arial"/>
              </a:rPr>
              <a:t>  Or Webmasters - which is for managing the site, SEO and domain and such issues</a:t>
            </a:r>
          </a:p>
          <a:p>
            <a:pPr algn="just" rtl="0">
              <a:lnSpc>
                <a:spcPct val="107000"/>
              </a:lnSpc>
              <a:spcBef>
                <a:spcPts val="799"/>
              </a:spcBef>
              <a:buNone/>
              <a:tabLst>
                <a:tab pos="0" algn="l"/>
              </a:tabLst>
            </a:pPr>
            <a:r>
              <a:rPr lang="en-US" sz="1800" b="0" strike="noStrike" spc="-1" dirty="0">
                <a:latin typeface="Arial"/>
              </a:rPr>
              <a:t>Unix &amp; Linux for - users of Linux and FreeBSD and generally </a:t>
            </a:r>
            <a:r>
              <a:rPr lang="en-US" sz="1800" b="0" strike="noStrike" spc="-1" dirty="0" err="1">
                <a:latin typeface="Arial"/>
              </a:rPr>
              <a:t>unix</a:t>
            </a:r>
            <a:r>
              <a:rPr lang="en-US" sz="1800" b="0" strike="noStrike" spc="-1" dirty="0">
                <a:latin typeface="Arial"/>
              </a:rPr>
              <a:t> like systems have related questions</a:t>
            </a:r>
          </a:p>
          <a:p>
            <a:pPr algn="just" rtl="0">
              <a:lnSpc>
                <a:spcPct val="107000"/>
              </a:lnSpc>
              <a:spcBef>
                <a:spcPts val="799"/>
              </a:spcBef>
              <a:buNone/>
              <a:tabLst>
                <a:tab pos="0" algn="l"/>
              </a:tabLst>
            </a:pPr>
            <a:r>
              <a:rPr lang="en-US" sz="1800" b="0" strike="noStrike" spc="-1" dirty="0">
                <a:latin typeface="Arial"/>
              </a:rPr>
              <a:t>Dba - both administrators and database specialists</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  I recommend that you open this link and check 15 to 20 different items from </a:t>
            </a:r>
            <a:r>
              <a:rPr lang="en-US" sz="1800" b="0" strike="noStrike" spc="-1" dirty="0" err="1">
                <a:latin typeface="Arial"/>
              </a:rPr>
              <a:t>unix</a:t>
            </a:r>
            <a:r>
              <a:rPr lang="en-US" sz="1800" b="0" strike="noStrike" spc="-1" dirty="0">
                <a:latin typeface="Arial"/>
              </a:rPr>
              <a:t>, </a:t>
            </a:r>
            <a:r>
              <a:rPr lang="en-US" sz="1800" b="0" strike="noStrike" spc="-1" dirty="0" err="1">
                <a:latin typeface="Arial"/>
              </a:rPr>
              <a:t>wordpress</a:t>
            </a:r>
            <a:r>
              <a:rPr lang="en-US" sz="1800" b="0" strike="noStrike" spc="-1" dirty="0">
                <a:latin typeface="Arial"/>
              </a:rPr>
              <a:t>, English, etc. to get familiar with various sites in case you need one of those in the future!</a:t>
            </a:r>
          </a:p>
        </p:txBody>
      </p:sp>
      <p:sp>
        <p:nvSpPr>
          <p:cNvPr id="818"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F073EFA-8FEF-4006-A689-CEA3A8736993}" type="slidenum">
              <a:rPr lang="en-US" sz="1200" b="0" strike="noStrike" spc="-1">
                <a:latin typeface="Times New Roman"/>
              </a:rPr>
              <a:t>131</a:t>
            </a:fld>
            <a:endParaRPr lang="en-US" sz="1200" b="0" strike="noStrike" spc="-1">
              <a:latin typeface="Times New Roman"/>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noRot="1" noChangeAspect="1"/>
          </p:cNvSpPr>
          <p:nvPr>
            <p:ph type="sldImg"/>
          </p:nvPr>
        </p:nvSpPr>
        <p:spPr>
          <a:xfrm>
            <a:off x="685800" y="1143000"/>
            <a:ext cx="5486400" cy="3086100"/>
          </a:xfrm>
          <a:prstGeom prst="rect">
            <a:avLst/>
          </a:prstGeom>
          <a:ln w="0">
            <a:noFill/>
          </a:ln>
        </p:spPr>
      </p:sp>
      <p:sp>
        <p:nvSpPr>
          <p:cNvPr id="82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And finally, if writing a title and summarizing it is difficult for you, it is suggested that you write the full text of your question first, in this way, you have completed one step of the work and you can more easily come up with a good summary and title.</a:t>
            </a:r>
          </a:p>
          <a:p>
            <a:pPr algn="just" rtl="0">
              <a:lnSpc>
                <a:spcPct val="107000"/>
              </a:lnSpc>
              <a:spcBef>
                <a:spcPts val="799"/>
              </a:spcBef>
              <a:buNone/>
              <a:tabLst>
                <a:tab pos="0" algn="l"/>
              </a:tabLst>
            </a:pPr>
            <a:r>
              <a:rPr lang="en-US" sz="1800" b="0" strike="noStrike" spc="-1" dirty="0">
                <a:latin typeface="Comic Sans MS"/>
                <a:ea typeface="Segoe UI"/>
              </a:rPr>
              <a:t>The people at </a:t>
            </a:r>
            <a:r>
              <a:rPr lang="en-US" sz="1800" b="0" strike="noStrike" spc="-1" dirty="0" err="1">
                <a:latin typeface="Comic Sans MS"/>
                <a:ea typeface="Segoe UI"/>
              </a:rPr>
              <a:t>stackoverflow</a:t>
            </a:r>
            <a:r>
              <a:rPr lang="en-US" sz="1800" b="0" strike="noStrike" spc="-1" dirty="0">
                <a:latin typeface="Comic Sans MS"/>
                <a:ea typeface="Segoe UI"/>
              </a:rPr>
              <a:t> will help you in this field as well, that is, whoever sees your question, can make a series of edits for you to make it better. pay attention that your question has passed at least 70% of the conditions of a good question, which means that it is at least </a:t>
            </a:r>
            <a:r>
              <a:rPr lang="en-US" sz="1800" b="0" strike="noStrike" spc="-1" dirty="0" err="1">
                <a:latin typeface="Comic Sans MS"/>
                <a:ea typeface="Segoe UI"/>
              </a:rPr>
              <a:t>ontopic</a:t>
            </a:r>
            <a:r>
              <a:rPr lang="en-US" sz="1800" b="0" strike="noStrike" spc="-1" dirty="0">
                <a:latin typeface="Comic Sans MS"/>
                <a:ea typeface="Segoe UI"/>
              </a:rPr>
              <a:t> and is not a repeat one!</a:t>
            </a:r>
            <a:endParaRPr lang="fa-IR" sz="1800" b="0" strike="noStrike" spc="-1" dirty="0">
              <a:latin typeface="Comic Sans MS"/>
              <a:ea typeface="Segoe UI"/>
            </a:endParaRPr>
          </a:p>
        </p:txBody>
      </p:sp>
      <p:sp>
        <p:nvSpPr>
          <p:cNvPr id="821"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9E0FD42-D9E0-408B-BCE6-1E53B92E1A80}" type="slidenum">
              <a:rPr lang="en-US" sz="1200" b="0" strike="noStrike" spc="-1">
                <a:latin typeface="Times New Roman"/>
              </a:rPr>
              <a:t>132</a:t>
            </a:fld>
            <a:endParaRPr lang="en-US" sz="1200" b="0" strike="noStrike" spc="-1">
              <a:latin typeface="Times New Roman"/>
            </a:endParaRPr>
          </a:p>
        </p:txBody>
      </p:sp>
    </p:spTree>
    <p:extLst>
      <p:ext uri="{BB962C8B-B14F-4D97-AF65-F5344CB8AC3E}">
        <p14:creationId xmlns:p14="http://schemas.microsoft.com/office/powerpoint/2010/main" val="33110750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2000" b="0" strike="noStrike" spc="-1" dirty="0">
                <a:latin typeface="Arial"/>
              </a:rPr>
              <a:t>Well, so far we have talked about the importance of a simple, crystal clear and on-topic title.</a:t>
            </a:r>
          </a:p>
          <a:p>
            <a:pPr algn="just" rtl="0">
              <a:lnSpc>
                <a:spcPct val="107000"/>
              </a:lnSpc>
              <a:spcBef>
                <a:spcPts val="799"/>
              </a:spcBef>
              <a:buNone/>
              <a:tabLst>
                <a:tab pos="0" algn="l"/>
              </a:tabLst>
            </a:pPr>
            <a:r>
              <a:rPr lang="en-US" sz="2000" b="0" strike="noStrike" spc="-1" dirty="0">
                <a:latin typeface="Arial"/>
              </a:rPr>
              <a:t>From now on we will discuss additional tips for writing body of the question professionally.</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133</a:t>
            </a:fld>
            <a:endParaRPr lang="en-US" sz="1200" b="0" strike="noStrike" spc="-1">
              <a:latin typeface="Times New Roman"/>
            </a:endParaRPr>
          </a:p>
        </p:txBody>
      </p:sp>
    </p:spTree>
    <p:extLst>
      <p:ext uri="{BB962C8B-B14F-4D97-AF65-F5344CB8AC3E}">
        <p14:creationId xmlns:p14="http://schemas.microsoft.com/office/powerpoint/2010/main" val="23532781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spcBef>
                <a:spcPts val="799"/>
              </a:spcBef>
              <a:buClr>
                <a:srgbClr val="000000"/>
              </a:buClr>
              <a:buFont typeface="+mj-lt"/>
              <a:buNone/>
            </a:pPr>
            <a:r>
              <a:rPr lang="en-US" sz="1800" b="0" strike="noStrike" spc="-1" dirty="0">
                <a:latin typeface="Comic Sans MS"/>
                <a:cs typeface="B Kamran"/>
              </a:rPr>
              <a:t>The first thing is to give a brief explanation about the problem before anything else, and note that the text of the question should be about the problem, not the margins, so that the person who is reading will understand the problem without wasting time and if they know a solution, they will be able to tell you as soon as possible. So, the shorter the question and the text, the better, but pay attention that you don’t have to make it difficult for the reader to understand just for the sake of briefing!  Look at this bad start</a:t>
            </a:r>
          </a:p>
          <a:p>
            <a:pPr marL="457200" algn="just">
              <a:lnSpc>
                <a:spcPct val="107000"/>
              </a:lnSpc>
              <a:spcBef>
                <a:spcPts val="799"/>
              </a:spcBef>
              <a:buNone/>
              <a:tabLst>
                <a:tab pos="0" algn="l"/>
              </a:tabLst>
            </a:pPr>
            <a:endParaRPr lang="en-US" sz="1800" b="0" strike="noStrike" spc="-1" dirty="0">
              <a:solidFill>
                <a:srgbClr val="000000"/>
              </a:solidFill>
              <a:latin typeface="Comic Sans MS"/>
              <a:ea typeface="Segoe UI"/>
              <a:cs typeface="B Kamran"/>
            </a:endParaRPr>
          </a:p>
          <a:p>
            <a:pPr marL="457200" algn="just">
              <a:lnSpc>
                <a:spcPct val="107000"/>
              </a:lnSpc>
              <a:spcBef>
                <a:spcPts val="799"/>
              </a:spcBef>
              <a:buNone/>
              <a:tabLst>
                <a:tab pos="0" algn="l"/>
              </a:tabLst>
            </a:pPr>
            <a:endParaRPr lang="en-US" sz="1800" b="0" strike="noStrike" spc="-1" dirty="0">
              <a:solidFill>
                <a:srgbClr val="000000"/>
              </a:solidFill>
              <a:latin typeface="Comic Sans MS"/>
              <a:ea typeface="Segoe UI"/>
              <a:cs typeface="B Kamran"/>
            </a:endParaRPr>
          </a:p>
          <a:p>
            <a:pPr marL="457200" algn="just">
              <a:lnSpc>
                <a:spcPct val="107000"/>
              </a:lnSpc>
              <a:spcBef>
                <a:spcPts val="799"/>
              </a:spcBef>
              <a:buNone/>
              <a:tabLst>
                <a:tab pos="0" algn="l"/>
              </a:tabLst>
            </a:pPr>
            <a:r>
              <a:rPr lang="en-US" sz="1800" b="0" strike="noStrike" spc="-1" dirty="0">
                <a:solidFill>
                  <a:srgbClr val="000000"/>
                </a:solidFill>
                <a:latin typeface="Comic Sans MS"/>
                <a:ea typeface="Segoe UI"/>
              </a:rPr>
              <a:t>Hello Everyone, </a:t>
            </a:r>
            <a:endParaRPr lang="en-US" sz="1800" b="0" strike="noStrike" spc="-1" dirty="0">
              <a:latin typeface="Arial"/>
            </a:endParaRPr>
          </a:p>
          <a:p>
            <a:pPr marL="457200" algn="just">
              <a:lnSpc>
                <a:spcPct val="107000"/>
              </a:lnSpc>
              <a:buNone/>
              <a:tabLst>
                <a:tab pos="0" algn="l"/>
              </a:tabLst>
            </a:pPr>
            <a:r>
              <a:rPr lang="en-US" sz="1800" b="0" strike="noStrike" spc="-1" dirty="0">
                <a:solidFill>
                  <a:srgbClr val="000000"/>
                </a:solidFill>
                <a:latin typeface="Comic Sans MS"/>
                <a:ea typeface="Segoe UI"/>
              </a:rPr>
              <a:t>My name is </a:t>
            </a:r>
            <a:r>
              <a:rPr lang="en-US" sz="1800" b="0" strike="noStrike" spc="-1" dirty="0" err="1">
                <a:solidFill>
                  <a:srgbClr val="000000"/>
                </a:solidFill>
                <a:latin typeface="Comic Sans MS"/>
                <a:ea typeface="Segoe UI"/>
              </a:rPr>
              <a:t>SeyyedMahdi</a:t>
            </a:r>
            <a:r>
              <a:rPr lang="en-US" sz="1800" b="0" strike="noStrike" spc="-1" dirty="0">
                <a:solidFill>
                  <a:srgbClr val="000000"/>
                </a:solidFill>
                <a:latin typeface="Comic Sans MS"/>
                <a:ea typeface="Segoe UI"/>
              </a:rPr>
              <a:t> and I’ve searched across the web and found out here that I can ask my question about JavaScript. Ahh I think this language is really stupid, it made me crazy….blah blah blah….</a:t>
            </a:r>
            <a:endParaRPr lang="en-US" sz="1800" b="0" strike="noStrike" spc="-1" dirty="0">
              <a:latin typeface="Arial"/>
            </a:endParaRPr>
          </a:p>
          <a:p>
            <a:pPr marL="457200" algn="just" rtl="1">
              <a:lnSpc>
                <a:spcPct val="107000"/>
              </a:lnSpc>
              <a:buNone/>
              <a:tabLst>
                <a:tab pos="0" algn="l"/>
              </a:tabLst>
            </a:pPr>
            <a:endParaRPr lang="en-US" sz="1800" b="0" strike="noStrike" spc="-1" dirty="0">
              <a:latin typeface="Arial"/>
            </a:endParaRPr>
          </a:p>
          <a:p>
            <a:pPr marL="457200" algn="just">
              <a:lnSpc>
                <a:spcPct val="107000"/>
              </a:lnSpc>
              <a:buNone/>
              <a:tabLst>
                <a:tab pos="0" algn="l"/>
              </a:tabLst>
            </a:pPr>
            <a:endParaRPr lang="en-US" sz="1800" b="0" strike="noStrike" spc="-1" dirty="0">
              <a:latin typeface="Arial"/>
            </a:endParaRPr>
          </a:p>
          <a:p>
            <a:pPr marL="457200" algn="just">
              <a:lnSpc>
                <a:spcPct val="107000"/>
              </a:lnSpc>
              <a:buNone/>
              <a:tabLst>
                <a:tab pos="0" algn="l"/>
              </a:tabLst>
            </a:pPr>
            <a:endParaRPr lang="en-US" sz="1800" b="0" strike="noStrike" spc="-1" dirty="0">
              <a:latin typeface="Arial"/>
            </a:endParaRPr>
          </a:p>
          <a:p>
            <a:pPr marL="457200" algn="just">
              <a:lnSpc>
                <a:spcPct val="107000"/>
              </a:lnSpc>
              <a:buNone/>
              <a:tabLst>
                <a:tab pos="0" algn="l"/>
              </a:tabLst>
            </a:pPr>
            <a:endParaRPr lang="en-US" sz="1800" b="0" strike="noStrike" spc="-1" dirty="0">
              <a:latin typeface="Arial"/>
            </a:endParaRP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134</a:t>
            </a:fld>
            <a:endParaRPr lang="en-US" sz="1200" b="0" strike="noStrike" spc="-1">
              <a:latin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You know, </a:t>
            </a:r>
          </a:p>
          <a:p>
            <a:pPr algn="just" rtl="0">
              <a:lnSpc>
                <a:spcPct val="107000"/>
              </a:lnSpc>
              <a:spcBef>
                <a:spcPts val="799"/>
              </a:spcBef>
              <a:buNone/>
              <a:tabLst>
                <a:tab pos="0" algn="l"/>
              </a:tabLst>
            </a:pPr>
            <a:r>
              <a:rPr lang="en-US" sz="1800" b="0" strike="noStrike" spc="-1" dirty="0">
                <a:latin typeface="Arial"/>
              </a:rPr>
              <a:t>This is not a good start at all, here you should completely avoid this type of unnecessary phrases like greetings and especially using words like “this language is stupid, useless” </a:t>
            </a:r>
            <a:r>
              <a:rPr lang="en-US" sz="1800" b="0" strike="noStrike" spc="-1" dirty="0" err="1">
                <a:latin typeface="Arial"/>
              </a:rPr>
              <a:t>etc</a:t>
            </a: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Always put yourself in the shoes of the readers</a:t>
            </a:r>
          </a:p>
          <a:p>
            <a:pPr algn="just" rtl="0">
              <a:lnSpc>
                <a:spcPct val="107000"/>
              </a:lnSpc>
              <a:spcBef>
                <a:spcPts val="799"/>
              </a:spcBef>
              <a:buNone/>
              <a:tabLst>
                <a:tab pos="0" algn="l"/>
              </a:tabLst>
            </a:pPr>
            <a:r>
              <a:rPr lang="en-US" sz="1800" b="0" strike="noStrike" spc="-1" dirty="0">
                <a:latin typeface="Arial"/>
              </a:rPr>
              <a:t>For example think like that you have opened </a:t>
            </a:r>
            <a:r>
              <a:rPr lang="en-US" sz="1800" b="0" strike="noStrike" spc="-1" dirty="0" err="1">
                <a:latin typeface="Arial"/>
              </a:rPr>
              <a:t>stackoverflow</a:t>
            </a:r>
            <a:r>
              <a:rPr lang="en-US" sz="1800" b="0" strike="noStrike" spc="-1" dirty="0">
                <a:latin typeface="Arial"/>
              </a:rPr>
              <a:t> and in the half an hour of your free time you want to read a few questions and try to help someone, so you see these things and in every question  you will see a general greeting and various unnecessary things like this language is stupid etc.,</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At first question you may not be annoyed but going into the second and 3</a:t>
            </a:r>
            <a:r>
              <a:rPr lang="en-US" sz="1800" b="0" strike="noStrike" spc="-1" baseline="30000" dirty="0">
                <a:latin typeface="Arial"/>
              </a:rPr>
              <a:t>rd</a:t>
            </a:r>
            <a:r>
              <a:rPr lang="en-US" sz="1800" b="0" strike="noStrike" spc="-1" dirty="0">
                <a:latin typeface="Arial"/>
              </a:rPr>
              <a:t> and more You will definitely get bored and annoyed and will try to just skip those parts and finally You will leave </a:t>
            </a:r>
            <a:r>
              <a:rPr lang="en-US" sz="1800" b="0" strike="noStrike" spc="-1" dirty="0" err="1">
                <a:latin typeface="Arial"/>
              </a:rPr>
              <a:t>Stackoverflow</a:t>
            </a:r>
            <a:r>
              <a:rPr lang="en-US" sz="1800" b="0" strike="noStrike" spc="-1" dirty="0">
                <a:latin typeface="Arial"/>
              </a:rPr>
              <a:t>!</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Apart from That issue, a considerable part of your time has been wasted on unnecessary things and also you may get distracted too!</a:t>
            </a: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135</a:t>
            </a:fld>
            <a:endParaRPr lang="en-US" sz="1200" b="0" strike="noStrike" spc="-1">
              <a:latin typeface="Times New Roman"/>
            </a:endParaRPr>
          </a:p>
        </p:txBody>
      </p:sp>
    </p:spTree>
    <p:extLst>
      <p:ext uri="{BB962C8B-B14F-4D97-AF65-F5344CB8AC3E}">
        <p14:creationId xmlns:p14="http://schemas.microsoft.com/office/powerpoint/2010/main" val="31161764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buNone/>
              <a:tabLst>
                <a:tab pos="0" algn="l"/>
              </a:tabLst>
            </a:pPr>
            <a:r>
              <a:rPr lang="en-US" sz="1800" b="0" strike="noStrike" spc="-1" dirty="0">
                <a:latin typeface="Arial"/>
              </a:rPr>
              <a:t>Also, make sure that at the end of your question/answer, avoid thanking and putting your signature, advertising and job related stuff, etc. because these are not related to the question itself.</a:t>
            </a: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136</a:t>
            </a:fld>
            <a:endParaRPr lang="en-US" sz="1200" b="0" strike="noStrike" spc="-1">
              <a:latin typeface="Times New Roman"/>
            </a:endParaRPr>
          </a:p>
        </p:txBody>
      </p:sp>
    </p:spTree>
    <p:extLst>
      <p:ext uri="{BB962C8B-B14F-4D97-AF65-F5344CB8AC3E}">
        <p14:creationId xmlns:p14="http://schemas.microsoft.com/office/powerpoint/2010/main" val="11038296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PlaceHolder 1"/>
          <p:cNvSpPr>
            <a:spLocks noGrp="1" noRot="1" noChangeAspect="1"/>
          </p:cNvSpPr>
          <p:nvPr>
            <p:ph type="sldImg"/>
          </p:nvPr>
        </p:nvSpPr>
        <p:spPr>
          <a:xfrm>
            <a:off x="685800" y="1143000"/>
            <a:ext cx="5486400" cy="3086100"/>
          </a:xfrm>
          <a:prstGeom prst="rect">
            <a:avLst/>
          </a:prstGeom>
          <a:ln w="0">
            <a:noFill/>
          </a:ln>
        </p:spPr>
      </p:sp>
      <p:sp>
        <p:nvSpPr>
          <p:cNvPr id="8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7000"/>
              </a:lnSpc>
              <a:spcBef>
                <a:spcPts val="799"/>
              </a:spcBef>
              <a:buNone/>
              <a:tabLst>
                <a:tab pos="0" algn="l"/>
              </a:tabLst>
            </a:pPr>
            <a:r>
              <a:rPr lang="en-US" sz="1800" b="0" strike="noStrike" spc="-1" dirty="0">
                <a:latin typeface="Arial"/>
              </a:rPr>
              <a:t>Second, You have to know that the first paragraph is the most important part of the content of your question after the title, because the title and part of the first paragraph will be shown on the question list page and Google search!</a:t>
            </a:r>
          </a:p>
          <a:p>
            <a:pPr algn="l" rtl="0">
              <a:lnSpc>
                <a:spcPct val="107000"/>
              </a:lnSpc>
              <a:spcBef>
                <a:spcPts val="799"/>
              </a:spcBef>
              <a:buNone/>
              <a:tabLst>
                <a:tab pos="0" algn="l"/>
              </a:tabLst>
            </a:pPr>
            <a:r>
              <a:rPr lang="en-US" sz="1800" b="0" strike="noStrike" spc="-1" dirty="0">
                <a:latin typeface="Arial"/>
              </a:rPr>
              <a:t>So, express your problem briefly and clearly, to make it a way that the related parts of your question are shown in both sections ( I mean the question list and the search engines).</a:t>
            </a:r>
          </a:p>
          <a:p>
            <a:pPr algn="l" rtl="0">
              <a:lnSpc>
                <a:spcPct val="107000"/>
              </a:lnSpc>
              <a:spcBef>
                <a:spcPts val="799"/>
              </a:spcBef>
              <a:buNone/>
              <a:tabLst>
                <a:tab pos="0" algn="l"/>
              </a:tabLst>
            </a:pPr>
            <a:endParaRPr lang="en-US" sz="1800" b="0" strike="noStrike" spc="-1" dirty="0">
              <a:latin typeface="Arial"/>
            </a:endParaRPr>
          </a:p>
          <a:p>
            <a:pPr algn="l" rtl="0">
              <a:lnSpc>
                <a:spcPct val="107000"/>
              </a:lnSpc>
              <a:spcBef>
                <a:spcPts val="799"/>
              </a:spcBef>
              <a:buNone/>
              <a:tabLst>
                <a:tab pos="0" algn="l"/>
              </a:tabLst>
            </a:pPr>
            <a:r>
              <a:rPr lang="en-US" sz="1800" b="0" strike="noStrike" spc="-1" dirty="0">
                <a:latin typeface="Arial"/>
              </a:rPr>
              <a:t>And as you can see in these examples in the list question list, from “I'm getting this </a:t>
            </a:r>
            <a:r>
              <a:rPr lang="en-US" sz="1800" b="0" strike="noStrike" spc="-1" dirty="0" err="1">
                <a:latin typeface="Arial"/>
              </a:rPr>
              <a:t>errr</a:t>
            </a:r>
            <a:r>
              <a:rPr lang="en-US" sz="1800" b="0" strike="noStrike" spc="-1" dirty="0">
                <a:latin typeface="Arial"/>
              </a:rPr>
              <a:t>” to “sass loader has been initialized”, and in the Google search, from “</a:t>
            </a:r>
            <a:r>
              <a:rPr lang="en-US" sz="1800" b="0" strike="noStrike" spc="-1" dirty="0" err="1">
                <a:latin typeface="Arial"/>
              </a:rPr>
              <a:t>sassloader</a:t>
            </a:r>
            <a:r>
              <a:rPr lang="en-US" sz="1800" b="0" strike="noStrike" spc="-1" dirty="0">
                <a:latin typeface="Arial"/>
              </a:rPr>
              <a:t> has been initialized” to a part of the error and even a part of the top answer is shown! This means that the first paragraph in the answer is also important, so  if you are the one who are submitting the answer keep that in mind!</a:t>
            </a:r>
          </a:p>
        </p:txBody>
      </p:sp>
      <p:sp>
        <p:nvSpPr>
          <p:cNvPr id="830"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B683DE5-A5E0-42BC-8727-AF609530DAE9}" type="slidenum">
              <a:rPr lang="en-US" sz="1200" b="0" strike="noStrike" spc="-1">
                <a:latin typeface="Times New Roman"/>
              </a:rPr>
              <a:t>137</a:t>
            </a:fld>
            <a:endParaRPr lang="en-US" sz="1200" b="0" strike="noStrike" spc="-1">
              <a:latin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noRot="1" noChangeAspect="1"/>
          </p:cNvSpPr>
          <p:nvPr>
            <p:ph type="sldImg"/>
          </p:nvPr>
        </p:nvSpPr>
        <p:spPr>
          <a:xfrm>
            <a:off x="685800" y="1143000"/>
            <a:ext cx="5486400" cy="3086100"/>
          </a:xfrm>
          <a:prstGeom prst="rect">
            <a:avLst/>
          </a:prstGeom>
          <a:ln w="0">
            <a:noFill/>
          </a:ln>
        </p:spPr>
      </p:sp>
      <p:sp>
        <p:nvSpPr>
          <p:cNvPr id="8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7000"/>
              </a:lnSpc>
              <a:spcBef>
                <a:spcPts val="799"/>
              </a:spcBef>
              <a:buNone/>
              <a:tabLst>
                <a:tab pos="0" algn="l"/>
              </a:tabLst>
            </a:pPr>
            <a:r>
              <a:rPr lang="en-US" sz="1800" b="0" strike="noStrike" spc="-1" dirty="0">
                <a:latin typeface="Arial"/>
              </a:rPr>
              <a:t>In fact, it should be like this example, look at it</a:t>
            </a:r>
          </a:p>
          <a:p>
            <a:pPr algn="l" rtl="0">
              <a:lnSpc>
                <a:spcPct val="107000"/>
              </a:lnSpc>
              <a:spcBef>
                <a:spcPts val="799"/>
              </a:spcBef>
              <a:buNone/>
              <a:tabLst>
                <a:tab pos="0" algn="l"/>
              </a:tabLst>
            </a:pPr>
            <a:r>
              <a:rPr lang="en-US" sz="1800" b="0" strike="noStrike" spc="-1" dirty="0">
                <a:latin typeface="Arial"/>
              </a:rPr>
              <a:t>, it quickly started the body of the question with telling us that the problem is about </a:t>
            </a:r>
            <a:r>
              <a:rPr lang="en-US" sz="1800" b="0" strike="noStrike" spc="-1" dirty="0" err="1">
                <a:latin typeface="Arial"/>
              </a:rPr>
              <a:t>vuetify</a:t>
            </a:r>
            <a:r>
              <a:rPr lang="en-US" sz="1800" b="0" strike="noStrike" spc="-1" dirty="0">
                <a:latin typeface="Arial"/>
              </a:rPr>
              <a:t> version 2.0.19 and directly after it, said what error happened!</a:t>
            </a:r>
          </a:p>
          <a:p>
            <a:pPr algn="l" rtl="0">
              <a:lnSpc>
                <a:spcPct val="107000"/>
              </a:lnSpc>
              <a:spcBef>
                <a:spcPts val="799"/>
              </a:spcBef>
              <a:buNone/>
              <a:tabLst>
                <a:tab pos="0" algn="l"/>
              </a:tabLst>
            </a:pPr>
            <a:r>
              <a:rPr lang="en-US" sz="1800" b="0" strike="noStrike" spc="-1" dirty="0">
                <a:latin typeface="Arial"/>
              </a:rPr>
              <a:t>So, everything we need to understand from the question has been very briefly presented.</a:t>
            </a:r>
          </a:p>
        </p:txBody>
      </p:sp>
      <p:sp>
        <p:nvSpPr>
          <p:cNvPr id="827"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627F6FB-D184-431D-B830-B0BF05B2D284}" type="slidenum">
              <a:rPr lang="en-US" sz="1200" b="0" strike="noStrike" spc="-1">
                <a:latin typeface="Times New Roman"/>
              </a:rPr>
              <a:t>138</a:t>
            </a:fld>
            <a:endParaRPr lang="en-US" sz="1200" b="0" strike="noStrike" spc="-1">
              <a:latin typeface="Times New Roman"/>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ea typeface="Segoe UI"/>
              </a:rPr>
              <a:t>The 3rd case is.  Mention the unsuccessful efforts you made or ways that you have tried but didn’t work, along with their results, to help the others from wasting their precious time on ways that wont work., especially if you searched for something and it is relevant and useful to point out, make sure to give a reference too. Also you can reference to similar questions on </a:t>
            </a:r>
            <a:r>
              <a:rPr lang="en-US" sz="1800" b="0" strike="noStrike" spc="-1" dirty="0" err="1">
                <a:latin typeface="Comic Sans MS"/>
                <a:ea typeface="Segoe UI"/>
              </a:rPr>
              <a:t>stackoverflow</a:t>
            </a:r>
            <a:r>
              <a:rPr lang="en-US" sz="1800" b="0" strike="noStrike" spc="-1" dirty="0">
                <a:latin typeface="Comic Sans MS"/>
                <a:ea typeface="Segoe UI"/>
              </a:rPr>
              <a:t> if you think it is necessary.</a:t>
            </a:r>
          </a:p>
          <a:p>
            <a:pPr algn="just" rtl="0">
              <a:lnSpc>
                <a:spcPct val="107000"/>
              </a:lnSpc>
              <a:spcBef>
                <a:spcPts val="799"/>
              </a:spcBef>
              <a:buNone/>
              <a:tabLst>
                <a:tab pos="0" algn="l"/>
              </a:tabLst>
            </a:pPr>
            <a:endParaRPr lang="en-US" sz="1800" b="0" strike="noStrike" spc="-1" dirty="0">
              <a:latin typeface="Comic Sans MS"/>
              <a:ea typeface="Segoe UI"/>
            </a:endParaRPr>
          </a:p>
          <a:p>
            <a:pPr algn="just" rtl="0">
              <a:lnSpc>
                <a:spcPct val="107000"/>
              </a:lnSpc>
              <a:spcBef>
                <a:spcPts val="799"/>
              </a:spcBef>
              <a:buNone/>
              <a:tabLst>
                <a:tab pos="0" algn="l"/>
              </a:tabLst>
            </a:pPr>
            <a:r>
              <a:rPr lang="en-US" sz="1800" b="0" strike="noStrike" spc="-1" dirty="0">
                <a:latin typeface="Comic Sans MS"/>
                <a:ea typeface="Segoe UI"/>
              </a:rPr>
              <a:t>For this example there is no need to explicitly write the “what I tried” but personally I think it is better to categorize your question and answers.</a:t>
            </a:r>
            <a:endParaRPr lang="fa-IR" sz="1800" b="0" strike="noStrike" spc="-1" dirty="0">
              <a:latin typeface="Comic Sans MS"/>
              <a:ea typeface="Segoe UI"/>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139</a:t>
            </a:fld>
            <a:endParaRPr lang="en-US"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So, it should not be the case that you see yourself in a position that many years have passed and you have not paid any attention to anything other than work or study!</a:t>
            </a:r>
          </a:p>
          <a:p>
            <a:pPr marL="216000" indent="-216000" algn="l" rtl="0">
              <a:lnSpc>
                <a:spcPct val="100000"/>
              </a:lnSpc>
              <a:buNone/>
            </a:pPr>
            <a:r>
              <a:rPr lang="en-US" sz="2000" b="0" strike="noStrike" spc="-1" dirty="0">
                <a:latin typeface="Arial"/>
              </a:rPr>
              <a:t>Of course, it is often in such a way that you are likely to deceive yourself and say that no, my situation is different and I don't have time for any rest and entertainment at all.</a:t>
            </a:r>
            <a:endParaRPr lang="fa-IR"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14</a:t>
            </a:fld>
            <a:endParaRPr lang="en-US" sz="1200" b="0" strike="noStrike" spc="-1">
              <a:latin typeface="Times New Roman"/>
            </a:endParaRPr>
          </a:p>
        </p:txBody>
      </p:sp>
    </p:spTree>
    <p:extLst>
      <p:ext uri="{BB962C8B-B14F-4D97-AF65-F5344CB8AC3E}">
        <p14:creationId xmlns:p14="http://schemas.microsoft.com/office/powerpoint/2010/main" val="27472484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Look at this example, this seems to be a good one, the first paragraph tells us what is going on and next to it is the code, and after that, it goes step by step by explaining the problem and steps that have been tried with the results, and at the end we will see the final requirements.</a:t>
            </a:r>
          </a:p>
          <a:p>
            <a:pPr algn="just" rtl="0">
              <a:lnSpc>
                <a:spcPct val="107000"/>
              </a:lnSpc>
              <a:spcBef>
                <a:spcPts val="799"/>
              </a:spcBef>
              <a:buNone/>
              <a:tabLst>
                <a:tab pos="0" algn="l"/>
              </a:tabLst>
            </a:pPr>
            <a:endParaRPr lang="en-US" sz="1800" b="0" strike="noStrike" spc="-1" dirty="0">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140</a:t>
            </a:fld>
            <a:endParaRPr lang="en-US" sz="1200" b="0" strike="noStrike" spc="-1">
              <a:latin typeface="Times New Roman"/>
            </a:endParaRPr>
          </a:p>
        </p:txBody>
      </p:sp>
    </p:spTree>
    <p:extLst>
      <p:ext uri="{BB962C8B-B14F-4D97-AF65-F5344CB8AC3E}">
        <p14:creationId xmlns:p14="http://schemas.microsoft.com/office/powerpoint/2010/main" val="192634307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If you paid attention to the first paragraph, you may thought that you can make it better by updating the first paragraph to something like this: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2800" dirty="0"/>
            </a:br>
            <a:r>
              <a:rPr lang="en-US" sz="1800" b="0" i="0" dirty="0">
                <a:solidFill>
                  <a:srgbClr val="232629"/>
                </a:solidFill>
                <a:effectLst/>
                <a:latin typeface="-apple-system"/>
              </a:rPr>
              <a:t>Why in this C++ code, sorting the data (</a:t>
            </a:r>
            <a:r>
              <a:rPr lang="en-US" sz="1800" b="0" i="1" dirty="0">
                <a:solidFill>
                  <a:srgbClr val="232629"/>
                </a:solidFill>
                <a:effectLst/>
                <a:latin typeface="inherit"/>
              </a:rPr>
              <a:t>before</a:t>
            </a:r>
            <a:r>
              <a:rPr lang="en-US" sz="1800" b="0" i="0" dirty="0">
                <a:solidFill>
                  <a:srgbClr val="232629"/>
                </a:solidFill>
                <a:effectLst/>
                <a:latin typeface="-apple-system"/>
              </a:rPr>
              <a:t> the timed region) makes the primary loop almost 6 times faster:</a:t>
            </a:r>
          </a:p>
          <a:p>
            <a:endParaRPr lang="en-US" sz="1800" b="0" strike="noStrike" spc="-1" dirty="0">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141</a:t>
            </a:fld>
            <a:endParaRPr lang="en-US" sz="1200" b="0" strike="noStrike" spc="-1">
              <a:latin typeface="Times New Roman"/>
            </a:endParaRPr>
          </a:p>
        </p:txBody>
      </p:sp>
    </p:spTree>
    <p:extLst>
      <p:ext uri="{BB962C8B-B14F-4D97-AF65-F5344CB8AC3E}">
        <p14:creationId xmlns:p14="http://schemas.microsoft.com/office/powerpoint/2010/main" val="15583934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Sometimes you can express the explanation or the steps that you have taken in a </a:t>
            </a:r>
            <a:r>
              <a:rPr lang="en-US" sz="1800" b="1" strike="noStrike" spc="-1" dirty="0">
                <a:latin typeface="Arial"/>
              </a:rPr>
              <a:t>simpler </a:t>
            </a:r>
            <a:r>
              <a:rPr lang="en-US" sz="1800" b="0" strike="noStrike" spc="-1" dirty="0">
                <a:latin typeface="Arial"/>
              </a:rPr>
              <a:t>way, like this question that after the first paragraph it has a set of commands and the results of each step of the efforts that have been made.</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142</a:t>
            </a:fld>
            <a:endParaRPr lang="en-US" sz="1200" b="0" strike="noStrike" spc="-1">
              <a:latin typeface="Times New Roman"/>
            </a:endParaRPr>
          </a:p>
        </p:txBody>
      </p:sp>
    </p:spTree>
    <p:extLst>
      <p:ext uri="{BB962C8B-B14F-4D97-AF65-F5344CB8AC3E}">
        <p14:creationId xmlns:p14="http://schemas.microsoft.com/office/powerpoint/2010/main" val="16466779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Of course, it is not necessary to always and 100% of the time include the efforts and research you have done, At-least, Just make sure, you have asked a clear and good question so that the others can easily understand and provide good answers to you.</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143</a:t>
            </a:fld>
            <a:endParaRPr lang="en-US" sz="1200" b="0" strike="noStrike" spc="-1">
              <a:latin typeface="Times New Roman"/>
            </a:endParaRPr>
          </a:p>
        </p:txBody>
      </p:sp>
    </p:spTree>
    <p:extLst>
      <p:ext uri="{BB962C8B-B14F-4D97-AF65-F5344CB8AC3E}">
        <p14:creationId xmlns:p14="http://schemas.microsoft.com/office/powerpoint/2010/main" val="29140297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ceHolder 1"/>
          <p:cNvSpPr>
            <a:spLocks noGrp="1" noRot="1" noChangeAspect="1"/>
          </p:cNvSpPr>
          <p:nvPr>
            <p:ph type="sldImg"/>
          </p:nvPr>
        </p:nvSpPr>
        <p:spPr>
          <a:xfrm>
            <a:off x="685800" y="1143000"/>
            <a:ext cx="5486400" cy="3086100"/>
          </a:xfrm>
          <a:prstGeom prst="rect">
            <a:avLst/>
          </a:prstGeom>
          <a:ln w="0">
            <a:noFill/>
          </a:ln>
        </p:spPr>
      </p:sp>
      <p:sp>
        <p:nvSpPr>
          <p:cNvPr id="8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7000"/>
              </a:lnSpc>
              <a:spcBef>
                <a:spcPts val="799"/>
              </a:spcBef>
              <a:buNone/>
              <a:tabLst>
                <a:tab pos="0" algn="l"/>
              </a:tabLst>
            </a:pPr>
            <a:r>
              <a:rPr lang="en-US" sz="1800" b="0" strike="noStrike" spc="-1" dirty="0">
                <a:latin typeface="Arial"/>
              </a:rPr>
              <a:t>Point number 4, add the errors you encountered in the question, so that people can understand more precisely what the problem is and even they can search to find the solution, because sometimes we can not find the answers because of the way we search or the range of words we know and use in the search, while another person may be able to find the solution by playing with the same words and phrases or a more professional search, which of course we will talk about in a whole separate chapter!</a:t>
            </a:r>
          </a:p>
          <a:p>
            <a:pPr algn="l" rtl="0">
              <a:lnSpc>
                <a:spcPct val="107000"/>
              </a:lnSpc>
              <a:spcBef>
                <a:spcPts val="799"/>
              </a:spcBef>
              <a:buNone/>
              <a:tabLst>
                <a:tab pos="0" algn="l"/>
              </a:tabLst>
            </a:pPr>
            <a:endParaRPr lang="en-US" sz="1800" b="0" strike="noStrike" spc="-1" dirty="0">
              <a:latin typeface="Arial"/>
            </a:endParaRPr>
          </a:p>
          <a:p>
            <a:pPr algn="l" rtl="0">
              <a:lnSpc>
                <a:spcPct val="107000"/>
              </a:lnSpc>
              <a:spcBef>
                <a:spcPts val="799"/>
              </a:spcBef>
              <a:buNone/>
              <a:tabLst>
                <a:tab pos="0" algn="l"/>
              </a:tabLst>
            </a:pPr>
            <a:r>
              <a:rPr lang="en-US" sz="1800" b="0" strike="noStrike" spc="-1" dirty="0">
                <a:latin typeface="Arial"/>
              </a:rPr>
              <a:t>Also don’t forget to delete your personal and identity information from the errors, for example, your computer username or password or a series of sensitive information, just make sure to delete them!</a:t>
            </a:r>
          </a:p>
          <a:p>
            <a:pPr algn="l" rtl="0">
              <a:lnSpc>
                <a:spcPct val="107000"/>
              </a:lnSpc>
              <a:spcBef>
                <a:spcPts val="799"/>
              </a:spcBef>
              <a:buNone/>
              <a:tabLst>
                <a:tab pos="0" algn="l"/>
              </a:tabLst>
            </a:pPr>
            <a:r>
              <a:rPr lang="en-US" sz="1800" b="0" strike="noStrike" spc="-1" dirty="0">
                <a:latin typeface="Arial"/>
              </a:rPr>
              <a:t>And if by the way somehow you forgot to do that, you can email to </a:t>
            </a:r>
            <a:r>
              <a:rPr lang="en-US" sz="1800" b="0" strike="noStrike" spc="-1" dirty="0" err="1">
                <a:latin typeface="Arial"/>
              </a:rPr>
              <a:t>stackoverflow</a:t>
            </a:r>
            <a:r>
              <a:rPr lang="en-US" sz="1800" b="0" strike="noStrike" spc="-1" dirty="0">
                <a:latin typeface="Arial"/>
              </a:rPr>
              <a:t> team to delete that from the history of the </a:t>
            </a:r>
            <a:r>
              <a:rPr lang="en-US" sz="1800" b="0" strike="noStrike" spc="-1" dirty="0" err="1">
                <a:latin typeface="Arial"/>
              </a:rPr>
              <a:t>stackoverflow</a:t>
            </a:r>
            <a:r>
              <a:rPr lang="en-US" sz="1800" b="0" strike="noStrike" spc="-1" dirty="0">
                <a:latin typeface="Arial"/>
              </a:rPr>
              <a:t>.</a:t>
            </a:r>
          </a:p>
        </p:txBody>
      </p:sp>
      <p:sp>
        <p:nvSpPr>
          <p:cNvPr id="836"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4812EFA-A87B-4842-9640-593EB7D12E27}" type="slidenum">
              <a:rPr lang="en-US" sz="1200" b="0" strike="noStrike" spc="-1">
                <a:latin typeface="Times New Roman"/>
              </a:rPr>
              <a:t>144</a:t>
            </a:fld>
            <a:endParaRPr lang="en-US" sz="1200" b="0" strike="noStrike" spc="-1">
              <a:latin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ceHolder 1"/>
          <p:cNvSpPr>
            <a:spLocks noGrp="1" noRot="1" noChangeAspect="1"/>
          </p:cNvSpPr>
          <p:nvPr>
            <p:ph type="sldImg"/>
          </p:nvPr>
        </p:nvSpPr>
        <p:spPr>
          <a:xfrm>
            <a:off x="685800" y="1143000"/>
            <a:ext cx="5486400" cy="3086100"/>
          </a:xfrm>
          <a:prstGeom prst="rect">
            <a:avLst/>
          </a:prstGeom>
          <a:ln w="0">
            <a:noFill/>
          </a:ln>
        </p:spPr>
      </p:sp>
      <p:sp>
        <p:nvSpPr>
          <p:cNvPr id="8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ea typeface="Segoe UI"/>
              </a:rPr>
              <a:t>Just be careful not to put the error as a picture! Because the text in the photo cannot be selected and get copied, so it cannot be searched, and it bothers many people and not only you may not receive an answer, but you may also receive a negative score, so it is better to use Markdown for this and put text of the error inside the code block.</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lang="en-US" sz="1800" b="0" strike="noStrike" spc="-1" dirty="0">
              <a:latin typeface="Comic Sans MS"/>
              <a:ea typeface="Segoe UI"/>
            </a:endParaRPr>
          </a:p>
        </p:txBody>
      </p:sp>
      <p:sp>
        <p:nvSpPr>
          <p:cNvPr id="836"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4812EFA-A87B-4842-9640-593EB7D12E27}" type="slidenum">
              <a:rPr lang="en-US" sz="1200" b="0" strike="noStrike" spc="-1">
                <a:latin typeface="Times New Roman"/>
              </a:rPr>
              <a:t>145</a:t>
            </a:fld>
            <a:endParaRPr lang="en-US" sz="1200" b="0" strike="noStrike" spc="-1">
              <a:latin typeface="Times New Roman"/>
            </a:endParaRPr>
          </a:p>
        </p:txBody>
      </p:sp>
    </p:spTree>
    <p:extLst>
      <p:ext uri="{BB962C8B-B14F-4D97-AF65-F5344CB8AC3E}">
        <p14:creationId xmlns:p14="http://schemas.microsoft.com/office/powerpoint/2010/main" val="20725637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PlaceHolder 1"/>
          <p:cNvSpPr>
            <a:spLocks noGrp="1" noRot="1" noChangeAspect="1"/>
          </p:cNvSpPr>
          <p:nvPr>
            <p:ph type="sldImg"/>
          </p:nvPr>
        </p:nvSpPr>
        <p:spPr>
          <a:xfrm>
            <a:off x="685800" y="1143000"/>
            <a:ext cx="5486400" cy="3086100"/>
          </a:xfrm>
          <a:prstGeom prst="rect">
            <a:avLst/>
          </a:prstGeom>
          <a:ln w="0">
            <a:noFill/>
          </a:ln>
        </p:spPr>
      </p:sp>
      <p:sp>
        <p:nvSpPr>
          <p:cNvPr id="8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The 5th point is to include the related code snippet if needed, for this you can use stack snippet or </a:t>
            </a:r>
            <a:r>
              <a:rPr lang="en-US" sz="1800" b="0" strike="noStrike" spc="-1" dirty="0" err="1">
                <a:latin typeface="Arial"/>
              </a:rPr>
              <a:t>reprex</a:t>
            </a:r>
            <a:r>
              <a:rPr lang="en-US" sz="1800" b="0" strike="noStrike" spc="-1" dirty="0">
                <a:latin typeface="Arial"/>
              </a:rPr>
              <a:t>, so that they can test it on the </a:t>
            </a:r>
            <a:r>
              <a:rPr lang="en-US" sz="1800" b="0" strike="noStrike" spc="-1" dirty="0" err="1">
                <a:latin typeface="Arial"/>
              </a:rPr>
              <a:t>stackoverflow</a:t>
            </a:r>
            <a:r>
              <a:rPr lang="en-US" sz="1800" b="0" strike="noStrike" spc="-1" dirty="0">
                <a:latin typeface="Arial"/>
              </a:rPr>
              <a:t> itself! I will explain in more detail later</a:t>
            </a:r>
          </a:p>
        </p:txBody>
      </p:sp>
      <p:sp>
        <p:nvSpPr>
          <p:cNvPr id="839"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9EBF5D4-8924-4154-AC1C-29AEE90F0CD7}" type="slidenum">
              <a:rPr lang="en-US" sz="1200" b="0" strike="noStrike" spc="-1">
                <a:latin typeface="Times New Roman"/>
              </a:rPr>
              <a:t>146</a:t>
            </a:fld>
            <a:endParaRPr lang="en-US" sz="1200" b="0" strike="noStrike" spc="-1">
              <a:latin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685800" y="1143000"/>
            <a:ext cx="5486400" cy="3086100"/>
          </a:xfrm>
          <a:prstGeom prst="rect">
            <a:avLst/>
          </a:prstGeom>
          <a:ln w="0">
            <a:noFill/>
          </a:ln>
        </p:spPr>
      </p:sp>
      <p:sp>
        <p:nvSpPr>
          <p:cNvPr id="8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And The 6th point is that you should explain your goal/purpose/need in more detail maybe with an example or tell what should happen but does not happen.</a:t>
            </a:r>
          </a:p>
          <a:p>
            <a:pPr algn="just" rtl="0">
              <a:lnSpc>
                <a:spcPct val="107000"/>
              </a:lnSpc>
              <a:spcBef>
                <a:spcPts val="799"/>
              </a:spcBef>
              <a:buNone/>
              <a:tabLst>
                <a:tab pos="0" algn="l"/>
              </a:tabLst>
            </a:pP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As you see in this example by reading the title of the question we know it is about removing a property from a </a:t>
            </a:r>
            <a:r>
              <a:rPr lang="en-US" sz="1800" b="0" strike="noStrike" spc="-1" dirty="0" err="1">
                <a:latin typeface="Arial"/>
              </a:rPr>
              <a:t>javascript</a:t>
            </a:r>
            <a:r>
              <a:rPr lang="en-US" sz="1800" b="0" strike="noStrike" spc="-1" dirty="0">
                <a:latin typeface="Arial"/>
              </a:rPr>
              <a:t> object and it seems pretty straight and clear,  but the person who asked it prepared a very good example.</a:t>
            </a:r>
          </a:p>
        </p:txBody>
      </p:sp>
      <p:sp>
        <p:nvSpPr>
          <p:cNvPr id="842"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F2C007F-781E-49E6-86B9-BA1654263761}" type="slidenum">
              <a:rPr lang="en-US" sz="1200" b="0" strike="noStrike" spc="-1">
                <a:latin typeface="Times New Roman"/>
              </a:rPr>
              <a:t>147</a:t>
            </a:fld>
            <a:endParaRPr lang="en-US" sz="1200" b="0" strike="noStrike" spc="-1">
              <a:latin typeface="Times New Roman"/>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685800" y="1143000"/>
            <a:ext cx="5486400" cy="3086100"/>
          </a:xfrm>
          <a:prstGeom prst="rect">
            <a:avLst/>
          </a:prstGeom>
          <a:ln w="0">
            <a:noFill/>
          </a:ln>
        </p:spPr>
      </p:sp>
      <p:sp>
        <p:nvSpPr>
          <p:cNvPr id="8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And as you can see that example gave people a direction on how to answer with a working example.</a:t>
            </a:r>
          </a:p>
        </p:txBody>
      </p:sp>
      <p:sp>
        <p:nvSpPr>
          <p:cNvPr id="842"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F2C007F-781E-49E6-86B9-BA1654263761}" type="slidenum">
              <a:rPr lang="en-US" sz="1200" b="0" strike="noStrike" spc="-1">
                <a:latin typeface="Times New Roman"/>
              </a:rPr>
              <a:t>148</a:t>
            </a:fld>
            <a:endParaRPr lang="en-US" sz="1200" b="0" strike="noStrike" spc="-1">
              <a:latin typeface="Times New Roman"/>
            </a:endParaRPr>
          </a:p>
        </p:txBody>
      </p:sp>
    </p:spTree>
    <p:extLst>
      <p:ext uri="{BB962C8B-B14F-4D97-AF65-F5344CB8AC3E}">
        <p14:creationId xmlns:p14="http://schemas.microsoft.com/office/powerpoint/2010/main" val="3345346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As the 7</a:t>
            </a:r>
            <a:r>
              <a:rPr lang="en-US" sz="1800" b="0" strike="noStrike" spc="-1" baseline="30000" dirty="0">
                <a:latin typeface="Arial"/>
              </a:rPr>
              <a:t>th</a:t>
            </a:r>
            <a:r>
              <a:rPr lang="en-US" sz="1800" b="0" strike="noStrike" spc="-1" dirty="0">
                <a:latin typeface="Arial"/>
              </a:rPr>
              <a:t> point and the last one, note that </a:t>
            </a:r>
            <a:r>
              <a:rPr lang="en-US" sz="1800" b="0" strike="noStrike" spc="-1" dirty="0" err="1">
                <a:latin typeface="Arial"/>
              </a:rPr>
              <a:t>Stackoverflow</a:t>
            </a:r>
            <a:r>
              <a:rPr lang="en-US" sz="1800" b="0" strike="noStrike" spc="-1" dirty="0">
                <a:latin typeface="Arial"/>
              </a:rPr>
              <a:t> recommends adding useful and more information to the question which is needed or you think it can help to find the answer, such as what version of your tool you are using, for example, react version 18.0.2, or Python version 3.2, java version 8, .NET version 5, and sometimes your runtime environment such as operating system or browser </a:t>
            </a:r>
            <a:r>
              <a:rPr lang="en-US" sz="1800" b="0" strike="noStrike" spc="-1" dirty="0" err="1">
                <a:latin typeface="Arial"/>
              </a:rPr>
              <a:t>etc</a:t>
            </a: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  It is naturally better to insert this information in a structure for better readability. In fact, question and answer classification is a common pattern that is used in many places to increase the readability and better understanding of the post, especially in </a:t>
            </a:r>
            <a:r>
              <a:rPr lang="en-US" sz="1800" b="0" strike="noStrike" spc="-1" dirty="0" err="1">
                <a:latin typeface="Arial"/>
              </a:rPr>
              <a:t>github</a:t>
            </a:r>
            <a:r>
              <a:rPr lang="en-US" sz="1800" b="0" strike="noStrike" spc="-1" dirty="0">
                <a:latin typeface="Arial"/>
              </a:rPr>
              <a:t> issues.</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149</a:t>
            </a:fld>
            <a:endParaRPr lang="en-US" sz="1200" b="0" strike="noStrike" spc="-1">
              <a:latin typeface="Times New Roman"/>
            </a:endParaRPr>
          </a:p>
        </p:txBody>
      </p:sp>
    </p:spTree>
    <p:extLst>
      <p:ext uri="{BB962C8B-B14F-4D97-AF65-F5344CB8AC3E}">
        <p14:creationId xmlns:p14="http://schemas.microsoft.com/office/powerpoint/2010/main" val="185409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To begin with, try to plan and follow principles to see how much empty space will be created in your living room. sometimes you need to throw away some things and give up a series of habits and add a series of new things. There are other useful habits that are definitely a bit difficult at the beginning</a:t>
            </a:r>
            <a:endParaRPr lang="fa-IR"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15</a:t>
            </a:fld>
            <a:endParaRPr lang="en-US" sz="1200" b="0" strike="noStrike" spc="-1">
              <a:latin typeface="Times New Roman"/>
            </a:endParaRPr>
          </a:p>
        </p:txBody>
      </p:sp>
    </p:spTree>
    <p:extLst>
      <p:ext uri="{BB962C8B-B14F-4D97-AF65-F5344CB8AC3E}">
        <p14:creationId xmlns:p14="http://schemas.microsoft.com/office/powerpoint/2010/main" val="28757403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Arial"/>
              </a:rPr>
              <a:t>For categorizing, You can get some ideas and templates from the question format of famous </a:t>
            </a:r>
            <a:r>
              <a:rPr lang="en-US" sz="1800" b="0" strike="noStrike" spc="-1" dirty="0" err="1">
                <a:latin typeface="Arial"/>
              </a:rPr>
              <a:t>github</a:t>
            </a:r>
            <a:r>
              <a:rPr lang="en-US" sz="1800" b="0" strike="noStrike" spc="-1" dirty="0">
                <a:latin typeface="Arial"/>
              </a:rPr>
              <a:t> repositories, because a lot of professional developers put some time to make those formats so that the questions and answers are will be in the most readable form to make </a:t>
            </a:r>
            <a:r>
              <a:rPr lang="en-US" sz="1800" b="0" strike="noStrike" spc="-1" dirty="0" err="1">
                <a:latin typeface="Arial"/>
              </a:rPr>
              <a:t>contributer</a:t>
            </a:r>
            <a:r>
              <a:rPr lang="en-US" sz="1800" b="0" strike="noStrike" spc="-1" dirty="0">
                <a:latin typeface="Arial"/>
              </a:rPr>
              <a:t> be able to understand and fix the issue as soon as possible,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lang="en-US" sz="1800" b="0" strike="noStrike" spc="-1" dirty="0">
              <a:latin typeface="Arial"/>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Arial"/>
              </a:rPr>
              <a:t>Here you are looking at issue format  of </a:t>
            </a:r>
            <a:r>
              <a:rPr lang="en-US" sz="1800" b="0" strike="noStrike" spc="-1" dirty="0" err="1">
                <a:latin typeface="Arial"/>
              </a:rPr>
              <a:t>reactjs</a:t>
            </a:r>
            <a:r>
              <a:rPr lang="en-US" sz="1800" b="0" strike="noStrike" spc="-1" dirty="0">
                <a:latin typeface="Arial"/>
              </a:rPr>
              <a:t> library in </a:t>
            </a:r>
            <a:r>
              <a:rPr lang="en-US" sz="1800" b="0" strike="noStrike" spc="-1" dirty="0" err="1">
                <a:latin typeface="Arial"/>
              </a:rPr>
              <a:t>github</a:t>
            </a:r>
            <a:r>
              <a:rPr lang="en-US" sz="1800" b="0" strike="noStrike" spc="-1" dirty="0">
                <a:latin typeface="Arial"/>
              </a:rPr>
              <a:t>.</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150</a:t>
            </a:fld>
            <a:endParaRPr lang="en-US" sz="1200" b="0" strike="noStrike" spc="-1">
              <a:latin typeface="Times New Roman"/>
            </a:endParaRPr>
          </a:p>
        </p:txBody>
      </p:sp>
    </p:spTree>
    <p:extLst>
      <p:ext uri="{BB962C8B-B14F-4D97-AF65-F5344CB8AC3E}">
        <p14:creationId xmlns:p14="http://schemas.microsoft.com/office/powerpoint/2010/main" val="34327754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As you see here formatting the question with the help of the title, from the version of the tool used to the stages of reproducing the error and the current behavior and the expectation that is needed, made the question pretty straightforward and readable.</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151</a:t>
            </a:fld>
            <a:endParaRPr lang="en-US" sz="1200" b="0" strike="noStrike" spc="-1">
              <a:latin typeface="Times New Roman"/>
            </a:endParaRPr>
          </a:p>
        </p:txBody>
      </p:sp>
    </p:spTree>
    <p:extLst>
      <p:ext uri="{BB962C8B-B14F-4D97-AF65-F5344CB8AC3E}">
        <p14:creationId xmlns:p14="http://schemas.microsoft.com/office/powerpoint/2010/main" val="20291602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For example, look at these questions in Stack Overflow, </a:t>
            </a:r>
          </a:p>
          <a:p>
            <a:pPr algn="just" rtl="0">
              <a:lnSpc>
                <a:spcPct val="107000"/>
              </a:lnSpc>
              <a:spcBef>
                <a:spcPts val="799"/>
              </a:spcBef>
              <a:buNone/>
              <a:tabLst>
                <a:tab pos="0" algn="l"/>
              </a:tabLst>
            </a:pPr>
            <a:r>
              <a:rPr lang="en-US" sz="1800" b="0" strike="noStrike" spc="-1" dirty="0">
                <a:latin typeface="Arial"/>
              </a:rPr>
              <a:t>See, how neatly and systematically all the information that was needed are there in a categorized way!</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152</a:t>
            </a:fld>
            <a:endParaRPr lang="en-US" sz="1200" b="0" strike="noStrike" spc="-1">
              <a:latin typeface="Times New Roman"/>
            </a:endParaRPr>
          </a:p>
        </p:txBody>
      </p:sp>
    </p:spTree>
    <p:extLst>
      <p:ext uri="{BB962C8B-B14F-4D97-AF65-F5344CB8AC3E}">
        <p14:creationId xmlns:p14="http://schemas.microsoft.com/office/powerpoint/2010/main" val="20990354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As an exercise, look into the issues of big projects such as react, </a:t>
            </a:r>
            <a:r>
              <a:rPr lang="en-US" sz="1800" b="0" strike="noStrike" spc="-1" dirty="0" err="1">
                <a:latin typeface="Arial"/>
              </a:rPr>
              <a:t>vuejs</a:t>
            </a:r>
            <a:r>
              <a:rPr lang="en-US" sz="1800" b="0" strike="noStrike" spc="-1" dirty="0">
                <a:latin typeface="Arial"/>
              </a:rPr>
              <a:t>, angular, and </a:t>
            </a:r>
            <a:r>
              <a:rPr lang="en-US" sz="1800" b="0" strike="noStrike" spc="-1" dirty="0" err="1">
                <a:latin typeface="Arial"/>
              </a:rPr>
              <a:t>vscode</a:t>
            </a:r>
            <a:r>
              <a:rPr lang="en-US" sz="1800" b="0" strike="noStrike" spc="-1" dirty="0">
                <a:latin typeface="Arial"/>
              </a:rPr>
              <a:t> or other topics that you know in your field, and check what structure they use for their reports!</a:t>
            </a: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153</a:t>
            </a:fld>
            <a:endParaRPr lang="en-US" sz="1200" b="0" strike="noStrike" spc="-1">
              <a:latin typeface="Times New Roman"/>
            </a:endParaRPr>
          </a:p>
        </p:txBody>
      </p:sp>
    </p:spTree>
    <p:extLst>
      <p:ext uri="{BB962C8B-B14F-4D97-AF65-F5344CB8AC3E}">
        <p14:creationId xmlns:p14="http://schemas.microsoft.com/office/powerpoint/2010/main" val="22760592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PlaceHolder 1"/>
          <p:cNvSpPr>
            <a:spLocks noGrp="1" noRot="1" noChangeAspect="1"/>
          </p:cNvSpPr>
          <p:nvPr>
            <p:ph type="sldImg"/>
          </p:nvPr>
        </p:nvSpPr>
        <p:spPr>
          <a:xfrm>
            <a:off x="685800" y="1143000"/>
            <a:ext cx="5486400" cy="3086100"/>
          </a:xfrm>
          <a:prstGeom prst="rect">
            <a:avLst/>
          </a:prstGeom>
          <a:ln w="0">
            <a:noFill/>
          </a:ln>
        </p:spPr>
      </p:sp>
      <p:sp>
        <p:nvSpPr>
          <p:cNvPr id="8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And as the main exercise of this chapter, which is very important you have to do this before going forward is, I recommend that you read at least the first 20 questions from this link, I mean, open the questions and carefully check the question title and body of the questions, as well as the accepted answers and also check some of high scored answers too, after that you will get a very good idea of what kind of questions you can ask, what their structure is and how you can answer them!</a:t>
            </a:r>
          </a:p>
        </p:txBody>
      </p:sp>
      <p:sp>
        <p:nvSpPr>
          <p:cNvPr id="851"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04C8DE5-F6FC-456B-BDE0-2AF6978A5E3A}" type="slidenum">
              <a:rPr lang="en-US" sz="1200" b="0" strike="noStrike" spc="-1">
                <a:latin typeface="Times New Roman"/>
              </a:rPr>
              <a:t>154</a:t>
            </a:fld>
            <a:endParaRPr lang="en-US" sz="1200" b="0" strike="noStrike" spc="-1">
              <a:latin typeface="Times New Roman"/>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PlaceHolder 1"/>
          <p:cNvSpPr>
            <a:spLocks noGrp="1" noRot="1" noChangeAspect="1"/>
          </p:cNvSpPr>
          <p:nvPr>
            <p:ph type="sldImg"/>
          </p:nvPr>
        </p:nvSpPr>
        <p:spPr>
          <a:xfrm>
            <a:off x="685800" y="1143000"/>
            <a:ext cx="5486400" cy="3086100"/>
          </a:xfrm>
          <a:prstGeom prst="rect">
            <a:avLst/>
          </a:prstGeom>
          <a:ln w="0">
            <a:noFill/>
          </a:ln>
        </p:spPr>
      </p:sp>
      <p:sp>
        <p:nvSpPr>
          <p:cNvPr id="8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Also, check at least 20 examples for the framework or library you are working with, such as react.js, and remember that the more examples you see and read, the better you can ask professional questions!</a:t>
            </a:r>
          </a:p>
        </p:txBody>
      </p:sp>
      <p:sp>
        <p:nvSpPr>
          <p:cNvPr id="854"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55EF9A5-1C36-42C2-99CF-B1F287D98473}" type="slidenum">
              <a:rPr lang="en-US" sz="1200" b="0" strike="noStrike" spc="-1">
                <a:latin typeface="Times New Roman"/>
              </a:rPr>
              <a:t>155</a:t>
            </a:fld>
            <a:endParaRPr lang="en-US" sz="1200" b="0" strike="noStrike" spc="-1">
              <a:latin typeface="Times New Roman"/>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PlaceHolder 1"/>
          <p:cNvSpPr>
            <a:spLocks noGrp="1" noRot="1" noChangeAspect="1"/>
          </p:cNvSpPr>
          <p:nvPr>
            <p:ph type="sldImg"/>
          </p:nvPr>
        </p:nvSpPr>
        <p:spPr>
          <a:xfrm>
            <a:off x="685800" y="1143000"/>
            <a:ext cx="5486400" cy="3086100"/>
          </a:xfrm>
          <a:prstGeom prst="rect">
            <a:avLst/>
          </a:prstGeom>
          <a:ln w="0">
            <a:noFill/>
          </a:ln>
        </p:spPr>
      </p:sp>
      <p:sp>
        <p:nvSpPr>
          <p:cNvPr id="8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Review of the second chapter, how to ask good questions:</a:t>
            </a:r>
          </a:p>
          <a:p>
            <a:pPr algn="just" rtl="0">
              <a:lnSpc>
                <a:spcPct val="107000"/>
              </a:lnSpc>
              <a:spcBef>
                <a:spcPts val="799"/>
              </a:spcBef>
              <a:buNone/>
              <a:tabLst>
                <a:tab pos="0" algn="l"/>
              </a:tabLst>
            </a:pPr>
            <a:r>
              <a:rPr lang="en-US" sz="1800" b="0" strike="noStrike" spc="-1" dirty="0">
                <a:latin typeface="Arial"/>
              </a:rPr>
              <a:t>In this chapter, we realized that before doing anything, we should search for the question in order to get the answer sooner, and should avoid ask repeated questions and also put some references if it is needed.</a:t>
            </a:r>
          </a:p>
          <a:p>
            <a:pPr algn="just" rtl="0">
              <a:lnSpc>
                <a:spcPct val="107000"/>
              </a:lnSpc>
              <a:spcBef>
                <a:spcPts val="799"/>
              </a:spcBef>
              <a:buNone/>
              <a:tabLst>
                <a:tab pos="0" algn="l"/>
              </a:tabLst>
            </a:pPr>
            <a:r>
              <a:rPr lang="en-US" sz="1800" b="0" strike="noStrike" spc="-1" dirty="0">
                <a:latin typeface="Arial"/>
              </a:rPr>
              <a:t>We have learned that we should pretend that we are asking from our colleague who is very busy and has a very limited free time.</a:t>
            </a:r>
          </a:p>
          <a:p>
            <a:pPr algn="just" rtl="0">
              <a:lnSpc>
                <a:spcPct val="107000"/>
              </a:lnSpc>
              <a:spcBef>
                <a:spcPts val="799"/>
              </a:spcBef>
              <a:buNone/>
              <a:tabLst>
                <a:tab pos="0" algn="l"/>
              </a:tabLst>
            </a:pPr>
            <a:r>
              <a:rPr lang="en-US" sz="1800" b="0" strike="noStrike" spc="-1" dirty="0">
                <a:latin typeface="Arial"/>
              </a:rPr>
              <a:t>We also learned that the questions should look good in terms of grammar/spelling, punctuation and emphasis in general so that people can read it easily and for this purpose we introduced various tools.</a:t>
            </a:r>
          </a:p>
          <a:p>
            <a:pPr algn="just" rtl="0">
              <a:lnSpc>
                <a:spcPct val="107000"/>
              </a:lnSpc>
              <a:spcBef>
                <a:spcPts val="799"/>
              </a:spcBef>
              <a:buNone/>
              <a:tabLst>
                <a:tab pos="0" algn="l"/>
              </a:tabLst>
            </a:pPr>
            <a:r>
              <a:rPr lang="en-US" sz="1800" b="0" strike="noStrike" spc="-1" dirty="0">
                <a:latin typeface="Arial"/>
              </a:rPr>
              <a:t>We learned that a good question is one whose title is clear and the subject is one of the </a:t>
            </a:r>
            <a:r>
              <a:rPr lang="en-US" sz="1800" b="0" strike="noStrike" spc="-1" dirty="0" err="1">
                <a:latin typeface="Arial"/>
              </a:rPr>
              <a:t>ontopic</a:t>
            </a:r>
            <a:r>
              <a:rPr lang="en-US" sz="1800" b="0" strike="noStrike" spc="-1" dirty="0">
                <a:latin typeface="Arial"/>
              </a:rPr>
              <a:t> items for </a:t>
            </a:r>
            <a:r>
              <a:rPr lang="en-US" sz="1800" b="0" strike="noStrike" spc="-1" dirty="0" err="1">
                <a:latin typeface="Arial"/>
              </a:rPr>
              <a:t>stackoverflow</a:t>
            </a:r>
            <a:endParaRPr lang="en-US" sz="1800" b="0" strike="noStrike" spc="-1" dirty="0">
              <a:latin typeface="Arial"/>
            </a:endParaRPr>
          </a:p>
          <a:p>
            <a:pPr algn="just" rtl="0">
              <a:lnSpc>
                <a:spcPct val="107000"/>
              </a:lnSpc>
              <a:spcBef>
                <a:spcPts val="799"/>
              </a:spcBef>
              <a:buNone/>
              <a:tabLst>
                <a:tab pos="0" algn="l"/>
              </a:tabLst>
            </a:pPr>
            <a:r>
              <a:rPr lang="en-US" sz="1800" b="0" strike="noStrike" spc="-1" dirty="0">
                <a:latin typeface="Arial"/>
              </a:rPr>
              <a:t>Also, we need to give a summary of our problem and what result we are looking for, and we realized that the first paragraph is very important, and it is better to provide a </a:t>
            </a:r>
            <a:r>
              <a:rPr lang="en-US" sz="1800" b="0" strike="noStrike" spc="-1" dirty="0" err="1">
                <a:latin typeface="Arial"/>
              </a:rPr>
              <a:t>reprex</a:t>
            </a:r>
            <a:r>
              <a:rPr lang="en-US" sz="1800" b="0" strike="noStrike" spc="-1" dirty="0">
                <a:latin typeface="Arial"/>
              </a:rPr>
              <a:t> and put the text of error in the question and definitely use Markdown for it. </a:t>
            </a:r>
          </a:p>
          <a:p>
            <a:pPr algn="just" rtl="0">
              <a:lnSpc>
                <a:spcPct val="107000"/>
              </a:lnSpc>
              <a:spcBef>
                <a:spcPts val="799"/>
              </a:spcBef>
              <a:buNone/>
              <a:tabLst>
                <a:tab pos="0" algn="l"/>
              </a:tabLst>
            </a:pPr>
            <a:r>
              <a:rPr lang="en-US" sz="1800" b="0" strike="noStrike" spc="-1" dirty="0">
                <a:latin typeface="Arial"/>
              </a:rPr>
              <a:t>And finally, make the best use of tags.</a:t>
            </a:r>
          </a:p>
          <a:p>
            <a:pPr algn="just" rtl="0">
              <a:lnSpc>
                <a:spcPct val="107000"/>
              </a:lnSpc>
              <a:spcBef>
                <a:spcPts val="799"/>
              </a:spcBef>
              <a:buNone/>
              <a:tabLst>
                <a:tab pos="0" algn="l"/>
              </a:tabLst>
            </a:pPr>
            <a:r>
              <a:rPr lang="en-US" sz="1800" b="0" strike="noStrike" spc="-1" dirty="0">
                <a:latin typeface="Arial"/>
              </a:rPr>
              <a:t>This way, we are relieved that our question is in a principled and correct way, and the probability of getting an answer increases or at least we don't get a negative score.</a:t>
            </a:r>
          </a:p>
        </p:txBody>
      </p:sp>
      <p:sp>
        <p:nvSpPr>
          <p:cNvPr id="857"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76FE11D-B17A-4109-BF91-B553ABCF2B6C}" type="slidenum">
              <a:rPr lang="en-US" sz="1200" b="0" strike="noStrike" spc="-1">
                <a:latin typeface="Times New Roman"/>
              </a:rPr>
              <a:t>156</a:t>
            </a:fld>
            <a:endParaRPr lang="en-US" sz="1200" b="0" strike="noStrike" spc="-1">
              <a:latin typeface="Times New Roman"/>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685800" y="1143000"/>
            <a:ext cx="5486400" cy="3086100"/>
          </a:xfrm>
          <a:prstGeom prst="rect">
            <a:avLst/>
          </a:prstGeom>
          <a:ln w="0">
            <a:noFill/>
          </a:ln>
        </p:spPr>
      </p:sp>
      <p:sp>
        <p:nvSpPr>
          <p:cNvPr id="8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latin typeface="Arial"/>
              </a:rPr>
              <a:t>In the previous chapter, we learned how to ask questions correctly and professionally, Now it’s the time to know why some questions may get closed, or even downvoted, and in the worst case, the question gets deleted! Also, we will learn about </a:t>
            </a:r>
            <a:r>
              <a:rPr lang="en-US" sz="1800" b="0" strike="noStrike" spc="-1" dirty="0" err="1">
                <a:latin typeface="Arial"/>
              </a:rPr>
              <a:t>Stackoverflow's</a:t>
            </a:r>
            <a:r>
              <a:rPr lang="en-US" sz="1800" b="0" strike="noStrike" spc="-1" dirty="0">
                <a:latin typeface="Arial"/>
              </a:rPr>
              <a:t> red line, which is very important and you should pay attention to it, otherwise you may lose all your points and even your account may be suspended!</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Let’s go</a:t>
            </a:r>
          </a:p>
          <a:p>
            <a:pPr algn="just" rtl="0">
              <a:lnSpc>
                <a:spcPct val="107000"/>
              </a:lnSpc>
              <a:buNone/>
              <a:tabLst>
                <a:tab pos="0" algn="l"/>
              </a:tabLst>
            </a:pPr>
            <a:endParaRPr lang="en-US" sz="1800" b="0" strike="noStrike" spc="-1" dirty="0">
              <a:latin typeface="Arial"/>
            </a:endParaRPr>
          </a:p>
        </p:txBody>
      </p:sp>
      <p:sp>
        <p:nvSpPr>
          <p:cNvPr id="893" name="PlaceHolder 3"/>
          <p:cNvSpPr>
            <a:spLocks noGrp="1"/>
          </p:cNvSpPr>
          <p:nvPr>
            <p:ph type="sldNum" idx="5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03369B-26F9-4A00-957F-6849E30E91C6}" type="slidenum">
              <a:rPr lang="en-US" sz="1200" b="0" strike="noStrike" spc="-1">
                <a:latin typeface="Times New Roman"/>
              </a:rPr>
              <a:t>157</a:t>
            </a:fld>
            <a:endParaRPr lang="en-US" sz="1200" b="0" strike="noStrike" spc="-1">
              <a:latin typeface="Times New Roman"/>
            </a:endParaRPr>
          </a:p>
        </p:txBody>
      </p:sp>
    </p:spTree>
    <p:extLst>
      <p:ext uri="{BB962C8B-B14F-4D97-AF65-F5344CB8AC3E}">
        <p14:creationId xmlns:p14="http://schemas.microsoft.com/office/powerpoint/2010/main" val="5076402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mj-lt"/>
              <a:buNone/>
              <a:tabLst>
                <a:tab pos="0" algn="l"/>
              </a:tabLst>
            </a:pPr>
            <a:r>
              <a:rPr lang="en-US" sz="1800" b="0" strike="noStrike" spc="-1" dirty="0">
                <a:latin typeface="Arial"/>
                <a:cs typeface="B Kamran"/>
              </a:rPr>
              <a:t>First of all, you should know that</a:t>
            </a:r>
          </a:p>
          <a:p>
            <a:pPr marL="0" indent="0" algn="l" rtl="0">
              <a:lnSpc>
                <a:spcPct val="100000"/>
              </a:lnSpc>
              <a:buFont typeface="+mj-lt"/>
              <a:buNone/>
              <a:tabLst>
                <a:tab pos="0" algn="l"/>
              </a:tabLst>
            </a:pPr>
            <a:r>
              <a:rPr lang="en-US" sz="1800" b="0" strike="noStrike" spc="-1" dirty="0">
                <a:latin typeface="Arial"/>
                <a:cs typeface="B Kamran"/>
              </a:rPr>
              <a:t>  “down vote”</a:t>
            </a:r>
          </a:p>
          <a:p>
            <a:pPr marL="0" indent="0" algn="l" rtl="0">
              <a:lnSpc>
                <a:spcPct val="100000"/>
              </a:lnSpc>
              <a:buFont typeface="+mj-lt"/>
              <a:buNone/>
              <a:tabLst>
                <a:tab pos="0" algn="l"/>
              </a:tabLst>
            </a:pPr>
            <a:r>
              <a:rPr lang="en-US" sz="1800" b="0" strike="noStrike" spc="-1" dirty="0">
                <a:latin typeface="Arial"/>
                <a:cs typeface="B Kamran"/>
              </a:rPr>
              <a:t>Is to indicate that this question or answer is not useful, it means, the person who produced this post did not applied the minimal  effort/accuracy and quality for it.</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158</a:t>
            </a:fld>
            <a:endParaRPr lang="en-US" sz="1200" b="0" strike="noStrike" spc="-1">
              <a:latin typeface="Times New Roman"/>
            </a:endParaRPr>
          </a:p>
        </p:txBody>
      </p:sp>
    </p:spTree>
    <p:extLst>
      <p:ext uri="{BB962C8B-B14F-4D97-AF65-F5344CB8AC3E}">
        <p14:creationId xmlns:p14="http://schemas.microsoft.com/office/powerpoint/2010/main" val="4299170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tabLst>
                <a:tab pos="0" algn="l"/>
              </a:tabLst>
            </a:pPr>
            <a:r>
              <a:rPr lang="en-US" sz="1800" b="0" strike="noStrike" spc="-1" dirty="0">
                <a:latin typeface="Comic Sans MS"/>
                <a:cs typeface="B Kamran"/>
              </a:rPr>
              <a:t>If you hover your mouse pointer over downvote buttons in question/answers like the picture, a tooltip will appear that tells what downvote or upvote means in </a:t>
            </a:r>
            <a:r>
              <a:rPr lang="en-US" sz="1800" b="0" strike="noStrike" spc="-1" dirty="0" err="1">
                <a:latin typeface="Comic Sans MS"/>
                <a:cs typeface="B Kamran"/>
              </a:rPr>
              <a:t>stackoverflow</a:t>
            </a:r>
            <a:r>
              <a:rPr lang="en-US" sz="1800" b="0" strike="noStrike" spc="-1" dirty="0">
                <a:latin typeface="Comic Sans MS"/>
                <a:cs typeface="B Kamran"/>
              </a:rPr>
              <a:t> in general! You can see here that for the question says:</a:t>
            </a:r>
          </a:p>
          <a:p>
            <a:pPr algn="l" rtl="0">
              <a:lnSpc>
                <a:spcPct val="100000"/>
              </a:lnSpc>
              <a:buNone/>
              <a:tabLst>
                <a:tab pos="0" algn="l"/>
              </a:tabLst>
            </a:pPr>
            <a:endParaRPr lang="en-US" sz="1800" b="0" strike="noStrike" spc="-1" dirty="0">
              <a:latin typeface="Comic Sans MS"/>
              <a:cs typeface="B Kamran"/>
            </a:endParaRPr>
          </a:p>
          <a:p>
            <a:pPr algn="l" rtl="0">
              <a:lnSpc>
                <a:spcPct val="100000"/>
              </a:lnSpc>
              <a:buNone/>
              <a:tabLst>
                <a:tab pos="0" algn="l"/>
              </a:tabLst>
            </a:pPr>
            <a:r>
              <a:rPr lang="en-US" sz="2800" b="0" i="0" dirty="0">
                <a:solidFill>
                  <a:srgbClr val="202124"/>
                </a:solidFill>
                <a:effectLst/>
                <a:latin typeface="consolas" panose="020B0609020204030204" pitchFamily="49" charset="0"/>
              </a:rPr>
              <a:t>“This question does not show any research effort; it is unclear or not useful”</a:t>
            </a:r>
          </a:p>
          <a:p>
            <a:pPr algn="l" rtl="0">
              <a:lnSpc>
                <a:spcPct val="100000"/>
              </a:lnSpc>
              <a:buNone/>
              <a:tabLst>
                <a:tab pos="0" algn="l"/>
              </a:tabLst>
            </a:pPr>
            <a:endParaRPr lang="en-US" sz="2800" b="0" i="0" dirty="0">
              <a:solidFill>
                <a:srgbClr val="202124"/>
              </a:solidFill>
              <a:effectLst/>
              <a:latin typeface="consolas" panose="020B0609020204030204" pitchFamily="49" charset="0"/>
            </a:endParaRPr>
          </a:p>
          <a:p>
            <a:pPr algn="l" rtl="0">
              <a:lnSpc>
                <a:spcPct val="100000"/>
              </a:lnSpc>
              <a:buNone/>
              <a:tabLst>
                <a:tab pos="0" algn="l"/>
              </a:tabLst>
            </a:pPr>
            <a:r>
              <a:rPr lang="en-US" sz="2800" b="0" i="0" dirty="0">
                <a:solidFill>
                  <a:srgbClr val="202124"/>
                </a:solidFill>
                <a:effectLst/>
                <a:latin typeface="consolas" panose="020B0609020204030204" pitchFamily="49" charset="0"/>
              </a:rPr>
              <a:t>And for the answers:</a:t>
            </a:r>
          </a:p>
          <a:p>
            <a:pPr algn="r" rtl="0">
              <a:lnSpc>
                <a:spcPct val="100000"/>
              </a:lnSpc>
              <a:buNone/>
              <a:tabLst>
                <a:tab pos="0" algn="l"/>
              </a:tabLst>
            </a:pPr>
            <a:endParaRPr lang="en-US" sz="2800" b="0" i="0" strike="noStrike" spc="-1" dirty="0">
              <a:solidFill>
                <a:srgbClr val="202124"/>
              </a:solidFill>
              <a:effectLst/>
              <a:latin typeface="consolas" panose="020B0609020204030204" pitchFamily="49" charset="0"/>
              <a:cs typeface="B Kamran"/>
            </a:endParaRPr>
          </a:p>
          <a:p>
            <a:pPr algn="l" rtl="0">
              <a:lnSpc>
                <a:spcPct val="100000"/>
              </a:lnSpc>
              <a:buNone/>
              <a:tabLst>
                <a:tab pos="0" algn="l"/>
              </a:tabLst>
            </a:pPr>
            <a:r>
              <a:rPr lang="en-US" sz="2800" b="0" i="0" strike="noStrike" spc="-1" dirty="0">
                <a:solidFill>
                  <a:srgbClr val="202124"/>
                </a:solidFill>
                <a:effectLst/>
                <a:latin typeface="consolas" panose="020B0609020204030204" pitchFamily="49" charset="0"/>
                <a:cs typeface="B Kamran"/>
              </a:rPr>
              <a:t>“This </a:t>
            </a:r>
            <a:r>
              <a:rPr lang="en-US" sz="2800" b="0" i="0" strike="noStrike" spc="-1" dirty="0" err="1">
                <a:solidFill>
                  <a:srgbClr val="202124"/>
                </a:solidFill>
                <a:effectLst/>
                <a:latin typeface="consolas" panose="020B0609020204030204" pitchFamily="49" charset="0"/>
                <a:cs typeface="B Kamran"/>
              </a:rPr>
              <a:t>answser</a:t>
            </a:r>
            <a:r>
              <a:rPr lang="en-US" sz="2800" b="0" i="0" strike="noStrike" spc="-1" dirty="0">
                <a:solidFill>
                  <a:srgbClr val="202124"/>
                </a:solidFill>
                <a:effectLst/>
                <a:latin typeface="consolas" panose="020B0609020204030204" pitchFamily="49" charset="0"/>
                <a:cs typeface="B Kamran"/>
              </a:rPr>
              <a:t> is not useful”</a:t>
            </a:r>
            <a:endParaRPr lang="en-US" sz="2800" b="0" i="0" dirty="0">
              <a:solidFill>
                <a:srgbClr val="202124"/>
              </a:solidFill>
              <a:effectLst/>
              <a:latin typeface="consolas" panose="020B0609020204030204" pitchFamily="49" charset="0"/>
            </a:endParaRPr>
          </a:p>
          <a:p>
            <a:pPr algn="l" rtl="0">
              <a:lnSpc>
                <a:spcPct val="100000"/>
              </a:lnSpc>
              <a:buNone/>
              <a:tabLst>
                <a:tab pos="0" algn="l"/>
              </a:tabLst>
            </a:pPr>
            <a:endParaRPr lang="en-US" sz="2800" b="0" i="0" strike="noStrike" spc="-1" dirty="0">
              <a:solidFill>
                <a:srgbClr val="202124"/>
              </a:solidFill>
              <a:effectLst/>
              <a:latin typeface="consolas" panose="020B0609020204030204" pitchFamily="49" charset="0"/>
              <a:cs typeface="B Kamran"/>
            </a:endParaRPr>
          </a:p>
          <a:p>
            <a:pPr algn="l" rtl="0">
              <a:lnSpc>
                <a:spcPct val="100000"/>
              </a:lnSpc>
              <a:buNone/>
              <a:tabLst>
                <a:tab pos="0" algn="l"/>
              </a:tabLst>
            </a:pPr>
            <a:r>
              <a:rPr lang="en-US" sz="2800" b="0" i="0" strike="noStrike" spc="-1" dirty="0">
                <a:solidFill>
                  <a:srgbClr val="202124"/>
                </a:solidFill>
                <a:effectLst/>
                <a:latin typeface="consolas" panose="020B0609020204030204" pitchFamily="49" charset="0"/>
                <a:cs typeface="B Kamran"/>
              </a:rPr>
              <a:t>Therefore </a:t>
            </a:r>
          </a:p>
          <a:p>
            <a:pPr algn="r" rtl="0">
              <a:lnSpc>
                <a:spcPct val="100000"/>
              </a:lnSpc>
              <a:buNone/>
              <a:tabLst>
                <a:tab pos="0" algn="l"/>
              </a:tabLst>
            </a:pPr>
            <a:endParaRPr lang="fa-IR" sz="2800" b="0" i="0" strike="noStrike" spc="-1" dirty="0">
              <a:solidFill>
                <a:srgbClr val="202124"/>
              </a:solidFill>
              <a:effectLst/>
              <a:latin typeface="consolas" panose="020B0609020204030204" pitchFamily="49" charset="0"/>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159</a:t>
            </a:fld>
            <a:endParaRPr lang="en-US" sz="1200" b="0" strike="noStrike" spc="-1">
              <a:latin typeface="Times New Roman"/>
            </a:endParaRPr>
          </a:p>
        </p:txBody>
      </p:sp>
    </p:spTree>
    <p:extLst>
      <p:ext uri="{BB962C8B-B14F-4D97-AF65-F5344CB8AC3E}">
        <p14:creationId xmlns:p14="http://schemas.microsoft.com/office/powerpoint/2010/main" val="171196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Mr. Jon Harry says in the book Lost Connections, we are stuck with Junk Values, Our lives are full of these things.</a:t>
            </a:r>
          </a:p>
          <a:p>
            <a:pPr marL="216000" indent="-216000" algn="l" rtl="0">
              <a:lnSpc>
                <a:spcPct val="100000"/>
              </a:lnSpc>
              <a:buNone/>
            </a:pPr>
            <a:r>
              <a:rPr lang="en-US" sz="2000" b="0" strike="noStrike" spc="-1" dirty="0">
                <a:latin typeface="Arial"/>
              </a:rPr>
              <a:t>By the way, these are the things that cause us to always be involved in difficulty and fruitless efforts, our surroundings are full of these junk values that you waste your time on these things every day.</a:t>
            </a:r>
            <a:endParaRPr lang="fa-IR"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16</a:t>
            </a:fld>
            <a:endParaRPr lang="en-US" sz="1200" b="0" strike="noStrike" spc="-1">
              <a:latin typeface="Times New Roman"/>
            </a:endParaRPr>
          </a:p>
        </p:txBody>
      </p:sp>
    </p:spTree>
    <p:extLst>
      <p:ext uri="{BB962C8B-B14F-4D97-AF65-F5344CB8AC3E}">
        <p14:creationId xmlns:p14="http://schemas.microsoft.com/office/powerpoint/2010/main" val="22976361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tabLst>
                <a:tab pos="0" algn="l"/>
              </a:tabLst>
            </a:pPr>
            <a:r>
              <a:rPr lang="en-US" sz="1800" b="0" strike="noStrike" spc="-1" dirty="0">
                <a:latin typeface="Arial"/>
                <a:cs typeface="B Kamran"/>
              </a:rPr>
              <a:t>When a user downvote a question, it shows that user believe that there is no indication of sufficient effort and research, or the necessary and useful information and details in the question that can be used to find the problem and provide an answer.</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160</a:t>
            </a:fld>
            <a:endParaRPr lang="en-US" sz="1200" b="0" strike="noStrike" spc="-1">
              <a:latin typeface="Times New Roman"/>
            </a:endParaRPr>
          </a:p>
        </p:txBody>
      </p:sp>
    </p:spTree>
    <p:extLst>
      <p:ext uri="{BB962C8B-B14F-4D97-AF65-F5344CB8AC3E}">
        <p14:creationId xmlns:p14="http://schemas.microsoft.com/office/powerpoint/2010/main" val="7718299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tabLst>
                <a:tab pos="0" algn="l"/>
              </a:tabLst>
            </a:pPr>
            <a:r>
              <a:rPr lang="en-US" sz="1800" b="0" strike="noStrike" spc="-1" dirty="0">
                <a:latin typeface="Arial"/>
                <a:cs typeface="B Kamran"/>
              </a:rPr>
              <a:t>Also if the question is not according to </a:t>
            </a:r>
            <a:r>
              <a:rPr lang="en-US" sz="1800" b="0" strike="noStrike" spc="-1" dirty="0" err="1">
                <a:latin typeface="Arial"/>
                <a:cs typeface="B Kamran"/>
              </a:rPr>
              <a:t>stackoverflow</a:t>
            </a:r>
            <a:r>
              <a:rPr lang="en-US" sz="1800" b="0" strike="noStrike" spc="-1" dirty="0">
                <a:latin typeface="Arial"/>
                <a:cs typeface="B Kamran"/>
              </a:rPr>
              <a:t> rules, for example, it is off topic, or it is opinion based, it may get downvote too</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161</a:t>
            </a:fld>
            <a:endParaRPr lang="en-US" sz="1200" b="0" strike="noStrike" spc="-1">
              <a:latin typeface="Times New Roman"/>
            </a:endParaRPr>
          </a:p>
        </p:txBody>
      </p:sp>
    </p:spTree>
    <p:extLst>
      <p:ext uri="{BB962C8B-B14F-4D97-AF65-F5344CB8AC3E}">
        <p14:creationId xmlns:p14="http://schemas.microsoft.com/office/powerpoint/2010/main" val="24627640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mj-lt"/>
              <a:buNone/>
              <a:tabLst>
                <a:tab pos="0" algn="l"/>
              </a:tabLst>
            </a:pPr>
            <a:r>
              <a:rPr lang="en-US" sz="1800" b="0" strike="noStrike" spc="-1" dirty="0">
                <a:latin typeface="Arial"/>
                <a:cs typeface="B Kamran"/>
              </a:rPr>
              <a:t>And sometimes a user don't agree with the tone of your post or the content and opinion you expressed in your post, or even the format of your post is not appropriate based on </a:t>
            </a:r>
            <a:r>
              <a:rPr lang="en-US" sz="1800" b="0" strike="noStrike" spc="-1" dirty="0" err="1">
                <a:latin typeface="Arial"/>
                <a:cs typeface="B Kamran"/>
              </a:rPr>
              <a:t>stackoverflow</a:t>
            </a:r>
            <a:r>
              <a:rPr lang="en-US" sz="1800" b="0" strike="noStrike" spc="-1" dirty="0">
                <a:latin typeface="Arial"/>
                <a:cs typeface="B Kamran"/>
              </a:rPr>
              <a:t> rules, such as using markdown in the wrong way, for example you have used inline code instead of bold tag etc.</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162</a:t>
            </a:fld>
            <a:endParaRPr lang="en-US" sz="1200" b="0" strike="noStrike" spc="-1">
              <a:latin typeface="Times New Roman"/>
            </a:endParaRPr>
          </a:p>
        </p:txBody>
      </p:sp>
    </p:spTree>
    <p:extLst>
      <p:ext uri="{BB962C8B-B14F-4D97-AF65-F5344CB8AC3E}">
        <p14:creationId xmlns:p14="http://schemas.microsoft.com/office/powerpoint/2010/main" val="249165610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tabLst>
                <a:tab pos="0" algn="l"/>
              </a:tabLst>
            </a:pPr>
            <a:r>
              <a:rPr lang="en-US" sz="1800" b="0" strike="noStrike" spc="-1" dirty="0">
                <a:latin typeface="Arial"/>
                <a:cs typeface="B Kamran"/>
              </a:rPr>
              <a:t>Let’s look at this example. In the title, it is mentioned it faced with an Error, but the body of the question is just a piece of code, with no details and explanations, and even the error that was encountered is not included, and because of this issue It got 11 downvotes and the question got closed due to lack of details</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163</a:t>
            </a:fld>
            <a:endParaRPr lang="en-US" sz="1200" b="0" strike="noStrike" spc="-1">
              <a:latin typeface="Times New Roman"/>
            </a:endParaRPr>
          </a:p>
        </p:txBody>
      </p:sp>
    </p:spTree>
    <p:extLst>
      <p:ext uri="{BB962C8B-B14F-4D97-AF65-F5344CB8AC3E}">
        <p14:creationId xmlns:p14="http://schemas.microsoft.com/office/powerpoint/2010/main" val="36439759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And when an answer gets downvote, it means that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the answer is wrong or does not provide sufficient and useful information to be considered as an answer to the desired question, it means that the problem cannot be solved by studying the answer and solution provided, or the </a:t>
            </a:r>
            <a:r>
              <a:rPr lang="en-US" sz="1800" b="0" strike="noStrike" spc="-1" dirty="0" err="1">
                <a:latin typeface="Arial"/>
                <a:cs typeface="B Kamran"/>
              </a:rPr>
              <a:t>the</a:t>
            </a:r>
            <a:r>
              <a:rPr lang="en-US" sz="1800" b="0" strike="noStrike" spc="-1" dirty="0">
                <a:latin typeface="Arial"/>
                <a:cs typeface="B Kamran"/>
              </a:rPr>
              <a:t> real answer to the question can not be found by the help of that provided answer, or the answer is completely irrelevant.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  For example, this question says, how to change the class of an element with the help of </a:t>
            </a:r>
            <a:r>
              <a:rPr lang="en-US" sz="1800" b="0" strike="noStrike" spc="-1" dirty="0" err="1">
                <a:latin typeface="Arial"/>
                <a:cs typeface="B Kamran"/>
              </a:rPr>
              <a:t>javascript</a:t>
            </a:r>
            <a:r>
              <a:rPr lang="en-US" sz="1800" b="0" strike="noStrike" spc="-1" dirty="0">
                <a:latin typeface="Arial"/>
                <a:cs typeface="B Kamran"/>
              </a:rPr>
              <a:t>, but in the answers, we have an irrelevant answer, and in addition to that, at the end, the user provided a solution which as you can see it’s a solution to change the </a:t>
            </a:r>
            <a:r>
              <a:rPr lang="en-US" sz="1800" b="0" strike="noStrike" spc="-1" dirty="0" err="1">
                <a:latin typeface="Arial"/>
                <a:cs typeface="B Kamran"/>
              </a:rPr>
              <a:t>css</a:t>
            </a:r>
            <a:r>
              <a:rPr lang="en-US" sz="1800" b="0" strike="noStrike" spc="-1" dirty="0">
                <a:latin typeface="Arial"/>
                <a:cs typeface="B Kamran"/>
              </a:rPr>
              <a:t> properties and it is not about class. So, based on that you can see that people in the community gave 70 downvotes to this incorrect answer</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164</a:t>
            </a:fld>
            <a:endParaRPr lang="en-US" sz="1200" b="0" strike="noStrike" spc="-1">
              <a:latin typeface="Times New Roman"/>
            </a:endParaRPr>
          </a:p>
        </p:txBody>
      </p:sp>
    </p:spTree>
    <p:extLst>
      <p:ext uri="{BB962C8B-B14F-4D97-AF65-F5344CB8AC3E}">
        <p14:creationId xmlns:p14="http://schemas.microsoft.com/office/powerpoint/2010/main" val="21786630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Or look at this example, the question says :</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“why does </a:t>
            </a:r>
            <a:r>
              <a:rPr lang="en-US" sz="1800" b="0" strike="noStrike" spc="-1" dirty="0" err="1">
                <a:latin typeface="Arial"/>
                <a:cs typeface="B Kamran"/>
              </a:rPr>
              <a:t>Javascript’s</a:t>
            </a:r>
            <a:r>
              <a:rPr lang="en-US" sz="1800" b="0" strike="noStrike" spc="-1" dirty="0">
                <a:latin typeface="Arial"/>
                <a:cs typeface="B Kamran"/>
              </a:rPr>
              <a:t> </a:t>
            </a:r>
            <a:r>
              <a:rPr lang="en-US" sz="1800" b="0" strike="noStrike" spc="-1" dirty="0" err="1">
                <a:latin typeface="Arial"/>
                <a:cs typeface="B Kamran"/>
              </a:rPr>
              <a:t>parseInt</a:t>
            </a:r>
            <a:r>
              <a:rPr lang="en-US" sz="1800" b="0" strike="noStrike" spc="-1" dirty="0">
                <a:latin typeface="Arial"/>
                <a:cs typeface="B Kamran"/>
              </a:rPr>
              <a:t> print 5?”</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And you see the answer is only stated that you should pay attention to the datatype and also the user didn’t use markdown properly,</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Which means that the user probably knows why something like this happens, but did not explain it properly in the answer with a proper format. So, that's why the answer got downvote because the community think it is not a  useful answer.</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165</a:t>
            </a:fld>
            <a:endParaRPr lang="en-US" sz="1200" b="0" strike="noStrike" spc="-1">
              <a:latin typeface="Times New Roman"/>
            </a:endParaRPr>
          </a:p>
        </p:txBody>
      </p:sp>
    </p:spTree>
    <p:extLst>
      <p:ext uri="{BB962C8B-B14F-4D97-AF65-F5344CB8AC3E}">
        <p14:creationId xmlns:p14="http://schemas.microsoft.com/office/powerpoint/2010/main" val="22362466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Arial" panose="020B0604020202020204" pitchFamily="34" charset="0"/>
              <a:buNone/>
              <a:tabLst>
                <a:tab pos="0" algn="l"/>
              </a:tabLst>
            </a:pPr>
            <a:r>
              <a:rPr lang="en-US" sz="1800" b="0" strike="noStrike" spc="-1" dirty="0">
                <a:latin typeface="Arial"/>
                <a:cs typeface="B Kamran"/>
              </a:rPr>
              <a:t>Now the question is, what happens when we downvote or get downvoted?</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166</a:t>
            </a:fld>
            <a:endParaRPr lang="en-US" sz="1200" b="0" strike="noStrike" spc="-1">
              <a:latin typeface="Times New Roman"/>
            </a:endParaRPr>
          </a:p>
        </p:txBody>
      </p:sp>
    </p:spTree>
    <p:extLst>
      <p:ext uri="{BB962C8B-B14F-4D97-AF65-F5344CB8AC3E}">
        <p14:creationId xmlns:p14="http://schemas.microsoft.com/office/powerpoint/2010/main" val="367524684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Arial" panose="020B0604020202020204" pitchFamily="34" charset="0"/>
              <a:buNone/>
              <a:tabLst>
                <a:tab pos="0" algn="l"/>
              </a:tabLst>
            </a:pPr>
            <a:r>
              <a:rPr lang="en-US" sz="1800" b="0" strike="noStrike" spc="-1" dirty="0">
                <a:latin typeface="Arial"/>
                <a:cs typeface="B Kamran"/>
              </a:rPr>
              <a:t>If your question or answer is downvoted, you will receive 2 negative points</a:t>
            </a:r>
          </a:p>
          <a:p>
            <a:pPr marL="0" indent="0" algn="l" rtl="0">
              <a:lnSpc>
                <a:spcPct val="100000"/>
              </a:lnSpc>
              <a:buFont typeface="Arial" panose="020B0604020202020204" pitchFamily="34" charset="0"/>
              <a:buNone/>
              <a:tabLst>
                <a:tab pos="0" algn="l"/>
              </a:tabLst>
            </a:pPr>
            <a:r>
              <a:rPr lang="en-US" sz="1800" b="0" strike="noStrike" spc="-1" dirty="0">
                <a:latin typeface="Arial"/>
                <a:cs typeface="B Kamran"/>
              </a:rPr>
              <a:t>The reason is clear, because by doing this, they prevent anyone from spamming, in fact, by doing this, they try to prevent bad behaviors, and in fact, they warn that this way of asking or answering is not correct, and you should respect the rules and be more careful!</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167</a:t>
            </a:fld>
            <a:endParaRPr lang="en-US" sz="1200" b="0" strike="noStrike" spc="-1">
              <a:latin typeface="Times New Roman"/>
            </a:endParaRPr>
          </a:p>
        </p:txBody>
      </p:sp>
    </p:spTree>
    <p:extLst>
      <p:ext uri="{BB962C8B-B14F-4D97-AF65-F5344CB8AC3E}">
        <p14:creationId xmlns:p14="http://schemas.microsoft.com/office/powerpoint/2010/main" val="21467627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Arial" panose="020B0604020202020204" pitchFamily="34" charset="0"/>
              <a:buNone/>
              <a:tabLst>
                <a:tab pos="0" algn="l"/>
              </a:tabLst>
            </a:pPr>
            <a:r>
              <a:rPr lang="en-US" sz="1800" b="0" strike="noStrike" spc="-1" dirty="0">
                <a:latin typeface="Comic Sans MS"/>
                <a:cs typeface="B Kamran"/>
              </a:rPr>
              <a:t>And if you downvote someone else's answer, as you already know that user get’s 2 negative points but you will also get 1 negative point too!</a:t>
            </a:r>
          </a:p>
          <a:p>
            <a:pPr marL="0" indent="0" algn="l" rtl="0">
              <a:lnSpc>
                <a:spcPct val="100000"/>
              </a:lnSpc>
              <a:buFont typeface="Arial" panose="020B0604020202020204" pitchFamily="34" charset="0"/>
              <a:buNone/>
              <a:tabLst>
                <a:tab pos="0" algn="l"/>
              </a:tabLst>
            </a:pPr>
            <a:r>
              <a:rPr lang="en-US" sz="1800" b="0" strike="noStrike" spc="-1" dirty="0">
                <a:latin typeface="Comic Sans MS"/>
                <a:cs typeface="B Kamran"/>
              </a:rPr>
              <a:t>The reason for this is clear to some extent, because when people try to provide an answer, the time and answer or the effort is valuable for the community, we already said that the number of respondents is really less, so they should be valued, and besides that, it is a way which will stop some people from downvoting everyone and prevents the community from collapse!</a:t>
            </a:r>
            <a:endParaRPr lang="fa-IR" sz="1800" b="0" strike="noStrike" spc="-1" dirty="0">
              <a:latin typeface="Comic Sans MS"/>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168</a:t>
            </a:fld>
            <a:endParaRPr lang="en-US" sz="1200" b="0" strike="noStrike" spc="-1">
              <a:latin typeface="Times New Roman"/>
            </a:endParaRPr>
          </a:p>
        </p:txBody>
      </p:sp>
    </p:spTree>
    <p:extLst>
      <p:ext uri="{BB962C8B-B14F-4D97-AF65-F5344CB8AC3E}">
        <p14:creationId xmlns:p14="http://schemas.microsoft.com/office/powerpoint/2010/main" val="33644233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Font typeface="Arial" panose="020B0604020202020204" pitchFamily="34" charset="0"/>
              <a:buNone/>
              <a:tabLst>
                <a:tab pos="0" algn="l"/>
              </a:tabLst>
            </a:pPr>
            <a:r>
              <a:rPr lang="en-US" sz="1800" b="0" strike="noStrike" spc="-1" dirty="0">
                <a:latin typeface="Arial"/>
                <a:cs typeface="B Kamran"/>
              </a:rPr>
              <a:t>And the last thing is, if you downvote someone else's question, you won't get any negative points!</a:t>
            </a:r>
          </a:p>
          <a:p>
            <a:pPr marL="0" indent="0" algn="l" rtl="0">
              <a:lnSpc>
                <a:spcPct val="100000"/>
              </a:lnSpc>
              <a:buFont typeface="Arial" panose="020B0604020202020204" pitchFamily="34" charset="0"/>
              <a:buNone/>
              <a:tabLst>
                <a:tab pos="0" algn="l"/>
              </a:tabLst>
            </a:pPr>
            <a:r>
              <a:rPr lang="en-US" sz="1800" b="0" strike="noStrike" spc="-1" dirty="0">
                <a:latin typeface="Arial"/>
                <a:cs typeface="B Kamran"/>
              </a:rPr>
              <a:t>you may be ask, why should it be like this? What is the purpose behind this decision?</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169</a:t>
            </a:fld>
            <a:endParaRPr lang="en-US" sz="1200" b="0" strike="noStrike" spc="-1">
              <a:latin typeface="Times New Roman"/>
            </a:endParaRPr>
          </a:p>
        </p:txBody>
      </p:sp>
    </p:spTree>
    <p:extLst>
      <p:ext uri="{BB962C8B-B14F-4D97-AF65-F5344CB8AC3E}">
        <p14:creationId xmlns:p14="http://schemas.microsoft.com/office/powerpoint/2010/main" val="426270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Many of these things are like fast foods. they may be attractive for a short time, but you know that they are not good for your health in the long run.</a:t>
            </a:r>
            <a:endParaRPr lang="fa-IR"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17</a:t>
            </a:fld>
            <a:endParaRPr lang="en-US" sz="1200" b="0" strike="noStrike" spc="-1">
              <a:latin typeface="Times New Roman"/>
            </a:endParaRPr>
          </a:p>
        </p:txBody>
      </p:sp>
    </p:spTree>
    <p:extLst>
      <p:ext uri="{BB962C8B-B14F-4D97-AF65-F5344CB8AC3E}">
        <p14:creationId xmlns:p14="http://schemas.microsoft.com/office/powerpoint/2010/main" val="5370171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tabLst>
                <a:tab pos="0" algn="l"/>
              </a:tabLst>
            </a:pPr>
            <a:r>
              <a:rPr lang="en-US" sz="1800" b="0" strike="noStrike" spc="-1" dirty="0">
                <a:latin typeface="Comic Sans MS"/>
                <a:cs typeface="B Kamran"/>
              </a:rPr>
              <a:t>The reason is that because the number of questions is very high, it means that anyone can ask a lot of questions, but the number of respondents, especially those who provide high quality answers, is much less.</a:t>
            </a:r>
          </a:p>
          <a:p>
            <a:pPr algn="l" rtl="0">
              <a:lnSpc>
                <a:spcPct val="100000"/>
              </a:lnSpc>
              <a:buNone/>
              <a:tabLst>
                <a:tab pos="0" algn="l"/>
              </a:tabLst>
            </a:pPr>
            <a:r>
              <a:rPr lang="en-US" sz="1800" b="0" strike="noStrike" spc="-1" dirty="0">
                <a:latin typeface="Comic Sans MS"/>
                <a:cs typeface="B Kamran"/>
              </a:rPr>
              <a:t>  If you remember, in the “How to ask good questions” chapter, we emphasized that you should ask questions as if you are dealing with someone who is very busy and the user should read your question in the shortest possible form and be able to provide you with a solution if they know it, otherwise they will not be able to help you. Pay attention that, we are dealing with humans and people have limited time and patience! Therefore, there should be a way to prune inappropriate questions faster. In fact by using downvote, inappropriate questions will get moved down in the list, so downvoted questions will get less visible so that people who take the time to read questions to provide a suitable answer wont waste their time and on the other hand, people who will ask really good questions will benefit from that and finally there will be an active and good community.</a:t>
            </a:r>
          </a:p>
          <a:p>
            <a:pPr algn="l" rtl="0">
              <a:lnSpc>
                <a:spcPct val="100000"/>
              </a:lnSpc>
              <a:buNone/>
              <a:tabLst>
                <a:tab pos="0" algn="l"/>
              </a:tabLst>
            </a:pPr>
            <a:endParaRPr lang="en-US" sz="1800" b="0" strike="noStrike" spc="-1" dirty="0">
              <a:latin typeface="Comic Sans MS"/>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170</a:t>
            </a:fld>
            <a:endParaRPr lang="en-US" sz="1200" b="0" strike="noStrike" spc="-1">
              <a:latin typeface="Times New Roman"/>
            </a:endParaRPr>
          </a:p>
        </p:txBody>
      </p:sp>
    </p:spTree>
    <p:extLst>
      <p:ext uri="{BB962C8B-B14F-4D97-AF65-F5344CB8AC3E}">
        <p14:creationId xmlns:p14="http://schemas.microsoft.com/office/powerpoint/2010/main" val="5627693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At this point, this question may arise and Maybe you have heard about it before or even have experienced it…</a:t>
            </a:r>
          </a:p>
          <a:p>
            <a:pPr marL="0" algn="l" rtl="0" eaLnBrk="1" latinLnBrk="0" hangingPunct="1">
              <a:spcBef>
                <a:spcPts val="0"/>
              </a:spcBef>
              <a:spcAft>
                <a:spcPts val="0"/>
              </a:spcAft>
              <a:tabLst>
                <a:tab pos="0" algn="l"/>
              </a:tabLst>
            </a:pPr>
            <a:endParaRPr lang="en-US" sz="1800" b="0" kern="1200" spc="-1" dirty="0">
              <a:solidFill>
                <a:srgbClr val="000000"/>
              </a:solidFill>
              <a:effectLst/>
              <a:latin typeface="Comic Sans MS" panose="030F0702030302020204" pitchFamily="66" charset="0"/>
              <a:ea typeface="DejaVu Sans"/>
              <a:cs typeface="B Kamran" panose="00000400000000000000" pitchFamily="2" charset="-78"/>
            </a:endParaRPr>
          </a:p>
          <a:p>
            <a:pPr marL="0" algn="l" rtl="0" eaLnBrk="1" latinLnBrk="0" hangingPunct="1">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“will that privilege make Stack overflow a toxic place at the end?”,</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171</a:t>
            </a:fld>
            <a:endParaRPr lang="en-US" sz="1200" b="0" strike="noStrike" spc="-1">
              <a:latin typeface="Times New Roman"/>
            </a:endParaRPr>
          </a:p>
        </p:txBody>
      </p:sp>
    </p:spTree>
    <p:extLst>
      <p:ext uri="{BB962C8B-B14F-4D97-AF65-F5344CB8AC3E}">
        <p14:creationId xmlns:p14="http://schemas.microsoft.com/office/powerpoint/2010/main" val="367528738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l" rtl="0" eaLnBrk="1" latinLnBrk="0" hangingPunct="1">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unfortunately, these kind of  rules or </a:t>
            </a:r>
            <a:r>
              <a:rPr lang="en-US" sz="1800" b="0" kern="1200" spc="-1" dirty="0" err="1">
                <a:solidFill>
                  <a:srgbClr val="000000"/>
                </a:solidFill>
                <a:effectLst/>
                <a:latin typeface="Comic Sans MS" panose="030F0702030302020204" pitchFamily="66" charset="0"/>
                <a:ea typeface="DejaVu Sans"/>
                <a:cs typeface="B Kamran" panose="00000400000000000000" pitchFamily="2" charset="-78"/>
              </a:rPr>
              <a:t>privildges</a:t>
            </a: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 have caused many issues to people especially new members. There are always Some people who abuse gaps in not well defined rules and in this case give negative votes to many questions, without commenting or editing, which means they don't behave constructively, and as a result, you don't directly understand why your question is getting downvoted especially if you encounter with a group of people  who are working together in this bad manner, and sometimes they don’t know what they are doing exactly either!</a:t>
            </a:r>
          </a:p>
          <a:p>
            <a:pPr marL="0" algn="l" rtl="0" eaLnBrk="1" latinLnBrk="0" hangingPunct="1">
              <a:spcBef>
                <a:spcPts val="0"/>
              </a:spcBef>
              <a:spcAft>
                <a:spcPts val="0"/>
              </a:spcAft>
              <a:tabLst>
                <a:tab pos="0" algn="l"/>
              </a:tabLst>
            </a:pPr>
            <a:endParaRPr lang="en-US" sz="2800" dirty="0">
              <a:effectLst/>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172</a:t>
            </a:fld>
            <a:endParaRPr lang="en-US" sz="1200" b="0" strike="noStrike" spc="-1">
              <a:latin typeface="Times New Roman"/>
            </a:endParaRPr>
          </a:p>
        </p:txBody>
      </p:sp>
    </p:spTree>
    <p:extLst>
      <p:ext uri="{BB962C8B-B14F-4D97-AF65-F5344CB8AC3E}">
        <p14:creationId xmlns:p14="http://schemas.microsoft.com/office/powerpoint/2010/main" val="274605041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l" rtl="0" eaLnBrk="1" latinLnBrk="0" hangingPunct="1">
              <a:spcBef>
                <a:spcPts val="0"/>
              </a:spcBef>
              <a:spcAft>
                <a:spcPts val="0"/>
              </a:spcAft>
              <a:tabLst>
                <a:tab pos="0" algn="l"/>
              </a:tabLst>
            </a:pPr>
            <a:r>
              <a:rPr lang="en-US" sz="2800" dirty="0">
                <a:effectLst/>
              </a:rPr>
              <a:t>That’s one of the main reasons that other sites like reddit or </a:t>
            </a:r>
            <a:r>
              <a:rPr lang="en-US" sz="2800" dirty="0" err="1">
                <a:effectLst/>
              </a:rPr>
              <a:t>github</a:t>
            </a:r>
            <a:r>
              <a:rPr lang="en-US" sz="2800" dirty="0">
                <a:effectLst/>
              </a:rPr>
              <a:t> discussion, </a:t>
            </a:r>
            <a:r>
              <a:rPr lang="en-US" sz="2800" dirty="0" err="1">
                <a:effectLst/>
              </a:rPr>
              <a:t>etc</a:t>
            </a:r>
            <a:r>
              <a:rPr lang="en-US" sz="2800" dirty="0">
                <a:effectLst/>
              </a:rPr>
              <a:t>, are growing especially these days!</a:t>
            </a:r>
          </a:p>
          <a:p>
            <a:pPr marL="0" algn="l" rtl="0" eaLnBrk="1" latinLnBrk="0" hangingPunct="1">
              <a:spcBef>
                <a:spcPts val="0"/>
              </a:spcBef>
              <a:spcAft>
                <a:spcPts val="0"/>
              </a:spcAft>
              <a:tabLst>
                <a:tab pos="0" algn="l"/>
              </a:tabLst>
            </a:pPr>
            <a:endParaRPr lang="en-US" sz="2800" dirty="0">
              <a:effectLst/>
            </a:endParaRPr>
          </a:p>
          <a:p>
            <a:pPr marL="0" algn="l" rtl="0" eaLnBrk="1" latinLnBrk="0" hangingPunct="1">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IMOH(in my humble of opinion) As a one possible solution it would be better to open a mandatory dialogue for downvote that contains at least the most frequent reasons and choose from that list so that the person who receives the downvote will understand the problem and be able to fix it...</a:t>
            </a:r>
            <a:endParaRPr lang="en-US" sz="2800" dirty="0">
              <a:effectLst/>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173</a:t>
            </a:fld>
            <a:endParaRPr lang="en-US" sz="1200" b="0" strike="noStrike" spc="-1">
              <a:latin typeface="Times New Roman"/>
            </a:endParaRPr>
          </a:p>
        </p:txBody>
      </p:sp>
    </p:spTree>
    <p:extLst>
      <p:ext uri="{BB962C8B-B14F-4D97-AF65-F5344CB8AC3E}">
        <p14:creationId xmlns:p14="http://schemas.microsoft.com/office/powerpoint/2010/main" val="36581233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eaLnBrk="1" latinLnBrk="0" hangingPunct="1">
              <a:spcBef>
                <a:spcPts val="0"/>
              </a:spcBef>
              <a:spcAft>
                <a:spcPts val="0"/>
              </a:spcAft>
              <a:tabLst>
                <a:tab pos="0" algn="l"/>
              </a:tabLst>
            </a:pPr>
            <a:r>
              <a:rPr lang="en-US" sz="2800" dirty="0">
                <a:effectLst/>
              </a:rPr>
              <a:t>Anyway, these are </a:t>
            </a:r>
            <a:r>
              <a:rPr lang="en-US" sz="2800" dirty="0" err="1">
                <a:effectLst/>
              </a:rPr>
              <a:t>stackoverflow</a:t>
            </a:r>
            <a:r>
              <a:rPr lang="en-US" sz="2800" dirty="0">
                <a:effectLst/>
              </a:rPr>
              <a:t> rules, but you should try to use these votes carefully so that you have a positive contribution, and pay attention that you can vote up to 30 times per day, and after </a:t>
            </a:r>
            <a:r>
              <a:rPr lang="en-US" sz="4000" b="0" i="0" dirty="0">
                <a:solidFill>
                  <a:srgbClr val="232629"/>
                </a:solidFill>
                <a:effectLst/>
                <a:latin typeface="-apple-system"/>
              </a:rPr>
              <a:t>5 minutes, you cannot undo or change your vote until the post gets edited.</a:t>
            </a:r>
            <a:r>
              <a:rPr lang="en-US" sz="2800" dirty="0">
                <a:effectLst/>
              </a:rPr>
              <a:t>, then you can withdraw your vote, and Do not edit the questions and answers just for the sake of withdrawing!</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174</a:t>
            </a:fld>
            <a:endParaRPr lang="en-US" sz="1200" b="0" strike="noStrike" spc="-1">
              <a:latin typeface="Times New Roman"/>
            </a:endParaRPr>
          </a:p>
        </p:txBody>
      </p:sp>
    </p:spTree>
    <p:extLst>
      <p:ext uri="{BB962C8B-B14F-4D97-AF65-F5344CB8AC3E}">
        <p14:creationId xmlns:p14="http://schemas.microsoft.com/office/powerpoint/2010/main" val="15454426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tabLst>
                <a:tab pos="0" algn="l"/>
              </a:tabLst>
            </a:pPr>
            <a:r>
              <a:rPr lang="en-US" sz="1800" b="0" strike="noStrike" spc="-1" dirty="0" err="1">
                <a:latin typeface="Arial"/>
                <a:cs typeface="B Kamran"/>
              </a:rPr>
              <a:t>Stackoverflow</a:t>
            </a:r>
            <a:r>
              <a:rPr lang="en-US" sz="1800" b="0" strike="noStrike" spc="-1" dirty="0">
                <a:latin typeface="Arial"/>
                <a:cs typeface="B Kamran"/>
              </a:rPr>
              <a:t> suggests that instead of downvote or in addition to downvote:</a:t>
            </a:r>
          </a:p>
          <a:p>
            <a:pPr algn="l" rtl="0">
              <a:lnSpc>
                <a:spcPct val="100000"/>
              </a:lnSpc>
              <a:buNone/>
              <a:tabLst>
                <a:tab pos="0" algn="l"/>
              </a:tabLst>
            </a:pPr>
            <a:r>
              <a:rPr lang="en-US" sz="1800" b="0" strike="noStrike" spc="-1" dirty="0">
                <a:latin typeface="Arial"/>
                <a:cs typeface="B Kamran"/>
              </a:rPr>
              <a:t>If a question/answer/comment is offensive, just report it or flag it</a:t>
            </a:r>
          </a:p>
          <a:p>
            <a:pPr algn="l" rtl="0">
              <a:lnSpc>
                <a:spcPct val="100000"/>
              </a:lnSpc>
              <a:buNone/>
              <a:tabLst>
                <a:tab pos="0" algn="l"/>
              </a:tabLst>
            </a:pPr>
            <a:r>
              <a:rPr lang="en-US" sz="1800" b="0" strike="noStrike" spc="-1" dirty="0">
                <a:latin typeface="Arial"/>
                <a:cs typeface="B Kamran"/>
              </a:rPr>
              <a:t>Also, flag duplicate or off-topic questions so that people who have enough access to close vote can check and close the question if needed.</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175</a:t>
            </a:fld>
            <a:endParaRPr lang="en-US" sz="1200" b="0" strike="noStrike" spc="-1">
              <a:latin typeface="Times New Roman"/>
            </a:endParaRPr>
          </a:p>
        </p:txBody>
      </p:sp>
    </p:spTree>
    <p:extLst>
      <p:ext uri="{BB962C8B-B14F-4D97-AF65-F5344CB8AC3E}">
        <p14:creationId xmlns:p14="http://schemas.microsoft.com/office/powerpoint/2010/main" val="304795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tabLst>
                <a:tab pos="0" algn="l"/>
              </a:tabLst>
            </a:pPr>
            <a:r>
              <a:rPr lang="en-US" sz="1800" b="0" strike="noStrike" spc="-1" dirty="0">
                <a:latin typeface="Arial"/>
                <a:cs typeface="B Kamran"/>
              </a:rPr>
              <a:t>For that purpose you can do it By clicking on the Flag icon which is under the question/answer and comment, which opens this dialogue, now you can report the desired problem, such as whether it is spam or rude or duplicate or other issues.</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176</a:t>
            </a:fld>
            <a:endParaRPr lang="en-US" sz="1200" b="0" strike="noStrike" spc="-1">
              <a:latin typeface="Times New Roman"/>
            </a:endParaRPr>
          </a:p>
        </p:txBody>
      </p:sp>
    </p:spTree>
    <p:extLst>
      <p:ext uri="{BB962C8B-B14F-4D97-AF65-F5344CB8AC3E}">
        <p14:creationId xmlns:p14="http://schemas.microsoft.com/office/powerpoint/2010/main" val="21981328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tabLst>
                <a:tab pos="0" algn="l"/>
              </a:tabLst>
            </a:pPr>
            <a:r>
              <a:rPr lang="en-US" sz="1800" b="0" strike="noStrike" spc="-1" dirty="0">
                <a:latin typeface="Arial"/>
                <a:cs typeface="B Kamran"/>
              </a:rPr>
              <a:t>But if you feel that it is not among the previous cases i.e. offensive, duplicate, </a:t>
            </a:r>
            <a:r>
              <a:rPr lang="en-US" sz="1800" b="0" strike="noStrike" spc="-1" dirty="0" err="1">
                <a:latin typeface="Arial"/>
                <a:cs typeface="B Kamran"/>
              </a:rPr>
              <a:t>offtopic</a:t>
            </a:r>
            <a:r>
              <a:rPr lang="en-US" sz="1800" b="0" strike="noStrike" spc="-1" dirty="0">
                <a:latin typeface="Arial"/>
                <a:cs typeface="B Kamran"/>
              </a:rPr>
              <a:t>, you can help/improve it by posting a comment or editing the question/answer.</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177</a:t>
            </a:fld>
            <a:endParaRPr lang="en-US" sz="1200" b="0" strike="noStrike" spc="-1">
              <a:latin typeface="Times New Roman"/>
            </a:endParaRPr>
          </a:p>
        </p:txBody>
      </p:sp>
    </p:spTree>
    <p:extLst>
      <p:ext uri="{BB962C8B-B14F-4D97-AF65-F5344CB8AC3E}">
        <p14:creationId xmlns:p14="http://schemas.microsoft.com/office/powerpoint/2010/main" val="38426283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And consider the fact that,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  Comments are like a kind of simple opinion, a point, in fact, it is to warn, and it is to post a comment when it comes to these cases:</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1. The first one: “It is better for the author to provide an explanation, code, and everything needed to better understand the question or a very limited chat to know what the author of the question or answer are meant to say” </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For example: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lang="en-US" sz="1800" b="0" strike="noStrike" spc="-1" dirty="0">
                <a:latin typeface="Arial"/>
                <a:cs typeface="B Kamran"/>
              </a:rPr>
              <a:t>Could you upload the code snippet?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And you see the author answered “yes, I’ve uploaded it”!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That’s it, very simple ask and answer</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lang="en-US" sz="1800" b="0" strike="noStrike" spc="-1" dirty="0">
                <a:latin typeface="Arial"/>
                <a:cs typeface="B Kamran"/>
              </a:rPr>
              <a:t>2. What is the expected output and what have you tried so far to resolve this problem? Please share your code…</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178</a:t>
            </a:fld>
            <a:endParaRPr lang="en-US" sz="1200" b="0" strike="noStrike" spc="-1">
              <a:latin typeface="Times New Roman"/>
            </a:endParaRPr>
          </a:p>
        </p:txBody>
      </p:sp>
    </p:spTree>
    <p:extLst>
      <p:ext uri="{BB962C8B-B14F-4D97-AF65-F5344CB8AC3E}">
        <p14:creationId xmlns:p14="http://schemas.microsoft.com/office/powerpoint/2010/main" val="420493701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2. The second case is: “when you want to give a constructive criticism to guide the author in improving his post.”</a:t>
            </a: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And in this example you see that the author added the constructive note to his answer.</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179</a:t>
            </a:fld>
            <a:endParaRPr lang="en-US" sz="1200" b="0" strike="noStrike" spc="-1">
              <a:latin typeface="Times New Roman"/>
            </a:endParaRPr>
          </a:p>
        </p:txBody>
      </p:sp>
    </p:spTree>
    <p:extLst>
      <p:ext uri="{BB962C8B-B14F-4D97-AF65-F5344CB8AC3E}">
        <p14:creationId xmlns:p14="http://schemas.microsoft.com/office/powerpoint/2010/main" val="387964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3200" b="0" i="0" dirty="0">
                <a:solidFill>
                  <a:srgbClr val="374151"/>
                </a:solidFill>
                <a:effectLst/>
                <a:latin typeface="Söhne"/>
              </a:rPr>
              <a:t>One of the common and main junk values, especially in the field of programming, is relying on courses that lack structure, principles, and references. These courses can grow rapidly like mushrooms, leaving you unaware of how much you have actually learned about a topic and how you can progress to advanced parts and move forward. These types of courses can lead to incomplete learning, and you may find yourself constantly looking for new courses, which is even worse. </a:t>
            </a:r>
            <a:endParaRPr lang="en-US"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18</a:t>
            </a:fld>
            <a:endParaRPr lang="en-US" sz="1200" b="0" strike="noStrike" spc="-1">
              <a:latin typeface="Times New Roman"/>
            </a:endParaRPr>
          </a:p>
        </p:txBody>
      </p:sp>
    </p:spTree>
    <p:extLst>
      <p:ext uri="{BB962C8B-B14F-4D97-AF65-F5344CB8AC3E}">
        <p14:creationId xmlns:p14="http://schemas.microsoft.com/office/powerpoint/2010/main" val="22872209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0" algn="l"/>
              </a:tabLst>
              <a:defRPr/>
            </a:pPr>
            <a:r>
              <a:rPr lang="en-US" sz="1800" b="0" strike="noStrike" spc="-1" dirty="0">
                <a:latin typeface="Arial"/>
                <a:cs typeface="B Kamran"/>
              </a:rPr>
              <a:t>3. Or when you want to add some useful information to the post, such as a brief description or a useful link, or as a notification to say that you have updated the question.</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180</a:t>
            </a:fld>
            <a:endParaRPr lang="en-US" sz="1200" b="0" strike="noStrike" spc="-1">
              <a:latin typeface="Times New Roman"/>
            </a:endParaRPr>
          </a:p>
        </p:txBody>
      </p:sp>
    </p:spTree>
    <p:extLst>
      <p:ext uri="{BB962C8B-B14F-4D97-AF65-F5344CB8AC3E}">
        <p14:creationId xmlns:p14="http://schemas.microsoft.com/office/powerpoint/2010/main" val="187005648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And if you have paid attention, you will see that you can give them an upvote, but they don't have a downvote, instead you can flag them, and also upvote to comments will not give those people any points, but it will make the reader pay more attention to that note. </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181</a:t>
            </a:fld>
            <a:endParaRPr lang="en-US" sz="1200" b="0" strike="noStrike" spc="-1">
              <a:latin typeface="Times New Roman"/>
            </a:endParaRPr>
          </a:p>
        </p:txBody>
      </p:sp>
    </p:spTree>
    <p:extLst>
      <p:ext uri="{BB962C8B-B14F-4D97-AF65-F5344CB8AC3E}">
        <p14:creationId xmlns:p14="http://schemas.microsoft.com/office/powerpoint/2010/main" val="5823259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And you have to know that if you stack overflow score is under 50 points, you can only comment under your questions/answers and after reaching that point you can comment everywhere.</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182</a:t>
            </a:fld>
            <a:endParaRPr lang="en-US" sz="1200" b="0" strike="noStrike" spc="-1">
              <a:latin typeface="Times New Roman"/>
            </a:endParaRPr>
          </a:p>
        </p:txBody>
      </p:sp>
    </p:spTree>
    <p:extLst>
      <p:ext uri="{BB962C8B-B14F-4D97-AF65-F5344CB8AC3E}">
        <p14:creationId xmlns:p14="http://schemas.microsoft.com/office/powerpoint/2010/main" val="214116428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Also, be careful not to comment under these conditions:</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1.suggesting a correction that does not fundamentally change the meaning of the post, for example, if it has a grammar problem or misspelled words, try to edit the post to fix those issues instead of mentioning them into comment!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2. Or instead of providing the answer in the comment, try to provide your answer in the form of a complete answer or </a:t>
            </a:r>
            <a:r>
              <a:rPr lang="en-US" sz="1800" b="0" i="0" dirty="0">
                <a:solidFill>
                  <a:srgbClr val="232629"/>
                </a:solidFill>
                <a:effectLst/>
                <a:latin typeface="-apple-system"/>
              </a:rPr>
              <a:t>edit the existing one to expand.</a:t>
            </a: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3. Or instead of compliments which do not add new information, for example, "+1, or, the best answer in the world etc.", just use upvote to that question/answer or comment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4. Also, avoid </a:t>
            </a:r>
            <a:r>
              <a:rPr lang="en-US" sz="1800" i="0" dirty="0">
                <a:solidFill>
                  <a:srgbClr val="232629"/>
                </a:solidFill>
                <a:effectLst/>
                <a:latin typeface="-apple-system"/>
              </a:rPr>
              <a:t>Criticisms </a:t>
            </a:r>
            <a:r>
              <a:rPr lang="en-US" sz="1800" b="0" strike="noStrike" spc="-1" dirty="0">
                <a:latin typeface="Arial"/>
                <a:cs typeface="B Kamran"/>
              </a:rPr>
              <a:t>that have nothing constructive or positive, such as "-1, or go see the previous comments etc." and use downvote instead, or provide a proper answer, or if There is a good answer, upvote it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Either avoid long discussions or unrelated chats to the main topic of the question or just continue the chat in the </a:t>
            </a:r>
            <a:r>
              <a:rPr lang="en-US" sz="1800" b="0" strike="noStrike" spc="-1" dirty="0" err="1">
                <a:latin typeface="Arial"/>
                <a:cs typeface="B Kamran"/>
              </a:rPr>
              <a:t>stackoverflow</a:t>
            </a:r>
            <a:r>
              <a:rPr lang="en-US" sz="1800" b="0" strike="noStrike" spc="-1" dirty="0">
                <a:latin typeface="Arial"/>
                <a:cs typeface="B Kamran"/>
              </a:rPr>
              <a:t> chat, which usually when the number of comments increases, </a:t>
            </a:r>
            <a:r>
              <a:rPr lang="en-US" sz="1800" b="0" strike="noStrike" spc="-1" dirty="0" err="1">
                <a:latin typeface="Arial"/>
                <a:cs typeface="B Kamran"/>
              </a:rPr>
              <a:t>stackoverflow</a:t>
            </a:r>
            <a:r>
              <a:rPr lang="en-US" sz="1800" b="0" strike="noStrike" spc="-1" dirty="0">
                <a:latin typeface="Arial"/>
                <a:cs typeface="B Kamran"/>
              </a:rPr>
              <a:t> itself suggests that you continue the discussion in the chat.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Or you can discuss the community behavior and the rules of the site in the meta subdomain, which is a place to discuss these things, and keep that in mind that in the meta, downvotes and upvotes have no effect on your points.</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183</a:t>
            </a:fld>
            <a:endParaRPr lang="en-US" sz="1200" b="0" strike="noStrike" spc="-1">
              <a:latin typeface="Times New Roman"/>
            </a:endParaRPr>
          </a:p>
        </p:txBody>
      </p:sp>
    </p:spTree>
    <p:extLst>
      <p:ext uri="{BB962C8B-B14F-4D97-AF65-F5344CB8AC3E}">
        <p14:creationId xmlns:p14="http://schemas.microsoft.com/office/powerpoint/2010/main" val="41115076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Note that when you leave a comment, a notification will be sent to these people:</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The first person is the author of the question and answer that you left a comment on</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The second person is the one who you mention in your comment</a:t>
            </a:r>
            <a:endParaRPr lang="fa-IR" sz="1800" b="0" strike="noStrike" spc="-1" dirty="0">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184</a:t>
            </a:fld>
            <a:endParaRPr lang="en-US" sz="1200" b="0" strike="noStrike" spc="-1">
              <a:latin typeface="Times New Roman"/>
            </a:endParaRPr>
          </a:p>
        </p:txBody>
      </p:sp>
    </p:spTree>
    <p:extLst>
      <p:ext uri="{BB962C8B-B14F-4D97-AF65-F5344CB8AC3E}">
        <p14:creationId xmlns:p14="http://schemas.microsoft.com/office/powerpoint/2010/main" val="26175668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To mention someone, just put @ in the comment and the name of that user, which </a:t>
            </a:r>
            <a:r>
              <a:rPr lang="en-US" sz="1800" b="0" strike="noStrike" spc="-1" dirty="0" err="1">
                <a:latin typeface="Arial"/>
                <a:cs typeface="B Kamran"/>
              </a:rPr>
              <a:t>stackoverflow</a:t>
            </a:r>
            <a:r>
              <a:rPr lang="en-US" sz="1800" b="0" strike="noStrike" spc="-1" dirty="0">
                <a:latin typeface="Arial"/>
                <a:cs typeface="B Kamran"/>
              </a:rPr>
              <a:t> automatically shows a list of available users for that post which is limited to the users who either wrote the post or left a comment under that post, and note that you can only mention one person.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I recommend that you read the second link for more details</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185</a:t>
            </a:fld>
            <a:endParaRPr lang="en-US" sz="1200" b="0" strike="noStrike" spc="-1">
              <a:latin typeface="Times New Roman"/>
            </a:endParaRPr>
          </a:p>
        </p:txBody>
      </p:sp>
    </p:spTree>
    <p:extLst>
      <p:ext uri="{BB962C8B-B14F-4D97-AF65-F5344CB8AC3E}">
        <p14:creationId xmlns:p14="http://schemas.microsoft.com/office/powerpoint/2010/main" val="129759187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Well, so far we have learned about down vote and its alternatives. Just keep in mind that it is better to act more helpful rather than just clicking downvote or adding non constructive comments, also avoid binary approach, usually there is no absolute wrong or right or pure black or white and most of the time it is something between. many questions will improve with the third item, which is your comment and editing, because sometimes we humans cannot pay attention to everything carefully and we are not able to consider all aspects at first, but the people who are outside the pit can help and guide us, and in this way, a more productive environment is formed!</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Try to not to fight in discussions with users who commented on your posts and also if you received downvotes, it doesn’t mean that those users necessarily downvoted you so you shouldn’t get upset from them.</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en-US" sz="1800" b="0" strike="noStrike" spc="-1" dirty="0">
              <a:latin typeface="Arial"/>
              <a:cs typeface="B Kamran"/>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latin typeface="Arial"/>
                <a:cs typeface="B Kamran"/>
              </a:rPr>
              <a:t>Finally, I recommend reading this link to learn more about flagging</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186</a:t>
            </a:fld>
            <a:endParaRPr lang="en-US" sz="1200" b="0" strike="noStrike" spc="-1">
              <a:latin typeface="Times New Roman"/>
            </a:endParaRPr>
          </a:p>
        </p:txBody>
      </p:sp>
    </p:spTree>
    <p:extLst>
      <p:ext uri="{BB962C8B-B14F-4D97-AF65-F5344CB8AC3E}">
        <p14:creationId xmlns:p14="http://schemas.microsoft.com/office/powerpoint/2010/main" val="12102955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a:lnSpc>
                <a:spcPct val="107000"/>
              </a:lnSpc>
              <a:spcBef>
                <a:spcPts val="799"/>
              </a:spcBef>
              <a:buNone/>
              <a:tabLst>
                <a:tab pos="0" algn="l"/>
              </a:tabLst>
            </a:pPr>
            <a:r>
              <a:rPr lang="en-US" sz="1800" b="0" strike="noStrike" spc="-1" dirty="0">
                <a:latin typeface="Arial"/>
              </a:rPr>
              <a:t>The first and most common reason for closing a question is being a </a:t>
            </a:r>
            <a:r>
              <a:rPr lang="en-US" sz="1800" b="0" strike="noStrike" spc="-1" dirty="0" err="1">
                <a:latin typeface="Arial"/>
              </a:rPr>
              <a:t>dupliacte</a:t>
            </a:r>
            <a:r>
              <a:rPr lang="en-US" sz="1800" b="0" strike="noStrike" spc="-1" dirty="0">
                <a:latin typeface="Arial"/>
              </a:rPr>
              <a:t>.</a:t>
            </a:r>
          </a:p>
          <a:p>
            <a:pPr marL="411480" algn="just" rtl="0">
              <a:lnSpc>
                <a:spcPct val="107000"/>
              </a:lnSpc>
              <a:spcBef>
                <a:spcPts val="799"/>
              </a:spcBef>
              <a:buNone/>
              <a:tabLst>
                <a:tab pos="0" algn="l"/>
              </a:tabLst>
            </a:pPr>
            <a:r>
              <a:rPr lang="en-US" sz="1800" b="0" strike="noStrike" spc="-1" dirty="0">
                <a:latin typeface="Arial"/>
              </a:rPr>
              <a:t>That is, even though your question may be on-topic, but it may get closed and you may even receive negative scores.</a:t>
            </a:r>
          </a:p>
          <a:p>
            <a:pPr marL="411480" algn="just" rtl="0">
              <a:lnSpc>
                <a:spcPct val="107000"/>
              </a:lnSpc>
              <a:spcBef>
                <a:spcPts val="799"/>
              </a:spcBef>
              <a:buNone/>
              <a:tabLst>
                <a:tab pos="0" algn="l"/>
              </a:tabLst>
            </a:pPr>
            <a:r>
              <a:rPr lang="en-US" sz="1800" b="0" strike="noStrike" spc="-1" dirty="0">
                <a:latin typeface="Arial"/>
              </a:rPr>
              <a:t>And the reason most of the time is many people do not know how to search or are careless about it</a:t>
            </a: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187</a:t>
            </a:fld>
            <a:endParaRPr lang="en-US" sz="1200" b="0" strike="noStrike" spc="-1">
              <a:latin typeface="Times New Roman"/>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a:lnSpc>
                <a:spcPct val="107000"/>
              </a:lnSpc>
              <a:spcBef>
                <a:spcPts val="799"/>
              </a:spcBef>
              <a:buNone/>
              <a:tabLst>
                <a:tab pos="0" algn="l"/>
              </a:tabLst>
            </a:pPr>
            <a:r>
              <a:rPr lang="en-US" sz="1800" b="0" strike="noStrike" spc="-1" dirty="0">
                <a:latin typeface="Arial"/>
              </a:rPr>
              <a:t>and unfortunately </a:t>
            </a:r>
            <a:r>
              <a:rPr lang="en-US" sz="1800" b="0" strike="noStrike" spc="-1" dirty="0">
                <a:latin typeface="Comic Sans MS"/>
                <a:cs typeface="B Kamran"/>
              </a:rPr>
              <a:t>As you can see, it has led to more than 600,000 duplicated questions</a:t>
            </a:r>
            <a:endParaRPr lang="fa-IR" sz="1800" b="0" strike="noStrike" spc="-1" dirty="0">
              <a:latin typeface="Comic Sans MS"/>
              <a:cs typeface="B Kamran"/>
            </a:endParaRP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188</a:t>
            </a:fld>
            <a:endParaRPr lang="en-US" sz="1200" b="0" strike="noStrike" spc="-1">
              <a:latin typeface="Times New Roman"/>
            </a:endParaRPr>
          </a:p>
        </p:txBody>
      </p:sp>
    </p:spTree>
    <p:extLst>
      <p:ext uri="{BB962C8B-B14F-4D97-AF65-F5344CB8AC3E}">
        <p14:creationId xmlns:p14="http://schemas.microsoft.com/office/powerpoint/2010/main" val="205452084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a:lnSpc>
                <a:spcPct val="107000"/>
              </a:lnSpc>
              <a:spcBef>
                <a:spcPts val="799"/>
              </a:spcBef>
              <a:buNone/>
              <a:tabLst>
                <a:tab pos="0" algn="l"/>
              </a:tabLst>
            </a:pPr>
            <a:r>
              <a:rPr lang="en-US" sz="1800" b="0" strike="noStrike" spc="-1" dirty="0">
                <a:latin typeface="Arial"/>
              </a:rPr>
              <a:t>which more than 400 thousand of those question have been closed without any upvotes and  </a:t>
            </a:r>
            <a:r>
              <a:rPr lang="en-US" sz="1800" b="0" strike="noStrike" spc="-1" dirty="0" err="1">
                <a:latin typeface="Arial"/>
              </a:rPr>
              <a:t>alot</a:t>
            </a:r>
            <a:r>
              <a:rPr lang="en-US" sz="1800" b="0" strike="noStrike" spc="-1" dirty="0">
                <a:latin typeface="Arial"/>
              </a:rPr>
              <a:t> of them even  got lots of down votes!</a:t>
            </a: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189</a:t>
            </a:fld>
            <a:endParaRPr lang="en-US" sz="1200" b="0" strike="noStrike" spc="-1">
              <a:latin typeface="Times New Roman"/>
            </a:endParaRPr>
          </a:p>
        </p:txBody>
      </p:sp>
    </p:spTree>
    <p:extLst>
      <p:ext uri="{BB962C8B-B14F-4D97-AF65-F5344CB8AC3E}">
        <p14:creationId xmlns:p14="http://schemas.microsoft.com/office/powerpoint/2010/main" val="418274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3200" b="0" i="0" dirty="0">
                <a:solidFill>
                  <a:srgbClr val="374151"/>
                </a:solidFill>
                <a:effectLst/>
                <a:latin typeface="Söhne"/>
              </a:rPr>
              <a:t>Incomplete learning forces you to memorize a lot of tips and put you in a tutorial maze, </a:t>
            </a:r>
            <a:r>
              <a:rPr lang="en-US" sz="2000" b="0" i="0" dirty="0">
                <a:solidFill>
                  <a:srgbClr val="374151"/>
                </a:solidFill>
                <a:effectLst/>
                <a:latin typeface="Söhne"/>
              </a:rPr>
              <a:t>or even worse, </a:t>
            </a:r>
            <a:endParaRPr lang="en-US"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19</a:t>
            </a:fld>
            <a:endParaRPr lang="en-US" sz="1200" b="0" strike="noStrike" spc="-1">
              <a:latin typeface="Times New Roman"/>
            </a:endParaRPr>
          </a:p>
        </p:txBody>
      </p:sp>
    </p:spTree>
    <p:extLst>
      <p:ext uri="{BB962C8B-B14F-4D97-AF65-F5344CB8AC3E}">
        <p14:creationId xmlns:p14="http://schemas.microsoft.com/office/powerpoint/2010/main" val="324791043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a:lnSpc>
                <a:spcPct val="107000"/>
              </a:lnSpc>
              <a:spcBef>
                <a:spcPts val="799"/>
              </a:spcBef>
              <a:buNone/>
              <a:tabLst>
                <a:tab pos="0" algn="l"/>
              </a:tabLst>
            </a:pPr>
            <a:r>
              <a:rPr lang="en-US" sz="1800" b="0" strike="noStrike" spc="-1" dirty="0">
                <a:latin typeface="Arial"/>
              </a:rPr>
              <a:t>if you're lucky, you might get a upvotes, but I don't recommend it in any way and try to avoid asking duplicate questions to get a positive score! Because most of these repeated questions that receive high scores are very old questions and the community and </a:t>
            </a:r>
            <a:r>
              <a:rPr lang="en-US" sz="1800" b="0" strike="noStrike" spc="-1" dirty="0" err="1">
                <a:latin typeface="Arial"/>
              </a:rPr>
              <a:t>stackoverflow</a:t>
            </a:r>
            <a:r>
              <a:rPr lang="en-US" sz="1800" b="0" strike="noStrike" spc="-1" dirty="0">
                <a:latin typeface="Arial"/>
              </a:rPr>
              <a:t> algorithms had not developed that much at that time, apart from this point, your work is not considered a positive activity for the community at all! In fact, you are spamming and it is unprofessional behavior!</a:t>
            </a:r>
          </a:p>
          <a:p>
            <a:pPr marL="411480" algn="just" rtl="0">
              <a:lnSpc>
                <a:spcPct val="107000"/>
              </a:lnSpc>
              <a:spcBef>
                <a:spcPts val="799"/>
              </a:spcBef>
              <a:buNone/>
              <a:tabLst>
                <a:tab pos="0" algn="l"/>
              </a:tabLst>
            </a:pPr>
            <a:r>
              <a:rPr lang="en-US" sz="1800" b="0" strike="noStrike" spc="-1" dirty="0">
                <a:latin typeface="Arial"/>
              </a:rPr>
              <a:t>So, we saw that searching on </a:t>
            </a:r>
            <a:r>
              <a:rPr lang="en-US" sz="1800" b="0" strike="noStrike" spc="-1" dirty="0" err="1">
                <a:latin typeface="Arial"/>
              </a:rPr>
              <a:t>stackoverflow</a:t>
            </a:r>
            <a:r>
              <a:rPr lang="en-US" sz="1800" b="0" strike="noStrike" spc="-1" dirty="0">
                <a:latin typeface="Arial"/>
              </a:rPr>
              <a:t> should not be overlooked, contrary to the opinion of many people! That's why I explained searching techniques in detail in a separate chapter to make sure that your question is not duplicate...</a:t>
            </a:r>
          </a:p>
          <a:p>
            <a:pPr marL="411480" algn="just" rtl="0">
              <a:lnSpc>
                <a:spcPct val="107000"/>
              </a:lnSpc>
              <a:spcBef>
                <a:spcPts val="799"/>
              </a:spcBef>
              <a:buNone/>
              <a:tabLst>
                <a:tab pos="0" algn="l"/>
              </a:tabLst>
            </a:pPr>
            <a:r>
              <a:rPr lang="en-US" sz="1800" b="0" strike="noStrike" spc="-1" dirty="0">
                <a:latin typeface="Arial"/>
              </a:rPr>
              <a:t>Let's go to the next important and common thing</a:t>
            </a: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190</a:t>
            </a:fld>
            <a:endParaRPr lang="en-US" sz="1200" b="0" strike="noStrike" spc="-1">
              <a:latin typeface="Times New Roman"/>
            </a:endParaRPr>
          </a:p>
        </p:txBody>
      </p:sp>
    </p:spTree>
    <p:extLst>
      <p:ext uri="{BB962C8B-B14F-4D97-AF65-F5344CB8AC3E}">
        <p14:creationId xmlns:p14="http://schemas.microsoft.com/office/powerpoint/2010/main" val="75997734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The second item, opinion based questions</a:t>
            </a:r>
          </a:p>
          <a:p>
            <a:pPr marL="457200" algn="just" rtl="0">
              <a:lnSpc>
                <a:spcPct val="107000"/>
              </a:lnSpc>
              <a:spcBef>
                <a:spcPts val="799"/>
              </a:spcBef>
              <a:buNone/>
              <a:tabLst>
                <a:tab pos="0" algn="l"/>
              </a:tabLst>
            </a:pPr>
            <a:r>
              <a:rPr lang="en-US" sz="1800" b="0" strike="noStrike" spc="-1" dirty="0">
                <a:latin typeface="Comic Sans MS"/>
                <a:cs typeface="B Kamran"/>
              </a:rPr>
              <a:t>  Some questions are debatable, it means that the answer most of the time is based on the user’s taste way of thinking liking, it’s more of a opinion rather than a practical knowledge or experience, so the opinion of different people can be different for those ones, therefore these questions are not good fit for </a:t>
            </a:r>
            <a:r>
              <a:rPr lang="en-US" sz="1800" b="0" strike="noStrike" spc="-1" dirty="0" err="1">
                <a:latin typeface="Comic Sans MS"/>
                <a:cs typeface="B Kamran"/>
              </a:rPr>
              <a:t>stackoverflow</a:t>
            </a:r>
            <a:r>
              <a:rPr lang="en-US" sz="1800" b="0" strike="noStrike" spc="-1" dirty="0">
                <a:latin typeface="Comic Sans MS"/>
                <a:cs typeface="B Kamran"/>
              </a:rPr>
              <a:t>, because in </a:t>
            </a:r>
            <a:r>
              <a:rPr lang="en-US" sz="1800" b="0" strike="noStrike" spc="-1" dirty="0" err="1">
                <a:latin typeface="Comic Sans MS"/>
                <a:cs typeface="B Kamran"/>
              </a:rPr>
              <a:t>stackoverflow</a:t>
            </a:r>
            <a:r>
              <a:rPr lang="en-US" sz="1800" b="0" strike="noStrike" spc="-1" dirty="0">
                <a:latin typeface="Comic Sans MS"/>
                <a:cs typeface="B Kamran"/>
              </a:rPr>
              <a:t> you have to just ask a question/problem, get a definitive answer and go! Therefore, if you think that your question may lead to different opinions, it is better not to ask because it may get a down-vote/close vote! For example</a:t>
            </a:r>
          </a:p>
          <a:p>
            <a:pPr marL="800100" lvl="1" indent="-342900">
              <a:buClr>
                <a:srgbClr val="232629"/>
              </a:buClr>
              <a:buFont typeface="Arial" panose="020B0604020202020204" pitchFamily="34" charset="0"/>
              <a:buChar char="•"/>
            </a:pPr>
            <a:endParaRPr lang="en-US" sz="1800" b="0" strike="noStrike" spc="-1" dirty="0">
              <a:solidFill>
                <a:srgbClr val="232629"/>
              </a:solidFill>
              <a:latin typeface="Comic Sans MS"/>
              <a:cs typeface="B Kamran"/>
            </a:endParaRPr>
          </a:p>
          <a:p>
            <a:pPr marL="800100" lvl="1" indent="-342900">
              <a:buClr>
                <a:srgbClr val="232629"/>
              </a:buClr>
              <a:buFont typeface="Arial" panose="020B0604020202020204" pitchFamily="34" charset="0"/>
              <a:buChar char="•"/>
            </a:pPr>
            <a:r>
              <a:rPr lang="en-US" sz="1800" spc="-1" dirty="0">
                <a:solidFill>
                  <a:srgbClr val="232629"/>
                </a:solidFill>
                <a:latin typeface="-apple-system"/>
              </a:rPr>
              <a:t>What is the best programming language?</a:t>
            </a:r>
            <a:endParaRPr lang="fa-IR" sz="1800" spc="-1" dirty="0">
              <a:solidFill>
                <a:srgbClr val="232629"/>
              </a:solidFill>
              <a:latin typeface="-apple-system"/>
            </a:endParaRPr>
          </a:p>
          <a:p>
            <a:pPr marL="800100" lvl="1" indent="-342900">
              <a:buClr>
                <a:srgbClr val="232629"/>
              </a:buClr>
              <a:buFont typeface="Arial" panose="020B0604020202020204" pitchFamily="34" charset="0"/>
              <a:buChar char="•"/>
            </a:pPr>
            <a:r>
              <a:rPr lang="en-US" sz="1800" spc="-1" dirty="0">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1800" i="0" dirty="0">
                <a:solidFill>
                  <a:srgbClr val="282829"/>
                </a:solidFill>
                <a:effectLst/>
                <a:latin typeface="-apple-system"/>
              </a:rPr>
              <a:t>Is using </a:t>
            </a:r>
            <a:r>
              <a:rPr lang="en-US" sz="1800" i="0" dirty="0" err="1">
                <a:solidFill>
                  <a:srgbClr val="282829"/>
                </a:solidFill>
                <a:effectLst/>
                <a:latin typeface="-apple-system"/>
              </a:rPr>
              <a:t>vuejs</a:t>
            </a:r>
            <a:r>
              <a:rPr lang="en-US" sz="1800" i="0" dirty="0">
                <a:solidFill>
                  <a:srgbClr val="282829"/>
                </a:solidFill>
                <a:effectLst/>
                <a:latin typeface="-apple-system"/>
              </a:rPr>
              <a:t> better than </a:t>
            </a:r>
            <a:r>
              <a:rPr lang="en-US" sz="1800" i="0" dirty="0" err="1">
                <a:solidFill>
                  <a:srgbClr val="282829"/>
                </a:solidFill>
                <a:effectLst/>
                <a:latin typeface="-apple-system"/>
              </a:rPr>
              <a:t>reactjs</a:t>
            </a:r>
            <a:r>
              <a:rPr lang="en-US" sz="1800" i="0" dirty="0">
                <a:solidFill>
                  <a:srgbClr val="282829"/>
                </a:solidFill>
                <a:effectLst/>
                <a:latin typeface="-apple-system"/>
              </a:rPr>
              <a:t>?</a:t>
            </a:r>
          </a:p>
          <a:p>
            <a:pPr marL="800100" lvl="1" indent="-342900">
              <a:buClr>
                <a:srgbClr val="232629"/>
              </a:buClr>
              <a:buFont typeface="Arial" panose="020B0604020202020204" pitchFamily="34" charset="0"/>
              <a:buChar char="•"/>
            </a:pPr>
            <a:r>
              <a:rPr lang="en-US" sz="1800" spc="-1" dirty="0">
                <a:solidFill>
                  <a:srgbClr val="232629"/>
                </a:solidFill>
                <a:latin typeface="-apple-system"/>
              </a:rPr>
              <a:t>Is recoil better than redux?</a:t>
            </a:r>
          </a:p>
          <a:p>
            <a:pPr marL="800100" lvl="1" indent="-342900" rtl="0">
              <a:buClr>
                <a:srgbClr val="232629"/>
              </a:buClr>
              <a:buFont typeface="Arial" panose="020B0604020202020204" pitchFamily="34" charset="0"/>
              <a:buChar char="•"/>
            </a:pPr>
            <a:r>
              <a:rPr lang="en-US" sz="1800" spc="-1" dirty="0">
                <a:solidFill>
                  <a:srgbClr val="232629"/>
                </a:solidFill>
                <a:latin typeface="-apple-system"/>
              </a:rPr>
              <a:t>What is the best Folder Structure?</a:t>
            </a:r>
            <a:endParaRPr lang="en-US" sz="1800" b="0" strike="noStrike" spc="-1" dirty="0">
              <a:solidFill>
                <a:srgbClr val="232629"/>
              </a:solidFill>
              <a:latin typeface="Comic Sans MS"/>
            </a:endParaRPr>
          </a:p>
          <a:p>
            <a:pPr marL="457200" lvl="1" indent="0" rtl="0">
              <a:buClr>
                <a:srgbClr val="232629"/>
              </a:buClr>
              <a:buFont typeface="Arial" panose="020B0604020202020204" pitchFamily="34" charset="0"/>
              <a:buNone/>
            </a:pPr>
            <a:r>
              <a:rPr lang="en-US" sz="1800" spc="-1" dirty="0">
                <a:solidFill>
                  <a:srgbClr val="232629"/>
                </a:solidFill>
                <a:latin typeface="-apple-system"/>
              </a:rPr>
              <a:t>And especially the questions related to “best practices”</a:t>
            </a:r>
          </a:p>
          <a:p>
            <a:pPr marL="457200" lvl="1" indent="0" rtl="0">
              <a:buClr>
                <a:srgbClr val="232629"/>
              </a:buClr>
              <a:buFont typeface="Arial" panose="020B0604020202020204" pitchFamily="34" charset="0"/>
              <a:buNone/>
            </a:pPr>
            <a:r>
              <a:rPr lang="en-US" sz="1800" spc="-1" dirty="0">
                <a:solidFill>
                  <a:srgbClr val="232629"/>
                </a:solidFill>
                <a:latin typeface="-apple-system"/>
              </a:rPr>
              <a:t>Of course, we also have a lot of questions about this model, which is not closed yet, and they still gets upvotes, but it depends on your luck whether strict managers will come to you at that time or not, but in general, you should know that they don't belong here and it's better to follow the rules, otherwise very soon </a:t>
            </a:r>
            <a:r>
              <a:rPr lang="en-US" sz="1800" spc="-1" dirty="0" err="1">
                <a:solidFill>
                  <a:srgbClr val="232629"/>
                </a:solidFill>
                <a:latin typeface="-apple-system"/>
              </a:rPr>
              <a:t>stackoverflow</a:t>
            </a:r>
            <a:r>
              <a:rPr lang="en-US" sz="1800" spc="-1" dirty="0">
                <a:solidFill>
                  <a:srgbClr val="232629"/>
                </a:solidFill>
                <a:latin typeface="-apple-system"/>
              </a:rPr>
              <a:t> will be flooded by Spams.</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191</a:t>
            </a:fld>
            <a:endParaRPr lang="en-US" sz="1200" b="0" strike="noStrike" spc="-1">
              <a:latin typeface="Times New Roman"/>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This type of question is often asked on Quora and Reddit.</a:t>
            </a:r>
          </a:p>
          <a:p>
            <a:pPr marL="457200" algn="just" rtl="0">
              <a:lnSpc>
                <a:spcPct val="107000"/>
              </a:lnSpc>
              <a:spcBef>
                <a:spcPts val="799"/>
              </a:spcBef>
              <a:buNone/>
              <a:tabLst>
                <a:tab pos="0" algn="l"/>
              </a:tabLst>
            </a:pPr>
            <a:r>
              <a:rPr lang="en-US" sz="1800" b="0" strike="noStrike" spc="-1" dirty="0">
                <a:latin typeface="Comic Sans MS"/>
                <a:cs typeface="B Kamran"/>
              </a:rPr>
              <a:t>  They exist for this type of questions, for example in Quora there is no section for adding details! You can just add a the title of the question!</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192</a:t>
            </a:fld>
            <a:endParaRPr lang="en-US" sz="1200" b="0" strike="noStrike" spc="-1">
              <a:latin typeface="Times New Roman"/>
            </a:endParaRPr>
          </a:p>
        </p:txBody>
      </p:sp>
    </p:spTree>
    <p:extLst>
      <p:ext uri="{BB962C8B-B14F-4D97-AF65-F5344CB8AC3E}">
        <p14:creationId xmlns:p14="http://schemas.microsoft.com/office/powerpoint/2010/main" val="323172518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An interesting feature of </a:t>
            </a:r>
            <a:r>
              <a:rPr lang="en-US" sz="1800" b="0" strike="noStrike" spc="-1" dirty="0" err="1">
                <a:latin typeface="Comic Sans MS"/>
                <a:cs typeface="B Kamran"/>
              </a:rPr>
              <a:t>quora</a:t>
            </a:r>
            <a:r>
              <a:rPr lang="en-US" sz="1800" b="0" strike="noStrike" spc="-1" dirty="0">
                <a:latin typeface="Comic Sans MS"/>
                <a:cs typeface="B Kamran"/>
              </a:rPr>
              <a:t> is that when you ask your question, you can ask other people to help you wit that! For example, here, if you think there are experts and may be able to guide you, you can search for their names and tag them.</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193</a:t>
            </a:fld>
            <a:endParaRPr lang="en-US" sz="1200" b="0" strike="noStrike" spc="-1">
              <a:latin typeface="Times New Roman"/>
            </a:endParaRPr>
          </a:p>
        </p:txBody>
      </p:sp>
    </p:spTree>
    <p:extLst>
      <p:ext uri="{BB962C8B-B14F-4D97-AF65-F5344CB8AC3E}">
        <p14:creationId xmlns:p14="http://schemas.microsoft.com/office/powerpoint/2010/main" val="170012424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Reddit also has more than 3 million and 600 thousand subreddits or subgroups, which more than 100 thousands of them are active. In fact, it has a subsite about almost every topic that you can go to and use, any topic you can think of. You can ask any questions, they give full answers, and there are serious and intense discussions, and it's a little more free than in other places.</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194</a:t>
            </a:fld>
            <a:endParaRPr lang="en-US" sz="1200" b="0" strike="noStrike" spc="-1">
              <a:latin typeface="Times New Roman"/>
            </a:endParaRPr>
          </a:p>
        </p:txBody>
      </p:sp>
    </p:spTree>
    <p:extLst>
      <p:ext uri="{BB962C8B-B14F-4D97-AF65-F5344CB8AC3E}">
        <p14:creationId xmlns:p14="http://schemas.microsoft.com/office/powerpoint/2010/main" val="308761726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ea typeface="Segoe UI"/>
              </a:rPr>
              <a:t>For example, one of the wonderful subreddits is this resume section, here you can post your resume by removing your main profile, and they will help you by </a:t>
            </a:r>
            <a:r>
              <a:rPr lang="en-US" sz="1800" b="0" strike="noStrike" spc="-1" dirty="0" err="1">
                <a:latin typeface="Comic Sans MS"/>
                <a:ea typeface="Segoe UI"/>
              </a:rPr>
              <a:t>giveing</a:t>
            </a:r>
            <a:r>
              <a:rPr lang="en-US" sz="1800" b="0" strike="noStrike" spc="-1" dirty="0">
                <a:latin typeface="Comic Sans MS"/>
                <a:ea typeface="Segoe UI"/>
              </a:rPr>
              <a:t> you feedback and comments.</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195</a:t>
            </a:fld>
            <a:endParaRPr lang="en-US" sz="1200" b="0" strike="noStrike" spc="-1">
              <a:latin typeface="Times New Roman"/>
            </a:endParaRPr>
          </a:p>
        </p:txBody>
      </p:sp>
    </p:spTree>
    <p:extLst>
      <p:ext uri="{BB962C8B-B14F-4D97-AF65-F5344CB8AC3E}">
        <p14:creationId xmlns:p14="http://schemas.microsoft.com/office/powerpoint/2010/main" val="15707321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Pay attention that, they have their own rules too, and you have to watch out for scammers in reddit, sometimes you will see a user with the title of manager or admin of that subreddit, for example, Facebook, Instagram, etc., comes and sends you messages.</a:t>
            </a:r>
          </a:p>
          <a:p>
            <a:pPr marL="457200" algn="just" rtl="0">
              <a:lnSpc>
                <a:spcPct val="107000"/>
              </a:lnSpc>
              <a:spcBef>
                <a:spcPts val="799"/>
              </a:spcBef>
              <a:buNone/>
              <a:tabLst>
                <a:tab pos="0" algn="l"/>
              </a:tabLst>
            </a:pPr>
            <a:r>
              <a:rPr lang="en-US" sz="1800" b="0" strike="noStrike" spc="-1" dirty="0">
                <a:latin typeface="Comic Sans MS"/>
                <a:cs typeface="B Kamran"/>
              </a:rPr>
              <a:t>  Be careful about them and because the real ones most of the time are not idle and won't send messages directly to people, most of the time they are very busy and they are just active on subreddit itself because they want to keep the subreddit active by questions and answers!</a:t>
            </a:r>
          </a:p>
          <a:p>
            <a:pPr marL="457200" algn="just" rtl="0">
              <a:lnSpc>
                <a:spcPct val="107000"/>
              </a:lnSpc>
              <a:spcBef>
                <a:spcPts val="799"/>
              </a:spcBef>
              <a:buNone/>
              <a:tabLst>
                <a:tab pos="0" algn="l"/>
              </a:tabLst>
            </a:pPr>
            <a:endParaRPr lang="en-US" sz="1800" b="0" strike="noStrike" spc="-1" dirty="0">
              <a:latin typeface="Comic Sans MS"/>
              <a:cs typeface="B Kamran"/>
            </a:endParaRPr>
          </a:p>
          <a:p>
            <a:pPr marL="457200" algn="just" rtl="0">
              <a:lnSpc>
                <a:spcPct val="107000"/>
              </a:lnSpc>
              <a:spcBef>
                <a:spcPts val="799"/>
              </a:spcBef>
              <a:buNone/>
              <a:tabLst>
                <a:tab pos="0" algn="l"/>
              </a:tabLst>
            </a:pPr>
            <a:r>
              <a:rPr lang="en-US" sz="1800" b="0" strike="noStrike" spc="-1" dirty="0">
                <a:latin typeface="Comic Sans MS"/>
                <a:cs typeface="B Kamran"/>
              </a:rPr>
              <a:t>So Make sure that you read these rules from the sidebar of these subreddits and from that section you can see who the admins are so that you don't get caught by scammers.</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196</a:t>
            </a:fld>
            <a:endParaRPr lang="en-US" sz="1200" b="0" strike="noStrike" spc="-1">
              <a:latin typeface="Times New Roman"/>
            </a:endParaRPr>
          </a:p>
        </p:txBody>
      </p:sp>
    </p:spTree>
    <p:extLst>
      <p:ext uri="{BB962C8B-B14F-4D97-AF65-F5344CB8AC3E}">
        <p14:creationId xmlns:p14="http://schemas.microsoft.com/office/powerpoint/2010/main" val="3196344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eaLnBrk="1" latinLnBrk="0" hangingPunct="1">
              <a:lnSpc>
                <a:spcPct val="107000"/>
              </a:lnSpc>
              <a:spcBef>
                <a:spcPts val="799"/>
              </a:spcBef>
              <a:spcAft>
                <a:spcPts val="0"/>
              </a:spcAft>
              <a:tabLst>
                <a:tab pos="0" algn="l"/>
              </a:tabLst>
            </a:pPr>
            <a:r>
              <a:rPr lang="en-US" sz="1800" b="0" kern="1200" spc="-1" dirty="0">
                <a:solidFill>
                  <a:srgbClr val="000000"/>
                </a:solidFill>
                <a:effectLst/>
                <a:latin typeface="Comic Sans MS" panose="030F0702030302020204" pitchFamily="66" charset="0"/>
                <a:ea typeface="DejaVu Sans"/>
                <a:cs typeface="Comic Sans MS" panose="030F0702030302020204" pitchFamily="66" charset="0"/>
              </a:rPr>
              <a:t>Therefore, take these two sites seriously and be sure to use them, especially in case of these questions that are opinion based.</a:t>
            </a:r>
          </a:p>
          <a:p>
            <a:pPr marL="457200" algn="just" rtl="0" eaLnBrk="1" latinLnBrk="0" hangingPunct="1">
              <a:lnSpc>
                <a:spcPct val="107000"/>
              </a:lnSpc>
              <a:spcBef>
                <a:spcPts val="799"/>
              </a:spcBef>
              <a:spcAft>
                <a:spcPts val="0"/>
              </a:spcAft>
              <a:tabLst>
                <a:tab pos="0" algn="l"/>
              </a:tabLst>
            </a:pPr>
            <a:r>
              <a:rPr lang="en-US" sz="1800" b="0" kern="1200" spc="-1" dirty="0">
                <a:solidFill>
                  <a:srgbClr val="000000"/>
                </a:solidFill>
                <a:effectLst/>
                <a:latin typeface="Comic Sans MS" panose="030F0702030302020204" pitchFamily="66" charset="0"/>
                <a:ea typeface="DejaVu Sans"/>
                <a:cs typeface="Comic Sans MS" panose="030F0702030302020204" pitchFamily="66" charset="0"/>
              </a:rPr>
              <a:t>  As an exercise, be sure to create an account on these two sites and search these questions here and check the results to see how they have been asked and how people answered them!</a:t>
            </a:r>
            <a:endParaRPr lang="fa-IR" sz="1800" b="0" kern="1200" spc="-1" dirty="0">
              <a:solidFill>
                <a:srgbClr val="000000"/>
              </a:solidFill>
              <a:effectLst/>
              <a:latin typeface="Comic Sans MS" panose="030F0702030302020204" pitchFamily="66" charset="0"/>
              <a:ea typeface="DejaVu Sans"/>
              <a:cs typeface="Comic Sans MS" panose="030F0702030302020204" pitchFamily="66" charset="0"/>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197</a:t>
            </a:fld>
            <a:endParaRPr lang="en-US" sz="1200" b="0" strike="noStrike" spc="-1">
              <a:latin typeface="Times New Roman"/>
            </a:endParaRPr>
          </a:p>
        </p:txBody>
      </p:sp>
    </p:spTree>
    <p:extLst>
      <p:ext uri="{BB962C8B-B14F-4D97-AF65-F5344CB8AC3E}">
        <p14:creationId xmlns:p14="http://schemas.microsoft.com/office/powerpoint/2010/main" val="10075110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And also Twitter is a very good option in addition to Reddit, </a:t>
            </a:r>
            <a:r>
              <a:rPr lang="en-US" sz="1800" b="0" strike="noStrike" spc="-1" dirty="0" err="1">
                <a:latin typeface="Comic Sans MS"/>
                <a:cs typeface="B Kamran"/>
              </a:rPr>
              <a:t>Quera</a:t>
            </a:r>
            <a:r>
              <a:rPr lang="en-US" sz="1800" b="0" strike="noStrike" spc="-1" dirty="0">
                <a:latin typeface="Comic Sans MS"/>
                <a:cs typeface="B Kamran"/>
              </a:rPr>
              <a:t>!</a:t>
            </a:r>
          </a:p>
          <a:p>
            <a:pPr marL="457200" algn="just" rtl="0">
              <a:lnSpc>
                <a:spcPct val="107000"/>
              </a:lnSpc>
              <a:spcBef>
                <a:spcPts val="799"/>
              </a:spcBef>
              <a:buNone/>
              <a:tabLst>
                <a:tab pos="0" algn="l"/>
              </a:tabLst>
            </a:pPr>
            <a:r>
              <a:rPr lang="en-US" sz="1800" b="0" strike="noStrike" spc="-1" dirty="0">
                <a:latin typeface="Comic Sans MS"/>
                <a:cs typeface="B Kamran"/>
              </a:rPr>
              <a:t>Almost all of the creators of various technologies and libraries from the creator of </a:t>
            </a:r>
            <a:r>
              <a:rPr lang="en-US" sz="1800" b="0" strike="noStrike" spc="-1" dirty="0" err="1">
                <a:latin typeface="Comic Sans MS"/>
                <a:cs typeface="B Kamran"/>
              </a:rPr>
              <a:t>vuejs</a:t>
            </a:r>
            <a:r>
              <a:rPr lang="en-US" sz="1800" b="0" strike="noStrike" spc="-1" dirty="0">
                <a:latin typeface="Comic Sans MS"/>
                <a:cs typeface="B Kamran"/>
              </a:rPr>
              <a:t>, and </a:t>
            </a:r>
            <a:r>
              <a:rPr lang="en-US" sz="1800" b="0" strike="noStrike" spc="-1" dirty="0" err="1">
                <a:latin typeface="Comic Sans MS"/>
                <a:cs typeface="B Kamran"/>
              </a:rPr>
              <a:t>solidjs</a:t>
            </a:r>
            <a:r>
              <a:rPr lang="en-US" sz="1800" b="0" strike="noStrike" spc="-1" dirty="0">
                <a:latin typeface="Comic Sans MS"/>
                <a:cs typeface="B Kamran"/>
              </a:rPr>
              <a:t>, and the main members of the </a:t>
            </a:r>
            <a:r>
              <a:rPr lang="en-US" sz="1800" b="0" strike="noStrike" spc="-1" dirty="0" err="1">
                <a:latin typeface="Comic Sans MS"/>
                <a:cs typeface="B Kamran"/>
              </a:rPr>
              <a:t>reactjs</a:t>
            </a:r>
            <a:r>
              <a:rPr lang="en-US" sz="1800" b="0" strike="noStrike" spc="-1" dirty="0">
                <a:latin typeface="Comic Sans MS"/>
                <a:cs typeface="B Kamran"/>
              </a:rPr>
              <a:t> teams, and whoever you think is here and if you ask a question, they might provide you a better answer than other people.</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198</a:t>
            </a:fld>
            <a:endParaRPr lang="en-US" sz="1200" b="0" strike="noStrike" spc="-1">
              <a:latin typeface="Times New Roman"/>
            </a:endParaRPr>
          </a:p>
        </p:txBody>
      </p:sp>
    </p:spTree>
    <p:extLst>
      <p:ext uri="{BB962C8B-B14F-4D97-AF65-F5344CB8AC3E}">
        <p14:creationId xmlns:p14="http://schemas.microsoft.com/office/powerpoint/2010/main" val="392597178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For example, it was always a question for me that why do they say that </a:t>
            </a:r>
            <a:r>
              <a:rPr lang="en-US" sz="1800" b="0" strike="noStrike" spc="-1" dirty="0" err="1">
                <a:latin typeface="Comic Sans MS"/>
                <a:cs typeface="B Kamran"/>
              </a:rPr>
              <a:t>vuejs</a:t>
            </a:r>
            <a:r>
              <a:rPr lang="en-US" sz="1800" b="0" strike="noStrike" spc="-1" dirty="0">
                <a:latin typeface="Comic Sans MS"/>
                <a:cs typeface="B Kamran"/>
              </a:rPr>
              <a:t>, angular, svelte are using magic but react doesn’t, and most of the time they don't even know the reason and they just repeat it, and I was looking for a logical reason.</a:t>
            </a:r>
          </a:p>
          <a:p>
            <a:pPr marL="457200" algn="just" rtl="0">
              <a:lnSpc>
                <a:spcPct val="107000"/>
              </a:lnSpc>
              <a:spcBef>
                <a:spcPts val="799"/>
              </a:spcBef>
              <a:buNone/>
              <a:tabLst>
                <a:tab pos="0" algn="l"/>
              </a:tabLst>
            </a:pPr>
            <a:r>
              <a:rPr lang="en-US" sz="1800" b="0" strike="noStrike" spc="-1" dirty="0">
                <a:latin typeface="Comic Sans MS"/>
                <a:cs typeface="B Kamran"/>
              </a:rPr>
              <a:t>I thought, what better place than twitter to directly ask the creator of these libraries and frameworks and get a direct answer, which might be a better answer than random guy’s answer on reddit or other sites!</a:t>
            </a:r>
          </a:p>
          <a:p>
            <a:pPr marL="457200" algn="just" rtl="0">
              <a:lnSpc>
                <a:spcPct val="107000"/>
              </a:lnSpc>
              <a:spcBef>
                <a:spcPts val="799"/>
              </a:spcBef>
              <a:buNone/>
              <a:tabLst>
                <a:tab pos="0" algn="l"/>
              </a:tabLst>
            </a:pPr>
            <a:r>
              <a:rPr lang="en-US" sz="1800" b="0" strike="noStrike" spc="-1" dirty="0">
                <a:latin typeface="Comic Sans MS"/>
                <a:cs typeface="B Kamran"/>
              </a:rPr>
              <a:t>I asked my question and you can see that Mr. Ryan </a:t>
            </a:r>
            <a:r>
              <a:rPr lang="en-US" sz="1800" b="0" strike="noStrike" spc="-1" dirty="0" err="1">
                <a:latin typeface="Comic Sans MS"/>
                <a:cs typeface="B Kamran"/>
              </a:rPr>
              <a:t>Carniato</a:t>
            </a:r>
            <a:r>
              <a:rPr lang="en-US" sz="1800" b="0" strike="noStrike" spc="-1" dirty="0">
                <a:latin typeface="Comic Sans MS"/>
                <a:cs typeface="B Kamran"/>
              </a:rPr>
              <a:t>, the creator of </a:t>
            </a:r>
            <a:r>
              <a:rPr lang="en-US" sz="1800" b="0" strike="noStrike" spc="-1" dirty="0" err="1">
                <a:latin typeface="Comic Sans MS"/>
                <a:cs typeface="B Kamran"/>
              </a:rPr>
              <a:t>solidjs</a:t>
            </a:r>
            <a:r>
              <a:rPr lang="en-US" sz="1800" b="0" strike="noStrike" spc="-1" dirty="0">
                <a:latin typeface="Comic Sans MS"/>
                <a:cs typeface="B Kamran"/>
              </a:rPr>
              <a:t>, which is similar to </a:t>
            </a:r>
            <a:r>
              <a:rPr lang="en-US" sz="1800" b="0" strike="noStrike" spc="-1" dirty="0" err="1">
                <a:latin typeface="Comic Sans MS"/>
                <a:cs typeface="B Kamran"/>
              </a:rPr>
              <a:t>reactjs</a:t>
            </a:r>
            <a:r>
              <a:rPr lang="en-US" sz="1800" b="0" strike="noStrike" spc="-1" dirty="0">
                <a:latin typeface="Comic Sans MS"/>
                <a:cs typeface="B Kamran"/>
              </a:rPr>
              <a:t> and is almost the fastest JavaScript framework in the world, came and shed some light on the questions.</a:t>
            </a:r>
          </a:p>
          <a:p>
            <a:pPr marL="457200" algn="just" rtl="0">
              <a:lnSpc>
                <a:spcPct val="107000"/>
              </a:lnSpc>
              <a:spcBef>
                <a:spcPts val="799"/>
              </a:spcBef>
              <a:buNone/>
              <a:tabLst>
                <a:tab pos="0" algn="l"/>
              </a:tabLst>
            </a:pPr>
            <a:endParaRPr lang="en-US" sz="1800" b="0" strike="noStrike" spc="-1" dirty="0">
              <a:latin typeface="Comic Sans MS"/>
              <a:cs typeface="B Kamran"/>
            </a:endParaRPr>
          </a:p>
          <a:p>
            <a:pPr marL="457200" algn="just" rtl="0">
              <a:lnSpc>
                <a:spcPct val="107000"/>
              </a:lnSpc>
              <a:spcBef>
                <a:spcPts val="799"/>
              </a:spcBef>
              <a:buNone/>
              <a:tabLst>
                <a:tab pos="0" algn="l"/>
              </a:tabLst>
            </a:pPr>
            <a:r>
              <a:rPr lang="en-US" sz="1800" b="0" strike="noStrike" spc="-1" dirty="0">
                <a:latin typeface="Comic Sans MS"/>
                <a:cs typeface="B Kamran"/>
              </a:rPr>
              <a:t>In my opinion It's great that you can access to expert people!</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199</a:t>
            </a:fld>
            <a:endParaRPr lang="en-US" sz="1200" b="0" strike="noStrike" spc="-1">
              <a:latin typeface="Times New Roman"/>
            </a:endParaRPr>
          </a:p>
        </p:txBody>
      </p:sp>
    </p:spTree>
    <p:extLst>
      <p:ext uri="{BB962C8B-B14F-4D97-AF65-F5344CB8AC3E}">
        <p14:creationId xmlns:p14="http://schemas.microsoft.com/office/powerpoint/2010/main" val="319321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2000" b="0" strike="noStrike" spc="-1" dirty="0">
                <a:latin typeface="Arial"/>
              </a:rPr>
              <a:t>This course is generally presented in 7 sections:</a:t>
            </a:r>
          </a:p>
          <a:p>
            <a:pPr marL="342900" indent="-342900" algn="l" rtl="0">
              <a:lnSpc>
                <a:spcPct val="100000"/>
              </a:lnSpc>
              <a:buFont typeface="Arial" panose="020B0604020202020204" pitchFamily="34" charset="0"/>
              <a:buChar char="•"/>
            </a:pPr>
            <a:r>
              <a:rPr lang="en-US" sz="2000" b="0" strike="noStrike" spc="-1" dirty="0">
                <a:latin typeface="Arial"/>
              </a:rPr>
              <a:t>In the first part, we talk about the introduction of </a:t>
            </a:r>
            <a:r>
              <a:rPr lang="en-US" sz="2000" b="0" strike="noStrike" spc="-1" dirty="0" err="1">
                <a:latin typeface="Arial"/>
              </a:rPr>
              <a:t>stackoverflow</a:t>
            </a:r>
            <a:r>
              <a:rPr lang="en-US" sz="2000" b="0" strike="noStrike" spc="-1" dirty="0">
                <a:latin typeface="Arial"/>
              </a:rPr>
              <a:t> and why we need it and is it good for a resume and how should we mention that in our resume.</a:t>
            </a:r>
          </a:p>
          <a:p>
            <a:pPr marL="342900" indent="-342900" algn="l" rtl="0">
              <a:lnSpc>
                <a:spcPct val="100000"/>
              </a:lnSpc>
              <a:buFont typeface="Arial" panose="020B0604020202020204" pitchFamily="34" charset="0"/>
              <a:buChar char="•"/>
            </a:pPr>
            <a:r>
              <a:rPr lang="en-US" sz="2000" b="0" strike="noStrike" spc="-1" dirty="0">
                <a:latin typeface="Arial"/>
              </a:rPr>
              <a:t>In the second part, we will discuss the first reason why we refer to </a:t>
            </a:r>
            <a:r>
              <a:rPr lang="en-US" sz="2000" b="0" strike="noStrike" spc="-1" dirty="0" err="1">
                <a:latin typeface="Arial"/>
              </a:rPr>
              <a:t>stackoverflow</a:t>
            </a:r>
            <a:r>
              <a:rPr lang="en-US" sz="2000" b="0" strike="noStrike" spc="-1" dirty="0">
                <a:latin typeface="Arial"/>
              </a:rPr>
              <a:t>, that is, how to ask a good and professional question so that our question does not get negative points or closed votes and as a result of professional question, we will get our answer faster!</a:t>
            </a:r>
          </a:p>
          <a:p>
            <a:pPr marL="342900" indent="-342900" algn="l" rtl="0">
              <a:lnSpc>
                <a:spcPct val="100000"/>
              </a:lnSpc>
              <a:buFont typeface="Arial" panose="020B0604020202020204" pitchFamily="34" charset="0"/>
              <a:buChar char="•"/>
            </a:pPr>
            <a:r>
              <a:rPr lang="en-US" sz="2000" b="0" strike="noStrike" spc="-1" dirty="0">
                <a:latin typeface="Arial"/>
              </a:rPr>
              <a:t>In the third part, by presenting numerous examples and examining their details, we will learn to how to avoid types of questions that may get negative points or even close votes!</a:t>
            </a:r>
          </a:p>
          <a:p>
            <a:pPr marL="342900" indent="-342900" algn="l" rtl="0">
              <a:lnSpc>
                <a:spcPct val="100000"/>
              </a:lnSpc>
              <a:buFont typeface="Arial" panose="020B0604020202020204" pitchFamily="34" charset="0"/>
              <a:buChar char="•"/>
            </a:pPr>
            <a:r>
              <a:rPr lang="en-US" sz="2000" b="0" strike="noStrike" spc="-1" dirty="0">
                <a:latin typeface="Arial"/>
              </a:rPr>
              <a:t>After that, In the next section, we will explain the best and most practical solutions for when our question/answer is downvoted or </a:t>
            </a:r>
            <a:r>
              <a:rPr lang="en-US" sz="2000" b="0" strike="noStrike" spc="-1" dirty="0" err="1">
                <a:latin typeface="Arial"/>
              </a:rPr>
              <a:t>closevoted</a:t>
            </a:r>
            <a:r>
              <a:rPr lang="en-US" sz="2000" b="0" strike="noStrike" spc="-1" dirty="0">
                <a:latin typeface="Arial"/>
              </a:rPr>
              <a:t>.</a:t>
            </a:r>
          </a:p>
          <a:p>
            <a:pPr marL="342900" indent="-342900" algn="l" rtl="0">
              <a:lnSpc>
                <a:spcPct val="100000"/>
              </a:lnSpc>
              <a:buFont typeface="Arial" panose="020B0604020202020204" pitchFamily="34" charset="0"/>
              <a:buChar char="•"/>
            </a:pPr>
            <a:r>
              <a:rPr lang="en-US" sz="2000" b="0" strike="noStrike" spc="-1" dirty="0">
                <a:latin typeface="Arial"/>
              </a:rPr>
              <a:t>In the fifth section, we discuss the professional search methods for questions and answers in </a:t>
            </a:r>
            <a:r>
              <a:rPr lang="en-US" sz="2000" b="0" strike="noStrike" spc="-1" dirty="0" err="1">
                <a:latin typeface="Arial"/>
              </a:rPr>
              <a:t>stackoverflow</a:t>
            </a:r>
            <a:r>
              <a:rPr lang="en-US" sz="2000" b="0" strike="noStrike" spc="-1" dirty="0">
                <a:latin typeface="Arial"/>
              </a:rPr>
              <a:t>, because many </a:t>
            </a:r>
            <a:r>
              <a:rPr lang="en-US" sz="2000" b="0" strike="noStrike" spc="-1" dirty="0" err="1">
                <a:latin typeface="Arial"/>
              </a:rPr>
              <a:t>Stackoverflow</a:t>
            </a:r>
            <a:r>
              <a:rPr lang="en-US" sz="2000" b="0" strike="noStrike" spc="-1" dirty="0">
                <a:latin typeface="Arial"/>
              </a:rPr>
              <a:t> users have problems with it and are not paying attention to it, and for this reason, they usually get the answers they need too late.</a:t>
            </a:r>
            <a:endParaRPr lang="fa-IR" sz="2000" b="0" strike="noStrike" spc="-1" dirty="0">
              <a:latin typeface="Arial"/>
            </a:endParaRPr>
          </a:p>
          <a:p>
            <a:pPr marL="342900" indent="-342900" algn="l" rtl="0">
              <a:lnSpc>
                <a:spcPct val="100000"/>
              </a:lnSpc>
              <a:buFont typeface="Arial" panose="020B0604020202020204" pitchFamily="34" charset="0"/>
              <a:buChar char="•"/>
            </a:pPr>
            <a:r>
              <a:rPr lang="en-US" sz="2000" b="0" strike="noStrike" spc="-1" dirty="0">
                <a:latin typeface="Arial"/>
              </a:rPr>
              <a:t>In the sixth part, along with a detailed review and practical examples, we will deal with the concern of many developers, that is, how to get more points in the shortest possible time.</a:t>
            </a:r>
          </a:p>
          <a:p>
            <a:pPr marL="342900" indent="-342900" algn="l" rtl="0">
              <a:lnSpc>
                <a:spcPct val="100000"/>
              </a:lnSpc>
              <a:buFont typeface="Arial" panose="020B0604020202020204" pitchFamily="34" charset="0"/>
              <a:buChar char="•"/>
            </a:pPr>
            <a:r>
              <a:rPr lang="en-US" sz="2000" b="0" strike="noStrike" spc="-1" dirty="0">
                <a:latin typeface="Arial"/>
              </a:rPr>
              <a:t>In the last part, we summarized the important points for your better progress</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2</a:t>
            </a:fld>
            <a:endParaRPr lang="en-US"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3200" b="0" i="0" dirty="0">
                <a:solidFill>
                  <a:srgbClr val="374151"/>
                </a:solidFill>
                <a:effectLst/>
                <a:latin typeface="Söhne"/>
              </a:rPr>
              <a:t>the dreaded tutorial circle hell where you make no progress. For example, watching multiple courses on the same topic in the hopes of discovering new practical notes can be frustrating. All of these factors can leave you unsure of how to move forward or what level you have reached and where to turn for guidance.</a:t>
            </a:r>
            <a:endParaRPr lang="en-US" sz="2000" b="0" strike="noStrike" spc="-1" dirty="0">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20</a:t>
            </a:fld>
            <a:endParaRPr lang="en-US" sz="1200" b="0" strike="noStrike" spc="-1">
              <a:latin typeface="Times New Roman"/>
            </a:endParaRPr>
          </a:p>
        </p:txBody>
      </p:sp>
    </p:spTree>
    <p:extLst>
      <p:ext uri="{BB962C8B-B14F-4D97-AF65-F5344CB8AC3E}">
        <p14:creationId xmlns:p14="http://schemas.microsoft.com/office/powerpoint/2010/main" val="32556267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Just be careful that they may not answer you because they have a lot of followers and they might be very busy, think that if everyone wants to ask a question, it will be  impossible for them to answer to all of them! Because first of all, their notification will gets flooded so first of all they can’t see your question at all! So do this carefully, because they might even mute or block you and you won't be able to mention them or see their tweets at all or comment under their tweets!</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200</a:t>
            </a:fld>
            <a:endParaRPr lang="en-US" sz="1200" b="0" strike="noStrike" spc="-1">
              <a:latin typeface="Times New Roman"/>
            </a:endParaRPr>
          </a:p>
        </p:txBody>
      </p:sp>
    </p:spTree>
    <p:extLst>
      <p:ext uri="{BB962C8B-B14F-4D97-AF65-F5344CB8AC3E}">
        <p14:creationId xmlns:p14="http://schemas.microsoft.com/office/powerpoint/2010/main" val="398768914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a:lnSpc>
                <a:spcPct val="107000"/>
              </a:lnSpc>
              <a:spcBef>
                <a:spcPts val="799"/>
              </a:spcBef>
              <a:buNone/>
              <a:tabLst>
                <a:tab pos="0" algn="l"/>
              </a:tabLst>
            </a:pPr>
            <a:r>
              <a:rPr lang="en-US" sz="1800" b="0" strike="noStrike" spc="-1" dirty="0">
                <a:latin typeface="Comic Sans MS"/>
                <a:cs typeface="B Kamran"/>
              </a:rPr>
              <a:t>So I suggest you try to make a connection with them, I mean somehow try get into their friend-zone!</a:t>
            </a:r>
          </a:p>
          <a:p>
            <a:pPr marL="457200" algn="just" rtl="0">
              <a:lnSpc>
                <a:spcPct val="107000"/>
              </a:lnSpc>
              <a:spcBef>
                <a:spcPts val="799"/>
              </a:spcBef>
              <a:buNone/>
              <a:tabLst>
                <a:tab pos="0" algn="l"/>
              </a:tabLst>
            </a:pPr>
            <a:r>
              <a:rPr lang="en-US" sz="1800" b="0" strike="noStrike" spc="-1" dirty="0">
                <a:latin typeface="Comic Sans MS"/>
                <a:cs typeface="B Kamran"/>
              </a:rPr>
              <a:t>To begin with, try to leave useful and relevant comments under their tweets, like them, that way after a while they will get to know you, and in this case they may pay more attention to your tweets and reply to you!</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201</a:t>
            </a:fld>
            <a:endParaRPr lang="en-US" sz="1200" b="0" strike="noStrike" spc="-1">
              <a:latin typeface="Times New Roman"/>
            </a:endParaRPr>
          </a:p>
        </p:txBody>
      </p:sp>
    </p:spTree>
    <p:extLst>
      <p:ext uri="{BB962C8B-B14F-4D97-AF65-F5344CB8AC3E}">
        <p14:creationId xmlns:p14="http://schemas.microsoft.com/office/powerpoint/2010/main" val="363265339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cs typeface="B Kamran"/>
              </a:rPr>
              <a:t>In addition to Twitter,</a:t>
            </a:r>
          </a:p>
          <a:p>
            <a:pPr marL="45720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cs typeface="B Kamran"/>
              </a:rPr>
              <a:t>  Some experts like Mr. Kyle Simpson, the author “You don’t know JS” series which are among the </a:t>
            </a:r>
            <a:r>
              <a:rPr lang="en-US" sz="1800" b="0" strike="noStrike" spc="-1" dirty="0" err="1">
                <a:latin typeface="Comic Sans MS"/>
                <a:cs typeface="B Kamran"/>
              </a:rPr>
              <a:t>the</a:t>
            </a:r>
            <a:r>
              <a:rPr lang="en-US" sz="1800" b="0" strike="noStrike" spc="-1" dirty="0">
                <a:latin typeface="Comic Sans MS"/>
                <a:cs typeface="B Kamran"/>
              </a:rPr>
              <a:t> most famous </a:t>
            </a:r>
            <a:r>
              <a:rPr lang="en-US" sz="1800" b="0" strike="noStrike" spc="-1" dirty="0" err="1">
                <a:latin typeface="Comic Sans MS"/>
                <a:cs typeface="B Kamran"/>
              </a:rPr>
              <a:t>javascript</a:t>
            </a:r>
            <a:r>
              <a:rPr lang="en-US" sz="1800" b="0" strike="noStrike" spc="-1" dirty="0">
                <a:latin typeface="Comic Sans MS"/>
                <a:cs typeface="B Kamran"/>
              </a:rPr>
              <a:t> books, are also active in Reddit and LinkedIn!</a:t>
            </a:r>
          </a:p>
          <a:p>
            <a:pPr marL="45720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dirty="0">
                <a:latin typeface="Comic Sans MS"/>
                <a:cs typeface="B Kamran"/>
              </a:rPr>
              <a:t>So try to use all platforms... but pay attention to the points we have said!</a:t>
            </a:r>
            <a:endParaRPr lang="fa-IR" sz="1800" b="0" strike="noStrike" spc="-1" dirty="0">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202</a:t>
            </a:fld>
            <a:endParaRPr lang="en-US" sz="1200" b="0" strike="noStrike" spc="-1">
              <a:latin typeface="Times New Roman"/>
            </a:endParaRPr>
          </a:p>
        </p:txBody>
      </p:sp>
    </p:spTree>
    <p:extLst>
      <p:ext uri="{BB962C8B-B14F-4D97-AF65-F5344CB8AC3E}">
        <p14:creationId xmlns:p14="http://schemas.microsoft.com/office/powerpoint/2010/main" val="3670255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PlaceHolder 1"/>
          <p:cNvSpPr>
            <a:spLocks noGrp="1" noRot="1" noChangeAspect="1"/>
          </p:cNvSpPr>
          <p:nvPr>
            <p:ph type="sldImg"/>
          </p:nvPr>
        </p:nvSpPr>
        <p:spPr>
          <a:xfrm>
            <a:off x="685800" y="1143000"/>
            <a:ext cx="5486400" cy="3086100"/>
          </a:xfrm>
          <a:prstGeom prst="rect">
            <a:avLst/>
          </a:prstGeom>
          <a:ln w="0">
            <a:noFill/>
          </a:ln>
        </p:spPr>
      </p:sp>
      <p:sp>
        <p:nvSpPr>
          <p:cNvPr id="8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Symbol"/>
              <a:buNone/>
            </a:pPr>
            <a:r>
              <a:rPr lang="en-US" sz="1800" b="0" strike="noStrike" spc="-1" dirty="0">
                <a:latin typeface="Comic Sans MS"/>
                <a:ea typeface="Segoe UI"/>
              </a:rPr>
              <a:t>Also, questions about</a:t>
            </a:r>
          </a:p>
          <a:p>
            <a:pPr marL="0" indent="0" algn="just" rtl="0">
              <a:lnSpc>
                <a:spcPct val="107000"/>
              </a:lnSpc>
              <a:buClr>
                <a:srgbClr val="000000"/>
              </a:buClr>
              <a:buFont typeface="Symbol"/>
              <a:buNone/>
            </a:pPr>
            <a:r>
              <a:rPr lang="en-US" sz="1800" b="0" strike="noStrike" spc="-1" dirty="0">
                <a:latin typeface="Comic Sans MS"/>
                <a:ea typeface="Segoe UI"/>
              </a:rPr>
              <a:t> "Which book/course/tool/library/resource is better and what do you suggest?" </a:t>
            </a:r>
          </a:p>
          <a:p>
            <a:pPr marL="0" indent="0" algn="just" rtl="0">
              <a:lnSpc>
                <a:spcPct val="107000"/>
              </a:lnSpc>
              <a:buClr>
                <a:srgbClr val="000000"/>
              </a:buClr>
              <a:buFont typeface="Symbol"/>
              <a:buNone/>
            </a:pPr>
            <a:r>
              <a:rPr lang="en-US" sz="1800" b="0" strike="noStrike" spc="-1" dirty="0">
                <a:latin typeface="Comic Sans MS"/>
                <a:ea typeface="Segoe UI"/>
              </a:rPr>
              <a:t>These types of questions will also get closed, because these questions are also based on people's personal opinion, and worse than that, they may turn into spamming and marketing, </a:t>
            </a:r>
            <a:r>
              <a:rPr lang="en-US" sz="1800" b="0" strike="noStrike" spc="-1" dirty="0" err="1">
                <a:latin typeface="Comic Sans MS"/>
                <a:ea typeface="Segoe UI"/>
              </a:rPr>
              <a:t>stackoverflow</a:t>
            </a:r>
            <a:r>
              <a:rPr lang="en-US" sz="1800" b="0" strike="noStrike" spc="-1" dirty="0">
                <a:latin typeface="Comic Sans MS"/>
                <a:ea typeface="Segoe UI"/>
              </a:rPr>
              <a:t> will gets flooded by these kind of marketing posts.</a:t>
            </a:r>
          </a:p>
          <a:p>
            <a:pPr marL="0" indent="0" algn="just" rtl="0">
              <a:lnSpc>
                <a:spcPct val="107000"/>
              </a:lnSpc>
              <a:buClr>
                <a:srgbClr val="000000"/>
              </a:buClr>
              <a:buFont typeface="Symbol"/>
              <a:buNone/>
            </a:pPr>
            <a:r>
              <a:rPr lang="en-US" sz="1800" b="0" strike="noStrike" spc="-1" dirty="0">
                <a:latin typeface="Comic Sans MS"/>
                <a:ea typeface="Segoe UI"/>
              </a:rPr>
              <a:t>So be careful, these questions are not a good fit for </a:t>
            </a:r>
            <a:r>
              <a:rPr lang="en-US" sz="1800" b="0" strike="noStrike" spc="-1" dirty="0" err="1">
                <a:latin typeface="Comic Sans MS"/>
                <a:ea typeface="Segoe UI"/>
              </a:rPr>
              <a:t>stackoverflow</a:t>
            </a:r>
            <a:r>
              <a:rPr lang="en-US" sz="1800" b="0" strike="noStrike" spc="-1" dirty="0">
                <a:latin typeface="Comic Sans MS"/>
                <a:ea typeface="Segoe UI"/>
              </a:rPr>
              <a:t>!</a:t>
            </a:r>
            <a:endParaRPr lang="fa-IR" sz="1800" b="0" strike="noStrike" spc="-1" dirty="0">
              <a:latin typeface="Comic Sans MS"/>
              <a:ea typeface="Segoe UI"/>
            </a:endParaRPr>
          </a:p>
        </p:txBody>
      </p:sp>
      <p:sp>
        <p:nvSpPr>
          <p:cNvPr id="866"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C9EA354-AA78-4001-ABDF-516CA0D0A1B0}" type="slidenum">
              <a:rPr lang="en-US" sz="1200" b="0" strike="noStrike" spc="-1">
                <a:latin typeface="Times New Roman"/>
              </a:rPr>
              <a:t>203</a:t>
            </a:fld>
            <a:endParaRPr lang="en-US" sz="1200" b="0" strike="noStrike" spc="-1">
              <a:latin typeface="Times New Roman"/>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PlaceHolder 1"/>
          <p:cNvSpPr>
            <a:spLocks noGrp="1" noRot="1" noChangeAspect="1"/>
          </p:cNvSpPr>
          <p:nvPr>
            <p:ph type="sldImg"/>
          </p:nvPr>
        </p:nvSpPr>
        <p:spPr>
          <a:xfrm>
            <a:off x="685800" y="1143000"/>
            <a:ext cx="5486400" cy="3086100"/>
          </a:xfrm>
          <a:prstGeom prst="rect">
            <a:avLst/>
          </a:prstGeom>
          <a:ln w="0">
            <a:noFill/>
          </a:ln>
        </p:spPr>
      </p:sp>
      <p:sp>
        <p:nvSpPr>
          <p:cNvPr id="8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Symbol"/>
              <a:buNone/>
            </a:pPr>
            <a:r>
              <a:rPr lang="en-US" sz="1800" b="0" strike="noStrike" spc="-1" dirty="0">
                <a:latin typeface="Arial"/>
              </a:rPr>
              <a:t>Again, I recommend you to use reddit and </a:t>
            </a:r>
            <a:r>
              <a:rPr lang="en-US" sz="1800" b="0" strike="noStrike" spc="-1" dirty="0" err="1">
                <a:latin typeface="Arial"/>
              </a:rPr>
              <a:t>quora</a:t>
            </a:r>
            <a:r>
              <a:rPr lang="en-US" sz="1800" b="0" strike="noStrike" spc="-1" dirty="0">
                <a:latin typeface="Arial"/>
              </a:rPr>
              <a:t>  which are very good  especially for these kind of questions</a:t>
            </a:r>
          </a:p>
        </p:txBody>
      </p:sp>
      <p:sp>
        <p:nvSpPr>
          <p:cNvPr id="866"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C9EA354-AA78-4001-ABDF-516CA0D0A1B0}" type="slidenum">
              <a:rPr lang="en-US" sz="1200" b="0" strike="noStrike" spc="-1">
                <a:latin typeface="Times New Roman"/>
              </a:rPr>
              <a:t>204</a:t>
            </a:fld>
            <a:endParaRPr lang="en-US" sz="1200" b="0" strike="noStrike" spc="-1">
              <a:latin typeface="Times New Roman"/>
            </a:endParaRPr>
          </a:p>
        </p:txBody>
      </p:sp>
    </p:spTree>
    <p:extLst>
      <p:ext uri="{BB962C8B-B14F-4D97-AF65-F5344CB8AC3E}">
        <p14:creationId xmlns:p14="http://schemas.microsoft.com/office/powerpoint/2010/main" val="161559092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PlaceHolder 1"/>
          <p:cNvSpPr>
            <a:spLocks noGrp="1" noRot="1" noChangeAspect="1"/>
          </p:cNvSpPr>
          <p:nvPr>
            <p:ph type="sldImg"/>
          </p:nvPr>
        </p:nvSpPr>
        <p:spPr>
          <a:xfrm>
            <a:off x="685800" y="1143000"/>
            <a:ext cx="5486400" cy="3086100"/>
          </a:xfrm>
          <a:prstGeom prst="rect">
            <a:avLst/>
          </a:prstGeom>
          <a:ln w="0">
            <a:noFill/>
          </a:ln>
        </p:spPr>
      </p:sp>
      <p:sp>
        <p:nvSpPr>
          <p:cNvPr id="8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Symbol"/>
              <a:buNone/>
            </a:pPr>
            <a:r>
              <a:rPr lang="en-US" sz="1800" b="0" strike="noStrike" spc="-1" dirty="0">
                <a:latin typeface="Arial"/>
              </a:rPr>
              <a:t>Questions that seek help to debug the code, such as "why isn't this code working?" will be closed, because the title of the question does not show what the problem is! Therefore, you should add the need or problem/error you encountered + the effort you </a:t>
            </a:r>
            <a:r>
              <a:rPr lang="en-US" sz="1800" b="0" strike="noStrike" spc="-1" dirty="0" err="1">
                <a:latin typeface="Arial"/>
              </a:rPr>
              <a:t>made,to</a:t>
            </a:r>
            <a:r>
              <a:rPr lang="en-US" sz="1800" b="0" strike="noStrike" spc="-1" dirty="0">
                <a:latin typeface="Arial"/>
              </a:rPr>
              <a:t> make it a suitable question for </a:t>
            </a:r>
            <a:r>
              <a:rPr lang="en-US" sz="1800" b="0" strike="noStrike" spc="-1" dirty="0" err="1">
                <a:latin typeface="Arial"/>
              </a:rPr>
              <a:t>Stackoverflow</a:t>
            </a:r>
            <a:r>
              <a:rPr lang="en-US" sz="1800" b="0" strike="noStrike" spc="-1" dirty="0">
                <a:latin typeface="Arial"/>
              </a:rPr>
              <a:t>.</a:t>
            </a:r>
          </a:p>
        </p:txBody>
      </p:sp>
      <p:sp>
        <p:nvSpPr>
          <p:cNvPr id="869"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021A4D-B6A0-4CB8-9BB8-FFD9975FC9F3}" type="slidenum">
              <a:rPr lang="en-US" sz="1200" b="0" strike="noStrike" spc="-1">
                <a:latin typeface="Times New Roman"/>
              </a:rPr>
              <a:t>205</a:t>
            </a:fld>
            <a:endParaRPr lang="en-US" sz="1200" b="0" strike="noStrike" spc="-1">
              <a:latin typeface="Times New Roman"/>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PlaceHolder 1"/>
          <p:cNvSpPr>
            <a:spLocks noGrp="1" noRot="1" noChangeAspect="1"/>
          </p:cNvSpPr>
          <p:nvPr>
            <p:ph type="sldImg"/>
          </p:nvPr>
        </p:nvSpPr>
        <p:spPr>
          <a:xfrm>
            <a:off x="685800" y="1143000"/>
            <a:ext cx="5486400" cy="3086100"/>
          </a:xfrm>
          <a:prstGeom prst="rect">
            <a:avLst/>
          </a:prstGeom>
          <a:ln w="0">
            <a:noFill/>
          </a:ln>
        </p:spPr>
      </p:sp>
      <p:sp>
        <p:nvSpPr>
          <p:cNvPr id="8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Arial"/>
              </a:rPr>
              <a:t>But in reality, it depends on your luck, you can see that all of these questions are exactly the same, some got upvotes, some got downvotes and </a:t>
            </a:r>
            <a:r>
              <a:rPr lang="en-US" sz="1800" b="0" strike="noStrike" spc="-1" dirty="0" err="1">
                <a:latin typeface="Arial"/>
              </a:rPr>
              <a:t>alsosome</a:t>
            </a:r>
            <a:r>
              <a:rPr lang="en-US" sz="1800" b="0" strike="noStrike" spc="-1" dirty="0">
                <a:latin typeface="Arial"/>
              </a:rPr>
              <a:t> got closed!</a:t>
            </a:r>
          </a:p>
          <a:p>
            <a:pPr algn="just" rtl="0">
              <a:lnSpc>
                <a:spcPct val="107000"/>
              </a:lnSpc>
              <a:spcBef>
                <a:spcPts val="799"/>
              </a:spcBef>
              <a:buNone/>
              <a:tabLst>
                <a:tab pos="0" algn="l"/>
              </a:tabLst>
            </a:pPr>
            <a:r>
              <a:rPr lang="en-US" sz="1800" b="0" strike="noStrike" spc="-1" dirty="0">
                <a:latin typeface="Arial"/>
              </a:rPr>
              <a:t>In fact, it's the same issue as I have said before, we live in the world of humans, and some people will see your post in a period of time that they don't care about at all and just the thinking wow someone needs help, well, let's go help and see what's going on! </a:t>
            </a:r>
          </a:p>
          <a:p>
            <a:pPr algn="just" rtl="0">
              <a:lnSpc>
                <a:spcPct val="107000"/>
              </a:lnSpc>
              <a:spcBef>
                <a:spcPts val="799"/>
              </a:spcBef>
              <a:buNone/>
              <a:tabLst>
                <a:tab pos="0" algn="l"/>
              </a:tabLst>
            </a:pPr>
            <a:r>
              <a:rPr lang="en-US" sz="1800" b="0" strike="noStrike" spc="-1" dirty="0">
                <a:latin typeface="Arial"/>
              </a:rPr>
              <a:t>But at another time, you may encounter with some people who are strict and they say, "No, my dear, this question is not here or it should be corrected", so at these times you ay get downvotes and your question may gets closed too.</a:t>
            </a:r>
          </a:p>
          <a:p>
            <a:pPr algn="just" rtl="0">
              <a:lnSpc>
                <a:spcPct val="107000"/>
              </a:lnSpc>
              <a:spcBef>
                <a:spcPts val="799"/>
              </a:spcBef>
              <a:buNone/>
              <a:tabLst>
                <a:tab pos="0" algn="l"/>
              </a:tabLst>
            </a:pPr>
            <a:r>
              <a:rPr lang="en-US" sz="1800" b="0" strike="noStrike" spc="-1" dirty="0">
                <a:latin typeface="Arial"/>
              </a:rPr>
              <a:t>So always pay attention to this fact that people's approach are different and both can be useful, but the second approach most of the time is better. And it is more correct and in fact it is according to </a:t>
            </a:r>
            <a:r>
              <a:rPr lang="en-US" sz="1800" b="0" strike="noStrike" spc="-1" dirty="0" err="1">
                <a:latin typeface="Arial"/>
              </a:rPr>
              <a:t>Stackoverflow</a:t>
            </a:r>
            <a:r>
              <a:rPr lang="en-US" sz="1800" b="0" strike="noStrike" spc="-1" dirty="0">
                <a:latin typeface="Arial"/>
              </a:rPr>
              <a:t> rules, because it prevents </a:t>
            </a:r>
            <a:r>
              <a:rPr lang="en-US" sz="1800" b="0" strike="noStrike" spc="-1" dirty="0" err="1">
                <a:latin typeface="Arial"/>
              </a:rPr>
              <a:t>stackoverflow</a:t>
            </a:r>
            <a:r>
              <a:rPr lang="en-US" sz="1800" b="0" strike="noStrike" spc="-1" dirty="0">
                <a:latin typeface="Arial"/>
              </a:rPr>
              <a:t> from being spammed, and keeps the community cleaner and more orderly.</a:t>
            </a:r>
          </a:p>
          <a:p>
            <a:pPr algn="just" rtl="0">
              <a:lnSpc>
                <a:spcPct val="107000"/>
              </a:lnSpc>
              <a:spcBef>
                <a:spcPts val="799"/>
              </a:spcBef>
              <a:buNone/>
              <a:tabLst>
                <a:tab pos="0" algn="l"/>
              </a:tabLst>
            </a:pPr>
            <a:r>
              <a:rPr lang="en-US" sz="1800" b="0" strike="noStrike" spc="-1" dirty="0">
                <a:latin typeface="Arial"/>
              </a:rPr>
              <a:t>Therefore, you should try to follow the </a:t>
            </a:r>
            <a:r>
              <a:rPr lang="en-US" sz="1800" b="0" strike="noStrike" spc="-1" dirty="0" err="1">
                <a:latin typeface="Arial"/>
              </a:rPr>
              <a:t>stacoverflow</a:t>
            </a:r>
            <a:r>
              <a:rPr lang="en-US" sz="1800" b="0" strike="noStrike" spc="-1" dirty="0">
                <a:latin typeface="Arial"/>
              </a:rPr>
              <a:t> rules in order to maintain a professional behavior and reduce the possibility of making a mistakes!</a:t>
            </a:r>
          </a:p>
        </p:txBody>
      </p:sp>
      <p:sp>
        <p:nvSpPr>
          <p:cNvPr id="872"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B0C32D5-2F42-4650-BB9F-7784DF400083}" type="slidenum">
              <a:rPr lang="en-US" sz="1200" b="0" strike="noStrike" spc="-1">
                <a:latin typeface="Times New Roman"/>
              </a:rPr>
              <a:t>206</a:t>
            </a:fld>
            <a:endParaRPr lang="en-US" sz="1200" b="0" strike="noStrike" spc="-1">
              <a:latin typeface="Times New Roman"/>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PlaceHolder 1"/>
          <p:cNvSpPr>
            <a:spLocks noGrp="1" noRot="1" noChangeAspect="1"/>
          </p:cNvSpPr>
          <p:nvPr>
            <p:ph type="sldImg"/>
          </p:nvPr>
        </p:nvSpPr>
        <p:spPr>
          <a:xfrm>
            <a:off x="685800" y="1143000"/>
            <a:ext cx="5486400" cy="3086100"/>
          </a:xfrm>
          <a:prstGeom prst="rect">
            <a:avLst/>
          </a:prstGeom>
          <a:ln w="0">
            <a:noFill/>
          </a:ln>
        </p:spPr>
      </p:sp>
      <p:sp>
        <p:nvSpPr>
          <p:cNvPr id="8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Symbol"/>
              <a:buNone/>
            </a:pPr>
            <a:r>
              <a:rPr lang="en-US" sz="1800" b="0" strike="noStrike" spc="-1" dirty="0">
                <a:latin typeface="Comic Sans MS"/>
                <a:cs typeface="B Kamran"/>
              </a:rPr>
              <a:t>Also, legal questions, including questions related to </a:t>
            </a:r>
            <a:r>
              <a:rPr lang="en-US" sz="1800" b="0" strike="noStrike" spc="-1" dirty="0" err="1">
                <a:latin typeface="Comic Sans MS"/>
                <a:cs typeface="B Kamran"/>
              </a:rPr>
              <a:t>CopyRight</a:t>
            </a:r>
            <a:r>
              <a:rPr lang="en-US" sz="1800" b="0" strike="noStrike" spc="-1" dirty="0">
                <a:latin typeface="Comic Sans MS"/>
                <a:cs typeface="B Kamran"/>
              </a:rPr>
              <a:t> or Licensing, software, are off-topic and it is better to ask in the related ones such as law.stackexchange.com and opensource.stackexchange.com</a:t>
            </a:r>
          </a:p>
          <a:p>
            <a:pPr marL="457200" algn="just">
              <a:lnSpc>
                <a:spcPct val="107000"/>
              </a:lnSpc>
              <a:buNone/>
              <a:tabLst>
                <a:tab pos="0" algn="l"/>
              </a:tabLst>
            </a:pPr>
            <a:r>
              <a:rPr lang="en-US" sz="1800" b="0" u="sng" strike="noStrike" spc="-1" dirty="0">
                <a:solidFill>
                  <a:srgbClr val="000000"/>
                </a:solidFill>
                <a:uFillTx/>
                <a:latin typeface="Comic Sans MS"/>
                <a:ea typeface="Segoe UI"/>
                <a:hlinkClick r:id="rId3"/>
              </a:rPr>
              <a:t>https://opensource.stackexchange.com/</a:t>
            </a:r>
            <a:endParaRPr lang="en-US" sz="1800" b="0" strike="noStrike" spc="-1" dirty="0">
              <a:latin typeface="Arial"/>
            </a:endParaRPr>
          </a:p>
          <a:p>
            <a:pPr marL="457200" algn="just">
              <a:lnSpc>
                <a:spcPct val="107000"/>
              </a:lnSpc>
              <a:buNone/>
              <a:tabLst>
                <a:tab pos="0" algn="l"/>
              </a:tabLst>
            </a:pPr>
            <a:r>
              <a:rPr lang="en-US" sz="1800" b="0" u="sng" strike="noStrike" spc="-1" dirty="0">
                <a:solidFill>
                  <a:srgbClr val="000000"/>
                </a:solidFill>
                <a:uFillTx/>
                <a:latin typeface="Comic Sans MS"/>
                <a:ea typeface="Segoe UI"/>
                <a:hlinkClick r:id="rId4"/>
              </a:rPr>
              <a:t>https://law.stackexchange.com/</a:t>
            </a:r>
            <a:endParaRPr lang="en-US" sz="1800" b="0" strike="noStrike" spc="-1" dirty="0">
              <a:latin typeface="Arial"/>
            </a:endParaRPr>
          </a:p>
          <a:p>
            <a:pPr marL="411480" algn="just" rtl="1">
              <a:lnSpc>
                <a:spcPct val="107000"/>
              </a:lnSpc>
              <a:spcBef>
                <a:spcPts val="799"/>
              </a:spcBef>
              <a:buNone/>
              <a:tabLst>
                <a:tab pos="0" algn="l"/>
              </a:tabLst>
            </a:pPr>
            <a:endParaRPr lang="en-US" sz="1800" b="0" strike="noStrike" spc="-1" dirty="0">
              <a:latin typeface="Arial"/>
            </a:endParaRPr>
          </a:p>
        </p:txBody>
      </p:sp>
      <p:sp>
        <p:nvSpPr>
          <p:cNvPr id="875"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26AA9E2-CE73-4CA8-B5C9-6B24BF1B7829}" type="slidenum">
              <a:rPr lang="en-US" sz="1200" b="0" strike="noStrike" spc="-1">
                <a:latin typeface="Times New Roman"/>
              </a:rPr>
              <a:t>207</a:t>
            </a:fld>
            <a:endParaRPr lang="en-US" sz="1200" b="0" strike="noStrike" spc="-1">
              <a:latin typeface="Times New Roman"/>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noRot="1" noChangeAspect="1"/>
          </p:cNvSpPr>
          <p:nvPr>
            <p:ph type="sldImg"/>
          </p:nvPr>
        </p:nvSpPr>
        <p:spPr>
          <a:xfrm>
            <a:off x="685800" y="1143000"/>
            <a:ext cx="5486400" cy="3086100"/>
          </a:xfrm>
          <a:prstGeom prst="rect">
            <a:avLst/>
          </a:prstGeom>
          <a:ln w="0">
            <a:noFill/>
          </a:ln>
        </p:spPr>
      </p:sp>
      <p:sp>
        <p:nvSpPr>
          <p:cNvPr id="8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spcBef>
                <a:spcPts val="799"/>
              </a:spcBef>
              <a:buClr>
                <a:srgbClr val="000000"/>
              </a:buClr>
              <a:buFont typeface="Symbol"/>
              <a:buNone/>
            </a:pPr>
            <a:r>
              <a:rPr lang="en-US" sz="1800" b="0" strike="noStrike" spc="-1" dirty="0">
                <a:latin typeface="Arial"/>
              </a:rPr>
              <a:t>In addition to the previous cases, questions about a company's service/product support, for example </a:t>
            </a:r>
          </a:p>
          <a:p>
            <a:pPr marL="0" indent="0" algn="just" rtl="0">
              <a:lnSpc>
                <a:spcPct val="107000"/>
              </a:lnSpc>
              <a:spcBef>
                <a:spcPts val="799"/>
              </a:spcBef>
              <a:buClr>
                <a:srgbClr val="000000"/>
              </a:buClr>
              <a:buFont typeface="Symbol"/>
              <a:buNone/>
            </a:pPr>
            <a:r>
              <a:rPr lang="en-US" sz="1800" b="0" strike="noStrike" spc="-1" dirty="0">
                <a:latin typeface="Arial"/>
              </a:rPr>
              <a:t>“I can't log in, oh my password is wrong, etc., “</a:t>
            </a:r>
          </a:p>
          <a:p>
            <a:pPr marL="0" indent="0" algn="just" rtl="0">
              <a:lnSpc>
                <a:spcPct val="107000"/>
              </a:lnSpc>
              <a:spcBef>
                <a:spcPts val="799"/>
              </a:spcBef>
              <a:buClr>
                <a:srgbClr val="000000"/>
              </a:buClr>
              <a:buFont typeface="Symbol"/>
              <a:buNone/>
            </a:pPr>
            <a:r>
              <a:rPr lang="en-US" sz="1800" b="0" strike="noStrike" spc="-1" dirty="0">
                <a:latin typeface="Arial"/>
              </a:rPr>
              <a:t>Will also get closed, because this is not the support site for those companies!</a:t>
            </a:r>
          </a:p>
        </p:txBody>
      </p:sp>
      <p:sp>
        <p:nvSpPr>
          <p:cNvPr id="878"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C8E4F4F-91B8-4A4B-B39E-C26E8B56331E}" type="slidenum">
              <a:rPr lang="en-US" sz="1200" b="0" strike="noStrike" spc="-1">
                <a:latin typeface="Times New Roman"/>
              </a:rPr>
              <a:t>208</a:t>
            </a:fld>
            <a:endParaRPr lang="en-US" sz="1200" b="0" strike="noStrike" spc="-1">
              <a:latin typeface="Times New Roman"/>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PlaceHolder 1"/>
          <p:cNvSpPr>
            <a:spLocks noGrp="1" noRot="1" noChangeAspect="1"/>
          </p:cNvSpPr>
          <p:nvPr>
            <p:ph type="sldImg"/>
          </p:nvPr>
        </p:nvSpPr>
        <p:spPr>
          <a:xfrm>
            <a:off x="685800" y="1143000"/>
            <a:ext cx="5486400" cy="3086100"/>
          </a:xfrm>
          <a:prstGeom prst="rect">
            <a:avLst/>
          </a:prstGeom>
          <a:ln w="0">
            <a:noFill/>
          </a:ln>
        </p:spPr>
      </p:sp>
      <p:sp>
        <p:nvSpPr>
          <p:cNvPr id="8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1800" b="0" strike="noStrike" spc="-1" dirty="0">
                <a:latin typeface="Comic Sans MS"/>
                <a:cs typeface="B Kamran"/>
              </a:rPr>
              <a:t>Most of these companies have their own sites for customer services or a group on Reddit where they provide customer service, I recommend to use both to get your answer faster and update the other one after you got the answer to make that question more reachable for everyone.</a:t>
            </a:r>
            <a:endParaRPr lang="fa-IR" sz="1800" b="0" strike="noStrike" spc="-1" dirty="0">
              <a:latin typeface="Comic Sans MS"/>
              <a:cs typeface="B Kamran"/>
            </a:endParaRPr>
          </a:p>
        </p:txBody>
      </p:sp>
      <p:sp>
        <p:nvSpPr>
          <p:cNvPr id="881"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414D36-8756-4296-9867-3B90932A913F}" type="slidenum">
              <a:rPr lang="en-US" sz="1200" b="0" strike="noStrike" spc="-1">
                <a:latin typeface="Times New Roman"/>
              </a:rPr>
              <a:t>209</a:t>
            </a:fld>
            <a:endParaRPr lang="en-US"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In the </a:t>
            </a:r>
            <a:r>
              <a:rPr lang="en-US" sz="2000" b="0" strike="noStrike" spc="-1" dirty="0" err="1">
                <a:latin typeface="Arial"/>
              </a:rPr>
              <a:t>rightway</a:t>
            </a:r>
            <a:r>
              <a:rPr lang="en-US" sz="2000" b="0" strike="noStrike" spc="-1" dirty="0">
                <a:latin typeface="Arial"/>
              </a:rPr>
              <a:t> series in </a:t>
            </a:r>
            <a:r>
              <a:rPr lang="en-US" sz="2000" b="0" strike="noStrike" spc="-1" dirty="0" err="1">
                <a:latin typeface="Arial"/>
              </a:rPr>
              <a:t>cafedx</a:t>
            </a:r>
            <a:r>
              <a:rPr lang="en-US" sz="2000" b="0" strike="noStrike" spc="-1" dirty="0">
                <a:latin typeface="Arial"/>
              </a:rPr>
              <a:t>, our focus is always to teach you step by step what is right and what is wrong and how to get the best results, based on our own experiences and that of professionals, and more importantly, along with all the main references, this is actually our approach here so That you learn how to catch fish on your own, because we want to make you able to use it not only for </a:t>
            </a:r>
            <a:r>
              <a:rPr lang="en-US" sz="2000" b="0" strike="noStrike" spc="-1" dirty="0" err="1">
                <a:latin typeface="Arial"/>
              </a:rPr>
              <a:t>Stackoverflow</a:t>
            </a:r>
            <a:r>
              <a:rPr lang="en-US" sz="2000" b="0" strike="noStrike" spc="-1" dirty="0">
                <a:latin typeface="Arial"/>
              </a:rPr>
              <a:t> but also for other places...</a:t>
            </a:r>
          </a:p>
          <a:p>
            <a:pPr marL="216000" indent="-216000" algn="l" rtl="0">
              <a:lnSpc>
                <a:spcPct val="100000"/>
              </a:lnSpc>
              <a:buNone/>
            </a:pPr>
            <a:r>
              <a:rPr lang="en-US" sz="2000" b="0" strike="noStrike" spc="-1" dirty="0">
                <a:latin typeface="Arial"/>
              </a:rPr>
              <a:t>I believe that this is how a person grows and can make a better life for himself and their family...</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21</a:t>
            </a:fld>
            <a:endParaRPr lang="en-US" sz="1200" b="0" strike="noStrike" spc="-1">
              <a:latin typeface="Times New Roman"/>
            </a:endParaRPr>
          </a:p>
        </p:txBody>
      </p:sp>
    </p:spTree>
    <p:extLst>
      <p:ext uri="{BB962C8B-B14F-4D97-AF65-F5344CB8AC3E}">
        <p14:creationId xmlns:p14="http://schemas.microsoft.com/office/powerpoint/2010/main" val="318651771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0" eaLnBrk="1" latinLnBrk="0" hangingPunct="1">
              <a:lnSpc>
                <a:spcPct val="107000"/>
              </a:lnSpc>
              <a:spcBef>
                <a:spcPts val="799"/>
              </a:spcBef>
              <a:spcAft>
                <a:spcPts val="0"/>
              </a:spcAft>
              <a:tabLst>
                <a:tab pos="0" algn="l"/>
              </a:tabLst>
            </a:pPr>
            <a:r>
              <a:rPr lang="en-US" sz="3200" dirty="0">
                <a:effectLst/>
              </a:rPr>
              <a:t>But if you think you are working a service from a company which is related to programming and working with APIs and you think it is </a:t>
            </a:r>
            <a:r>
              <a:rPr lang="en-US" sz="3200" dirty="0" err="1">
                <a:effectLst/>
              </a:rPr>
              <a:t>ontopic</a:t>
            </a:r>
            <a:r>
              <a:rPr lang="en-US" sz="3200" dirty="0">
                <a:effectLst/>
              </a:rPr>
              <a:t>, for </a:t>
            </a:r>
            <a:r>
              <a:rPr lang="en-US" sz="3200" dirty="0" err="1">
                <a:effectLst/>
              </a:rPr>
              <a:t>exmpale</a:t>
            </a:r>
            <a:r>
              <a:rPr lang="en-US" sz="3200" dirty="0">
                <a:effectLst/>
              </a:rPr>
              <a:t>:</a:t>
            </a:r>
          </a:p>
          <a:p>
            <a:pPr marL="457200" algn="just" rtl="0" eaLnBrk="1" latinLnBrk="0" hangingPunct="1">
              <a:lnSpc>
                <a:spcPct val="107000"/>
              </a:lnSpc>
              <a:spcBef>
                <a:spcPts val="799"/>
              </a:spcBef>
              <a:spcAft>
                <a:spcPts val="0"/>
              </a:spcAft>
              <a:tabLst>
                <a:tab pos="0" algn="l"/>
              </a:tabLst>
            </a:pPr>
            <a:r>
              <a:rPr lang="en-US" sz="3200" dirty="0">
                <a:effectLst/>
              </a:rPr>
              <a:t>“How to parse link header from </a:t>
            </a:r>
            <a:r>
              <a:rPr lang="en-US" sz="3200" dirty="0" err="1">
                <a:effectLst/>
              </a:rPr>
              <a:t>github</a:t>
            </a:r>
            <a:r>
              <a:rPr lang="en-US" sz="3200" dirty="0">
                <a:effectLst/>
              </a:rPr>
              <a:t> API”</a:t>
            </a:r>
          </a:p>
          <a:p>
            <a:pPr marL="457200" algn="just" rtl="0" eaLnBrk="1" latinLnBrk="0" hangingPunct="1">
              <a:lnSpc>
                <a:spcPct val="107000"/>
              </a:lnSpc>
              <a:spcBef>
                <a:spcPts val="799"/>
              </a:spcBef>
              <a:spcAft>
                <a:spcPts val="0"/>
              </a:spcAft>
              <a:tabLst>
                <a:tab pos="0" algn="l"/>
              </a:tabLst>
            </a:pPr>
            <a:r>
              <a:rPr lang="en-US" sz="3200" dirty="0">
                <a:effectLst/>
              </a:rPr>
              <a:t>No worries, you can ask it in </a:t>
            </a:r>
            <a:r>
              <a:rPr lang="en-US" sz="3200" dirty="0" err="1">
                <a:effectLst/>
              </a:rPr>
              <a:t>stackoverflow</a:t>
            </a:r>
            <a:r>
              <a:rPr lang="en-US" sz="3200" dirty="0">
                <a:effectLst/>
              </a:rPr>
              <a:t>!</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210</a:t>
            </a:fld>
            <a:endParaRPr lang="en-US" sz="1200" b="0" strike="noStrike" spc="-1">
              <a:latin typeface="Times New Roman"/>
            </a:endParaRPr>
          </a:p>
        </p:txBody>
      </p:sp>
    </p:spTree>
    <p:extLst>
      <p:ext uri="{BB962C8B-B14F-4D97-AF65-F5344CB8AC3E}">
        <p14:creationId xmlns:p14="http://schemas.microsoft.com/office/powerpoint/2010/main" val="90869691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685800" y="1143000"/>
            <a:ext cx="5486400" cy="3086100"/>
          </a:xfrm>
          <a:prstGeom prst="rect">
            <a:avLst/>
          </a:prstGeom>
          <a:ln w="0">
            <a:noFill/>
          </a:ln>
        </p:spPr>
      </p:sp>
      <p:sp>
        <p:nvSpPr>
          <p:cNvPr id="8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a:lnSpc>
                <a:spcPct val="107000"/>
              </a:lnSpc>
              <a:spcBef>
                <a:spcPts val="799"/>
              </a:spcBef>
              <a:buNone/>
              <a:tabLst>
                <a:tab pos="0" algn="l"/>
              </a:tabLst>
            </a:pPr>
            <a:r>
              <a:rPr lang="en-US" sz="1800" b="0" strike="noStrike" spc="-1" dirty="0">
                <a:latin typeface="Arial"/>
              </a:rPr>
              <a:t>Questions that are too broad, vague, incomplete or basically opinion-based and most importantly off-topic or related to other communities may get closed, also if the question is not re-producible, it means that the person who reads question, cannot re-create the same problem according to your explanation, therefore it would be harder to check, so it may get closed.</a:t>
            </a:r>
          </a:p>
          <a:p>
            <a:pPr marL="411480" algn="just" rtl="0">
              <a:lnSpc>
                <a:spcPct val="107000"/>
              </a:lnSpc>
              <a:spcBef>
                <a:spcPts val="799"/>
              </a:spcBef>
              <a:buNone/>
              <a:tabLst>
                <a:tab pos="0" algn="l"/>
              </a:tabLst>
            </a:pPr>
            <a:r>
              <a:rPr lang="en-US" sz="1800" b="0" strike="noStrike" spc="-1" dirty="0">
                <a:latin typeface="Arial"/>
              </a:rPr>
              <a:t>For example this question got closed due to not producible .</a:t>
            </a:r>
          </a:p>
          <a:p>
            <a:pPr marL="411480" algn="just" rtl="0">
              <a:lnSpc>
                <a:spcPct val="107000"/>
              </a:lnSpc>
              <a:spcBef>
                <a:spcPts val="799"/>
              </a:spcBef>
              <a:buNone/>
              <a:tabLst>
                <a:tab pos="0" algn="l"/>
              </a:tabLst>
            </a:pPr>
            <a:endParaRPr lang="en-US" sz="1800" b="0" strike="noStrike" spc="-1" dirty="0">
              <a:latin typeface="Arial"/>
            </a:endParaRPr>
          </a:p>
          <a:p>
            <a:pPr marL="411480" algn="just" rtl="0">
              <a:lnSpc>
                <a:spcPct val="107000"/>
              </a:lnSpc>
              <a:spcBef>
                <a:spcPts val="799"/>
              </a:spcBef>
              <a:buNone/>
              <a:tabLst>
                <a:tab pos="0" algn="l"/>
              </a:tabLst>
            </a:pPr>
            <a:r>
              <a:rPr lang="en-US" sz="1800" b="0" strike="noStrike" spc="-1" dirty="0">
                <a:latin typeface="Arial"/>
              </a:rPr>
              <a:t>So it is recommended to use “</a:t>
            </a:r>
            <a:r>
              <a:rPr lang="en-US" sz="1800" b="0" strike="noStrike" spc="-1" dirty="0" err="1">
                <a:latin typeface="Arial"/>
              </a:rPr>
              <a:t>Reprex</a:t>
            </a:r>
            <a:r>
              <a:rPr lang="en-US" sz="1800" b="0" strike="noStrike" spc="-1" dirty="0">
                <a:latin typeface="Arial"/>
              </a:rPr>
              <a:t>” with a proper explanation, </a:t>
            </a:r>
            <a:r>
              <a:rPr lang="en-US" sz="1800" b="0" strike="noStrike" spc="-1" dirty="0" err="1">
                <a:latin typeface="Arial"/>
              </a:rPr>
              <a:t>beacuase</a:t>
            </a:r>
            <a:r>
              <a:rPr lang="en-US" sz="1800" b="0" strike="noStrike" spc="-1" dirty="0">
                <a:latin typeface="Arial"/>
              </a:rPr>
              <a:t> those who are willing to help you can look at the code, download it and test it by themselves so this way they can check and fix the error faster and better and you will get help sooner.</a:t>
            </a:r>
          </a:p>
          <a:p>
            <a:pPr marL="411480" algn="just" rtl="0">
              <a:lnSpc>
                <a:spcPct val="107000"/>
              </a:lnSpc>
              <a:spcBef>
                <a:spcPts val="799"/>
              </a:spcBef>
              <a:buNone/>
              <a:tabLst>
                <a:tab pos="0" algn="l"/>
              </a:tabLst>
            </a:pPr>
            <a:endParaRPr lang="en-US" sz="1800" b="0" strike="noStrike" spc="-1" dirty="0">
              <a:latin typeface="Arial"/>
            </a:endParaRPr>
          </a:p>
          <a:p>
            <a:pPr marL="411480" algn="just" rtl="0">
              <a:lnSpc>
                <a:spcPct val="107000"/>
              </a:lnSpc>
              <a:spcBef>
                <a:spcPts val="799"/>
              </a:spcBef>
              <a:buNone/>
              <a:tabLst>
                <a:tab pos="0" algn="l"/>
              </a:tabLst>
            </a:pPr>
            <a:endParaRPr lang="en-US" sz="1800" b="0" strike="noStrike" spc="-1" dirty="0">
              <a:latin typeface="Arial"/>
            </a:endParaRPr>
          </a:p>
        </p:txBody>
      </p:sp>
      <p:sp>
        <p:nvSpPr>
          <p:cNvPr id="884"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33F0935-E8B0-4088-8551-13CC6EF01BA6}" type="slidenum">
              <a:rPr lang="en-US" sz="1200" b="0" strike="noStrike" spc="-1">
                <a:latin typeface="Times New Roman"/>
              </a:rPr>
              <a:t>211</a:t>
            </a:fld>
            <a:endParaRPr lang="en-US" sz="1200" b="0" strike="noStrike" spc="-1">
              <a:latin typeface="Times New Roman"/>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685800" y="1143000"/>
            <a:ext cx="5486400" cy="3086100"/>
          </a:xfrm>
          <a:prstGeom prst="rect">
            <a:avLst/>
          </a:prstGeom>
          <a:ln w="0">
            <a:noFill/>
          </a:ln>
        </p:spPr>
      </p:sp>
      <p:sp>
        <p:nvSpPr>
          <p:cNvPr id="8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0" eaLnBrk="1" latinLnBrk="0" hangingPunct="1">
              <a:lnSpc>
                <a:spcPct val="107000"/>
              </a:lnSpc>
              <a:spcBef>
                <a:spcPts val="799"/>
              </a:spcBef>
              <a:spcAft>
                <a:spcPts val="0"/>
              </a:spcAft>
              <a:tabLst>
                <a:tab pos="0" algn="l"/>
              </a:tabLst>
            </a:pPr>
            <a:r>
              <a:rPr lang="en-US" sz="1800" b="0" kern="1200" spc="-1" dirty="0">
                <a:solidFill>
                  <a:srgbClr val="000000"/>
                </a:solidFill>
                <a:effectLst/>
                <a:latin typeface="Arial" panose="020B0604020202020204" pitchFamily="34" charset="0"/>
                <a:ea typeface="DejaVu Sans"/>
                <a:cs typeface="B Nazanin" panose="00000400000000000000" pitchFamily="2" charset="-78"/>
              </a:rPr>
              <a:t>Also if you put your exam questions or home assignment and ask for the answer, it may get closed too! In such cases you can use some AI like </a:t>
            </a:r>
            <a:r>
              <a:rPr lang="en-US" sz="1800" b="0" kern="1200" spc="-1" dirty="0" err="1">
                <a:solidFill>
                  <a:srgbClr val="000000"/>
                </a:solidFill>
                <a:effectLst/>
                <a:latin typeface="Arial" panose="020B0604020202020204" pitchFamily="34" charset="0"/>
                <a:ea typeface="DejaVu Sans"/>
                <a:cs typeface="B Nazanin" panose="00000400000000000000" pitchFamily="2" charset="-78"/>
              </a:rPr>
              <a:t>ChatGPT</a:t>
            </a:r>
            <a:r>
              <a:rPr lang="en-US" sz="1800" b="0" kern="1200" spc="-1" dirty="0">
                <a:solidFill>
                  <a:srgbClr val="000000"/>
                </a:solidFill>
                <a:effectLst/>
                <a:latin typeface="Arial" panose="020B0604020202020204" pitchFamily="34" charset="0"/>
                <a:ea typeface="DejaVu Sans"/>
                <a:cs typeface="B Nazanin" panose="00000400000000000000" pitchFamily="2" charset="-78"/>
              </a:rPr>
              <a:t> to help you, these tools are working decently for example in this question which the home assignment is telling us to write a function to calculate Fibonacci series in the best and worst performance and you can see the Sage AI provide a very good answer which includes  very good explanation. As aside note in order to get a more accurate answer is usually beneficial to ask it to explain the answer in a step by step manner which should provide you with  a better answer and allows you to understand what each part does.</a:t>
            </a:r>
          </a:p>
          <a:p>
            <a:pPr marL="411480" algn="just" rtl="0" eaLnBrk="1" latinLnBrk="0" hangingPunct="1">
              <a:lnSpc>
                <a:spcPct val="107000"/>
              </a:lnSpc>
              <a:spcBef>
                <a:spcPts val="799"/>
              </a:spcBef>
              <a:spcAft>
                <a:spcPts val="0"/>
              </a:spcAft>
              <a:tabLst>
                <a:tab pos="0" algn="l"/>
              </a:tabLst>
            </a:pPr>
            <a:endParaRPr lang="en-US" sz="1800" b="0" kern="1200" spc="-1" dirty="0">
              <a:solidFill>
                <a:srgbClr val="000000"/>
              </a:solidFill>
              <a:effectLst/>
              <a:latin typeface="Arial" panose="020B0604020202020204" pitchFamily="34" charset="0"/>
              <a:ea typeface="DejaVu Sans"/>
              <a:cs typeface="B Nazanin" panose="00000400000000000000" pitchFamily="2" charset="-78"/>
            </a:endParaRPr>
          </a:p>
          <a:p>
            <a:pPr marL="411480" algn="just" rtl="0" eaLnBrk="1" latinLnBrk="0" hangingPunct="1">
              <a:lnSpc>
                <a:spcPct val="107000"/>
              </a:lnSpc>
              <a:spcBef>
                <a:spcPts val="799"/>
              </a:spcBef>
              <a:spcAft>
                <a:spcPts val="0"/>
              </a:spcAft>
              <a:tabLst>
                <a:tab pos="0" algn="l"/>
              </a:tabLst>
            </a:pPr>
            <a:r>
              <a:rPr lang="en-US" sz="1800" b="0" kern="1200" spc="-1" dirty="0">
                <a:solidFill>
                  <a:srgbClr val="000000"/>
                </a:solidFill>
                <a:effectLst/>
                <a:latin typeface="Arial" panose="020B0604020202020204" pitchFamily="34" charset="0"/>
                <a:ea typeface="DejaVu Sans"/>
                <a:cs typeface="B Nazanin" panose="00000400000000000000" pitchFamily="2" charset="-78"/>
              </a:rPr>
              <a:t>However if you encounter an error that you couldn’t fixed, you can ask that question on </a:t>
            </a:r>
            <a:r>
              <a:rPr lang="en-US" sz="1800" b="0" kern="1200" spc="-1" dirty="0" err="1">
                <a:solidFill>
                  <a:srgbClr val="000000"/>
                </a:solidFill>
                <a:effectLst/>
                <a:latin typeface="Arial" panose="020B0604020202020204" pitchFamily="34" charset="0"/>
                <a:ea typeface="DejaVu Sans"/>
                <a:cs typeface="B Nazanin" panose="00000400000000000000" pitchFamily="2" charset="-78"/>
              </a:rPr>
              <a:t>stackoverflow</a:t>
            </a:r>
            <a:r>
              <a:rPr lang="en-US" sz="1800" b="0" kern="1200" spc="-1" dirty="0">
                <a:solidFill>
                  <a:srgbClr val="000000"/>
                </a:solidFill>
                <a:effectLst/>
                <a:latin typeface="Arial" panose="020B0604020202020204" pitchFamily="34" charset="0"/>
                <a:ea typeface="DejaVu Sans"/>
                <a:cs typeface="B Nazanin" panose="00000400000000000000" pitchFamily="2" charset="-78"/>
              </a:rPr>
              <a:t>.</a:t>
            </a:r>
            <a:endParaRPr lang="en-US" sz="4000" dirty="0">
              <a:effectLst/>
            </a:endParaRPr>
          </a:p>
        </p:txBody>
      </p:sp>
      <p:sp>
        <p:nvSpPr>
          <p:cNvPr id="884"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33F0935-E8B0-4088-8551-13CC6EF01BA6}" type="slidenum">
              <a:rPr lang="en-US" sz="1200" b="0" strike="noStrike" spc="-1">
                <a:latin typeface="Times New Roman"/>
              </a:rPr>
              <a:t>212</a:t>
            </a:fld>
            <a:endParaRPr lang="en-US" sz="1200" b="0" strike="noStrike" spc="-1">
              <a:latin typeface="Times New Roman"/>
            </a:endParaRPr>
          </a:p>
        </p:txBody>
      </p:sp>
    </p:spTree>
    <p:extLst>
      <p:ext uri="{BB962C8B-B14F-4D97-AF65-F5344CB8AC3E}">
        <p14:creationId xmlns:p14="http://schemas.microsoft.com/office/powerpoint/2010/main" val="146398684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noRot="1" noChangeAspect="1"/>
          </p:cNvSpPr>
          <p:nvPr>
            <p:ph type="sldImg"/>
          </p:nvPr>
        </p:nvSpPr>
        <p:spPr>
          <a:xfrm>
            <a:off x="685800" y="1143000"/>
            <a:ext cx="5486400" cy="3086100"/>
          </a:xfrm>
          <a:prstGeom prst="rect">
            <a:avLst/>
          </a:prstGeom>
          <a:ln w="0">
            <a:noFill/>
          </a:ln>
        </p:spPr>
      </p:sp>
      <p:sp>
        <p:nvSpPr>
          <p:cNvPr id="8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a:r>
              <a:rPr lang="en-US" sz="2800" b="0" i="0" dirty="0">
                <a:solidFill>
                  <a:srgbClr val="050E17"/>
                </a:solidFill>
                <a:effectLst/>
                <a:latin typeface="-apple-system"/>
              </a:rPr>
              <a:t>Note that To close a question, at least 3 users with a minimum of 3k reputation points each must vote to close the question. This will close the question and prevent further answers. Similarly, if 3 users with a minimum of 3k reputation points each vote to reopen a closed question, the question will be reopened. Each user can only vote once to a post and a maximum of 50 </a:t>
            </a:r>
            <a:r>
              <a:rPr lang="en-US" sz="2800" b="0" i="0" u="none" strike="noStrike" dirty="0">
                <a:solidFill>
                  <a:srgbClr val="050E17"/>
                </a:solidFill>
                <a:effectLst/>
                <a:latin typeface="-apple-system"/>
              </a:rPr>
              <a:t>close votes</a:t>
            </a:r>
            <a:r>
              <a:rPr lang="en-US" sz="2800" b="0" i="0" dirty="0">
                <a:solidFill>
                  <a:srgbClr val="050E17"/>
                </a:solidFill>
                <a:effectLst/>
                <a:latin typeface="-apple-system"/>
              </a:rPr>
              <a:t> can be cast per day.</a:t>
            </a:r>
          </a:p>
          <a:p>
            <a:pPr algn="l"/>
            <a:r>
              <a:rPr lang="en-US" sz="2800" b="0" i="0" dirty="0">
                <a:solidFill>
                  <a:srgbClr val="050E17"/>
                </a:solidFill>
                <a:effectLst/>
                <a:latin typeface="-apple-system"/>
              </a:rPr>
              <a:t>However, it is possible that a question may only have minor issues that can be improved with some good edits, in these cases other users by looking at the </a:t>
            </a:r>
            <a:r>
              <a:rPr lang="en-US" sz="2800" b="0" i="0" dirty="0" err="1">
                <a:solidFill>
                  <a:srgbClr val="050E17"/>
                </a:solidFill>
                <a:effectLst/>
                <a:latin typeface="-apple-system"/>
              </a:rPr>
              <a:t>miprovments</a:t>
            </a:r>
            <a:r>
              <a:rPr lang="en-US" sz="2800" b="0" i="0" dirty="0">
                <a:solidFill>
                  <a:srgbClr val="050E17"/>
                </a:solidFill>
                <a:effectLst/>
                <a:latin typeface="-apple-system"/>
              </a:rPr>
              <a:t> may vote to reopen the question if it has not been fully closed yet. Sometimes, it may also be difficult to determine whether a question is on-topic, and this can be a subjective matter. We will discuss this topic more in the future.</a:t>
            </a:r>
          </a:p>
        </p:txBody>
      </p:sp>
      <p:sp>
        <p:nvSpPr>
          <p:cNvPr id="887" name="PlaceHolder 3"/>
          <p:cNvSpPr>
            <a:spLocks noGrp="1"/>
          </p:cNvSpPr>
          <p:nvPr>
            <p:ph type="sldNum" idx="5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1F99A4-941B-458C-85C2-091ABDBBF4B7}" type="slidenum">
              <a:rPr lang="en-US" sz="1200" b="0" strike="noStrike" spc="-1">
                <a:latin typeface="Times New Roman"/>
              </a:rPr>
              <a:t>213</a:t>
            </a:fld>
            <a:endParaRPr lang="en-US" sz="1200" b="0" strike="noStrike" spc="-1">
              <a:latin typeface="Times New Roman"/>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PlaceHolder 1"/>
          <p:cNvSpPr>
            <a:spLocks noGrp="1" noRot="1" noChangeAspect="1"/>
          </p:cNvSpPr>
          <p:nvPr>
            <p:ph type="sldImg"/>
          </p:nvPr>
        </p:nvSpPr>
        <p:spPr>
          <a:xfrm>
            <a:off x="685800" y="1143000"/>
            <a:ext cx="5486400" cy="3086100"/>
          </a:xfrm>
          <a:prstGeom prst="rect">
            <a:avLst/>
          </a:prstGeom>
          <a:ln w="0">
            <a:noFill/>
          </a:ln>
        </p:spPr>
      </p:sp>
      <p:sp>
        <p:nvSpPr>
          <p:cNvPr id="8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spcBef>
                <a:spcPts val="799"/>
              </a:spcBef>
              <a:buNone/>
              <a:tabLst>
                <a:tab pos="0" algn="l"/>
              </a:tabLst>
            </a:pPr>
            <a:r>
              <a:rPr lang="en-US" sz="2800" b="0" i="0" dirty="0">
                <a:solidFill>
                  <a:srgbClr val="050E17"/>
                </a:solidFill>
                <a:effectLst/>
                <a:latin typeface="-apple-system"/>
              </a:rPr>
              <a:t>The last point is actually a red line for </a:t>
            </a:r>
            <a:r>
              <a:rPr lang="en-US" sz="2800" b="0" i="0" u="none" strike="noStrike" dirty="0">
                <a:effectLst/>
                <a:latin typeface="-apple-system"/>
              </a:rPr>
              <a:t>Stack Overflow</a:t>
            </a:r>
            <a:r>
              <a:rPr lang="en-US" sz="2800" b="0" i="0" dirty="0">
                <a:solidFill>
                  <a:srgbClr val="050E17"/>
                </a:solidFill>
                <a:effectLst/>
                <a:latin typeface="-apple-system"/>
              </a:rPr>
              <a:t>, which not only you will lose a lot of reputation points for it, but your account may also be suspended. It is very important, that you do not create two or more accounts to ask questions with one and upvote your own questions and answers with another or gather a group of friends to do this. They can detect if a significant portion of your reputation comes from a specific group of people, for example, if you have accumulated 10k points and 5k of them are from a few individuals, then it's obvious that you're running a gang. You are not the first person to come up with this idea, and some have done it before you. Not only have they lost the points they gained this way, but they have also lost a lot of their organic reputation points. The worst part is the bad reputation which will stick to you.</a:t>
            </a:r>
          </a:p>
          <a:p>
            <a:pPr algn="just" rtl="0">
              <a:lnSpc>
                <a:spcPct val="107000"/>
              </a:lnSpc>
              <a:spcBef>
                <a:spcPts val="799"/>
              </a:spcBef>
              <a:buNone/>
              <a:tabLst>
                <a:tab pos="0" algn="l"/>
              </a:tabLst>
            </a:pPr>
            <a:r>
              <a:rPr lang="en-US" sz="2800" b="0" i="0" dirty="0">
                <a:solidFill>
                  <a:srgbClr val="050E17"/>
                </a:solidFill>
                <a:effectLst/>
                <a:latin typeface="-apple-system"/>
              </a:rPr>
              <a:t>so don't gamble with your credibility!</a:t>
            </a:r>
            <a:endParaRPr lang="en-US" sz="1800" b="0" strike="noStrike" spc="-1" dirty="0">
              <a:latin typeface="Arial"/>
            </a:endParaRPr>
          </a:p>
        </p:txBody>
      </p:sp>
      <p:sp>
        <p:nvSpPr>
          <p:cNvPr id="890" name="PlaceHolder 3"/>
          <p:cNvSpPr>
            <a:spLocks noGrp="1"/>
          </p:cNvSpPr>
          <p:nvPr>
            <p:ph type="sldNum" idx="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7CD878B-0FDC-450F-BABA-BD9E6FC31A02}" type="slidenum">
              <a:rPr lang="en-US" sz="1200" b="0" strike="noStrike" spc="-1">
                <a:latin typeface="Times New Roman"/>
              </a:rPr>
              <a:t>214</a:t>
            </a:fld>
            <a:endParaRPr lang="en-US" sz="1200" b="0" strike="noStrike" spc="-1">
              <a:latin typeface="Times New Roman"/>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685800" y="1143000"/>
            <a:ext cx="5486400" cy="3086100"/>
          </a:xfrm>
          <a:prstGeom prst="rect">
            <a:avLst/>
          </a:prstGeom>
          <a:ln w="0">
            <a:noFill/>
          </a:ln>
        </p:spPr>
      </p:sp>
      <p:sp>
        <p:nvSpPr>
          <p:cNvPr id="8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r>
              <a:rPr lang="en-US" sz="2800" b="0" i="0" dirty="0">
                <a:solidFill>
                  <a:srgbClr val="050E17"/>
                </a:solidFill>
                <a:effectLst/>
                <a:latin typeface="-apple-system"/>
              </a:rPr>
              <a:t>Review of third chapter: </a:t>
            </a:r>
            <a:r>
              <a:rPr lang="en-US" sz="2800" b="0" strike="noStrike" spc="-1" dirty="0">
                <a:solidFill>
                  <a:srgbClr val="232629"/>
                </a:solidFill>
                <a:latin typeface="-apple-system"/>
              </a:rPr>
              <a:t>Why are some questions get closed or </a:t>
            </a:r>
            <a:r>
              <a:rPr lang="en-US" sz="2800" b="0" i="0" dirty="0">
                <a:solidFill>
                  <a:srgbClr val="050E17"/>
                </a:solidFill>
                <a:effectLst/>
                <a:latin typeface="-apple-system"/>
              </a:rPr>
              <a:t>receive </a:t>
            </a:r>
            <a:r>
              <a:rPr lang="en-US" sz="2800" b="0" i="0" u="none" strike="noStrike" dirty="0">
                <a:solidFill>
                  <a:srgbClr val="050E17"/>
                </a:solidFill>
                <a:effectLst/>
                <a:latin typeface="-apple-system"/>
              </a:rPr>
              <a:t>downvotes?</a:t>
            </a:r>
            <a:r>
              <a:rPr lang="en-US" sz="2800" b="0" i="0" dirty="0">
                <a:solidFill>
                  <a:srgbClr val="050E17"/>
                </a:solidFill>
                <a:effectLst/>
                <a:latin typeface="-apple-system"/>
              </a:rPr>
              <a:t>:</a:t>
            </a:r>
          </a:p>
          <a:p>
            <a:pPr algn="l"/>
            <a:r>
              <a:rPr lang="en-US" sz="2800" b="0" i="0" dirty="0">
                <a:solidFill>
                  <a:srgbClr val="050E17"/>
                </a:solidFill>
                <a:effectLst/>
                <a:latin typeface="-apple-system"/>
              </a:rPr>
              <a:t>In this section, we learned that the purpose of downvoting is to weed out inappropriate question and answers, and we also learned that even if your question is good, it may still be closed due to being repetitive, opinion-based, or offering book or course suggestions. Furthermore, we discussed the red line of </a:t>
            </a:r>
            <a:r>
              <a:rPr lang="en-US" sz="2800" b="0" i="0" u="none" strike="noStrike" dirty="0">
                <a:solidFill>
                  <a:srgbClr val="050E17"/>
                </a:solidFill>
                <a:effectLst/>
                <a:latin typeface="-apple-system"/>
              </a:rPr>
              <a:t>Stack Overflow</a:t>
            </a:r>
            <a:r>
              <a:rPr lang="en-US" sz="2800" b="0" i="0" dirty="0">
                <a:solidFill>
                  <a:srgbClr val="050E17"/>
                </a:solidFill>
                <a:effectLst/>
                <a:latin typeface="-apple-system"/>
              </a:rPr>
              <a:t> and gangs, and we saw that if you cross it, your account may be suspended in addition to losing reputation points. However, we also saw that some questions may not be closed and may even receive </a:t>
            </a:r>
            <a:r>
              <a:rPr lang="en-US" sz="2800" b="0" i="0" u="none" strike="noStrike" dirty="0">
                <a:solidFill>
                  <a:srgbClr val="050E17"/>
                </a:solidFill>
                <a:effectLst/>
                <a:latin typeface="-apple-system"/>
              </a:rPr>
              <a:t>positive reputation points</a:t>
            </a:r>
            <a:r>
              <a:rPr lang="en-US" sz="2800" b="0" i="0" dirty="0">
                <a:solidFill>
                  <a:srgbClr val="050E17"/>
                </a:solidFill>
                <a:effectLst/>
                <a:latin typeface="-apple-system"/>
              </a:rPr>
              <a:t> despite all of this. But we explained that you should always strive to behave professionally and avoid spamming.</a:t>
            </a:r>
          </a:p>
          <a:p>
            <a:pPr algn="l"/>
            <a:r>
              <a:rPr lang="en-US" sz="2800" b="0" i="0" dirty="0">
                <a:solidFill>
                  <a:srgbClr val="050E17"/>
                </a:solidFill>
                <a:effectLst/>
                <a:latin typeface="-apple-system"/>
              </a:rPr>
              <a:t>Wishing you success and prosperity! 🥇</a:t>
            </a:r>
          </a:p>
          <a:p>
            <a:pPr algn="l"/>
            <a:r>
              <a:rPr lang="en-US" sz="2800" b="0" i="0" dirty="0">
                <a:solidFill>
                  <a:srgbClr val="050E17"/>
                </a:solidFill>
                <a:effectLst/>
                <a:latin typeface="-apple-system"/>
              </a:rPr>
              <a:t>See you in the </a:t>
            </a:r>
            <a:r>
              <a:rPr lang="en-US" sz="2800" b="0" i="0">
                <a:solidFill>
                  <a:srgbClr val="050E17"/>
                </a:solidFill>
                <a:effectLst/>
                <a:latin typeface="-apple-system"/>
              </a:rPr>
              <a:t>next chapter</a:t>
            </a:r>
            <a:endParaRPr lang="en-US" sz="2800" b="0" i="0" dirty="0">
              <a:solidFill>
                <a:srgbClr val="050E17"/>
              </a:solidFill>
              <a:effectLst/>
              <a:latin typeface="-apple-system"/>
            </a:endParaRPr>
          </a:p>
          <a:p>
            <a:pPr algn="just" rtl="0">
              <a:lnSpc>
                <a:spcPct val="107000"/>
              </a:lnSpc>
              <a:spcBef>
                <a:spcPts val="799"/>
              </a:spcBef>
              <a:buNone/>
              <a:tabLst>
                <a:tab pos="0" algn="l"/>
              </a:tabLst>
            </a:pPr>
            <a:endParaRPr lang="en-US" sz="1800" b="0" strike="noStrike" spc="-1" dirty="0">
              <a:latin typeface="Arial"/>
            </a:endParaRPr>
          </a:p>
        </p:txBody>
      </p:sp>
      <p:sp>
        <p:nvSpPr>
          <p:cNvPr id="893" name="PlaceHolder 3"/>
          <p:cNvSpPr>
            <a:spLocks noGrp="1"/>
          </p:cNvSpPr>
          <p:nvPr>
            <p:ph type="sldNum" idx="5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03369B-26F9-4A00-957F-6849E30E91C6}" type="slidenum">
              <a:rPr lang="en-US" sz="1200" b="0" strike="noStrike" spc="-1">
                <a:latin typeface="Times New Roman"/>
              </a:rPr>
              <a:t>215</a:t>
            </a:fld>
            <a:endParaRPr lang="en-US" sz="1200" b="0" strike="noStrike" spc="-1">
              <a:latin typeface="Times New Roman"/>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فصل 4م – </a:t>
            </a:r>
          </a:p>
          <a:p>
            <a:pPr algn="just" rtl="1">
              <a:lnSpc>
                <a:spcPct val="107000"/>
              </a:lnSpc>
              <a:spcBef>
                <a:spcPts val="799"/>
              </a:spcBef>
              <a:buNone/>
              <a:tabLst>
                <a:tab pos="0" algn="l"/>
              </a:tabLst>
            </a:pPr>
            <a:r>
              <a:rPr lang="en-US" sz="1800" b="0" strike="noStrike" spc="-1">
                <a:latin typeface="Arial"/>
              </a:rPr>
              <a:t>Dealing with down/close votes</a:t>
            </a:r>
          </a:p>
          <a:p>
            <a:pPr algn="just" rtl="1">
              <a:lnSpc>
                <a:spcPct val="107000"/>
              </a:lnSpc>
              <a:spcBef>
                <a:spcPts val="799"/>
              </a:spcBef>
              <a:buNone/>
              <a:tabLst>
                <a:tab pos="0" algn="l"/>
              </a:tabLst>
            </a:pPr>
            <a:endParaRPr lang="fa-IR" sz="1800" b="0" strike="noStrike" spc="-1">
              <a:latin typeface="Arial"/>
            </a:endParaRPr>
          </a:p>
          <a:p>
            <a:pPr algn="just" rtl="1">
              <a:lnSpc>
                <a:spcPct val="107000"/>
              </a:lnSpc>
              <a:spcBef>
                <a:spcPts val="799"/>
              </a:spcBef>
              <a:buNone/>
              <a:tabLst>
                <a:tab pos="0" algn="l"/>
              </a:tabLst>
            </a:pPr>
            <a:r>
              <a:rPr lang="fa-IR" sz="1800" b="0" strike="noStrike" spc="-1">
                <a:latin typeface="Arial"/>
              </a:rPr>
              <a:t>تو فصل های قبل یاد گرفتیم که چطور حرفه ای سوال بپرسیم، و چه سوال هایی ممکنه </a:t>
            </a:r>
            <a:r>
              <a:rPr lang="en-US" sz="1800" b="0" strike="noStrike" spc="-1">
                <a:latin typeface="Arial"/>
              </a:rPr>
              <a:t>Down vote/ close vote</a:t>
            </a:r>
            <a:r>
              <a:rPr lang="fa-IR" sz="1800" b="0" strike="noStrike" spc="-1">
                <a:latin typeface="Arial"/>
              </a:rPr>
              <a:t> بگیرن!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حالا این که سوالمون </a:t>
            </a:r>
            <a:r>
              <a:rPr lang="en-US" sz="1800" b="0" strike="noStrike" spc="-1">
                <a:latin typeface="Arial"/>
              </a:rPr>
              <a:t>down vote </a:t>
            </a:r>
            <a:r>
              <a:rPr lang="fa-IR" sz="1800" b="0" strike="noStrike" spc="-1">
                <a:latin typeface="Arial"/>
              </a:rPr>
              <a:t> بگیره و حتی </a:t>
            </a:r>
            <a:r>
              <a:rPr lang="en-US" sz="1800" b="0" strike="noStrike" spc="-1">
                <a:latin typeface="Arial"/>
              </a:rPr>
              <a:t>close  , delete vote</a:t>
            </a:r>
            <a:r>
              <a:rPr lang="fa-IR" sz="1800" b="0" strike="noStrike" spc="-1">
                <a:latin typeface="Arial"/>
              </a:rPr>
              <a:t> هم بگیره </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216</a:t>
            </a:fld>
            <a:endParaRPr lang="en-US" sz="1200" b="0" strike="noStrike" spc="-1">
              <a:latin typeface="Times New Roman"/>
            </a:endParaRPr>
          </a:p>
        </p:txBody>
      </p:sp>
    </p:spTree>
    <p:extLst>
      <p:ext uri="{BB962C8B-B14F-4D97-AF65-F5344CB8AC3E}">
        <p14:creationId xmlns:p14="http://schemas.microsoft.com/office/powerpoint/2010/main" val="172186127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شتریه که در خونه هر کسی ممکنه بخوابه، تو این فصل درباره راه حل های کاربردی و پیشنهادی خود </a:t>
            </a:r>
            <a:r>
              <a:rPr lang="en-US" sz="1800" b="0" strike="noStrike" spc="-1">
                <a:latin typeface="Arial"/>
              </a:rPr>
              <a:t>Stackoverflow</a:t>
            </a:r>
            <a:r>
              <a:rPr lang="fa-IR" sz="1800" b="0" strike="noStrike" spc="-1">
                <a:latin typeface="Arial"/>
              </a:rPr>
              <a:t> و تجربه های خودم و دیگران صحبت میکنیم تا از شرِ این شترِ بتونیم راحت شیم، البته درمواقع نادری ممکنه بد شتری بشه و یه لگد محکم هم بزنه بهمون که راجع بهش صحبت میکنیم😁</a:t>
            </a:r>
          </a:p>
          <a:p>
            <a:pPr algn="just" rtl="1">
              <a:lnSpc>
                <a:spcPct val="107000"/>
              </a:lnSpc>
              <a:spcBef>
                <a:spcPts val="799"/>
              </a:spcBef>
              <a:buNone/>
              <a:tabLst>
                <a:tab pos="0" algn="l"/>
              </a:tabLst>
            </a:pPr>
            <a:r>
              <a:rPr lang="fa-IR" sz="1800" b="0" strike="noStrike" spc="-1">
                <a:latin typeface="Arial"/>
              </a:rPr>
              <a:t>تو ادامه با من همراه باشین </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217</a:t>
            </a:fld>
            <a:endParaRPr lang="en-US" sz="1200" b="0" strike="noStrike" spc="-1">
              <a:latin typeface="Times New Roman"/>
            </a:endParaRPr>
          </a:p>
        </p:txBody>
      </p:sp>
    </p:spTree>
    <p:extLst>
      <p:ext uri="{BB962C8B-B14F-4D97-AF65-F5344CB8AC3E}">
        <p14:creationId xmlns:p14="http://schemas.microsoft.com/office/powerpoint/2010/main" val="396465168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همونطور که توی فصل قبل گفتیم، اغلب زمانی سوالتون </a:t>
            </a:r>
            <a:r>
              <a:rPr lang="en-US" sz="1800" b="0" strike="noStrike" spc="-1">
                <a:latin typeface="Comic Sans MS"/>
                <a:ea typeface="Segoe UI"/>
              </a:rPr>
              <a:t>down vote یا Close vote می­گیره که</a:t>
            </a:r>
            <a:r>
              <a:rPr lang="fa-IR" sz="1800" b="0" strike="noStrike" spc="-1">
                <a:latin typeface="Comic Sans MS"/>
                <a:ea typeface="Segoe UI"/>
              </a:rPr>
              <a:t>،</a:t>
            </a:r>
            <a:r>
              <a:rPr lang="en-US" sz="1800" b="0" strike="noStrike" spc="-1">
                <a:latin typeface="Comic Sans MS"/>
                <a:ea typeface="Segoe UI"/>
              </a:rPr>
              <a:t> :</a:t>
            </a:r>
          </a:p>
          <a:p>
            <a:pPr marL="285750" indent="-285750" algn="r" rtl="1">
              <a:lnSpc>
                <a:spcPct val="100000"/>
              </a:lnSpc>
              <a:buFont typeface="Arial" panose="020B0604020202020204" pitchFamily="34" charset="0"/>
              <a:buChar char="•"/>
              <a:tabLst>
                <a:tab pos="0" algn="l"/>
              </a:tabLst>
            </a:pPr>
            <a:r>
              <a:rPr lang="fa-IR" sz="1800" b="0" strike="noStrike" spc="-1">
                <a:latin typeface="Comic Sans MS"/>
                <a:ea typeface="Segoe UI"/>
              </a:rPr>
              <a:t>قوانین </a:t>
            </a:r>
            <a:r>
              <a:rPr lang="en-US" sz="1800" b="0" strike="noStrike" spc="-1">
                <a:latin typeface="Comic Sans MS"/>
                <a:ea typeface="Segoe UI"/>
              </a:rPr>
              <a:t>Stakoverflow</a:t>
            </a:r>
            <a:r>
              <a:rPr lang="fa-IR" sz="1800" b="0" strike="noStrike" spc="-1">
                <a:latin typeface="Comic Sans MS"/>
                <a:ea typeface="Segoe UI"/>
              </a:rPr>
              <a:t> و </a:t>
            </a:r>
            <a:r>
              <a:rPr lang="en-US" sz="1800" b="0" strike="noStrike" spc="-1">
                <a:latin typeface="Comic Sans MS"/>
                <a:ea typeface="Segoe UI"/>
              </a:rPr>
              <a:t>نکاتی </a:t>
            </a:r>
            <a:r>
              <a:rPr lang="fa-IR" sz="1800" b="0" strike="noStrike" spc="-1">
                <a:latin typeface="Comic Sans MS"/>
                <a:ea typeface="Segoe UI"/>
              </a:rPr>
              <a:t>که </a:t>
            </a:r>
            <a:r>
              <a:rPr lang="en-US" sz="1800" b="0" strike="noStrike" spc="-1">
                <a:latin typeface="Comic Sans MS"/>
                <a:ea typeface="Segoe UI"/>
              </a:rPr>
              <a:t>توفصل </a:t>
            </a:r>
            <a:r>
              <a:rPr lang="fa-IR" sz="1800" b="0" strike="noStrike" spc="-1">
                <a:latin typeface="Comic Sans MS"/>
                <a:ea typeface="Segoe UI"/>
              </a:rPr>
              <a:t>های </a:t>
            </a:r>
            <a:r>
              <a:rPr lang="en-US" sz="1800" b="0" strike="noStrike" spc="-1">
                <a:latin typeface="Comic Sans MS"/>
                <a:ea typeface="Segoe UI"/>
              </a:rPr>
              <a:t>قبل گفت</a:t>
            </a:r>
            <a:r>
              <a:rPr lang="fa-IR" sz="1800" b="0" strike="noStrike" spc="-1">
                <a:latin typeface="Comic Sans MS"/>
                <a:ea typeface="Segoe UI"/>
              </a:rPr>
              <a:t>ی</a:t>
            </a:r>
            <a:r>
              <a:rPr lang="en-US" sz="1800" b="0" strike="noStrike" spc="-1">
                <a:latin typeface="Comic Sans MS"/>
                <a:ea typeface="Segoe UI"/>
              </a:rPr>
              <a:t>م رو رعایت نکرده باشین یعنی یا سوال رو خوب و واضح نپرسیده باشین یا اینکه سوالتون off-topic </a:t>
            </a:r>
            <a:r>
              <a:rPr lang="fa-IR" sz="1800" b="0" strike="noStrike" spc="-1">
                <a:latin typeface="Comic Sans MS"/>
                <a:ea typeface="Segoe UI"/>
              </a:rPr>
              <a:t>، تکراری یا اصلا </a:t>
            </a:r>
            <a:r>
              <a:rPr lang="en-US" sz="1800" b="0" strike="noStrike" spc="-1">
                <a:latin typeface="Comic Sans MS"/>
                <a:ea typeface="Segoe UI"/>
              </a:rPr>
              <a:t>opinion based</a:t>
            </a:r>
            <a:r>
              <a:rPr lang="fa-IR" sz="1800" b="0" strike="noStrike" spc="-1">
                <a:latin typeface="Comic Sans MS"/>
                <a:ea typeface="Segoe UI"/>
              </a:rPr>
              <a:t> باشه</a:t>
            </a:r>
          </a:p>
          <a:p>
            <a:pPr marL="0" indent="0" algn="r" rtl="1">
              <a:lnSpc>
                <a:spcPct val="100000"/>
              </a:lnSpc>
              <a:buFont typeface="Arial" panose="020B0604020202020204" pitchFamily="34" charset="0"/>
              <a:buNone/>
              <a:tabLst>
                <a:tab pos="0" algn="l"/>
              </a:tabLst>
            </a:pPr>
            <a:r>
              <a:rPr lang="fa-IR" sz="1800" b="0" strike="noStrike" spc="-1">
                <a:latin typeface="Comic Sans MS"/>
                <a:ea typeface="Segoe UI"/>
              </a:rPr>
              <a:t>و از اونجایی که بارها گفتم ما تو دنیای انسانها زندگی میکنیم و اینجا هم با انسان ها سروکار داریم، و چون همونطور که گفتیم </a:t>
            </a:r>
            <a:r>
              <a:rPr lang="en-US" sz="1800" b="0" strike="noStrike" spc="-1">
                <a:latin typeface="Comic Sans MS"/>
                <a:ea typeface="Segoe UI"/>
              </a:rPr>
              <a:t>Dow n vote</a:t>
            </a:r>
            <a:r>
              <a:rPr lang="fa-IR" sz="1800" b="0" strike="noStrike" spc="-1">
                <a:latin typeface="Comic Sans MS"/>
                <a:ea typeface="Segoe UI"/>
              </a:rPr>
              <a:t> به سوال امتیاز منفی ای نداره، گاهی اوقات با </a:t>
            </a:r>
            <a:r>
              <a:rPr lang="en-US" sz="1800" b="0" strike="noStrike" spc="-1">
                <a:latin typeface="Comic Sans MS"/>
                <a:ea typeface="Segoe UI"/>
              </a:rPr>
              <a:t>ی</a:t>
            </a:r>
            <a:r>
              <a:rPr lang="fa-IR" sz="1800" b="0" strike="noStrike" spc="-1">
                <a:latin typeface="Comic Sans MS"/>
                <a:ea typeface="Segoe UI"/>
              </a:rPr>
              <a:t>ک</a:t>
            </a:r>
            <a:r>
              <a:rPr lang="en-US" sz="1800" b="0" strike="noStrike" spc="-1">
                <a:latin typeface="Comic Sans MS"/>
                <a:ea typeface="Segoe UI"/>
              </a:rPr>
              <a:t> سری­ </a:t>
            </a:r>
            <a:r>
              <a:rPr lang="fa-IR" sz="1800" b="0" strike="noStrike" spc="-1">
                <a:latin typeface="Comic Sans MS"/>
                <a:ea typeface="Segoe UI"/>
              </a:rPr>
              <a:t>از افراد مواجه میشیم که با خودشون مشکلاتی دارن و رفتارشون رو حساب منطق نیست،  که متاسفانه از </a:t>
            </a:r>
            <a:r>
              <a:rPr lang="en-US" sz="1800" b="0" strike="noStrike" spc="-1">
                <a:latin typeface="Comic Sans MS"/>
                <a:ea typeface="Segoe UI"/>
              </a:rPr>
              <a:t>down vote</a:t>
            </a:r>
            <a:r>
              <a:rPr lang="fa-IR" sz="1800" b="0" strike="noStrike" spc="-1">
                <a:latin typeface="Comic Sans MS"/>
                <a:ea typeface="Segoe UI"/>
              </a:rPr>
              <a:t> دادن لذت میبرن و بی دلیل گاها اینکارها رو انجام میدن بخصوص برای سوالای بی جواب یا تازه پرسیده شده یا سوالایی که افراد با امتیاز پایین یعنی تازه واردها میپرسن</a:t>
            </a:r>
          </a:p>
          <a:p>
            <a:pPr marL="0" indent="0" algn="r" rtl="1">
              <a:lnSpc>
                <a:spcPct val="100000"/>
              </a:lnSpc>
              <a:buFont typeface="Arial" panose="020B0604020202020204" pitchFamily="34" charset="0"/>
              <a:buNone/>
              <a:tabLst>
                <a:tab pos="0" algn="l"/>
              </a:tabLst>
            </a:pPr>
            <a:endParaRPr lang="fa-IR" sz="1800" b="0" strike="noStrike" spc="-1">
              <a:latin typeface="Comic Sans MS"/>
              <a:cs typeface="B Kamran"/>
            </a:endParaRPr>
          </a:p>
          <a:p>
            <a:pPr marL="0" indent="0" algn="r" rtl="1">
              <a:lnSpc>
                <a:spcPct val="100000"/>
              </a:lnSpc>
              <a:buFont typeface="Arial" panose="020B0604020202020204" pitchFamily="34" charset="0"/>
              <a:buNone/>
              <a:tabLst>
                <a:tab pos="0" algn="l"/>
              </a:tabLst>
            </a:pPr>
            <a:r>
              <a:rPr lang="fa-IR" sz="1800" b="0" strike="noStrike" spc="-1">
                <a:latin typeface="Comic Sans MS"/>
                <a:cs typeface="B Kamran"/>
              </a:rPr>
              <a:t>تو این بخش میخواهیم یاد بگیریم که اگر سوالمون بسته شد یا </a:t>
            </a:r>
            <a:r>
              <a:rPr lang="en-US" sz="1800" b="0" strike="noStrike" spc="-1">
                <a:latin typeface="Comic Sans MS"/>
                <a:ea typeface="Segoe UI"/>
              </a:rPr>
              <a:t>downvote گرفت چکار باید بکنیم که سوال مجدد باز بشه و </a:t>
            </a:r>
            <a:r>
              <a:rPr lang="fa-IR" sz="1800" b="0" strike="noStrike" spc="-1">
                <a:latin typeface="Comic Sans MS"/>
                <a:ea typeface="Segoe UI"/>
              </a:rPr>
              <a:t>دوباره امتیاز مثبت دریافت کنین</a:t>
            </a:r>
            <a:r>
              <a:rPr lang="en-US" sz="1800" b="0" strike="noStrike" spc="-1">
                <a:latin typeface="Comic Sans MS"/>
                <a:ea typeface="Segoe UI"/>
              </a:rPr>
              <a:t>!</a:t>
            </a:r>
            <a:endParaRPr lang="en-US" sz="1800" b="0" strike="noStrike" spc="-1">
              <a:latin typeface="Arial"/>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218</a:t>
            </a:fld>
            <a:endParaRPr lang="en-US" sz="1200" b="0" strike="noStrike" spc="-1">
              <a:latin typeface="Times New Roman"/>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وقتی که </a:t>
            </a:r>
            <a:r>
              <a:rPr lang="en-US" sz="1800" b="0" strike="noStrike" spc="-1">
                <a:latin typeface="Comic Sans MS"/>
                <a:ea typeface="Segoe UI"/>
              </a:rPr>
              <a:t>down vote یا close vote میگیرین، اولین کار اینه که خونسردیتونو حفظ کنین و یه نفس عمیق بکشین و </a:t>
            </a:r>
            <a:r>
              <a:rPr lang="fa-IR" sz="1800" b="0" strike="noStrike" spc="-1">
                <a:latin typeface="Comic Sans MS"/>
                <a:cs typeface="B Kamran"/>
              </a:rPr>
              <a:t> قبل از جواب دادن </a:t>
            </a:r>
            <a:r>
              <a:rPr lang="en-US" sz="1800" b="0" strike="noStrike" spc="-1">
                <a:latin typeface="Comic Sans MS"/>
                <a:cs typeface="B Kamran"/>
              </a:rPr>
              <a:t> </a:t>
            </a:r>
            <a:r>
              <a:rPr lang="en-US" sz="1800" b="0" strike="noStrike" spc="-1">
                <a:latin typeface="Comic Sans MS"/>
                <a:ea typeface="Segoe UI"/>
              </a:rPr>
              <a:t>30</a:t>
            </a:r>
            <a:r>
              <a:rPr lang="fa-IR" sz="1800" b="0" strike="noStrike" spc="-1">
                <a:latin typeface="Comic Sans MS"/>
                <a:cs typeface="B Kamran"/>
              </a:rPr>
              <a:t>ثانیه تامل کنین،</a:t>
            </a:r>
            <a:r>
              <a:rPr lang="en-US" sz="1800" b="0" strike="noStrike" spc="-1">
                <a:latin typeface="Comic Sans MS"/>
                <a:cs typeface="B Kamran"/>
              </a:rPr>
              <a:t> </a:t>
            </a:r>
            <a:r>
              <a:rPr lang="fa-IR" sz="1800" b="0" strike="noStrike" spc="-1">
                <a:latin typeface="Comic Sans MS"/>
                <a:cs typeface="B Kamran"/>
              </a:rPr>
              <a:t>بخصوص به کامنت هایی که براتون میزارن، </a:t>
            </a:r>
            <a:endParaRPr lang="en-US" sz="1800" b="0" strike="noStrike" spc="-1">
              <a:latin typeface="Comic Sans MS"/>
              <a:cs typeface="B Kamran"/>
            </a:endParaRP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Comic Sans MS"/>
                <a:cs typeface="B Kamran"/>
              </a:rPr>
              <a:t>پس اولین نکته اینه که آرامشتونو حفظ کنین و یه نفس عمیق بکشین و یادتون باشه:</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Comic Sans MS"/>
                <a:cs typeface="B Kamran"/>
              </a:rPr>
              <a:t> اغلب این </a:t>
            </a:r>
            <a:r>
              <a:rPr lang="en-US" sz="1800" b="0" strike="noStrike" spc="-1">
                <a:latin typeface="Comic Sans MS"/>
                <a:ea typeface="Segoe UI"/>
              </a:rPr>
              <a:t>vote ها نشونه خوبیه، </a:t>
            </a:r>
            <a:endParaRPr lang="fa-IR" sz="1800" b="0" strike="noStrike" spc="-1">
              <a:latin typeface="Comic Sans MS"/>
              <a:ea typeface="Segoe UI"/>
            </a:endParaRP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en-US" sz="1800" b="0" strike="noStrike" spc="-1">
                <a:latin typeface="Comic Sans MS"/>
                <a:ea typeface="Segoe UI"/>
              </a:rPr>
              <a:t>یعنی اینکه یکی اومده سوال رو خونده و دیده که مشکلی داره از نظرش و شما رو اینطوری مطلع کرده تا شما بگین، آها یه جای سوال یا عنوانم احتمالا مشکل داره و من سریع باید برم درستش کنم، تا سریعتر به جوابم برسم،! پس خوبه دیگه</a:t>
            </a:r>
            <a:r>
              <a:rPr lang="fa-IR" sz="1800" b="0" strike="noStrike" spc="-1">
                <a:latin typeface="Comic Sans MS"/>
                <a:ea typeface="Segoe UI"/>
              </a:rPr>
              <a:t>،</a:t>
            </a:r>
            <a:r>
              <a:rPr lang="en-US" sz="1800" b="0" strike="noStrike" spc="-1">
                <a:latin typeface="Comic Sans MS"/>
                <a:ea typeface="Segoe UI"/>
              </a:rPr>
              <a:t> </a:t>
            </a:r>
            <a:r>
              <a:rPr lang="fa-IR" sz="1800" b="0" strike="noStrike" spc="-1">
                <a:latin typeface="Comic Sans MS"/>
                <a:ea typeface="Segoe UI"/>
              </a:rPr>
              <a:t>یه شخصی </a:t>
            </a:r>
            <a:r>
              <a:rPr lang="en-US" sz="1800" b="0" strike="noStrike" spc="-1">
                <a:latin typeface="Comic Sans MS"/>
                <a:ea typeface="Segoe UI"/>
              </a:rPr>
              <a:t>سریع میاد بهمون گوشزد میکنه</a:t>
            </a:r>
            <a:r>
              <a:rPr lang="fa-IR" sz="1800" b="0" strike="noStrike" spc="-1">
                <a:latin typeface="Comic Sans MS"/>
                <a:ea typeface="Segoe UI"/>
              </a:rPr>
              <a:t> و ما سریعتر میتونیم به </a:t>
            </a:r>
            <a:r>
              <a:rPr lang="en-US" sz="1800" b="0" strike="noStrike" spc="-1">
                <a:latin typeface="Comic Sans MS"/>
                <a:ea typeface="Segoe UI"/>
              </a:rPr>
              <a:t>جواب</a:t>
            </a:r>
            <a:r>
              <a:rPr lang="fa-IR" sz="1800" b="0" strike="noStrike" spc="-1">
                <a:latin typeface="Comic Sans MS"/>
                <a:ea typeface="Segoe UI"/>
              </a:rPr>
              <a:t> سوالم</a:t>
            </a:r>
            <a:r>
              <a:rPr lang="en-US" sz="1800" b="0" strike="noStrike" spc="-1">
                <a:latin typeface="Comic Sans MS"/>
                <a:ea typeface="Segoe UI"/>
              </a:rPr>
              <a:t>ون </a:t>
            </a:r>
            <a:r>
              <a:rPr lang="fa-IR" sz="1800" b="0" strike="noStrike" spc="-1">
                <a:latin typeface="Comic Sans MS"/>
                <a:ea typeface="Segoe UI"/>
              </a:rPr>
              <a:t>دست پیدا کنیم</a:t>
            </a:r>
            <a:r>
              <a:rPr lang="en-US" sz="1800" b="0" strike="noStrike" spc="-1">
                <a:latin typeface="Comic Sans MS"/>
                <a:ea typeface="Segoe UI"/>
              </a:rPr>
              <a:t>! البته خیلی­وقت­ها هم افراد میان Comment میزارن براتون و نکته­اشون رو اونجا میگن، حالا یا مرتبط هست یا نامرتبط، به هرحال شما بادقت مطالعه کنین و سعی کنین که اگر نکته­مفیدی بود حتما ازش بهره ببرین و یا اینکه درصورت نیاز</a:t>
            </a:r>
            <a:r>
              <a:rPr lang="fa-IR" sz="1800" b="0" strike="noStrike" spc="-1">
                <a:latin typeface="Comic Sans MS"/>
                <a:ea typeface="Segoe UI"/>
              </a:rPr>
              <a:t> به اون کامنت جواب بدین یا ازشون بیشتر توضیح بخواهین.</a:t>
            </a:r>
            <a:endParaRPr lang="en-US" sz="1800" b="0" strike="noStrike" spc="-1">
              <a:latin typeface="Arial"/>
            </a:endParaRPr>
          </a:p>
          <a:p>
            <a:pPr algn="r" rtl="1">
              <a:lnSpc>
                <a:spcPct val="100000"/>
              </a:lnSpc>
              <a:buNone/>
              <a:tabLst>
                <a:tab pos="0" algn="l"/>
              </a:tabLst>
            </a:pPr>
            <a:endParaRPr lang="en-US" sz="1800" b="0" strike="noStrike" spc="-1">
              <a:latin typeface="Arial"/>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219</a:t>
            </a:fld>
            <a:endParaRPr lang="en-US" sz="1200" b="0" strike="noStrike" spc="-1">
              <a:latin typeface="Times New Roman"/>
            </a:endParaRPr>
          </a:p>
        </p:txBody>
      </p:sp>
    </p:spTree>
    <p:extLst>
      <p:ext uri="{BB962C8B-B14F-4D97-AF65-F5344CB8AC3E}">
        <p14:creationId xmlns:p14="http://schemas.microsoft.com/office/powerpoint/2010/main" val="153587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In fact, our effort is for you to move forward intelligently, which means that the path that take around 10 years for other people, together we will use the </a:t>
            </a:r>
            <a:r>
              <a:rPr lang="en-US" sz="2000" b="0" strike="noStrike" spc="-1" dirty="0" err="1">
                <a:latin typeface="Arial"/>
              </a:rPr>
              <a:t>rightway</a:t>
            </a:r>
            <a:r>
              <a:rPr lang="en-US" sz="2000" b="0" strike="noStrike" spc="-1" dirty="0">
                <a:latin typeface="Arial"/>
              </a:rPr>
              <a:t> shortcuts to cut it down to at-least half of that..</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22</a:t>
            </a:fld>
            <a:endParaRPr lang="en-US" sz="1200" b="0" strike="noStrike" spc="-1">
              <a:latin typeface="Times New Roman"/>
            </a:endParaRPr>
          </a:p>
        </p:txBody>
      </p:sp>
    </p:spTree>
    <p:extLst>
      <p:ext uri="{BB962C8B-B14F-4D97-AF65-F5344CB8AC3E}">
        <p14:creationId xmlns:p14="http://schemas.microsoft.com/office/powerpoint/2010/main" val="35495180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PlaceHolder 1"/>
          <p:cNvSpPr>
            <a:spLocks noGrp="1" noRot="1" noChangeAspect="1"/>
          </p:cNvSpPr>
          <p:nvPr>
            <p:ph type="sldImg"/>
          </p:nvPr>
        </p:nvSpPr>
        <p:spPr>
          <a:xfrm>
            <a:off x="685800" y="1143000"/>
            <a:ext cx="5486400" cy="3086100"/>
          </a:xfrm>
          <a:prstGeom prst="rect">
            <a:avLst/>
          </a:prstGeom>
          <a:ln w="0">
            <a:noFill/>
          </a:ln>
        </p:spPr>
      </p:sp>
      <p:sp>
        <p:nvSpPr>
          <p:cNvPr id="8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اما خب هممون میدونیم که وقتی همچین حالتی رخ میده، ممکنه اعصابمون بهم بریزه بخصوص اگر عجله داشته باشیم و نیازمون هم ضروری باشه، برای همین این بخش رو قبل از راه حل‌ها می‌گم تا بدونین که رفتار درست و حرفه‌ای چطور هست، چون اغلب، رفتار غیر حرفه ای یا با اعصاب خردی جواب دادن، نتیجه بدتری رو در پی داره، اشتباهی که خودم و خیلی‌های دیگه انجام ‌دادیم. </a:t>
            </a:r>
            <a:r>
              <a:rPr lang="en-US" sz="1800" b="0" strike="noStrike" spc="-1">
                <a:latin typeface="Comic Sans MS"/>
                <a:ea typeface="Segoe UI"/>
              </a:rPr>
              <a:t>Stackoverflow هم همچین شرایطی رو بارها دیده و نهایتا برای بهبود این شرایط یه بخشی رو به نام code of conduct ایجاد کردن </a:t>
            </a:r>
            <a:r>
              <a:rPr lang="fa-IR" sz="1800" b="0" strike="noStrike" spc="-1">
                <a:latin typeface="Comic Sans MS"/>
                <a:ea typeface="Segoe UI"/>
              </a:rPr>
              <a:t>تا</a:t>
            </a:r>
            <a:r>
              <a:rPr lang="en-US" sz="1800" b="0" strike="noStrike" spc="-1">
                <a:latin typeface="Comic Sans MS"/>
                <a:ea typeface="Segoe UI"/>
              </a:rPr>
              <a:t> رفتار درست و حرفه‌ای رو یادآور </a:t>
            </a:r>
            <a:r>
              <a:rPr lang="fa-IR" sz="1800" b="0" strike="noStrike" spc="-1">
                <a:latin typeface="Comic Sans MS"/>
                <a:ea typeface="Segoe UI"/>
              </a:rPr>
              <a:t>بشن، </a:t>
            </a:r>
            <a:endParaRPr lang="en-US" sz="1800" b="0" strike="noStrike" spc="-1">
              <a:latin typeface="Arial"/>
            </a:endParaRPr>
          </a:p>
        </p:txBody>
      </p:sp>
      <p:sp>
        <p:nvSpPr>
          <p:cNvPr id="899" name="PlaceHolder 3"/>
          <p:cNvSpPr>
            <a:spLocks noGrp="1"/>
          </p:cNvSpPr>
          <p:nvPr>
            <p:ph type="sldNum" idx="5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F2F457-169D-43A6-A7BD-266B6ADB13B4}" type="slidenum">
              <a:rPr lang="en-US" sz="1200" b="0" strike="noStrike" spc="-1">
                <a:latin typeface="Times New Roman"/>
              </a:rPr>
              <a:t>220</a:t>
            </a:fld>
            <a:endParaRPr lang="en-US" sz="1200" b="0" strike="noStrike" spc="-1">
              <a:latin typeface="Times New Roman"/>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685800" y="1143000"/>
            <a:ext cx="5486400" cy="3086100"/>
          </a:xfrm>
          <a:prstGeom prst="rect">
            <a:avLst/>
          </a:prstGeom>
          <a:ln w="0">
            <a:noFill/>
          </a:ln>
        </p:spPr>
      </p:sp>
      <p:sp>
        <p:nvSpPr>
          <p:cNvPr id="9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Clr>
                <a:srgbClr val="000000"/>
              </a:buClr>
              <a:buFont typeface="+mj-lt"/>
              <a:buNone/>
            </a:pPr>
            <a:r>
              <a:rPr lang="fa-IR" sz="1800" b="0" strike="noStrike" spc="-1">
                <a:latin typeface="Comic Sans MS"/>
                <a:cs typeface="B Kamran"/>
              </a:rPr>
              <a:t>درواقع بخاطر این موضوعات، انتظار </a:t>
            </a:r>
            <a:r>
              <a:rPr lang="en-US" sz="1800" b="0" strike="noStrike" spc="-1">
                <a:latin typeface="Comic Sans MS"/>
                <a:cs typeface="B Kamran"/>
              </a:rPr>
              <a:t>stackoverflow</a:t>
            </a:r>
            <a:r>
              <a:rPr lang="fa-IR" sz="1800" b="0" strike="noStrike" spc="-1">
                <a:latin typeface="Comic Sans MS"/>
                <a:cs typeface="B Kamran"/>
              </a:rPr>
              <a:t> از کاربراش اینه که :</a:t>
            </a:r>
            <a:endParaRPr lang="en-US" sz="1800" b="0" strike="noStrike" spc="-1">
              <a:latin typeface="Comic Sans MS"/>
              <a:cs typeface="B Kamran"/>
            </a:endParaRPr>
          </a:p>
          <a:p>
            <a:pPr marL="343080" indent="-343080" algn="just" rtl="1">
              <a:lnSpc>
                <a:spcPct val="107000"/>
              </a:lnSpc>
              <a:spcBef>
                <a:spcPts val="799"/>
              </a:spcBef>
              <a:buClr>
                <a:srgbClr val="000000"/>
              </a:buClr>
              <a:buFont typeface="+mj-lt"/>
              <a:buAutoNum type="arabicPeriod"/>
            </a:pPr>
            <a:r>
              <a:rPr lang="fa-IR" sz="1800" b="0" strike="noStrike" spc="-1">
                <a:latin typeface="Comic Sans MS"/>
                <a:cs typeface="B Kamran"/>
              </a:rPr>
              <a:t>شماره یک، لطفا سوالتون رو به شکل درست و ساده بپرسین تا خوندن/بررسیش توسط باقی اعضا که به صورت کاملا داوطلبانه دارن فعالیت میکنن به راحتی انجام بشه(که قبلا براتون توضیح دادم)</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دوم اینکه، </a:t>
            </a:r>
            <a:r>
              <a:rPr lang="ar-SA" sz="1800" b="0" strike="noStrike" spc="-1">
                <a:solidFill>
                  <a:srgbClr val="000000"/>
                </a:solidFill>
                <a:latin typeface="Comic Sans MS"/>
                <a:cs typeface="B Kamran"/>
              </a:rPr>
              <a:t>هنگام ارائه </a:t>
            </a:r>
            <a:r>
              <a:rPr lang="en-US" sz="1800" b="0" strike="noStrike" spc="-1">
                <a:solidFill>
                  <a:srgbClr val="000000"/>
                </a:solidFill>
                <a:latin typeface="Comic Sans MS"/>
                <a:ea typeface="Segoe UI"/>
              </a:rPr>
              <a:t>Feedback</a:t>
            </a:r>
            <a:r>
              <a:rPr lang="en-US" sz="1800" b="0" strike="noStrike" spc="-1">
                <a:solidFill>
                  <a:srgbClr val="000000"/>
                </a:solidFill>
                <a:latin typeface="B Kamran"/>
                <a:ea typeface="Segoe UI"/>
              </a:rPr>
              <a:t> </a:t>
            </a:r>
            <a:r>
              <a:rPr lang="ar-SA" sz="1800" b="0" strike="noStrike" spc="-1">
                <a:solidFill>
                  <a:srgbClr val="000000"/>
                </a:solidFill>
                <a:latin typeface="Comic Sans MS"/>
                <a:cs typeface="B Kamran"/>
              </a:rPr>
              <a:t>شفاف و سازنده باشین و همینطور موقع دریافت بازخورد از بقیه با دید مثبت و باز نگاه کنین</a:t>
            </a:r>
            <a:r>
              <a:rPr lang="fa-IR" sz="1800" b="0" strike="noStrike" spc="-1">
                <a:solidFill>
                  <a:srgbClr val="000000"/>
                </a:solidFill>
                <a:latin typeface="Comic Sans MS"/>
                <a:cs typeface="B Kamran"/>
              </a:rPr>
              <a:t> حتی به </a:t>
            </a:r>
            <a:r>
              <a:rPr lang="en-US" sz="1800" b="0" strike="noStrike" spc="-1">
                <a:solidFill>
                  <a:srgbClr val="000000"/>
                </a:solidFill>
                <a:latin typeface="Comic Sans MS"/>
                <a:ea typeface="Segoe UI"/>
              </a:rPr>
              <a:t>downvote, edit, close vote </a:t>
            </a:r>
            <a:r>
              <a:rPr lang="fa-IR" sz="1800" b="0" strike="noStrike" spc="-1">
                <a:solidFill>
                  <a:srgbClr val="000000"/>
                </a:solidFill>
                <a:latin typeface="Comic Sans MS"/>
                <a:ea typeface="Segoe UI"/>
              </a:rPr>
              <a:t> دید مثبت داشته باشین، درواقع دیدتون این باشه که یک نفر داره به شما هشدار میده یاگوشزد میکنه که سوال /جوابتون باید بهتر بشه یا این نکات وجود داره</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سوم، اگر اومدین که به بقیه کمک کنین پس حتما صبور وپذیرای نظرات و چالش‌های متناسب باشین، </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چهارم، احترام رو حفظ کنین، از شوخی و کنایه‌/طعنه بپرهیزید، چون واقعا تشخیص اون چیزی که شما بهش فکر می‌کنین، همیشه برای همه مقدور نیست  بخصوص اینکه این موارد توی </a:t>
            </a:r>
            <a:r>
              <a:rPr lang="en-US" sz="1800" b="0" strike="noStrike" spc="-1">
                <a:solidFill>
                  <a:srgbClr val="000000"/>
                </a:solidFill>
                <a:latin typeface="Comic Sans MS"/>
                <a:ea typeface="Segoe UI"/>
              </a:rPr>
              <a:t>culture</a:t>
            </a:r>
            <a:r>
              <a:rPr lang="fa-IR" sz="1800" b="0" strike="noStrike" spc="-1">
                <a:solidFill>
                  <a:srgbClr val="000000"/>
                </a:solidFill>
                <a:latin typeface="Comic Sans MS"/>
                <a:cs typeface="B Kamran"/>
              </a:rPr>
              <a:t>های مختلف فرق میکنه، برای همین سادگی/شفافیت در سخن بهترین دوست شماست!</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 5م، </a:t>
            </a:r>
            <a:r>
              <a:rPr lang="ar-SA" sz="1800" b="0" strike="noStrike" spc="-1">
                <a:solidFill>
                  <a:srgbClr val="011627"/>
                </a:solidFill>
                <a:latin typeface="Georgia"/>
                <a:cs typeface="B Kamran"/>
              </a:rPr>
              <a:t>روی محتوا تمرکز کنید نه شخص بخصوص از تخریب</a:t>
            </a:r>
            <a:r>
              <a:rPr lang="fa-IR" sz="1800" b="0" strike="noStrike" spc="-1">
                <a:solidFill>
                  <a:srgbClr val="011627"/>
                </a:solidFill>
                <a:latin typeface="Georgia"/>
                <a:cs typeface="B Kamran"/>
              </a:rPr>
              <a:t> یا </a:t>
            </a:r>
            <a:r>
              <a:rPr lang="ar-SA" sz="1800" b="0" strike="noStrike" spc="-1">
                <a:solidFill>
                  <a:srgbClr val="011627"/>
                </a:solidFill>
                <a:latin typeface="Georgia"/>
                <a:cs typeface="B Kamran"/>
              </a:rPr>
              <a:t>حمله به افراد دوری کنین یعنی روی</a:t>
            </a:r>
            <a:r>
              <a:rPr lang="fa-IR" sz="1800" b="0" strike="noStrike" spc="-1">
                <a:solidFill>
                  <a:srgbClr val="011627"/>
                </a:solidFill>
                <a:latin typeface="Georgia"/>
                <a:cs typeface="B Kamran"/>
              </a:rPr>
              <a:t> </a:t>
            </a:r>
            <a:r>
              <a:rPr lang="ar-SA" sz="1800" b="0" strike="noStrike" spc="-1">
                <a:solidFill>
                  <a:srgbClr val="011627"/>
                </a:solidFill>
                <a:latin typeface="Georgia"/>
                <a:cs typeface="B Kamran"/>
              </a:rPr>
              <a:t>کامنت/سوال/جوابشون تمرکز کنین! </a:t>
            </a:r>
            <a:r>
              <a:rPr lang="fa-IR" sz="1800" b="0" strike="noStrike" spc="-1">
                <a:solidFill>
                  <a:srgbClr val="011627"/>
                </a:solidFill>
                <a:latin typeface="Georgia"/>
                <a:cs typeface="B Kamran"/>
              </a:rPr>
              <a:t>حتی </a:t>
            </a:r>
            <a:r>
              <a:rPr lang="ar-SA" sz="1800" b="0" strike="noStrike" spc="-1">
                <a:solidFill>
                  <a:srgbClr val="011627"/>
                </a:solidFill>
                <a:latin typeface="Georgia"/>
                <a:cs typeface="B Kamran"/>
              </a:rPr>
              <a:t>عبارات</a:t>
            </a:r>
            <a:r>
              <a:rPr lang="fa-IR" sz="1800" b="0" strike="noStrike" spc="-1">
                <a:solidFill>
                  <a:srgbClr val="011627"/>
                </a:solidFill>
                <a:latin typeface="Georgia"/>
                <a:cs typeface="B Kamran"/>
              </a:rPr>
              <a:t> بد و تخریبی رو درمورد محتوا هم نباید بکار ببرین، بخصوص وقتی که یک نفر اومد به سوال شما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داد، چون یکمی که امتیازتون بالاتر بره، دسترسی تون بیشتر میشه و میتونین ببینین که چه کسانی به شما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a:t>
            </a:r>
            <a:r>
              <a:rPr lang="en-US" sz="1800" b="0" strike="noStrike" spc="-1">
                <a:solidFill>
                  <a:srgbClr val="011627"/>
                </a:solidFill>
                <a:latin typeface="Georgia"/>
                <a:cs typeface="B Kamran"/>
              </a:rPr>
              <a:t> </a:t>
            </a:r>
            <a:r>
              <a:rPr lang="fa-IR" sz="1800" b="0" strike="noStrike" spc="-1">
                <a:solidFill>
                  <a:srgbClr val="011627"/>
                </a:solidFill>
                <a:latin typeface="Georgia"/>
                <a:cs typeface="B Kamran"/>
              </a:rPr>
              <a:t>یا </a:t>
            </a:r>
            <a:r>
              <a:rPr lang="en-US" sz="1800" b="0" strike="noStrike" spc="-1">
                <a:solidFill>
                  <a:srgbClr val="011627"/>
                </a:solidFill>
                <a:latin typeface="Georgia"/>
                <a:cs typeface="B Kamran"/>
              </a:rPr>
              <a:t> delete vote</a:t>
            </a:r>
            <a:r>
              <a:rPr lang="fa-IR" sz="1800" b="0" strike="noStrike" spc="-1">
                <a:solidFill>
                  <a:srgbClr val="011627"/>
                </a:solidFill>
                <a:latin typeface="Georgia"/>
                <a:cs typeface="B Kamran"/>
              </a:rPr>
              <a:t> دادن،  و شما حالا بگین آها، فلانی اومده به سوال من این کامنت رو گذاشته یا اومده بهم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داده ، پس منم برم به سوال جواب هاش </a:t>
            </a:r>
            <a:r>
              <a:rPr lang="en-US" sz="1800" b="0" strike="noStrike" spc="-1">
                <a:solidFill>
                  <a:srgbClr val="011627"/>
                </a:solidFill>
                <a:latin typeface="Georgia"/>
                <a:cs typeface="B Kamran"/>
              </a:rPr>
              <a:t>down vote</a:t>
            </a:r>
            <a:r>
              <a:rPr lang="fa-IR" sz="1800" b="0" strike="noStrike" spc="-1">
                <a:solidFill>
                  <a:srgbClr val="011627"/>
                </a:solidFill>
                <a:latin typeface="Georgia"/>
                <a:cs typeface="B Kamran"/>
              </a:rPr>
              <a:t> و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بدم و ...، ببینین این حرکت بسیار ناپسند و غیرحرفه ای هست، و اگر همه بخوان اینکارو کنن نهایتا بعد از یه مدت موجب فروپاشی </a:t>
            </a:r>
            <a:r>
              <a:rPr lang="en-US" sz="1800" b="0" strike="noStrike" spc="-1">
                <a:solidFill>
                  <a:srgbClr val="011627"/>
                </a:solidFill>
                <a:latin typeface="Georgia"/>
                <a:cs typeface="B Kamran"/>
              </a:rPr>
              <a:t>Stackoverflow</a:t>
            </a:r>
            <a:r>
              <a:rPr lang="fa-IR" sz="1800" b="0" strike="noStrike" spc="-1">
                <a:solidFill>
                  <a:srgbClr val="011627"/>
                </a:solidFill>
                <a:latin typeface="Georgia"/>
                <a:cs typeface="B Kamran"/>
              </a:rPr>
              <a:t> میشه! پس سعی کنین از این حرکات نادرست و کودکانه دوری کنین که این رفتار بشدت نهی میشه</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مورد6م، </a:t>
            </a:r>
            <a:r>
              <a:rPr lang="ar-SA" sz="1800" b="0" strike="noStrike" spc="-1">
                <a:solidFill>
                  <a:srgbClr val="011627"/>
                </a:solidFill>
                <a:latin typeface="Georgia"/>
                <a:cs typeface="B Kamran"/>
              </a:rPr>
              <a:t>از تعصب/نژادپرستی/تمسخر/ توجه به مذهب و... دوری کنین!</a:t>
            </a:r>
            <a:r>
              <a:rPr lang="fa-IR" sz="1800" b="0" strike="noStrike" spc="-1">
                <a:solidFill>
                  <a:srgbClr val="011627"/>
                </a:solidFill>
                <a:latin typeface="Georgia"/>
                <a:cs typeface="B Kamran"/>
              </a:rPr>
              <a:t> چون جواب دادن به سوال اصلا ربطی به هیچ کدوم از این موارد نداره و نباید داشته باشه!</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 7م، </a:t>
            </a:r>
            <a:r>
              <a:rPr lang="ar-SA" sz="1800" b="0" strike="noStrike" spc="-1">
                <a:solidFill>
                  <a:srgbClr val="011627"/>
                </a:solidFill>
                <a:latin typeface="Georgia"/>
                <a:cs typeface="B Kamran"/>
              </a:rPr>
              <a:t>از آزار و اذیت بقیه بشدت خودداری کنین، این شامله و البته محدود به موارد زیر نیست:</a:t>
            </a:r>
            <a:r>
              <a:rPr lang="fa-IR" sz="1800" b="0" strike="noStrike" spc="-1">
                <a:solidFill>
                  <a:srgbClr val="011627"/>
                </a:solidFill>
                <a:latin typeface="Georgia"/>
                <a:cs typeface="B Kamran"/>
              </a:rPr>
              <a:t> یعنی</a:t>
            </a:r>
            <a:r>
              <a:rPr lang="ar-SA" sz="1800" b="0" strike="noStrike" spc="-1">
                <a:solidFill>
                  <a:srgbClr val="011627"/>
                </a:solidFill>
                <a:latin typeface="Georgia"/>
                <a:cs typeface="B Kamran"/>
              </a:rPr>
              <a:t> قلدری، ارعاب، زبان مبتذل، تهدید مستقیم/غیرمستقیم، اظهارات وسوسه‌انگیز جنسی، الگوهای تماس اجتماعی نامناسب و اختلالات مداوم در بحث میشه.</a:t>
            </a:r>
            <a:r>
              <a:rPr lang="fa-IR" sz="1800" b="0" strike="noStrike" spc="-1">
                <a:solidFill>
                  <a:srgbClr val="011627"/>
                </a:solidFill>
                <a:latin typeface="Georgia"/>
                <a:cs typeface="B Kamran"/>
              </a:rPr>
              <a:t> </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و مورد آخر که بارها دیده شده، اینه که از لحن غیردوستانه استفاده نکنین!، هرکسی هم که دیدین اینکارو کرد میتونین کامنتشو </a:t>
            </a:r>
            <a:r>
              <a:rPr lang="en-US" sz="1800" b="0" strike="noStrike" spc="-1">
                <a:solidFill>
                  <a:srgbClr val="000000"/>
                </a:solidFill>
                <a:latin typeface="Comic Sans MS"/>
                <a:cs typeface="B Kamran"/>
              </a:rPr>
              <a:t>Report</a:t>
            </a:r>
            <a:r>
              <a:rPr lang="fa-IR" sz="1800" b="0" strike="noStrike" spc="-1">
                <a:solidFill>
                  <a:srgbClr val="000000"/>
                </a:solidFill>
                <a:latin typeface="Comic Sans MS"/>
                <a:cs typeface="B Kamran"/>
              </a:rPr>
              <a:t> 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902" name="PlaceHolder 3"/>
          <p:cNvSpPr>
            <a:spLocks noGrp="1"/>
          </p:cNvSpPr>
          <p:nvPr>
            <p:ph type="sldNum" idx="6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D26001A-A08D-4E65-A5A8-04F99455FEC6}" type="slidenum">
              <a:rPr lang="en-US" sz="1200" b="0" strike="noStrike" spc="-1">
                <a:latin typeface="Times New Roman"/>
              </a:rPr>
              <a:t>221</a:t>
            </a:fld>
            <a:endParaRPr lang="en-US" sz="1200" b="0" strike="noStrike" spc="-1">
              <a:latin typeface="Times New Roman"/>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685800" y="1143000"/>
            <a:ext cx="5486400" cy="3086100"/>
          </a:xfrm>
          <a:prstGeom prst="rect">
            <a:avLst/>
          </a:prstGeom>
          <a:ln w="0">
            <a:noFill/>
          </a:ln>
        </p:spPr>
      </p:sp>
      <p:sp>
        <p:nvSpPr>
          <p:cNvPr id="9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B Kamran"/>
              </a:rPr>
              <a:t>که </a:t>
            </a:r>
            <a:r>
              <a:rPr lang="en-US" sz="1800" b="0" strike="noStrike" spc="-1">
                <a:solidFill>
                  <a:srgbClr val="000000"/>
                </a:solidFill>
                <a:latin typeface="Comic Sans MS"/>
                <a:ea typeface="Segoe UI"/>
              </a:rPr>
              <a:t>Stackoverflow</a:t>
            </a:r>
            <a:r>
              <a:rPr lang="en-US" sz="1800" b="0" strike="noStrike" spc="-1">
                <a:solidFill>
                  <a:srgbClr val="000000"/>
                </a:solidFill>
                <a:latin typeface="B Kamran"/>
                <a:ea typeface="Segoe UI"/>
              </a:rPr>
              <a:t> </a:t>
            </a:r>
            <a:r>
              <a:rPr lang="fa-IR" sz="1800" b="0" strike="noStrike" spc="-1">
                <a:solidFill>
                  <a:srgbClr val="000000"/>
                </a:solidFill>
                <a:latin typeface="B Kamran"/>
                <a:ea typeface="Segoe UI"/>
              </a:rPr>
              <a:t> نه فقط برای مورد آخر بلکه برای همه اون موارد </a:t>
            </a:r>
            <a:r>
              <a:rPr lang="en-US" sz="1800" b="0" strike="noStrike" spc="-1">
                <a:solidFill>
                  <a:srgbClr val="000000"/>
                </a:solidFill>
                <a:latin typeface="B Kamran"/>
                <a:ea typeface="Segoe UI"/>
              </a:rPr>
              <a:t>گزینه </a:t>
            </a:r>
            <a:r>
              <a:rPr lang="en-US" sz="1800" b="0" strike="noStrike" spc="-1">
                <a:solidFill>
                  <a:srgbClr val="000000"/>
                </a:solidFill>
                <a:latin typeface="Comic Sans MS"/>
                <a:ea typeface="Segoe UI"/>
              </a:rPr>
              <a:t>Report هم داره که با کلیک کردن روی اون آیکون flag</a:t>
            </a:r>
            <a:r>
              <a:rPr lang="fa-IR" sz="1800" b="0" strike="noStrike" spc="-1">
                <a:solidFill>
                  <a:srgbClr val="000000"/>
                </a:solidFill>
                <a:latin typeface="Comic Sans MS"/>
                <a:cs typeface="B Kamran"/>
              </a:rPr>
              <a:t>، این پنجره باز میشه که میتونین از طریقش </a:t>
            </a:r>
            <a:r>
              <a:rPr lang="fa-IR" sz="1800" b="0" strike="noStrike" spc="-1">
                <a:solidFill>
                  <a:srgbClr val="000000"/>
                </a:solidFill>
                <a:latin typeface="Comic Sans MS"/>
                <a:ea typeface="Segoe UI"/>
              </a:rPr>
              <a:t>گزارش</a:t>
            </a:r>
            <a:r>
              <a:rPr lang="en-US" sz="1800" b="0" strike="noStrike" spc="-1">
                <a:solidFill>
                  <a:srgbClr val="000000"/>
                </a:solidFill>
                <a:latin typeface="Comic Sans MS"/>
                <a:ea typeface="Segoe UI"/>
              </a:rPr>
              <a:t> کنین که چه مشکلی وجود داشت! و اگر شما هم دیدین که کسی این code of conduct رو رعایت نکرده، درصورت نیاز خوبه که استفاده کنین تا جامعه رو تمیز و مرتب نگه دارین، البته سعی کنین خیلی سخت گیر نباشین، مگر اینکه واقعا جدی و اوضاع بد باشه و توهین/بی‌احترامی واضحی باشه</a:t>
            </a:r>
            <a:r>
              <a:rPr lang="fa-IR" sz="1800" b="0" strike="noStrike" spc="-1">
                <a:solidFill>
                  <a:srgbClr val="000000"/>
                </a:solidFill>
                <a:latin typeface="Comic Sans MS"/>
                <a:ea typeface="Segoe UI"/>
              </a:rPr>
              <a:t> مثل مواردی که بیان کردیم، و شما کافیه دکمه </a:t>
            </a:r>
            <a:r>
              <a:rPr lang="en-US" sz="1800" b="0" strike="noStrike" spc="-1">
                <a:solidFill>
                  <a:srgbClr val="000000"/>
                </a:solidFill>
                <a:latin typeface="Comic Sans MS"/>
                <a:ea typeface="Segoe UI"/>
              </a:rPr>
              <a:t>report</a:t>
            </a:r>
            <a:r>
              <a:rPr lang="fa-IR" sz="1800" b="0" strike="noStrike" spc="-1">
                <a:solidFill>
                  <a:srgbClr val="000000"/>
                </a:solidFill>
                <a:latin typeface="Comic Sans MS"/>
                <a:ea typeface="Segoe UI"/>
              </a:rPr>
              <a:t> رو بزنین و خودتون درگیر جواب دادن نکنین و ذهنتون رو هم مشغول به اون صحبت ها و کامنت ها نکنین</a:t>
            </a:r>
            <a:r>
              <a:rPr lang="en-US" sz="1800" b="0" strike="noStrike" spc="-1">
                <a:solidFill>
                  <a:srgbClr val="000000"/>
                </a:solidFill>
                <a:latin typeface="Comic Sans MS"/>
                <a:ea typeface="Segoe UI"/>
              </a:rPr>
              <a:t>!</a:t>
            </a:r>
            <a:endParaRPr lang="fa-IR" sz="1800" b="0" strike="noStrike" spc="-1">
              <a:solidFill>
                <a:srgbClr val="000000"/>
              </a:solidFill>
              <a:latin typeface="Comic Sans MS"/>
              <a:ea typeface="Segoe UI"/>
            </a:endParaRPr>
          </a:p>
          <a:p>
            <a:pPr algn="just" rtl="1">
              <a:lnSpc>
                <a:spcPct val="107000"/>
              </a:lnSpc>
              <a:spcBef>
                <a:spcPts val="799"/>
              </a:spcBef>
              <a:buNone/>
              <a:tabLst>
                <a:tab pos="0" algn="l"/>
              </a:tabLst>
            </a:pPr>
            <a:r>
              <a:rPr lang="fa-IR" sz="1800" b="0" strike="noStrike" spc="-1">
                <a:solidFill>
                  <a:srgbClr val="000000"/>
                </a:solidFill>
                <a:latin typeface="Comic Sans MS"/>
              </a:rPr>
              <a:t>البته یکی از گزینه های پراستفاده ریپورت،  گزینه </a:t>
            </a:r>
            <a:r>
              <a:rPr lang="en-US" sz="1800" b="0" strike="noStrike" spc="-1">
                <a:solidFill>
                  <a:srgbClr val="000000"/>
                </a:solidFill>
                <a:latin typeface="Comic Sans MS"/>
              </a:rPr>
              <a:t>its no longer needed</a:t>
            </a:r>
            <a:r>
              <a:rPr lang="fa-IR" sz="1800" b="0" strike="noStrike" spc="-1">
                <a:solidFill>
                  <a:srgbClr val="000000"/>
                </a:solidFill>
                <a:latin typeface="Comic Sans MS"/>
              </a:rPr>
              <a:t> هست که وقتی ازش استفاده میشه که کامنت یک فرد مثلا دیگه قدیمی شده باشه یا اصلا مرتبط نباشه</a:t>
            </a:r>
            <a:endParaRPr lang="en-US" sz="1800" b="0" strike="noStrike" spc="-1">
              <a:latin typeface="Arial"/>
            </a:endParaRPr>
          </a:p>
        </p:txBody>
      </p:sp>
      <p:sp>
        <p:nvSpPr>
          <p:cNvPr id="905" name="PlaceHolder 3"/>
          <p:cNvSpPr>
            <a:spLocks noGrp="1"/>
          </p:cNvSpPr>
          <p:nvPr>
            <p:ph type="sldNum" idx="6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1051FC-E092-4BC2-A2EC-20C9C748F395}" type="slidenum">
              <a:rPr lang="en-US" sz="1200" b="0" strike="noStrike" spc="-1">
                <a:latin typeface="Times New Roman"/>
              </a:rPr>
              <a:t>222</a:t>
            </a:fld>
            <a:endParaRPr lang="en-US" sz="1200" b="0" strike="noStrike" spc="-1">
              <a:latin typeface="Times New Roman"/>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685800" y="1143000"/>
            <a:ext cx="5486400" cy="3086100"/>
          </a:xfrm>
          <a:prstGeom prst="rect">
            <a:avLst/>
          </a:prstGeom>
          <a:ln w="0">
            <a:noFill/>
          </a:ln>
        </p:spPr>
      </p:sp>
      <p:sp>
        <p:nvSpPr>
          <p:cNvPr id="9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مثل اینجا، که یک مشکل نگارشی در متن وجود داشت، که توی کامنت بهم گوشزد شد و من هم اصلاح کردم، </a:t>
            </a:r>
          </a:p>
          <a:p>
            <a:pPr algn="just" rtl="1">
              <a:lnSpc>
                <a:spcPct val="107000"/>
              </a:lnSpc>
              <a:spcBef>
                <a:spcPts val="799"/>
              </a:spcBef>
              <a:buNone/>
              <a:tabLst>
                <a:tab pos="0" algn="l"/>
              </a:tabLst>
            </a:pPr>
            <a:r>
              <a:rPr lang="fa-IR" sz="1800" b="0" strike="noStrike" spc="-1">
                <a:latin typeface="Arial"/>
              </a:rPr>
              <a:t>که معمولا فردی که این مدل نکات رو توی کامنت گوشزد میکنه، بعد از اصلاح شما و بازخورد مناسبی که در کامنت بهشون دادین، کامنت خودشون رو حذف میکنن چون دیگه این کامنت </a:t>
            </a:r>
            <a:r>
              <a:rPr lang="en-US" sz="1800" b="0" strike="noStrike" spc="-1">
                <a:latin typeface="Arial"/>
              </a:rPr>
              <a:t>outdate</a:t>
            </a:r>
            <a:r>
              <a:rPr lang="fa-IR" sz="1800" b="0" strike="noStrike" spc="-1">
                <a:latin typeface="Arial"/>
              </a:rPr>
              <a:t> شده هست و شما هم حتما بعد از اینکه کامنتشونو حذف کردن، کامنت</a:t>
            </a:r>
            <a:r>
              <a:rPr lang="en-US" sz="1800" b="0" strike="noStrike" spc="-1">
                <a:latin typeface="Arial"/>
              </a:rPr>
              <a:t> feedback</a:t>
            </a:r>
            <a:r>
              <a:rPr lang="fa-IR" sz="1800" b="0" strike="noStrike" spc="-1">
                <a:latin typeface="Arial"/>
              </a:rPr>
              <a:t>تون رو پاک کنین، چون نظر و تلاش و بهبود شما رو دیده و اون مشکل دیگه وجود نداره، علاوه بر اون این کامنت هم دیگه برای کسایی که بعدا میان پست رو میخونن هیچ نکته مفیدی نداره، اما اگر دیدین که بعد از گذشت چند روز پاک نکرد و بازخوردی هم نداد، و اگر حس میکنین که کاملا مشکل رو برطرف کردین، میتونید </a:t>
            </a:r>
            <a:r>
              <a:rPr lang="en-US" sz="1800" b="0" strike="noStrike" spc="-1">
                <a:latin typeface="Arial"/>
              </a:rPr>
              <a:t>flag</a:t>
            </a:r>
            <a:r>
              <a:rPr lang="fa-IR" sz="1800" b="0" strike="noStrike" spc="-1">
                <a:latin typeface="Arial"/>
              </a:rPr>
              <a:t>ش کنین تا مدیرا بیان و اون کامنت ها رو حذف کنن!</a:t>
            </a:r>
            <a:endParaRPr lang="en-US" sz="1800" b="0" strike="noStrike" spc="-1">
              <a:latin typeface="Arial"/>
            </a:endParaRPr>
          </a:p>
        </p:txBody>
      </p:sp>
      <p:sp>
        <p:nvSpPr>
          <p:cNvPr id="905" name="PlaceHolder 3"/>
          <p:cNvSpPr>
            <a:spLocks noGrp="1"/>
          </p:cNvSpPr>
          <p:nvPr>
            <p:ph type="sldNum" idx="6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1051FC-E092-4BC2-A2EC-20C9C748F395}" type="slidenum">
              <a:rPr lang="en-US" sz="1200" b="0" strike="noStrike" spc="-1">
                <a:latin typeface="Times New Roman"/>
              </a:rPr>
              <a:t>223</a:t>
            </a:fld>
            <a:endParaRPr lang="en-US" sz="1200" b="0" strike="noStrike" spc="-1">
              <a:latin typeface="Times New Roman"/>
            </a:endParaRPr>
          </a:p>
        </p:txBody>
      </p:sp>
    </p:spTree>
    <p:extLst>
      <p:ext uri="{BB962C8B-B14F-4D97-AF65-F5344CB8AC3E}">
        <p14:creationId xmlns:p14="http://schemas.microsoft.com/office/powerpoint/2010/main" val="345072146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685800" y="1143000"/>
            <a:ext cx="5486400" cy="3086100"/>
          </a:xfrm>
          <a:prstGeom prst="rect">
            <a:avLst/>
          </a:prstGeom>
          <a:ln w="0">
            <a:noFill/>
          </a:ln>
        </p:spPr>
      </p:sp>
      <p:sp>
        <p:nvSpPr>
          <p:cNvPr id="9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سیاستش درمورد بررسی </a:t>
            </a:r>
            <a:r>
              <a:rPr lang="en-US" sz="1800" b="0" strike="noStrike" spc="-1">
                <a:solidFill>
                  <a:srgbClr val="000000"/>
                </a:solidFill>
                <a:latin typeface="Comic Sans MS"/>
                <a:ea typeface="Segoe UI"/>
              </a:rPr>
              <a:t>report</a:t>
            </a:r>
            <a:r>
              <a:rPr lang="fa-IR" sz="1800" b="0" strike="noStrike" spc="-1">
                <a:solidFill>
                  <a:srgbClr val="000000"/>
                </a:solidFill>
                <a:latin typeface="Comic Sans MS"/>
                <a:ea typeface="Segoe UI"/>
              </a:rPr>
              <a:t>ها اینطوریه که</a:t>
            </a:r>
            <a:r>
              <a:rPr lang="en-US" sz="1800" b="0" strike="noStrike" spc="-1">
                <a:solidFill>
                  <a:srgbClr val="000000"/>
                </a:solidFill>
                <a:latin typeface="Comic Sans MS"/>
                <a:ea typeface="Segoe UI"/>
              </a:rPr>
              <a:t> اکانت کسی که code of conduct رو رعایت نکرده  برای بار اول یک warning دریافت میکنه، و اگر تکرار بشه، منجر به ساسپند شدن موقتی 1</a:t>
            </a:r>
            <a:r>
              <a:rPr lang="fa-IR" sz="1800" b="0" strike="noStrike" spc="-1">
                <a:solidFill>
                  <a:srgbClr val="000000"/>
                </a:solidFill>
                <a:latin typeface="Comic Sans MS"/>
                <a:cs typeface="B Kamran"/>
              </a:rPr>
              <a:t>روزه یا بیشتر براساس نوع خطایی که انجام داد میشه و درنهایت اگر ادامه بده، اکانتش حذف میشه!</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حالا بریم چندتا مثال ببینم</a:t>
            </a:r>
            <a:endParaRPr lang="en-US" sz="1800" b="0" strike="noStrike" spc="-1">
              <a:latin typeface="Arial"/>
            </a:endParaRPr>
          </a:p>
        </p:txBody>
      </p:sp>
      <p:sp>
        <p:nvSpPr>
          <p:cNvPr id="908" name="PlaceHolder 3"/>
          <p:cNvSpPr>
            <a:spLocks noGrp="1"/>
          </p:cNvSpPr>
          <p:nvPr>
            <p:ph type="sldNum" idx="6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0A1037-A793-4C9F-9562-C65D5C9DD6F1}" type="slidenum">
              <a:rPr lang="en-US" sz="1200" b="0" strike="noStrike" spc="-1">
                <a:latin typeface="Times New Roman"/>
              </a:rPr>
              <a:t>224</a:t>
            </a:fld>
            <a:endParaRPr lang="en-US" sz="1200" b="0" strike="noStrike" spc="-1">
              <a:latin typeface="Times New Roman"/>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noRot="1" noChangeAspect="1"/>
          </p:cNvSpPr>
          <p:nvPr>
            <p:ph type="sldImg"/>
          </p:nvPr>
        </p:nvSpPr>
        <p:spPr>
          <a:xfrm>
            <a:off x="685800" y="1143000"/>
            <a:ext cx="5486400" cy="3086100"/>
          </a:xfrm>
          <a:prstGeom prst="rect">
            <a:avLst/>
          </a:prstGeom>
          <a:ln w="0">
            <a:noFill/>
          </a:ln>
        </p:spPr>
      </p:sp>
      <p:sp>
        <p:nvSpPr>
          <p:cNvPr id="9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برای نمونه به تصویر دقت کنین، مثلا بجای اینکه بگین</a:t>
            </a:r>
            <a:endParaRPr lang="en-US" sz="1800" b="0" strike="noStrike" spc="-1">
              <a:latin typeface="Arial"/>
            </a:endParaRPr>
          </a:p>
          <a:p>
            <a:pPr fontAlgn="base"/>
            <a:r>
              <a:rPr lang="en-US" sz="2800">
                <a:effectLst/>
                <a:latin typeface="inherit"/>
              </a:rPr>
              <a:t>“Are you speaking English? If so, I can’t tell.”</a:t>
            </a:r>
          </a:p>
          <a:p>
            <a:pPr algn="r" rtl="1"/>
            <a:r>
              <a:rPr lang="fa-IR" sz="2800">
                <a:effectLst/>
                <a:latin typeface="inherit"/>
              </a:rPr>
              <a:t>که اصلا لحن جالبی نیست و اگر کسی بهمون اینو بگه حس بدی پیدا میکنیم، بخصوص اینکه اغلب مردم دنیا زبانشون انگلیسی نیست وکسی هم هیچ ادعایی نداره در این مورد که بخواهیم خیلی روون صحبت کنیم، اما بجای این لحن میتونین به صورت زیر منظور رو بیان کنین:</a:t>
            </a:r>
          </a:p>
          <a:p>
            <a:pPr fontAlgn="base"/>
            <a:r>
              <a:rPr lang="en-US" sz="4000">
                <a:effectLst/>
                <a:latin typeface="inherit"/>
              </a:rPr>
              <a:t>“I’m having trouble understanding your question. I think you’re asking how to add a swap after system installation. Is that correct?”</a:t>
            </a:r>
          </a:p>
          <a:p>
            <a:pPr algn="r" rtl="1"/>
            <a:r>
              <a:rPr lang="fa-IR" sz="4000">
                <a:effectLst/>
                <a:latin typeface="inherit"/>
              </a:rPr>
              <a:t>میبینین چقدر اینجا لحن دوستانه تر و مناسب تر شده؟ خیلی ساده اون چیزی که متوجه شدیم رو بیان میکنیم اما درواقع داریم با یه لحن ملایم تری هم میگیم که عزیز، سوالتون خیلی واضح نیست، حتما یه ویرایش بکن سوالتو تا بهتر بتونیم بهت کمک کنیم! یعنی درواقع به صورت غیر مستقیم اما به شکل دوستانه داریم بهش </a:t>
            </a:r>
            <a:r>
              <a:rPr lang="fa-IR" sz="1800" b="0" strike="noStrike" spc="-1">
                <a:latin typeface="Comic Sans MS"/>
                <a:cs typeface="B Kamran"/>
              </a:rPr>
              <a:t>توضیح میدیم که چکار کنه، که این درسته!</a:t>
            </a:r>
            <a:endParaRPr lang="en-US" sz="1800" b="0" strike="noStrike" spc="-1">
              <a:latin typeface="Arial"/>
            </a:endParaRPr>
          </a:p>
        </p:txBody>
      </p:sp>
      <p:sp>
        <p:nvSpPr>
          <p:cNvPr id="911" name="PlaceHolder 3"/>
          <p:cNvSpPr>
            <a:spLocks noGrp="1"/>
          </p:cNvSpPr>
          <p:nvPr>
            <p:ph type="sldNum" idx="6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180A6FF-B27E-43FB-A1C7-ED28CD787543}" type="slidenum">
              <a:rPr lang="en-US" sz="1200" b="0" strike="noStrike" spc="-1">
                <a:latin typeface="Times New Roman"/>
              </a:rPr>
              <a:t>225</a:t>
            </a:fld>
            <a:endParaRPr lang="en-US" sz="1200" b="0" strike="noStrike" spc="-1">
              <a:latin typeface="Times New Roman"/>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PlaceHolder 1"/>
          <p:cNvSpPr>
            <a:spLocks noGrp="1" noRot="1" noChangeAspect="1"/>
          </p:cNvSpPr>
          <p:nvPr>
            <p:ph type="sldImg"/>
          </p:nvPr>
        </p:nvSpPr>
        <p:spPr>
          <a:xfrm>
            <a:off x="685800" y="1143000"/>
            <a:ext cx="5486400" cy="3086100"/>
          </a:xfrm>
          <a:prstGeom prst="rect">
            <a:avLst/>
          </a:prstGeom>
          <a:ln w="0">
            <a:noFill/>
          </a:ln>
        </p:spPr>
      </p:sp>
      <p:sp>
        <p:nvSpPr>
          <p:cNvPr id="9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solidFill>
                  <a:srgbClr val="000000"/>
                </a:solidFill>
                <a:latin typeface="Comic Sans MS"/>
                <a:cs typeface="B Kamran"/>
              </a:rPr>
              <a:t>در راستای همین رفتار حرفه ای، </a:t>
            </a:r>
            <a:r>
              <a:rPr lang="en-US" sz="1800" b="0" strike="noStrike" spc="-1">
                <a:solidFill>
                  <a:srgbClr val="000000"/>
                </a:solidFill>
                <a:latin typeface="Comic Sans MS"/>
                <a:cs typeface="B Kamran"/>
              </a:rPr>
              <a:t>Stackoverflow </a:t>
            </a:r>
            <a:r>
              <a:rPr lang="fa-IR" sz="1800" b="0" strike="noStrike" spc="-1">
                <a:solidFill>
                  <a:srgbClr val="000000"/>
                </a:solidFill>
                <a:latin typeface="Comic Sans MS"/>
                <a:cs typeface="B Kamran"/>
              </a:rPr>
              <a:t> یک پیشنهاد دیگه هم میده و میگه علاوه بر لحن مناسب در صحبت ها، سعی کنین </a:t>
            </a:r>
            <a:r>
              <a:rPr lang="fa-IR" sz="1800" b="0" strike="noStrike" spc="-1">
                <a:latin typeface="Comic Sans MS"/>
                <a:cs typeface="B Kamran"/>
              </a:rPr>
              <a:t>وقتی یک سوالی رو میبینین بخصوص از تازه واردها ،که قواعد </a:t>
            </a:r>
            <a:r>
              <a:rPr lang="en-US" sz="1800" b="0" strike="noStrike" spc="-1">
                <a:latin typeface="Comic Sans MS"/>
                <a:ea typeface="Segoe UI"/>
              </a:rPr>
              <a:t>Stackoverflow رو درست و کامل رعایت نکرد</a:t>
            </a:r>
            <a:r>
              <a:rPr lang="fa-IR" sz="1800" b="0" strike="noStrike" spc="-1">
                <a:latin typeface="Comic Sans MS"/>
                <a:ea typeface="Segoe UI"/>
              </a:rPr>
              <a:t>ن یا بلد نیستند</a:t>
            </a:r>
            <a:r>
              <a:rPr lang="en-US" sz="1800" b="0" strike="noStrike" spc="-1">
                <a:latin typeface="Comic Sans MS"/>
                <a:ea typeface="Segoe UI"/>
              </a:rPr>
              <a:t> و حتی گزینه ای برای close شدن هست</a:t>
            </a:r>
            <a:r>
              <a:rPr lang="fa-IR" sz="1800" b="0" strike="noStrike" spc="-1">
                <a:latin typeface="Comic Sans MS"/>
                <a:ea typeface="Segoe UI"/>
              </a:rPr>
              <a:t> اما به نظرتون میشه بهبودش داد، </a:t>
            </a:r>
            <a:r>
              <a:rPr lang="fa-IR" sz="1800" b="0" strike="noStrike" spc="-1">
                <a:solidFill>
                  <a:srgbClr val="000000"/>
                </a:solidFill>
                <a:latin typeface="Comic Sans MS"/>
                <a:cs typeface="B Kamran"/>
              </a:rPr>
              <a:t>بجای </a:t>
            </a:r>
            <a:r>
              <a:rPr lang="en-US" sz="1800" b="0" strike="noStrike" spc="-1">
                <a:solidFill>
                  <a:srgbClr val="000000"/>
                </a:solidFill>
                <a:latin typeface="Comic Sans MS"/>
                <a:cs typeface="B Kamran"/>
              </a:rPr>
              <a:t>down vote/close vote/ delete vote</a:t>
            </a:r>
            <a:r>
              <a:rPr lang="fa-IR" sz="1800" b="0" strike="noStrike" spc="-1">
                <a:solidFill>
                  <a:srgbClr val="000000"/>
                </a:solidFill>
                <a:latin typeface="Comic Sans MS"/>
                <a:cs typeface="B Kamran"/>
              </a:rPr>
              <a:t>،</a:t>
            </a:r>
            <a:r>
              <a:rPr lang="fa-IR" sz="1800" b="0" strike="noStrike" spc="-1">
                <a:latin typeface="Comic Sans MS"/>
                <a:cs typeface="B Kamran"/>
              </a:rPr>
              <a:t> ابتدا تلاشتونو بکنین که با ویرایش کردن سوال به خوانایی و مناسب شدنش کمک کنین یا </a:t>
            </a:r>
          </a:p>
          <a:p>
            <a:pPr marL="457200" algn="just" rtl="1">
              <a:lnSpc>
                <a:spcPct val="107000"/>
              </a:lnSpc>
              <a:spcBef>
                <a:spcPts val="799"/>
              </a:spcBef>
              <a:buNone/>
              <a:tabLst>
                <a:tab pos="0" algn="l"/>
              </a:tabLst>
            </a:pPr>
            <a:r>
              <a:rPr lang="fa-IR" sz="1800" b="0" strike="noStrike" spc="-1">
                <a:latin typeface="Comic Sans MS"/>
                <a:cs typeface="B Kamran"/>
              </a:rPr>
              <a:t>حتی با </a:t>
            </a:r>
            <a:r>
              <a:rPr lang="en-US" sz="1800" b="0" strike="noStrike" spc="-1">
                <a:latin typeface="Comic Sans MS"/>
                <a:ea typeface="Segoe UI"/>
              </a:rPr>
              <a:t>Comment مناسب بهش کمک کنین تا خودش سوالشو اصلاح کنه،</a:t>
            </a:r>
            <a:r>
              <a:rPr lang="fa-IR" sz="1800" b="0" strike="noStrike" spc="-1">
                <a:latin typeface="Comic Sans MS"/>
                <a:ea typeface="Segoe UI"/>
              </a:rPr>
              <a:t> درواقع این بیشتر برای این هست که جامعه افراد جدید رو پس نزنه، مثل اینکه یه نیروی جونیور، وارد تیم میشه، بقیه کمکش میکنن تا رشد کنه، درواقع رویکرد اینه که دستشونو بگیریم، </a:t>
            </a:r>
            <a:r>
              <a:rPr lang="en-US" sz="1800" b="0" strike="noStrike" spc="-1">
                <a:latin typeface="Comic Sans MS"/>
                <a:ea typeface="Segoe UI"/>
              </a:rPr>
              <a:t>اما خب به هرحال همه رعایت نمیکنن</a:t>
            </a:r>
            <a:r>
              <a:rPr lang="fa-IR" sz="1800" b="0" strike="noStrike" spc="-1">
                <a:latin typeface="Comic Sans MS"/>
                <a:ea typeface="Segoe UI"/>
              </a:rPr>
              <a:t>، یا کلا برخی سختگیر و کم حوصله هستن و </a:t>
            </a:r>
            <a:r>
              <a:rPr lang="en-US" sz="1800" b="0" strike="noStrike" spc="-1">
                <a:latin typeface="Comic Sans MS"/>
                <a:ea typeface="Segoe UI"/>
              </a:rPr>
              <a:t>سریع سوال بسته میشه</a:t>
            </a:r>
            <a:r>
              <a:rPr lang="fa-IR" sz="1800" b="0" strike="noStrike" spc="-1">
                <a:latin typeface="Comic Sans MS"/>
                <a:ea typeface="Segoe UI"/>
              </a:rPr>
              <a:t> یا امتیاز منفی میگیره، البته </a:t>
            </a:r>
            <a:r>
              <a:rPr lang="en-US" sz="1800" b="0" strike="noStrike" spc="-1">
                <a:latin typeface="Comic Sans MS"/>
                <a:ea typeface="Segoe UI"/>
              </a:rPr>
              <a:t>این بسته شدنه خودش نشونه </a:t>
            </a:r>
            <a:r>
              <a:rPr lang="fa-IR" sz="1800" b="0" strike="noStrike" spc="-1">
                <a:latin typeface="Comic Sans MS"/>
                <a:ea typeface="Segoe UI"/>
              </a:rPr>
              <a:t>بدی نیست و میتونه نشونه </a:t>
            </a:r>
            <a:r>
              <a:rPr lang="en-US" sz="1800" b="0" strike="noStrike" spc="-1">
                <a:latin typeface="Comic Sans MS"/>
                <a:ea typeface="Segoe UI"/>
              </a:rPr>
              <a:t>خوبی</a:t>
            </a:r>
            <a:r>
              <a:rPr lang="fa-IR" sz="1800" b="0" strike="noStrike" spc="-1">
                <a:latin typeface="Comic Sans MS"/>
                <a:ea typeface="Segoe UI"/>
              </a:rPr>
              <a:t> هم باشه</a:t>
            </a:r>
            <a:r>
              <a:rPr lang="en-US" sz="1800" b="0" strike="noStrike" spc="-1">
                <a:latin typeface="Comic Sans MS"/>
                <a:ea typeface="Segoe UI"/>
              </a:rPr>
              <a:t> برای اینکه افراد</a:t>
            </a:r>
            <a:r>
              <a:rPr lang="fa-IR" sz="1800" b="0" strike="noStrike" spc="-1">
                <a:latin typeface="Comic Sans MS"/>
                <a:ea typeface="Segoe UI"/>
              </a:rPr>
              <a:t>،</a:t>
            </a:r>
            <a:r>
              <a:rPr lang="en-US" sz="1800" b="0" strike="noStrike" spc="-1">
                <a:latin typeface="Comic Sans MS"/>
                <a:ea typeface="Segoe UI"/>
              </a:rPr>
              <a:t> بخصوص تازه وارد ها هم سعی کنن از همون اول حرفه ای رعایت کنن و حرفه </a:t>
            </a:r>
            <a:r>
              <a:rPr lang="fa-IR" sz="1800" b="0" strike="noStrike" spc="-1">
                <a:latin typeface="Comic Sans MS"/>
                <a:ea typeface="Segoe UI"/>
              </a:rPr>
              <a:t>ای </a:t>
            </a:r>
            <a:r>
              <a:rPr lang="en-US" sz="1800" b="0" strike="noStrike" spc="-1">
                <a:latin typeface="Comic Sans MS"/>
                <a:ea typeface="Segoe UI"/>
              </a:rPr>
              <a:t>سوال جواب کنن</a:t>
            </a:r>
            <a:r>
              <a:rPr lang="fa-IR" sz="1800" b="0" strike="noStrike" spc="-1">
                <a:latin typeface="Comic Sans MS"/>
                <a:ea typeface="Segoe UI"/>
              </a:rPr>
              <a:t> یعنی درواقع قوانین کامیونیتی  رو درست رعایت کنن...</a:t>
            </a:r>
          </a:p>
          <a:p>
            <a:pPr marL="457200" algn="just" rtl="1">
              <a:lnSpc>
                <a:spcPct val="107000"/>
              </a:lnSpc>
              <a:spcBef>
                <a:spcPts val="799"/>
              </a:spcBef>
              <a:buNone/>
              <a:tabLst>
                <a:tab pos="0" algn="l"/>
              </a:tabLst>
            </a:pPr>
            <a:r>
              <a:rPr lang="en-US" sz="1800" b="0" strike="noStrike" spc="-1">
                <a:latin typeface="Comic Sans MS"/>
                <a:ea typeface="Segoe UI"/>
              </a:rPr>
              <a:t>به هر حال </a:t>
            </a:r>
            <a:r>
              <a:rPr lang="fa-IR" sz="1800" b="0" strike="noStrike" spc="-1">
                <a:latin typeface="Comic Sans MS"/>
                <a:ea typeface="Segoe UI"/>
              </a:rPr>
              <a:t>تو ادامه به روش هایی میپردازیم که </a:t>
            </a:r>
            <a:r>
              <a:rPr lang="en-US" sz="1800" b="0" strike="noStrike" spc="-1">
                <a:latin typeface="Comic Sans MS"/>
                <a:ea typeface="Segoe UI"/>
              </a:rPr>
              <a:t>اگر سوال/جوابتون downvote یا close vote گرفت چکار کنین</a:t>
            </a:r>
            <a:endParaRPr lang="en-US" sz="1800" b="0" strike="noStrike" spc="-1">
              <a:latin typeface="Arial"/>
            </a:endParaRPr>
          </a:p>
          <a:p>
            <a:pPr marL="457200" algn="just" rtl="1">
              <a:lnSpc>
                <a:spcPct val="107000"/>
              </a:lnSpc>
              <a:spcBef>
                <a:spcPts val="799"/>
              </a:spcBef>
              <a:buNone/>
              <a:tabLst>
                <a:tab pos="0" algn="l"/>
              </a:tabLst>
            </a:pPr>
            <a:endParaRPr lang="en-US" sz="1800" b="0" strike="noStrike" spc="-1">
              <a:latin typeface="Arial"/>
            </a:endParaRPr>
          </a:p>
        </p:txBody>
      </p:sp>
      <p:sp>
        <p:nvSpPr>
          <p:cNvPr id="914" name="PlaceHolder 3"/>
          <p:cNvSpPr>
            <a:spLocks noGrp="1"/>
          </p:cNvSpPr>
          <p:nvPr>
            <p:ph type="sldNum" idx="6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DFDF1-55C9-404D-8ED5-8E44A1AFF817}" type="slidenum">
              <a:rPr lang="en-US" sz="1200" b="0" strike="noStrike" spc="-1">
                <a:latin typeface="Times New Roman"/>
              </a:rPr>
              <a:t>226</a:t>
            </a:fld>
            <a:endParaRPr lang="en-US" sz="1200" b="0" strike="noStrike" spc="-1">
              <a:latin typeface="Times New Roman"/>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PlaceHolder 1"/>
          <p:cNvSpPr>
            <a:spLocks noGrp="1" noRot="1" noChangeAspect="1"/>
          </p:cNvSpPr>
          <p:nvPr>
            <p:ph type="sldImg"/>
          </p:nvPr>
        </p:nvSpPr>
        <p:spPr>
          <a:xfrm>
            <a:off x="685800" y="1143000"/>
            <a:ext cx="5486400" cy="3086100"/>
          </a:xfrm>
          <a:prstGeom prst="rect">
            <a:avLst/>
          </a:prstGeom>
          <a:ln w="0">
            <a:noFill/>
          </a:ln>
        </p:spPr>
      </p:sp>
      <p:sp>
        <p:nvSpPr>
          <p:cNvPr id="9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حتما شنیدین که میگن "مجرم همیشه به صحنه جرم برمیگرده؟"</a:t>
            </a:r>
          </a:p>
          <a:p>
            <a:pPr algn="just" rtl="1">
              <a:lnSpc>
                <a:spcPct val="107000"/>
              </a:lnSpc>
              <a:spcBef>
                <a:spcPts val="799"/>
              </a:spcBef>
              <a:buNone/>
              <a:tabLst>
                <a:tab pos="0" algn="l"/>
              </a:tabLst>
            </a:pPr>
            <a:r>
              <a:rPr lang="fa-IR" sz="1800" b="0" strike="noStrike" spc="-1">
                <a:latin typeface="Comic Sans MS"/>
                <a:cs typeface="B Kamran"/>
              </a:rPr>
              <a:t> همیشه گفتم ما تو دنیای آدم ها هستیم، اینجا هم همونه، افرادی که </a:t>
            </a:r>
            <a:r>
              <a:rPr lang="en-US" sz="1800" b="0" strike="noStrike" spc="-1">
                <a:latin typeface="Comic Sans MS"/>
                <a:ea typeface="Segoe UI"/>
              </a:rPr>
              <a:t>upvote میدن، میرن دیگه برنمیگردن، اما اونایی که down vote یا close vote یا ریپورت میکنن، برخی هاشون گاهی میان و سرک میکشن ببینین که نتیجه چی شد! یعنی شما یا بقیه هم عکس العملی نشون دادین؟  سوالتون حذف شد یا down vote بیشتر گرفت یا نه،</a:t>
            </a:r>
          </a:p>
          <a:p>
            <a:pPr algn="just" rtl="1">
              <a:lnSpc>
                <a:spcPct val="107000"/>
              </a:lnSpc>
              <a:spcBef>
                <a:spcPts val="799"/>
              </a:spcBef>
              <a:buNone/>
              <a:tabLst>
                <a:tab pos="0" algn="l"/>
              </a:tabLst>
            </a:pPr>
            <a:r>
              <a:rPr lang="en-US" sz="1800" b="0" strike="noStrike" spc="-1">
                <a:latin typeface="Comic Sans MS"/>
                <a:ea typeface="Segoe UI"/>
              </a:rPr>
              <a:t> میدونی</a:t>
            </a:r>
            <a:r>
              <a:rPr lang="fa-IR" sz="1800" b="0" strike="noStrike" spc="-1">
                <a:latin typeface="Comic Sans MS"/>
                <a:ea typeface="Segoe UI"/>
              </a:rPr>
              <a:t>ن،</a:t>
            </a:r>
            <a:r>
              <a:rPr lang="en-US" sz="1800" b="0" strike="noStrike" spc="-1">
                <a:latin typeface="Comic Sans MS"/>
                <a:ea typeface="Segoe UI"/>
              </a:rPr>
              <a:t> ناخودآگاه درگیر این موضوع میشن! </a:t>
            </a:r>
          </a:p>
          <a:p>
            <a:pPr algn="just" rtl="1">
              <a:lnSpc>
                <a:spcPct val="107000"/>
              </a:lnSpc>
              <a:spcBef>
                <a:spcPts val="799"/>
              </a:spcBef>
              <a:buNone/>
              <a:tabLst>
                <a:tab pos="0" algn="l"/>
              </a:tabLst>
            </a:pPr>
            <a:r>
              <a:rPr lang="en-US" sz="1800" b="0" strike="noStrike" spc="-1">
                <a:latin typeface="Comic Sans MS"/>
                <a:ea typeface="Segoe UI"/>
              </a:rPr>
              <a:t>بنابراین باید دقت کنین که ویرایش باید چشمگیر باشه و تمام دغدغه ها</a:t>
            </a:r>
            <a:r>
              <a:rPr lang="fa-IR" sz="1800" b="0" strike="noStrike" spc="-1">
                <a:latin typeface="Comic Sans MS"/>
                <a:ea typeface="Segoe UI"/>
              </a:rPr>
              <a:t>ی</a:t>
            </a:r>
            <a:r>
              <a:rPr lang="en-US" sz="1800" b="0" strike="noStrike" spc="-1">
                <a:latin typeface="Comic Sans MS"/>
                <a:ea typeface="Segoe UI"/>
              </a:rPr>
              <a:t> مرتبط </a:t>
            </a:r>
            <a:r>
              <a:rPr lang="fa-IR" sz="1800" b="0" strike="noStrike" spc="-1">
                <a:latin typeface="Comic Sans MS"/>
                <a:ea typeface="Segoe UI"/>
              </a:rPr>
              <a:t>با سوالتون رو برطرف کنین تا یک سوال/جواب حرفه ای شکل بگیره</a:t>
            </a:r>
            <a:endParaRPr lang="en-US" sz="1800" b="0" strike="noStrike" spc="-1">
              <a:latin typeface="Arial"/>
            </a:endParaRPr>
          </a:p>
        </p:txBody>
      </p:sp>
      <p:sp>
        <p:nvSpPr>
          <p:cNvPr id="932" name="PlaceHolder 3"/>
          <p:cNvSpPr>
            <a:spLocks noGrp="1"/>
          </p:cNvSpPr>
          <p:nvPr>
            <p:ph type="sldNum" idx="7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F565C99-426C-4638-983E-CA9DFD883FAF}" type="slidenum">
              <a:rPr lang="en-US" sz="1200" b="0" strike="noStrike" spc="-1">
                <a:latin typeface="Times New Roman"/>
              </a:rPr>
              <a:t>227</a:t>
            </a:fld>
            <a:endParaRPr lang="en-US" sz="1200" b="0" strike="noStrike" spc="-1">
              <a:latin typeface="Times New Roman"/>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PlaceHolder 1"/>
          <p:cNvSpPr>
            <a:spLocks noGrp="1" noRot="1" noChangeAspect="1"/>
          </p:cNvSpPr>
          <p:nvPr>
            <p:ph type="sldImg"/>
          </p:nvPr>
        </p:nvSpPr>
        <p:spPr>
          <a:xfrm>
            <a:off x="685800" y="1143000"/>
            <a:ext cx="5486400" cy="3086100"/>
          </a:xfrm>
          <a:prstGeom prst="rect">
            <a:avLst/>
          </a:prstGeom>
          <a:ln w="0">
            <a:noFill/>
          </a:ln>
        </p:spPr>
      </p:sp>
      <p:sp>
        <p:nvSpPr>
          <p:cNvPr id="9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بنابراین وقتی سوالتون </a:t>
            </a:r>
            <a:r>
              <a:rPr lang="en-US" sz="1800" b="0" strike="noStrike" spc="-1">
                <a:latin typeface="Comic Sans MS"/>
                <a:ea typeface="Segoe UI"/>
              </a:rPr>
              <a:t>close vote گرفت</a:t>
            </a:r>
            <a:r>
              <a:rPr lang="fa-IR" sz="1800" b="0" strike="noStrike" spc="-1">
                <a:latin typeface="Comic Sans MS"/>
                <a:ea typeface="Segoe UI"/>
              </a:rPr>
              <a:t>، </a:t>
            </a:r>
            <a:r>
              <a:rPr lang="fa-IR" sz="1800" b="0" strike="noStrike" spc="-1">
                <a:latin typeface="Comic Sans MS"/>
                <a:cs typeface="B Kamran"/>
              </a:rPr>
              <a:t>اولین قدم اینه که باید </a:t>
            </a:r>
            <a:r>
              <a:rPr lang="fa-IR" sz="1800" b="0" strike="noStrike" spc="-1">
                <a:latin typeface="Comic Sans MS"/>
                <a:ea typeface="Segoe UI"/>
              </a:rPr>
              <a:t>بفهمین </a:t>
            </a:r>
            <a:r>
              <a:rPr lang="en-US" sz="1800" b="0" strike="noStrike" spc="-1">
                <a:latin typeface="Comic Sans MS"/>
                <a:ea typeface="Segoe UI"/>
              </a:rPr>
              <a:t>که چرا close vote</a:t>
            </a:r>
            <a:r>
              <a:rPr lang="fa-IR" sz="1800" b="0" strike="noStrike" spc="-1">
                <a:latin typeface="Comic Sans MS"/>
                <a:ea typeface="Segoe UI"/>
              </a:rPr>
              <a:t> گرفته</a:t>
            </a:r>
            <a:r>
              <a:rPr lang="en-US" sz="1800" b="0" strike="noStrike" spc="-1">
                <a:latin typeface="Comic Sans MS"/>
                <a:ea typeface="Segoe UI"/>
              </a:rPr>
              <a:t>،</a:t>
            </a:r>
          </a:p>
          <a:p>
            <a:pPr marL="457200" indent="0" algn="just" rtl="1">
              <a:lnSpc>
                <a:spcPct val="107000"/>
              </a:lnSpc>
              <a:spcBef>
                <a:spcPts val="799"/>
              </a:spcBef>
              <a:buClr>
                <a:srgbClr val="000000"/>
              </a:buClr>
              <a:buFont typeface="StarSymbol"/>
              <a:buNone/>
            </a:pPr>
            <a:r>
              <a:rPr lang="en-US" sz="1800" b="0" strike="noStrike" spc="-1">
                <a:latin typeface="Comic Sans MS"/>
                <a:ea typeface="Segoe UI"/>
              </a:rPr>
              <a:t> تو همون سوال یه باکس میاد مثل تصویر که میگه </a:t>
            </a:r>
            <a:r>
              <a:rPr lang="fa-IR" sz="1800" b="0" strike="noStrike" spc="-1">
                <a:latin typeface="Comic Sans MS"/>
                <a:ea typeface="Segoe UI"/>
              </a:rPr>
              <a:t>علت بستن این سوال توسط این افراد اینه که مثلا سوالتون </a:t>
            </a:r>
            <a:r>
              <a:rPr lang="en-US" sz="1800" b="0" strike="noStrike" spc="-1">
                <a:latin typeface="Comic Sans MS"/>
                <a:ea typeface="Segoe UI"/>
              </a:rPr>
              <a:t>opinion based</a:t>
            </a:r>
            <a:r>
              <a:rPr lang="fa-IR" sz="1800" b="0" strike="noStrike" spc="-1">
                <a:latin typeface="Comic Sans MS"/>
                <a:ea typeface="Segoe UI"/>
              </a:rPr>
              <a:t> هست، </a:t>
            </a:r>
            <a:r>
              <a:rPr lang="en-US" sz="1800" b="0" strike="noStrike" spc="-1">
                <a:latin typeface="Comic Sans MS"/>
                <a:ea typeface="Segoe UI"/>
              </a:rPr>
              <a:t>یا اینکه </a:t>
            </a:r>
            <a:r>
              <a:rPr lang="fa-IR" sz="1800" b="0" strike="noStrike" spc="-1">
                <a:latin typeface="Comic Sans MS"/>
                <a:ea typeface="Segoe UI"/>
              </a:rPr>
              <a:t>روی </a:t>
            </a:r>
            <a:r>
              <a:rPr lang="en-US" sz="1800" b="0" strike="noStrike" spc="-1">
                <a:latin typeface="Comic Sans MS"/>
                <a:ea typeface="Segoe UI"/>
              </a:rPr>
              <a:t>دکمه history بزنین </a:t>
            </a:r>
            <a:r>
              <a:rPr lang="fa-IR" sz="1800" b="0" strike="noStrike" spc="-1">
                <a:latin typeface="Comic Sans MS"/>
                <a:ea typeface="Segoe UI"/>
              </a:rPr>
              <a:t>که گاها جزییات بیشتری رو شامل میشه</a:t>
            </a:r>
            <a:endParaRPr lang="en-US" sz="1800" b="0" strike="noStrike" spc="-1">
              <a:latin typeface="Arial"/>
            </a:endParaRPr>
          </a:p>
        </p:txBody>
      </p:sp>
      <p:sp>
        <p:nvSpPr>
          <p:cNvPr id="917" name="PlaceHolder 3"/>
          <p:cNvSpPr>
            <a:spLocks noGrp="1"/>
          </p:cNvSpPr>
          <p:nvPr>
            <p:ph type="sldNum" idx="6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70728A2-06B2-464C-8ABB-7C600A45B93E}" type="slidenum">
              <a:rPr lang="en-US" sz="1200" b="0" strike="noStrike" spc="-1">
                <a:latin typeface="Times New Roman"/>
              </a:rPr>
              <a:t>228</a:t>
            </a:fld>
            <a:endParaRPr lang="en-US" sz="1200" b="0" strike="noStrike" spc="-1">
              <a:latin typeface="Times New Roman"/>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685800" y="1143000"/>
            <a:ext cx="5486400" cy="3086100"/>
          </a:xfrm>
          <a:prstGeom prst="rect">
            <a:avLst/>
          </a:prstGeom>
          <a:ln w="0">
            <a:noFill/>
          </a:ln>
        </p:spPr>
      </p:sp>
      <p:sp>
        <p:nvSpPr>
          <p:cNvPr id="9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قدم دوم اینه که، به کامنت هایی که زیر سوال یا جوابتون گذاشتن با دقت توجه کنین، ببینین چی میگن، به عنوان مثال تو این سوال،</a:t>
            </a:r>
          </a:p>
          <a:p>
            <a:pPr marL="457200" marR="0" lvl="0" indent="0" algn="just" defTabSz="914400" rtl="0" eaLnBrk="1" fontAlgn="auto" latinLnBrk="0" hangingPunct="1">
              <a:lnSpc>
                <a:spcPct val="107000"/>
              </a:lnSpc>
              <a:spcBef>
                <a:spcPts val="799"/>
              </a:spcBef>
              <a:spcAft>
                <a:spcPts val="0"/>
              </a:spcAft>
              <a:buClr>
                <a:srgbClr val="000000"/>
              </a:buClr>
              <a:buSzTx/>
              <a:buFont typeface="StarSymbol"/>
              <a:buNone/>
              <a:tabLst/>
              <a:defRPr/>
            </a:pPr>
            <a:r>
              <a:rPr lang="en-US" sz="2800" b="0" i="0" u="none" strike="noStrike">
                <a:solidFill>
                  <a:srgbClr val="232629"/>
                </a:solidFill>
                <a:effectLst/>
                <a:latin typeface="var(--theme-post-title-font-family)"/>
                <a:hlinkClick r:id="rId3"/>
              </a:rPr>
              <a:t>Regex match indexes of multiple words that may be separated by another word </a:t>
            </a:r>
            <a:endParaRPr lang="en-US" sz="2800" b="1" i="0">
              <a:solidFill>
                <a:srgbClr val="232629"/>
              </a:solidFill>
              <a:effectLst/>
              <a:latin typeface="-apple-system"/>
            </a:endParaRP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 اولین چیزی که نظر آدمو جلب میکنه اینه که عنوان سوال واضح و شفاف نیست یعنی با خوندنش نمیشه سریع میتوجه شد که آها مشکلش فلان هست و اینکه ایا شما میتونین کمک کنین یا نه!،</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  همینطور با مطالعه </a:t>
            </a:r>
            <a:r>
              <a:rPr lang="en-US" sz="1800" b="0" strike="noStrike" spc="-1">
                <a:latin typeface="Comic Sans MS"/>
                <a:cs typeface="B Kamran"/>
              </a:rPr>
              <a:t>body</a:t>
            </a:r>
            <a:r>
              <a:rPr lang="fa-IR" sz="1800" b="0" strike="noStrike" spc="-1">
                <a:latin typeface="Comic Sans MS"/>
                <a:cs typeface="B Kamran"/>
              </a:rPr>
              <a:t> سوال که میگه </a:t>
            </a:r>
          </a:p>
          <a:p>
            <a:pPr algn="l" fontAlgn="base"/>
            <a:r>
              <a:rPr lang="en-US" sz="2800" b="0" i="0">
                <a:solidFill>
                  <a:srgbClr val="232629"/>
                </a:solidFill>
                <a:effectLst/>
                <a:latin typeface="-apple-system"/>
              </a:rPr>
              <a:t>I would like to mach </a:t>
            </a:r>
            <a:r>
              <a:rPr lang="fa-IR" sz="2800" b="0" i="0">
                <a:solidFill>
                  <a:srgbClr val="232629"/>
                </a:solidFill>
                <a:effectLst/>
                <a:latin typeface="-apple-system"/>
              </a:rPr>
              <a:t>"</a:t>
            </a:r>
            <a:r>
              <a:rPr lang="en-US" sz="2800" b="0" i="0">
                <a:solidFill>
                  <a:srgbClr val="232629"/>
                </a:solidFill>
                <a:effectLst/>
                <a:latin typeface="-apple-system"/>
              </a:rPr>
              <a:t>make a wish</a:t>
            </a:r>
            <a:r>
              <a:rPr lang="fa-IR" sz="2800" b="0" i="0">
                <a:solidFill>
                  <a:srgbClr val="232629"/>
                </a:solidFill>
                <a:effectLst/>
                <a:latin typeface="-apple-system"/>
              </a:rPr>
              <a:t>"</a:t>
            </a:r>
            <a:r>
              <a:rPr lang="en-US" sz="2800" b="0" i="0">
                <a:solidFill>
                  <a:srgbClr val="232629"/>
                </a:solidFill>
                <a:effectLst/>
                <a:latin typeface="-apple-system"/>
              </a:rPr>
              <a:t> and </a:t>
            </a:r>
            <a:r>
              <a:rPr lang="fa-IR" sz="2800" b="0" i="0">
                <a:solidFill>
                  <a:srgbClr val="232629"/>
                </a:solidFill>
                <a:effectLst/>
                <a:latin typeface="-apple-system"/>
              </a:rPr>
              <a:t>"</a:t>
            </a:r>
            <a:r>
              <a:rPr lang="en-US" sz="2800" b="0" i="0">
                <a:solidFill>
                  <a:srgbClr val="232629"/>
                </a:solidFill>
                <a:effectLst/>
                <a:latin typeface="-apple-system"/>
              </a:rPr>
              <a:t>make a the wish</a:t>
            </a:r>
            <a:r>
              <a:rPr lang="fa-IR" sz="2800" b="0" i="0">
                <a:solidFill>
                  <a:srgbClr val="232629"/>
                </a:solidFill>
                <a:effectLst/>
                <a:latin typeface="-apple-system"/>
              </a:rPr>
              <a:t>"</a:t>
            </a:r>
            <a:r>
              <a:rPr lang="en-US" sz="2800" b="0" i="0">
                <a:solidFill>
                  <a:srgbClr val="232629"/>
                </a:solidFill>
                <a:effectLst/>
                <a:latin typeface="-apple-system"/>
              </a:rPr>
              <a:t> giving the </a:t>
            </a:r>
            <a:r>
              <a:rPr lang="fa-IR" sz="2800" b="0" i="0">
                <a:solidFill>
                  <a:srgbClr val="232629"/>
                </a:solidFill>
                <a:effectLst/>
                <a:latin typeface="-apple-system"/>
              </a:rPr>
              <a:t>"</a:t>
            </a:r>
            <a:r>
              <a:rPr lang="en-US" sz="2800" b="0" i="0">
                <a:solidFill>
                  <a:srgbClr val="232629"/>
                </a:solidFill>
                <a:effectLst/>
                <a:latin typeface="-apple-system"/>
              </a:rPr>
              <a:t>to_match</a:t>
            </a:r>
            <a:r>
              <a:rPr lang="fa-IR" sz="2800" b="0" i="0">
                <a:solidFill>
                  <a:srgbClr val="232629"/>
                </a:solidFill>
                <a:effectLst/>
                <a:latin typeface="-apple-system"/>
              </a:rPr>
              <a:t>"</a:t>
            </a:r>
            <a:r>
              <a:rPr lang="en-US" sz="2800" b="0" i="0">
                <a:solidFill>
                  <a:srgbClr val="232629"/>
                </a:solidFill>
                <a:effectLst/>
                <a:latin typeface="-apple-system"/>
              </a:rPr>
              <a:t>, the </a:t>
            </a:r>
            <a:r>
              <a:rPr lang="fa-IR" sz="2800" b="0" i="0">
                <a:solidFill>
                  <a:srgbClr val="232629"/>
                </a:solidFill>
                <a:effectLst/>
                <a:latin typeface="-apple-system"/>
              </a:rPr>
              <a:t>"</a:t>
            </a:r>
            <a:r>
              <a:rPr lang="en-US" sz="2800" b="0" i="0">
                <a:solidFill>
                  <a:srgbClr val="232629"/>
                </a:solidFill>
                <a:effectLst/>
                <a:latin typeface="-apple-system"/>
              </a:rPr>
              <a:t>stopword</a:t>
            </a:r>
            <a:r>
              <a:rPr lang="fa-IR" sz="2800" b="0" i="0">
                <a:solidFill>
                  <a:srgbClr val="232629"/>
                </a:solidFill>
                <a:effectLst/>
                <a:latin typeface="-apple-system"/>
              </a:rPr>
              <a:t>"</a:t>
            </a:r>
            <a:r>
              <a:rPr lang="en-US" sz="2800" b="0" i="0">
                <a:solidFill>
                  <a:srgbClr val="232629"/>
                </a:solidFill>
                <a:effectLst/>
                <a:latin typeface="-apple-system"/>
              </a:rPr>
              <a:t> list and a </a:t>
            </a:r>
            <a:r>
              <a:rPr lang="fa-IR" sz="2800" b="0" i="0">
                <a:solidFill>
                  <a:srgbClr val="232629"/>
                </a:solidFill>
                <a:effectLst/>
                <a:latin typeface="-apple-system"/>
              </a:rPr>
              <a:t>"</a:t>
            </a:r>
            <a:r>
              <a:rPr lang="en-US" sz="2800" b="0" i="0">
                <a:solidFill>
                  <a:srgbClr val="232629"/>
                </a:solidFill>
                <a:effectLst/>
                <a:latin typeface="-apple-system"/>
              </a:rPr>
              <a:t>text</a:t>
            </a:r>
            <a:r>
              <a:rPr lang="fa-IR" sz="2800" b="0" i="0">
                <a:solidFill>
                  <a:srgbClr val="232629"/>
                </a:solidFill>
                <a:effectLst/>
                <a:latin typeface="-apple-system"/>
              </a:rPr>
              <a:t>"</a:t>
            </a:r>
            <a:r>
              <a:rPr lang="en-US" sz="2800" b="0" i="0">
                <a:solidFill>
                  <a:srgbClr val="232629"/>
                </a:solidFill>
                <a:effectLst/>
                <a:latin typeface="-apple-system"/>
              </a:rPr>
              <a:t> using regex:</a:t>
            </a:r>
          </a:p>
          <a:p>
            <a:pPr algn="r" rtl="1"/>
            <a:r>
              <a:rPr lang="fa-IR" sz="2800"/>
              <a:t>نه تنها خوندنش کمی دشواره، بلکه همچنان درکش هم سخته که چی میخواد، و اگر دقت کنین میبینین که توی کامنت ها به عنوان مثال جناب </a:t>
            </a:r>
            <a:r>
              <a:rPr lang="en-US" sz="2800"/>
              <a:t>wiktor</a:t>
            </a:r>
            <a:r>
              <a:rPr lang="fa-IR" sz="2800"/>
              <a:t> گفتن که بگین دقیقا مشکل برنامه نویسی تون چیه، چه چیزی کار نمیکنه، یا نفر بعدی که گفته من نمیتونم تشخص بدم که شما سوالتون درمورد </a:t>
            </a:r>
            <a:r>
              <a:rPr lang="en-US" sz="2800"/>
              <a:t>regex</a:t>
            </a:r>
            <a:r>
              <a:rPr lang="fa-IR" sz="2800"/>
              <a:t> هست یا درمورد بخش آرایه اش و...</a:t>
            </a:r>
          </a:p>
          <a:p>
            <a:pPr algn="r" rtl="1"/>
            <a:r>
              <a:rPr lang="fa-IR" sz="2800"/>
              <a:t>بنابراین به این کامنت ها با دقت توجه کنین، اغلب کامنت ها سازنده ومفید هستن براتون، اونایی هم که مفید نبود رو </a:t>
            </a:r>
            <a:r>
              <a:rPr lang="en-US" sz="2800"/>
              <a:t>report</a:t>
            </a:r>
            <a:r>
              <a:rPr lang="fa-IR" sz="2800"/>
              <a:t> کنین تا به سوال جوابتون آسیب نزنن و همینطور وارد بحث و جدل باهاشون نشین که ممکنه اوضاع بدتر بشه</a:t>
            </a:r>
            <a:endParaRPr lang="fa-IR" sz="1800" b="0" strike="noStrike" spc="-1">
              <a:latin typeface="Comic Sans MS"/>
              <a:cs typeface="B Kamran"/>
            </a:endParaRPr>
          </a:p>
          <a:p>
            <a:pPr marL="457200" indent="0" algn="just" rtl="1">
              <a:lnSpc>
                <a:spcPct val="107000"/>
              </a:lnSpc>
              <a:spcBef>
                <a:spcPts val="799"/>
              </a:spcBef>
              <a:buClr>
                <a:srgbClr val="000000"/>
              </a:buClr>
              <a:buFont typeface="StarSymbol"/>
              <a:buNone/>
            </a:pPr>
            <a:endParaRPr lang="en-US" sz="1800" b="0" strike="noStrike" spc="-1">
              <a:latin typeface="Arial"/>
            </a:endParaRPr>
          </a:p>
        </p:txBody>
      </p:sp>
      <p:sp>
        <p:nvSpPr>
          <p:cNvPr id="920" name="PlaceHolder 3"/>
          <p:cNvSpPr>
            <a:spLocks noGrp="1"/>
          </p:cNvSpPr>
          <p:nvPr>
            <p:ph type="sldNum" idx="6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4D81B6F-406A-4610-B2B6-1D5B3F600E8E}" type="slidenum">
              <a:rPr lang="en-US" sz="1200" b="0" strike="noStrike" spc="-1">
                <a:latin typeface="Times New Roman"/>
              </a:rPr>
              <a:t>229</a:t>
            </a:fld>
            <a:endParaRPr lang="en-US"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You can be like one of my professional friends who didn't get a high score except for spending time because he didn't follow any principles. I even remember that for a while he devoted 1 hour a day to </a:t>
            </a:r>
            <a:r>
              <a:rPr lang="en-US" sz="2000" b="0" strike="noStrike" spc="-1" dirty="0" err="1">
                <a:latin typeface="Arial"/>
              </a:rPr>
              <a:t>Stackoverflow</a:t>
            </a:r>
            <a:r>
              <a:rPr lang="en-US" sz="2000" b="0" strike="noStrike" spc="-1" dirty="0">
                <a:latin typeface="Arial"/>
              </a:rPr>
              <a:t>, but you can still see his score, which wasn’t more than 1300 at the time of preparing this course</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23</a:t>
            </a:fld>
            <a:endParaRPr lang="en-US" sz="1200" b="0" strike="noStrike" spc="-1">
              <a:latin typeface="Times New Roman"/>
            </a:endParaRPr>
          </a:p>
        </p:txBody>
      </p:sp>
    </p:spTree>
    <p:extLst>
      <p:ext uri="{BB962C8B-B14F-4D97-AF65-F5344CB8AC3E}">
        <p14:creationId xmlns:p14="http://schemas.microsoft.com/office/powerpoint/2010/main" val="163392932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685800" y="1143000"/>
            <a:ext cx="5486400" cy="3086100"/>
          </a:xfrm>
          <a:prstGeom prst="rect">
            <a:avLst/>
          </a:prstGeom>
          <a:ln w="0">
            <a:noFill/>
          </a:ln>
        </p:spPr>
      </p:sp>
      <p:sp>
        <p:nvSpPr>
          <p:cNvPr id="9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و در آخر خودتونو بزارین جای کسی که میخواد بیاد سوال رو بخونه و جواب بده، و از نگاه اونا سعی کنین ببینین، </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حالا سعی کنین سوالتون رو مجدد بخونین و بررسی کنین که ایا مشکلی داره یا نه!</a:t>
            </a:r>
            <a:endParaRPr lang="en-US" sz="1800" b="0" strike="noStrike" spc="-1">
              <a:latin typeface="Arial"/>
            </a:endParaRPr>
          </a:p>
        </p:txBody>
      </p:sp>
      <p:sp>
        <p:nvSpPr>
          <p:cNvPr id="920" name="PlaceHolder 3"/>
          <p:cNvSpPr>
            <a:spLocks noGrp="1"/>
          </p:cNvSpPr>
          <p:nvPr>
            <p:ph type="sldNum" idx="6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4D81B6F-406A-4610-B2B6-1D5B3F600E8E}" type="slidenum">
              <a:rPr lang="en-US" sz="1200" b="0" strike="noStrike" spc="-1">
                <a:latin typeface="Times New Roman"/>
              </a:rPr>
              <a:t>230</a:t>
            </a:fld>
            <a:endParaRPr lang="en-US" sz="1200" b="0" strike="noStrike" spc="-1">
              <a:latin typeface="Times New Roman"/>
            </a:endParaRPr>
          </a:p>
        </p:txBody>
      </p:sp>
    </p:spTree>
    <p:extLst>
      <p:ext uri="{BB962C8B-B14F-4D97-AF65-F5344CB8AC3E}">
        <p14:creationId xmlns:p14="http://schemas.microsoft.com/office/powerpoint/2010/main" val="119648744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noRot="1" noChangeAspect="1"/>
          </p:cNvSpPr>
          <p:nvPr>
            <p:ph type="sldImg"/>
          </p:nvPr>
        </p:nvSpPr>
        <p:spPr>
          <a:xfrm>
            <a:off x="685800" y="1143000"/>
            <a:ext cx="5486400" cy="3086100"/>
          </a:xfrm>
          <a:prstGeom prst="rect">
            <a:avLst/>
          </a:prstGeom>
          <a:ln w="0">
            <a:noFill/>
          </a:ln>
        </p:spPr>
      </p:sp>
      <p:sp>
        <p:nvSpPr>
          <p:cNvPr id="92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800280" indent="-343080" algn="just" rtl="1">
              <a:lnSpc>
                <a:spcPct val="107000"/>
              </a:lnSpc>
              <a:spcBef>
                <a:spcPts val="799"/>
              </a:spcBef>
              <a:buClr>
                <a:srgbClr val="000000"/>
              </a:buClr>
              <a:buFont typeface="StarSymbol"/>
              <a:buAutoNum type="arabicPeriod"/>
            </a:pPr>
            <a:r>
              <a:rPr lang="fa-IR" sz="1800" b="0" strike="noStrike" spc="-1">
                <a:latin typeface="Comic Sans MS"/>
                <a:cs typeface="B Kamran"/>
              </a:rPr>
              <a:t>حالا که متوجه شدیم مشکل سوالمون چیه باید بریم سراغ برطرف کردنش،</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یکی از کارهایی که میتونین انجام بدین اینه که اگر حداقل </a:t>
            </a:r>
            <a:r>
              <a:rPr lang="en-US" sz="1800" b="0" strike="noStrike" spc="-1">
                <a:latin typeface="Comic Sans MS"/>
                <a:ea typeface="Segoe UI"/>
              </a:rPr>
              <a:t>3k امتیاز داری</a:t>
            </a:r>
            <a:r>
              <a:rPr lang="fa-IR" sz="1800" b="0" strike="noStrike" spc="-1">
                <a:latin typeface="Comic Sans MS"/>
                <a:ea typeface="Segoe UI"/>
              </a:rPr>
              <a:t>ن،</a:t>
            </a:r>
          </a:p>
          <a:p>
            <a:pPr marL="457200" indent="0" algn="just" rtl="1">
              <a:lnSpc>
                <a:spcPct val="107000"/>
              </a:lnSpc>
              <a:spcBef>
                <a:spcPts val="799"/>
              </a:spcBef>
              <a:buClr>
                <a:srgbClr val="000000"/>
              </a:buClr>
              <a:buFont typeface="StarSymbol"/>
              <a:buNone/>
            </a:pPr>
            <a:r>
              <a:rPr lang="en-US" sz="1800" b="0" strike="noStrike" spc="-1">
                <a:latin typeface="Comic Sans MS"/>
                <a:ea typeface="Segoe UI"/>
              </a:rPr>
              <a:t>open vote بدین، که طبیعتا برای خیلی هاتون که تازه دارین شروع میکنین  در دسترس نیست این گزینه</a:t>
            </a:r>
            <a:r>
              <a:rPr lang="fa-IR" sz="1800" b="0" strike="noStrike" spc="-1">
                <a:latin typeface="Comic Sans MS"/>
                <a:ea typeface="Segoe UI"/>
              </a:rPr>
              <a:t> و دقت کنین که خودتون به خودتون نمیتونین </a:t>
            </a:r>
            <a:r>
              <a:rPr lang="en-US" sz="1800" b="0" strike="noStrike" spc="-1">
                <a:latin typeface="Comic Sans MS"/>
                <a:ea typeface="Segoe UI"/>
              </a:rPr>
              <a:t>upvote</a:t>
            </a:r>
            <a:r>
              <a:rPr lang="fa-IR" sz="1800" b="0" strike="noStrike" spc="-1">
                <a:latin typeface="Comic Sans MS"/>
                <a:ea typeface="Segoe UI"/>
              </a:rPr>
              <a:t> بدین و پیشنهاد میکنم این روش رو بزارین بعد از گام دوم یعنی ویرایش سوالتون یعنی وقتی که همه چی به نظرتون اوکی شده</a:t>
            </a:r>
          </a:p>
        </p:txBody>
      </p:sp>
      <p:sp>
        <p:nvSpPr>
          <p:cNvPr id="923" name="PlaceHolder 3"/>
          <p:cNvSpPr>
            <a:spLocks noGrp="1"/>
          </p:cNvSpPr>
          <p:nvPr>
            <p:ph type="sldNum" idx="6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343A9DA-3EA2-4C6B-AD73-19FCCDFE110D}" type="slidenum">
              <a:rPr lang="en-US" sz="1200" b="0" strike="noStrike" spc="-1">
                <a:latin typeface="Times New Roman"/>
              </a:rPr>
              <a:t>231</a:t>
            </a:fld>
            <a:endParaRPr lang="en-US" sz="1200" b="0" strike="noStrike" spc="-1">
              <a:latin typeface="Times New Roman"/>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یعنی ابتدا </a:t>
            </a:r>
            <a:r>
              <a:rPr lang="fa-IR" sz="1800" b="0" strike="noStrike" spc="-1">
                <a:latin typeface="Comic Sans MS"/>
                <a:cs typeface="B Kamran"/>
              </a:rPr>
              <a:t>با رعایت نکاتی که بهتون گفتن یا متوجه شدید،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سوالتون رو اصلاح کنین، فقط دقت کنین که </a:t>
            </a:r>
            <a:r>
              <a:rPr lang="en-US" sz="1800" b="0" strike="noStrike" spc="-1">
                <a:latin typeface="Comic Sans MS"/>
                <a:cs typeface="B Kamran"/>
              </a:rPr>
              <a:t>Edit</a:t>
            </a:r>
            <a:r>
              <a:rPr lang="fa-IR" sz="1800" b="0" strike="noStrike" spc="-1">
                <a:latin typeface="Comic Sans MS"/>
                <a:cs typeface="B Kamran"/>
              </a:rPr>
              <a:t>ی مناسب محسوب میشه که حتما همه نگرانی ها اعم از علت </a:t>
            </a:r>
            <a:r>
              <a:rPr lang="en-US" sz="1800" b="0" strike="noStrike" spc="-1">
                <a:latin typeface="Comic Sans MS"/>
                <a:cs typeface="B Kamran"/>
              </a:rPr>
              <a:t>close</a:t>
            </a:r>
            <a:r>
              <a:rPr lang="fa-IR" sz="1800" b="0" strike="noStrike" spc="-1">
                <a:latin typeface="Comic Sans MS"/>
                <a:cs typeface="B Kamran"/>
              </a:rPr>
              <a:t> شدن و مسائل مطرح شده در کامنت ها رو پوشش داده باشه،</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همینطور بعد از اصلاح سوال/جوابتون یک کامنت زیر سوالتون قرار بدین و توش توضیح بدین که چرا این سوال نباید بسته شه، این خودش باعث میشه دوباره افراد بیان وسوال شمارو بازبینی کنن! البته اینجا خوبه که بعد از اصلاح اون افرادی که کامنت مفید گذاشتن رو در کامنت بهراه توضیح اصلاحی که انجام دادید منشن کنین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به عنوان مثال اینجا میبینین که اول از همه عنوان سوال نسبت به نسخه اولیه اش خیلی قابل درک تر و خوانا تر شده و همینطور کد های بیشتری قرار داده شده تا تلاش خود فرد و چالش اصلیش به خوبی درک بشه، در نتیجه کامیونیتی هم بهش</a:t>
            </a:r>
            <a:r>
              <a:rPr lang="en-US" sz="1800" b="0" strike="noStrike" spc="-1">
                <a:latin typeface="Comic Sans MS"/>
                <a:cs typeface="B Kamran"/>
              </a:rPr>
              <a:t> open vote</a:t>
            </a:r>
            <a:r>
              <a:rPr lang="fa-IR" sz="1800" b="0" strike="noStrike" spc="-1">
                <a:latin typeface="Comic Sans MS"/>
                <a:cs typeface="B Kamran"/>
              </a:rPr>
              <a:t> دادن و سوالش باز شده ودوتا </a:t>
            </a:r>
            <a:r>
              <a:rPr lang="en-US" sz="1800" b="0" strike="noStrike" spc="-1">
                <a:latin typeface="Comic Sans MS"/>
                <a:cs typeface="B Kamran"/>
              </a:rPr>
              <a:t>upvote</a:t>
            </a:r>
            <a:r>
              <a:rPr lang="fa-IR" sz="1800" b="0" strike="noStrike" spc="-1">
                <a:latin typeface="Comic Sans MS"/>
                <a:cs typeface="B Kamran"/>
              </a:rPr>
              <a:t> هم دریافت کرده،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232</a:t>
            </a:fld>
            <a:endParaRPr lang="en-US" sz="1200" b="0" strike="noStrike" spc="-1">
              <a:latin typeface="Times New Roman"/>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درواقع با </a:t>
            </a:r>
            <a:r>
              <a:rPr lang="en-US" sz="1800" b="0" strike="noStrike" spc="-1">
                <a:latin typeface="Comic Sans MS"/>
                <a:ea typeface="Segoe UI"/>
              </a:rPr>
              <a:t>edit</a:t>
            </a:r>
            <a:r>
              <a:rPr lang="fa-IR" sz="1800" b="0" strike="noStrike" spc="-1">
                <a:latin typeface="Comic Sans MS"/>
                <a:ea typeface="Segoe UI"/>
              </a:rPr>
              <a:t>، </a:t>
            </a:r>
            <a:r>
              <a:rPr lang="en-US" sz="1800" b="0" strike="noStrike" spc="-1">
                <a:latin typeface="Comic Sans MS"/>
                <a:ea typeface="Segoe UI"/>
              </a:rPr>
              <a:t>post</a:t>
            </a:r>
            <a:r>
              <a:rPr lang="fa-IR" sz="1800" b="0" strike="noStrike" spc="-1">
                <a:latin typeface="Comic Sans MS"/>
                <a:ea typeface="Segoe UI"/>
              </a:rPr>
              <a:t> شما در صف</a:t>
            </a:r>
            <a:r>
              <a:rPr lang="en-US" sz="1800" b="0" strike="noStrike" spc="-1">
                <a:latin typeface="Comic Sans MS"/>
                <a:ea typeface="Segoe UI"/>
              </a:rPr>
              <a:t> review</a:t>
            </a:r>
            <a:r>
              <a:rPr lang="fa-IR" sz="1800" b="0" strike="noStrike" spc="-1">
                <a:latin typeface="Comic Sans MS"/>
                <a:ea typeface="Segoe UI"/>
              </a:rPr>
              <a:t> برای </a:t>
            </a:r>
            <a:r>
              <a:rPr lang="en-US" sz="1800" b="0" strike="noStrike" spc="-1">
                <a:latin typeface="Comic Sans MS"/>
                <a:ea typeface="Segoe UI"/>
              </a:rPr>
              <a:t>open</a:t>
            </a:r>
            <a:r>
              <a:rPr lang="fa-IR" sz="1800" b="0" strike="noStrike" spc="-1">
                <a:latin typeface="Comic Sans MS"/>
                <a:ea typeface="Segoe UI"/>
              </a:rPr>
              <a:t> شدن قرار میگیره، و افراد با دیدن تغییراتی که اعمال کردین میتونن راحت بیان بررسی کنن و درصورتی که اوکی بود، </a:t>
            </a:r>
            <a:r>
              <a:rPr lang="en-US" sz="1800" b="0" strike="noStrike" spc="-1">
                <a:latin typeface="Comic Sans MS"/>
                <a:ea typeface="Segoe UI"/>
              </a:rPr>
              <a:t>open vote</a:t>
            </a:r>
            <a:r>
              <a:rPr lang="fa-IR" sz="1800" b="0" strike="noStrike" spc="-1">
                <a:latin typeface="Comic Sans MS"/>
                <a:ea typeface="Segoe UI"/>
              </a:rPr>
              <a:t> بدن</a:t>
            </a: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233</a:t>
            </a:fld>
            <a:endParaRPr lang="en-US" sz="1200" b="0" strike="noStrike" spc="-1">
              <a:latin typeface="Times New Roman"/>
            </a:endParaRPr>
          </a:p>
        </p:txBody>
      </p:sp>
    </p:spTree>
    <p:extLst>
      <p:ext uri="{BB962C8B-B14F-4D97-AF65-F5344CB8AC3E}">
        <p14:creationId xmlns:p14="http://schemas.microsoft.com/office/powerpoint/2010/main" val="43206138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یا این سوال که بخاطر کیفیت پایین بسته شده بود،اما بعد از یک ویرایش مناسب و کامل، دوباره سوال باز</a:t>
            </a:r>
            <a:r>
              <a:rPr lang="en-US" sz="1800" b="0" strike="noStrike" spc="-1">
                <a:latin typeface="Comic Sans MS"/>
                <a:ea typeface="Segoe UI"/>
              </a:rPr>
              <a:t> </a:t>
            </a:r>
            <a:r>
              <a:rPr lang="fa-IR" sz="1800" b="0" strike="noStrike" spc="-1">
                <a:latin typeface="Comic Sans MS"/>
                <a:ea typeface="Segoe UI"/>
              </a:rPr>
              <a:t>شد</a:t>
            </a: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234</a:t>
            </a:fld>
            <a:endParaRPr lang="en-US" sz="1200" b="0" strike="noStrike" spc="-1">
              <a:latin typeface="Times New Roman"/>
            </a:endParaRPr>
          </a:p>
        </p:txBody>
      </p:sp>
    </p:spTree>
    <p:extLst>
      <p:ext uri="{BB962C8B-B14F-4D97-AF65-F5344CB8AC3E}">
        <p14:creationId xmlns:p14="http://schemas.microsoft.com/office/powerpoint/2010/main" val="175836414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پس دیدید که اینطوری سوالی که </a:t>
            </a:r>
            <a:r>
              <a:rPr lang="en-US" sz="1800" b="0" strike="noStrike" spc="-1">
                <a:latin typeface="Comic Sans MS"/>
                <a:cs typeface="B Kamran"/>
              </a:rPr>
              <a:t>closed</a:t>
            </a:r>
            <a:r>
              <a:rPr lang="fa-IR" sz="1800" b="0" strike="noStrike" spc="-1">
                <a:latin typeface="Comic Sans MS"/>
                <a:cs typeface="B Kamran"/>
              </a:rPr>
              <a:t> شده بود  و امتیاز منفی هم گرفته بود، هم باز میشه و هم اینکه </a:t>
            </a:r>
            <a:r>
              <a:rPr lang="en-US" sz="1800" b="0" strike="noStrike" spc="-1">
                <a:latin typeface="Comic Sans MS"/>
                <a:cs typeface="B Kamran"/>
              </a:rPr>
              <a:t>upvote</a:t>
            </a:r>
            <a:r>
              <a:rPr lang="fa-IR" sz="1800" b="0" strike="noStrike" spc="-1">
                <a:latin typeface="Comic Sans MS"/>
                <a:cs typeface="B Kamran"/>
              </a:rPr>
              <a:t> دریافت میکنه</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235</a:t>
            </a:fld>
            <a:endParaRPr lang="en-US" sz="1200" b="0" strike="noStrike" spc="-1">
              <a:latin typeface="Times New Roman"/>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نکته بسیار مهمی که اینجا باید حتما بهش توجه کنین اینه که هر وقت سوال یا جوابی رو ویرایش میکنین، باعث میشه که اون سوال </a:t>
            </a:r>
            <a:r>
              <a:rPr lang="en-US" sz="1800" b="0" strike="noStrike" spc="-1">
                <a:latin typeface="Comic Sans MS"/>
                <a:cs typeface="B Kamran"/>
              </a:rPr>
              <a:t>bump </a:t>
            </a:r>
            <a:r>
              <a:rPr lang="fa-IR" sz="1800" b="0" strike="noStrike" spc="-1">
                <a:latin typeface="Comic Sans MS"/>
                <a:cs typeface="B Kamran"/>
              </a:rPr>
              <a:t>بشه یعنی یه تکون قابل توجه ای به سوال دادین یا به عبارتی سوال </a:t>
            </a:r>
            <a:r>
              <a:rPr lang="en-US" sz="1800" b="0" strike="noStrike" spc="-1">
                <a:latin typeface="Comic Sans MS"/>
                <a:cs typeface="B Kamran"/>
              </a:rPr>
              <a:t>Active</a:t>
            </a:r>
            <a:r>
              <a:rPr lang="fa-IR" sz="1800" b="0" strike="noStrike" spc="-1">
                <a:latin typeface="Comic Sans MS"/>
                <a:cs typeface="B Kamran"/>
              </a:rPr>
              <a:t> شده درواقع مثل زمانی هست که انگار یک سوال جدید ثبت میکنین، این عمل ها هم باعث میشن سوال موردنظر به بالای لیست سوالات در  تب </a:t>
            </a:r>
            <a:r>
              <a:rPr lang="en-US" sz="1800" b="0" strike="noStrike" spc="-1">
                <a:latin typeface="Comic Sans MS"/>
                <a:cs typeface="B Kamran"/>
              </a:rPr>
              <a:t> intersing</a:t>
            </a:r>
            <a:r>
              <a:rPr lang="fa-IR" sz="1800" b="0" strike="noStrike" spc="-1">
                <a:latin typeface="Comic Sans MS"/>
                <a:cs typeface="B Kamran"/>
              </a:rPr>
              <a:t> یا </a:t>
            </a:r>
            <a:r>
              <a:rPr lang="en-US" sz="1800" b="0" strike="noStrike" spc="-1">
                <a:latin typeface="Comic Sans MS"/>
                <a:cs typeface="B Kamran"/>
              </a:rPr>
              <a:t>active</a:t>
            </a:r>
            <a:r>
              <a:rPr lang="fa-IR" sz="1800" b="0" strike="noStrike" spc="-1">
                <a:latin typeface="Comic Sans MS"/>
                <a:cs typeface="B Kamran"/>
              </a:rPr>
              <a:t> بره، اینطوری افراد بیشتری سوال رو میبینن و متوجه تغییراتی که شما ایجاد کردین میشن، بنابراین دقت کنین که ویرایشتون رو اول کامل و درست انجام بدین و بعد ثبت کنین، وگرنه اگر ناقص باشه، افراد جدید هم میبنین که سوالتون هنوز کامل نشده و ممکنه باز هم </a:t>
            </a:r>
            <a:r>
              <a:rPr lang="en-US" sz="1800" b="0" strike="noStrike" spc="-1">
                <a:latin typeface="Comic Sans MS"/>
                <a:cs typeface="B Kamran"/>
              </a:rPr>
              <a:t>DOWNVOTE</a:t>
            </a:r>
            <a:r>
              <a:rPr lang="fa-IR" sz="1800" b="0" strike="noStrike" spc="-1">
                <a:latin typeface="Comic Sans MS"/>
                <a:cs typeface="B Kamran"/>
              </a:rPr>
              <a:t> بگیرین!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علاوه بر ویرایش، ارائه یک جواب، ثبت </a:t>
            </a:r>
            <a:r>
              <a:rPr lang="en-US" sz="1800" b="0" strike="noStrike" spc="-1">
                <a:latin typeface="Comic Sans MS"/>
                <a:cs typeface="B Kamran"/>
              </a:rPr>
              <a:t>BOUNTY</a:t>
            </a:r>
            <a:r>
              <a:rPr lang="fa-IR" sz="1800" b="0" strike="noStrike" spc="-1">
                <a:latin typeface="Comic Sans MS"/>
                <a:cs typeface="B Kamran"/>
              </a:rPr>
              <a:t> برای سوال، دوباره باز شدن یک سوال </a:t>
            </a:r>
            <a:r>
              <a:rPr lang="en-US" sz="1800" b="0" strike="noStrike" spc="-1">
                <a:latin typeface="Comic Sans MS"/>
                <a:cs typeface="B Kamran"/>
              </a:rPr>
              <a:t>close</a:t>
            </a:r>
            <a:r>
              <a:rPr lang="fa-IR" sz="1800" b="0" strike="noStrike" spc="-1">
                <a:latin typeface="Comic Sans MS"/>
                <a:cs typeface="B Kamran"/>
              </a:rPr>
              <a:t> شده  هم، موجب </a:t>
            </a:r>
            <a:r>
              <a:rPr lang="en-US" sz="1800" b="0" strike="noStrike" spc="-1">
                <a:latin typeface="Comic Sans MS"/>
                <a:cs typeface="B Kamran"/>
              </a:rPr>
              <a:t>BUMP</a:t>
            </a:r>
            <a:r>
              <a:rPr lang="fa-IR" sz="1800" b="0" strike="noStrike" spc="-1">
                <a:latin typeface="Comic Sans MS"/>
                <a:cs typeface="B Kamran"/>
              </a:rPr>
              <a:t> شدن سوال میشن،  و همینطور ربات </a:t>
            </a:r>
            <a:r>
              <a:rPr lang="en-US" sz="1800" b="0" strike="noStrike" spc="-1">
                <a:latin typeface="Comic Sans MS"/>
                <a:cs typeface="B Kamran"/>
              </a:rPr>
              <a:t>COMMUNITY</a:t>
            </a:r>
            <a:r>
              <a:rPr lang="fa-IR" sz="1800" b="0" strike="noStrike" spc="-1">
                <a:latin typeface="Comic Sans MS"/>
                <a:cs typeface="B Kamran"/>
              </a:rPr>
              <a:t> هم میتونه سوال های بی جواب قدیمی رو </a:t>
            </a:r>
            <a:r>
              <a:rPr lang="en-US" sz="1800" b="0" strike="noStrike" spc="-1">
                <a:latin typeface="Comic Sans MS"/>
                <a:cs typeface="B Kamran"/>
              </a:rPr>
              <a:t>BUMP</a:t>
            </a:r>
            <a:r>
              <a:rPr lang="fa-IR" sz="1800" b="0" strike="noStrike" spc="-1">
                <a:latin typeface="Comic Sans MS"/>
                <a:cs typeface="B Kamran"/>
              </a:rPr>
              <a:t> کنه!</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به طور کلی هر اتفاقی که سوال رو </a:t>
            </a:r>
            <a:r>
              <a:rPr lang="en-US" sz="1800" b="0" strike="noStrike" spc="-1">
                <a:latin typeface="Comic Sans MS"/>
                <a:cs typeface="B Kamran"/>
              </a:rPr>
              <a:t>Active</a:t>
            </a:r>
            <a:r>
              <a:rPr lang="fa-IR" sz="1800" b="0" strike="noStrike" spc="-1">
                <a:latin typeface="Comic Sans MS"/>
                <a:cs typeface="B Kamran"/>
              </a:rPr>
              <a:t> کنه، باعث میشه که سوال به بالای لیست سوالا ت در صفحه اول در تب </a:t>
            </a:r>
            <a:r>
              <a:rPr lang="en-US" sz="1800" b="0" strike="noStrike" spc="-1">
                <a:latin typeface="Comic Sans MS"/>
                <a:cs typeface="B Kamran"/>
              </a:rPr>
              <a:t>Intersting</a:t>
            </a:r>
            <a:r>
              <a:rPr lang="fa-IR" sz="1800" b="0" strike="noStrike" spc="-1">
                <a:latin typeface="Comic Sans MS"/>
                <a:cs typeface="B Kamran"/>
              </a:rPr>
              <a:t> یا بخش </a:t>
            </a:r>
            <a:r>
              <a:rPr lang="en-US" sz="1800" b="0" strike="noStrike" spc="-1">
                <a:latin typeface="Comic Sans MS"/>
                <a:cs typeface="B Kamran"/>
              </a:rPr>
              <a:t>active </a:t>
            </a:r>
            <a:r>
              <a:rPr lang="fa-IR" sz="1800" b="0" strike="noStrike" spc="-1">
                <a:latin typeface="Comic Sans MS"/>
                <a:cs typeface="B Kamran"/>
              </a:rPr>
              <a:t> نمایش داده بشه</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236</a:t>
            </a:fld>
            <a:endParaRPr lang="en-US" sz="1200" b="0" strike="noStrike" spc="-1">
              <a:latin typeface="Times New Roman"/>
            </a:endParaRPr>
          </a:p>
        </p:txBody>
      </p:sp>
    </p:spTree>
    <p:extLst>
      <p:ext uri="{BB962C8B-B14F-4D97-AF65-F5344CB8AC3E}">
        <p14:creationId xmlns:p14="http://schemas.microsoft.com/office/powerpoint/2010/main" val="115665131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و اما سوالایی که امتیاز پایینی داشته باشن مثلا در زیر سایت های اصلی 4تا </a:t>
            </a:r>
            <a:r>
              <a:rPr lang="en-US" sz="1800" b="0" strike="noStrike" spc="-1">
                <a:latin typeface="Comic Sans MS"/>
                <a:cs typeface="B Kamran"/>
              </a:rPr>
              <a:t>downvote</a:t>
            </a:r>
            <a:r>
              <a:rPr lang="fa-IR" sz="1800" b="0" strike="noStrike" spc="-1">
                <a:latin typeface="Comic Sans MS"/>
                <a:cs typeface="B Kamran"/>
              </a:rPr>
              <a:t> و در متاها 8تا </a:t>
            </a:r>
            <a:r>
              <a:rPr lang="en-US" sz="1800" b="0" strike="noStrike" spc="-1">
                <a:latin typeface="Comic Sans MS"/>
                <a:cs typeface="B Kamran"/>
              </a:rPr>
              <a:t>downvote</a:t>
            </a:r>
            <a:r>
              <a:rPr lang="fa-IR" sz="1800" b="0" strike="noStrike" spc="-1">
                <a:latin typeface="Comic Sans MS"/>
                <a:cs typeface="B Kamran"/>
              </a:rPr>
              <a:t> بگیرن، </a:t>
            </a:r>
            <a:r>
              <a:rPr lang="en-US" sz="1800" b="0" strike="noStrike" spc="-1">
                <a:latin typeface="Comic Sans MS"/>
                <a:cs typeface="B Kamran"/>
              </a:rPr>
              <a:t>bump</a:t>
            </a:r>
            <a:r>
              <a:rPr lang="fa-IR" sz="1800" b="0" strike="noStrike" spc="-1">
                <a:latin typeface="Comic Sans MS"/>
                <a:cs typeface="B Kamran"/>
              </a:rPr>
              <a:t>نمیشن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همینطور </a:t>
            </a:r>
            <a:endParaRPr lang="en-US" sz="1800" b="0" strike="noStrike" spc="-1">
              <a:latin typeface="Comic Sans MS"/>
              <a:cs typeface="B Kamran"/>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cs typeface="B Kamran"/>
              </a:rPr>
              <a:t>delete/undelete</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cs typeface="B Kamran"/>
              </a:rPr>
              <a:t>, upvote, downvote,</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حذف و اضافه </a:t>
            </a:r>
            <a:r>
              <a:rPr lang="en-US" sz="1800" b="0" strike="noStrike" spc="-1">
                <a:latin typeface="Comic Sans MS"/>
                <a:cs typeface="B Kamran"/>
              </a:rPr>
              <a:t>comment</a:t>
            </a:r>
            <a:r>
              <a:rPr lang="fa-IR" sz="1800" b="0" strike="noStrike" spc="-1">
                <a:latin typeface="Comic Sans MS"/>
                <a:cs typeface="B Kamran"/>
              </a:rPr>
              <a:t>ها</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بسته شدن سوال </a:t>
            </a:r>
            <a:endParaRPr lang="en-US" sz="1800" b="0" strike="noStrike" spc="-1">
              <a:latin typeface="Comic Sans MS"/>
              <a:cs typeface="B Kamran"/>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ریپورت ها،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انتخاب جواب به عنوان </a:t>
            </a:r>
            <a:r>
              <a:rPr lang="en-US" sz="1800" b="0" strike="noStrike" spc="-1">
                <a:latin typeface="Arial"/>
              </a:rPr>
              <a:t>accepted answer</a:t>
            </a:r>
            <a:endParaRPr lang="fa-IR" sz="1800" b="0" strike="noStrike" spc="-1">
              <a:latin typeface="Arial"/>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Arial"/>
              </a:rPr>
              <a:t>Protect , unprotect</a:t>
            </a:r>
            <a:endParaRPr lang="fa-IR" sz="1800" b="0" strike="noStrike" spc="-1">
              <a:latin typeface="Arial"/>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 کردن سوال ها</a:t>
            </a:r>
            <a:r>
              <a:rPr lang="en-US" sz="1800" b="0" strike="noStrike" spc="-1">
                <a:latin typeface="Arial"/>
              </a:rPr>
              <a:t> </a:t>
            </a:r>
            <a:r>
              <a:rPr lang="fa-IR" sz="1800" b="0" strike="noStrike" spc="-1">
                <a:latin typeface="Arial"/>
              </a:rPr>
              <a:t> هم،  باعث </a:t>
            </a:r>
            <a:r>
              <a:rPr lang="en-US" sz="1800" b="0" strike="noStrike" spc="-1">
                <a:latin typeface="Arial"/>
              </a:rPr>
              <a:t>bump</a:t>
            </a:r>
            <a:r>
              <a:rPr lang="fa-IR" sz="1800" b="0" strike="noStrike" spc="-1">
                <a:latin typeface="Arial"/>
              </a:rPr>
              <a:t> شدن</a:t>
            </a:r>
            <a:r>
              <a:rPr lang="en-US" sz="1800" b="0" strike="noStrike" spc="-1">
                <a:latin typeface="Arial"/>
              </a:rPr>
              <a:t> </a:t>
            </a:r>
            <a:r>
              <a:rPr lang="fa-IR" sz="1800" b="0" strike="noStrike" spc="-1">
                <a:latin typeface="Arial"/>
              </a:rPr>
              <a:t> سوال نمیشن!</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237</a:t>
            </a:fld>
            <a:endParaRPr lang="en-US" sz="1200" b="0" strike="noStrike" spc="-1">
              <a:latin typeface="Times New Roman"/>
            </a:endParaRPr>
          </a:p>
        </p:txBody>
      </p:sp>
    </p:spTree>
    <p:extLst>
      <p:ext uri="{BB962C8B-B14F-4D97-AF65-F5344CB8AC3E}">
        <p14:creationId xmlns:p14="http://schemas.microsoft.com/office/powerpoint/2010/main" val="395473367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و در نظر داشته باشین که</a:t>
            </a:r>
            <a:r>
              <a:rPr lang="fa-IR" sz="2800" b="0" i="0">
                <a:solidFill>
                  <a:srgbClr val="011627"/>
                </a:solidFill>
                <a:effectLst/>
                <a:latin typeface="Georgia" panose="02040502050405020303" pitchFamily="18" charset="0"/>
              </a:rPr>
              <a:t>، ویرایش مستمر سوال و پاسخ هاتون به هدف </a:t>
            </a:r>
            <a:r>
              <a:rPr lang="en-US" sz="2800" b="0" i="0">
                <a:solidFill>
                  <a:srgbClr val="011627"/>
                </a:solidFill>
                <a:effectLst/>
                <a:latin typeface="Georgia" panose="02040502050405020303" pitchFamily="18" charset="0"/>
              </a:rPr>
              <a:t>bump</a:t>
            </a:r>
            <a:r>
              <a:rPr lang="fa-IR" sz="2800" b="0" i="0">
                <a:solidFill>
                  <a:srgbClr val="011627"/>
                </a:solidFill>
                <a:effectLst/>
                <a:latin typeface="Georgia" panose="02040502050405020303" pitchFamily="18" charset="0"/>
              </a:rPr>
              <a:t> شدن، سوء استفاده از سیستم تلقی میشه و ممکنه براتون گرون تموم بشه! بخاطر همین تو ویرایش کردن سعی کنین دقت کنین و همه رو یکجا انجام بدین!</a:t>
            </a:r>
            <a:endParaRPr lang="en-US" sz="1800" b="1"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238</a:t>
            </a:fld>
            <a:endParaRPr lang="en-US" sz="1200" b="0" strike="noStrike" spc="-1">
              <a:latin typeface="Times New Roman"/>
            </a:endParaRPr>
          </a:p>
        </p:txBody>
      </p:sp>
    </p:spTree>
    <p:extLst>
      <p:ext uri="{BB962C8B-B14F-4D97-AF65-F5344CB8AC3E}">
        <p14:creationId xmlns:p14="http://schemas.microsoft.com/office/powerpoint/2010/main" val="407774265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u="none" strike="noStrike" spc="-1">
                <a:solidFill>
                  <a:srgbClr val="000000"/>
                </a:solidFill>
                <a:latin typeface="Comic Sans MS"/>
                <a:cs typeface="Comic Sans MS"/>
              </a:rPr>
              <a:t>البته بعداز ثبت </a:t>
            </a:r>
            <a:r>
              <a:rPr lang="en-US" sz="1800" b="0" u="none" strike="noStrike" spc="-1">
                <a:solidFill>
                  <a:srgbClr val="000000"/>
                </a:solidFill>
                <a:latin typeface="Comic Sans MS"/>
                <a:cs typeface="Comic Sans MS"/>
              </a:rPr>
              <a:t>post</a:t>
            </a:r>
            <a:r>
              <a:rPr lang="fa-IR" sz="1800" b="0" u="none" strike="noStrike" spc="-1">
                <a:solidFill>
                  <a:srgbClr val="000000"/>
                </a:solidFill>
                <a:latin typeface="Comic Sans MS"/>
                <a:cs typeface="Comic Sans MS"/>
              </a:rPr>
              <a:t>تون یعنی همین که سوال/جوابتون رو ثبت کردین، 5دقیقه فرصت دارین که ویرایش یا اصلاحاتی رو درصورت نیاز انجام بدین بدون اینکه یک </a:t>
            </a:r>
            <a:r>
              <a:rPr lang="en-US" sz="1800" b="0" u="none" strike="noStrike" spc="-1">
                <a:solidFill>
                  <a:srgbClr val="000000"/>
                </a:solidFill>
                <a:latin typeface="Comic Sans MS"/>
                <a:cs typeface="Comic Sans MS"/>
              </a:rPr>
              <a:t>revision</a:t>
            </a:r>
            <a:r>
              <a:rPr lang="fa-IR" sz="1800" b="0" u="none" strike="noStrike" spc="-1">
                <a:solidFill>
                  <a:srgbClr val="000000"/>
                </a:solidFill>
                <a:latin typeface="Comic Sans MS"/>
                <a:cs typeface="Comic Sans MS"/>
              </a:rPr>
              <a:t> جدید محسوب بشه، یعنی اگر چندتا ویرایش رو در مدت زمان کوتاهی یعنی 5 دقیقه  که بهش </a:t>
            </a:r>
            <a:r>
              <a:rPr lang="en-US" sz="1800" b="0" u="none" strike="noStrike" spc="-1">
                <a:solidFill>
                  <a:srgbClr val="000000"/>
                </a:solidFill>
                <a:latin typeface="Comic Sans MS"/>
                <a:cs typeface="Comic Sans MS"/>
              </a:rPr>
              <a:t>grace period</a:t>
            </a:r>
            <a:r>
              <a:rPr lang="fa-IR" sz="1800" b="0" u="none" strike="noStrike" spc="-1">
                <a:solidFill>
                  <a:srgbClr val="000000"/>
                </a:solidFill>
                <a:latin typeface="Comic Sans MS"/>
                <a:cs typeface="Comic Sans MS"/>
              </a:rPr>
              <a:t> هم میگن، انجام بدین، </a:t>
            </a:r>
            <a:r>
              <a:rPr lang="en-US" sz="1800" b="0" u="none" strike="noStrike" spc="-1">
                <a:solidFill>
                  <a:srgbClr val="000000"/>
                </a:solidFill>
                <a:latin typeface="Comic Sans MS"/>
                <a:cs typeface="Comic Sans MS"/>
              </a:rPr>
              <a:t>stackoverflow</a:t>
            </a:r>
            <a:r>
              <a:rPr lang="fa-IR" sz="1800" b="0" u="none" strike="noStrike" spc="-1">
                <a:solidFill>
                  <a:srgbClr val="000000"/>
                </a:solidFill>
                <a:latin typeface="Comic Sans MS"/>
                <a:cs typeface="Comic Sans MS"/>
              </a:rPr>
              <a:t> همه این ویرایش ها رو جزیی درنظر میگیره و درقالب یک </a:t>
            </a:r>
            <a:r>
              <a:rPr lang="en-US" sz="1800" b="0" u="none" strike="noStrike" spc="-1">
                <a:solidFill>
                  <a:srgbClr val="000000"/>
                </a:solidFill>
                <a:latin typeface="Comic Sans MS"/>
                <a:cs typeface="Comic Sans MS"/>
              </a:rPr>
              <a:t>Revision </a:t>
            </a:r>
            <a:r>
              <a:rPr lang="fa-IR" sz="1800" b="0" u="none" strike="noStrike" spc="-1">
                <a:solidFill>
                  <a:srgbClr val="000000"/>
                </a:solidFill>
                <a:latin typeface="Comic Sans MS"/>
                <a:cs typeface="Comic Sans MS"/>
              </a:rPr>
              <a:t> ذخیره میکنه،</a:t>
            </a:r>
          </a:p>
          <a:p>
            <a:pPr algn="just" rtl="1">
              <a:lnSpc>
                <a:spcPct val="107000"/>
              </a:lnSpc>
              <a:spcBef>
                <a:spcPts val="799"/>
              </a:spcBef>
              <a:buNone/>
              <a:tabLst>
                <a:tab pos="0" algn="l"/>
              </a:tabLst>
            </a:pPr>
            <a:r>
              <a:rPr lang="fa-IR" sz="1800" b="0" u="none" strike="noStrike" spc="-1">
                <a:solidFill>
                  <a:srgbClr val="000000"/>
                </a:solidFill>
                <a:latin typeface="Comic Sans MS"/>
              </a:rPr>
              <a:t>البته این موضوع برای زمان ویرایش هم هست، یعنی مثلا 10 دقیقه بعد به نظرتون نیاز شد که ویرایش کنین یا تو یه زمان دیگه احساس میکنین که نیازه این پست ویرایش بشه، دوباره همین الگو موقع ویرایش هم میتونید تکرار کنید، یعنی الان ویرایشتون رو ثبت کردین، تا 5 دقیقه میتونین دوباره ویرایش کنین بدون اینکه یک </a:t>
            </a:r>
            <a:r>
              <a:rPr lang="en-US" sz="1800" b="0" u="none" strike="noStrike" spc="-1">
                <a:solidFill>
                  <a:srgbClr val="000000"/>
                </a:solidFill>
                <a:latin typeface="Comic Sans MS"/>
              </a:rPr>
              <a:t>revision</a:t>
            </a:r>
            <a:r>
              <a:rPr lang="fa-IR" sz="1800" b="0" u="none" strike="noStrike" spc="-1">
                <a:solidFill>
                  <a:srgbClr val="000000"/>
                </a:solidFill>
                <a:latin typeface="Comic Sans MS"/>
              </a:rPr>
              <a:t> جدید ثبت شه، </a:t>
            </a:r>
          </a:p>
          <a:p>
            <a:pPr algn="just" rtl="1">
              <a:lnSpc>
                <a:spcPct val="107000"/>
              </a:lnSpc>
              <a:spcBef>
                <a:spcPts val="799"/>
              </a:spcBef>
              <a:buNone/>
              <a:tabLst>
                <a:tab pos="0" algn="l"/>
              </a:tabLst>
            </a:pPr>
            <a:r>
              <a:rPr lang="fa-IR" sz="1800" b="0" u="none" strike="noStrike" spc="-1">
                <a:solidFill>
                  <a:srgbClr val="000000"/>
                </a:solidFill>
                <a:latin typeface="Comic Sans MS"/>
              </a:rPr>
              <a:t>بنابراین دقت کنین که هر </a:t>
            </a:r>
            <a:r>
              <a:rPr lang="en-US" sz="1800" b="0" u="none" strike="noStrike" spc="-1">
                <a:solidFill>
                  <a:srgbClr val="000000"/>
                </a:solidFill>
                <a:latin typeface="Comic Sans MS"/>
              </a:rPr>
              <a:t>Grace period</a:t>
            </a:r>
            <a:r>
              <a:rPr lang="fa-IR" sz="1800" b="0" u="none" strike="noStrike" spc="-1">
                <a:solidFill>
                  <a:srgbClr val="000000"/>
                </a:solidFill>
                <a:latin typeface="Comic Sans MS"/>
              </a:rPr>
              <a:t> یا همون تمام ویرایش هایی که در یک بازه 5دقیقه ای انجام میدین چون در قالب </a:t>
            </a:r>
            <a:r>
              <a:rPr lang="en-US" sz="1800" b="0" u="none" strike="noStrike" spc="-1">
                <a:solidFill>
                  <a:srgbClr val="000000"/>
                </a:solidFill>
                <a:latin typeface="Comic Sans MS"/>
              </a:rPr>
              <a:t>1</a:t>
            </a:r>
            <a:r>
              <a:rPr lang="fa-IR" sz="1800" b="0" u="none" strike="noStrike" spc="-1">
                <a:solidFill>
                  <a:srgbClr val="000000"/>
                </a:solidFill>
                <a:latin typeface="Comic Sans MS"/>
              </a:rPr>
              <a:t> </a:t>
            </a:r>
            <a:r>
              <a:rPr lang="en-US" sz="1800" b="0" u="none" strike="noStrike" spc="-1">
                <a:solidFill>
                  <a:srgbClr val="000000"/>
                </a:solidFill>
                <a:latin typeface="Comic Sans MS"/>
              </a:rPr>
              <a:t>revision history</a:t>
            </a:r>
            <a:r>
              <a:rPr lang="fa-IR" sz="1800" b="0" u="none" strike="noStrike" spc="-1">
                <a:solidFill>
                  <a:srgbClr val="000000"/>
                </a:solidFill>
                <a:latin typeface="Comic Sans MS"/>
              </a:rPr>
              <a:t> ثبت میشن، بنابراین فقط 1بار پست رو </a:t>
            </a:r>
            <a:r>
              <a:rPr lang="en-US" sz="1800" b="0" u="none" strike="noStrike" spc="-1">
                <a:solidFill>
                  <a:srgbClr val="000000"/>
                </a:solidFill>
                <a:latin typeface="Comic Sans MS"/>
              </a:rPr>
              <a:t>bump </a:t>
            </a:r>
            <a:r>
              <a:rPr lang="fa-IR" sz="1800" b="0" u="none" strike="noStrike" spc="-1">
                <a:solidFill>
                  <a:srgbClr val="000000"/>
                </a:solidFill>
                <a:latin typeface="Comic Sans MS"/>
              </a:rPr>
              <a:t> میکنن!</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239</a:t>
            </a:fld>
            <a:endParaRPr lang="en-US" sz="1200" b="0" strike="noStrike" spc="-1">
              <a:latin typeface="Times New Roman"/>
            </a:endParaRPr>
          </a:p>
        </p:txBody>
      </p:sp>
    </p:spTree>
    <p:extLst>
      <p:ext uri="{BB962C8B-B14F-4D97-AF65-F5344CB8AC3E}">
        <p14:creationId xmlns:p14="http://schemas.microsoft.com/office/powerpoint/2010/main" val="2110311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PlaceHolder 1"/>
          <p:cNvSpPr>
            <a:spLocks noGrp="1" noRot="1" noChangeAspect="1"/>
          </p:cNvSpPr>
          <p:nvPr>
            <p:ph type="sldImg"/>
          </p:nvPr>
        </p:nvSpPr>
        <p:spPr>
          <a:xfrm>
            <a:off x="685800" y="1143000"/>
            <a:ext cx="5486400" cy="3086100"/>
          </a:xfrm>
          <a:prstGeom prst="rect">
            <a:avLst/>
          </a:prstGeom>
          <a:ln w="0">
            <a:noFill/>
          </a:ln>
        </p:spPr>
      </p:sp>
      <p:sp>
        <p:nvSpPr>
          <p:cNvPr id="7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While I myself in almost 2 years with the least amount of activity, in fact, whenever I needed, I went to </a:t>
            </a:r>
            <a:r>
              <a:rPr lang="en-US" sz="2000" b="0" strike="noStrike" spc="-1" dirty="0" err="1">
                <a:latin typeface="Arial"/>
              </a:rPr>
              <a:t>stackoverflow</a:t>
            </a:r>
            <a:r>
              <a:rPr lang="en-US" sz="2000" b="0" strike="noStrike" spc="-1" dirty="0">
                <a:latin typeface="Arial"/>
              </a:rPr>
              <a:t>, in almost ¼ of the same time, I achieved a result of 300% and Reach more than 10 times and a lot of different badges compared to that friend of mine! Of course, if you spend at least 3 hours a week and follow these tips that we teach you, you will pass this point sooner than me and you can even reach more than 10k!</a:t>
            </a:r>
          </a:p>
        </p:txBody>
      </p:sp>
      <p:sp>
        <p:nvSpPr>
          <p:cNvPr id="761"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9AAB70E-C7BD-4780-8A20-9D09D8376906}" type="slidenum">
              <a:rPr lang="en-US" sz="1200" b="0" strike="noStrike" spc="-1">
                <a:latin typeface="Times New Roman"/>
              </a:rPr>
              <a:t>24</a:t>
            </a:fld>
            <a:endParaRPr lang="en-US" sz="1200" b="0" strike="noStrike" spc="-1">
              <a:latin typeface="Times New Roman"/>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u="none" strike="noStrike" spc="-1">
                <a:solidFill>
                  <a:srgbClr val="000000"/>
                </a:solidFill>
                <a:latin typeface="Comic Sans MS"/>
                <a:cs typeface="Comic Sans MS"/>
              </a:rPr>
              <a:t>این </a:t>
            </a:r>
            <a:r>
              <a:rPr lang="en-US" sz="1800" b="0" u="none" strike="noStrike" spc="-1">
                <a:solidFill>
                  <a:srgbClr val="000000"/>
                </a:solidFill>
                <a:latin typeface="Comic Sans MS"/>
                <a:cs typeface="Comic Sans MS"/>
              </a:rPr>
              <a:t>grace period</a:t>
            </a:r>
            <a:r>
              <a:rPr lang="fa-IR" sz="1800" b="0" u="none" strike="noStrike" spc="-1">
                <a:solidFill>
                  <a:srgbClr val="000000"/>
                </a:solidFill>
                <a:latin typeface="Comic Sans MS"/>
                <a:cs typeface="Comic Sans MS"/>
              </a:rPr>
              <a:t> برای کامنت ها هم وجود داره، با این تفاوت که دیگه بعد از 5 دقیقه، دیگه امکان ویرایش حذف میشه!</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240</a:t>
            </a:fld>
            <a:endParaRPr lang="en-US" sz="1200" b="0" strike="noStrike" spc="-1">
              <a:latin typeface="Times New Roman"/>
            </a:endParaRPr>
          </a:p>
        </p:txBody>
      </p:sp>
    </p:spTree>
    <p:extLst>
      <p:ext uri="{BB962C8B-B14F-4D97-AF65-F5344CB8AC3E}">
        <p14:creationId xmlns:p14="http://schemas.microsoft.com/office/powerpoint/2010/main" val="102380350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جدای از این مواردی که صحبت کردیم گاهی اوقات ممکنه سوالتون به عنوان یک سوال تکراری بسته شه، تو این حالت شما باید اول از همه اون سوالی که براساسش سوال شما رو تکراری ثبت کردن، رو بررسی کنین، اگر واقعا درست بود و سوالتون تکراری بود، به اون سوال و جواب مفیدش طبیعتا </a:t>
            </a:r>
            <a:r>
              <a:rPr lang="en-US" sz="1800" b="0" strike="noStrike" spc="-1">
                <a:latin typeface="Arial"/>
              </a:rPr>
              <a:t>upvote</a:t>
            </a:r>
            <a:r>
              <a:rPr lang="fa-IR" sz="1800" b="0" strike="noStrike" spc="-1">
                <a:latin typeface="Arial"/>
              </a:rPr>
              <a:t> بدین، و البته میتونین یک کامنت هم بگذارید زیر سوالتون که نظرتون موافق هست بابت تکراری بودنش،</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گاهی وقت ها جمله بندی آدم ها برای یک سوال میتونه کاملا متفاوت باشه و پیدا کردن سوال مشابه سخت بشه!</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241</a:t>
            </a:fld>
            <a:endParaRPr lang="en-US" sz="1200" b="0" strike="noStrike" spc="-1">
              <a:latin typeface="Times New Roman"/>
            </a:endParaRPr>
          </a:p>
        </p:txBody>
      </p:sp>
    </p:spTree>
    <p:extLst>
      <p:ext uri="{BB962C8B-B14F-4D97-AF65-F5344CB8AC3E}">
        <p14:creationId xmlns:p14="http://schemas.microsoft.com/office/powerpoint/2010/main" val="321275455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بخاطر همین </a:t>
            </a:r>
            <a:r>
              <a:rPr lang="en-US" sz="1800" b="0" strike="noStrike" spc="-1">
                <a:latin typeface="Arial"/>
              </a:rPr>
              <a:t>stackoverflow</a:t>
            </a:r>
            <a:r>
              <a:rPr lang="fa-IR" sz="1800" b="0" strike="noStrike" spc="-1">
                <a:latin typeface="Arial"/>
              </a:rPr>
              <a:t>، </a:t>
            </a:r>
          </a:p>
          <a:p>
            <a:pPr algn="just" rtl="1">
              <a:lnSpc>
                <a:spcPct val="107000"/>
              </a:lnSpc>
              <a:spcBef>
                <a:spcPts val="799"/>
              </a:spcBef>
              <a:buNone/>
              <a:tabLst>
                <a:tab pos="0" algn="l"/>
              </a:tabLst>
            </a:pPr>
            <a:r>
              <a:rPr lang="en-US" sz="1800" b="0" strike="noStrike" spc="-1">
                <a:latin typeface="Arial"/>
              </a:rPr>
              <a:t>Duplicate</a:t>
            </a:r>
            <a:r>
              <a:rPr lang="fa-IR" sz="1800" b="0" strike="noStrike" spc="-1">
                <a:latin typeface="Arial"/>
              </a:rPr>
              <a:t>  رو نه تنها لزوما  بد نمیدونه بلکه برخی رو مفید هم درنظر میگیره، و اصلا بخاطر همین بجای کلمه </a:t>
            </a:r>
            <a:r>
              <a:rPr lang="en-US" sz="1800" b="0" strike="noStrike" spc="-1">
                <a:latin typeface="Arial"/>
              </a:rPr>
              <a:t>closed</a:t>
            </a:r>
            <a:r>
              <a:rPr lang="fa-IR" sz="1800" b="0" strike="noStrike" spc="-1">
                <a:latin typeface="Arial"/>
              </a:rPr>
              <a:t> از کلمه</a:t>
            </a:r>
            <a:r>
              <a:rPr lang="en-US" sz="1800" b="0" strike="noStrike" spc="-1">
                <a:latin typeface="Arial"/>
              </a:rPr>
              <a:t> duplicate</a:t>
            </a:r>
            <a:r>
              <a:rPr lang="fa-IR" sz="1800" b="0" strike="noStrike" spc="-1">
                <a:latin typeface="Arial"/>
              </a:rPr>
              <a:t> استفاده میکنه، حتی بیان میکنه که ما برخی از سوال های تکراری رو دوس داریم، چون آدمها، کلمات مختلف و جمله بندی های مختلفی رو جستجو میکنن و این </a:t>
            </a:r>
            <a:r>
              <a:rPr lang="en-US" sz="1800" b="0" strike="noStrike" spc="-1">
                <a:latin typeface="Arial"/>
              </a:rPr>
              <a:t>duplicate</a:t>
            </a:r>
            <a:r>
              <a:rPr lang="fa-IR" sz="1800" b="0" strike="noStrike" spc="-1">
                <a:latin typeface="Arial"/>
              </a:rPr>
              <a:t> باعث میشه که نهایتا به اون سوال اصلی برسن، </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242</a:t>
            </a:fld>
            <a:endParaRPr lang="en-US" sz="1200" b="0" strike="noStrike" spc="-1">
              <a:latin typeface="Times New Roman"/>
            </a:endParaRPr>
          </a:p>
        </p:txBody>
      </p:sp>
    </p:spTree>
    <p:extLst>
      <p:ext uri="{BB962C8B-B14F-4D97-AF65-F5344CB8AC3E}">
        <p14:creationId xmlns:p14="http://schemas.microsoft.com/office/powerpoint/2010/main" val="133494341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کلی از افراد  از عبارت</a:t>
            </a:r>
          </a:p>
          <a:p>
            <a:pPr algn="just" rtl="1">
              <a:lnSpc>
                <a:spcPct val="107000"/>
              </a:lnSpc>
              <a:spcBef>
                <a:spcPts val="799"/>
              </a:spcBef>
              <a:buNone/>
              <a:tabLst>
                <a:tab pos="0" algn="l"/>
              </a:tabLst>
            </a:pPr>
            <a:r>
              <a:rPr lang="en-US" sz="1800" b="0" strike="noStrike" spc="-1">
                <a:latin typeface="Arial"/>
              </a:rPr>
              <a:t>Iterate through a hashmap</a:t>
            </a:r>
            <a:r>
              <a:rPr lang="fa-IR" sz="1800" b="0" strike="noStrike" spc="-1">
                <a:latin typeface="Arial"/>
              </a:rPr>
              <a:t> </a:t>
            </a:r>
          </a:p>
          <a:p>
            <a:pPr algn="just" rtl="1">
              <a:lnSpc>
                <a:spcPct val="107000"/>
              </a:lnSpc>
              <a:spcBef>
                <a:spcPts val="799"/>
              </a:spcBef>
              <a:buNone/>
              <a:tabLst>
                <a:tab pos="0" algn="l"/>
              </a:tabLst>
            </a:pPr>
            <a:r>
              <a:rPr lang="fa-IR" sz="1800" b="0" strike="noStrike" spc="-1">
                <a:latin typeface="Arial"/>
              </a:rPr>
              <a:t>برای سرچ کردن استفاده کردن </a:t>
            </a:r>
          </a:p>
          <a:p>
            <a:pPr algn="just" rtl="1">
              <a:lnSpc>
                <a:spcPct val="107000"/>
              </a:lnSpc>
              <a:spcBef>
                <a:spcPts val="799"/>
              </a:spcBef>
              <a:buNone/>
              <a:tabLst>
                <a:tab pos="0" algn="l"/>
              </a:tabLst>
            </a:pPr>
            <a:r>
              <a:rPr lang="fa-IR" sz="1800" b="0" strike="noStrike" spc="-1">
                <a:latin typeface="Arial"/>
              </a:rPr>
              <a:t>نه </a:t>
            </a:r>
          </a:p>
          <a:p>
            <a:pPr algn="just" rtl="1">
              <a:lnSpc>
                <a:spcPct val="107000"/>
              </a:lnSpc>
              <a:spcBef>
                <a:spcPts val="799"/>
              </a:spcBef>
              <a:buNone/>
              <a:tabLst>
                <a:tab pos="0" algn="l"/>
              </a:tabLst>
            </a:pPr>
            <a:r>
              <a:rPr lang="en-US" sz="1800" b="0" strike="noStrike" spc="-1">
                <a:latin typeface="Arial"/>
              </a:rPr>
              <a:t>how do I efficiently iterate over each entry in a java map</a:t>
            </a:r>
          </a:p>
          <a:p>
            <a:pPr algn="just" rtl="1">
              <a:lnSpc>
                <a:spcPct val="107000"/>
              </a:lnSpc>
              <a:spcBef>
                <a:spcPts val="799"/>
              </a:spcBef>
              <a:buNone/>
              <a:tabLst>
                <a:tab pos="0" algn="l"/>
              </a:tabLst>
            </a:pPr>
            <a:r>
              <a:rPr lang="fa-IR" sz="1800" b="0" strike="noStrike" spc="-1">
                <a:latin typeface="Arial"/>
              </a:rPr>
              <a:t>اما خب چون دوتا سوال، محتوا، هدف و چالش مشترکی داشتن و سوال قدیمی تر دارای جواب هم بود، این رو به عنوان </a:t>
            </a:r>
            <a:r>
              <a:rPr lang="en-US" sz="1800" b="0" strike="noStrike" spc="-1">
                <a:latin typeface="Arial"/>
              </a:rPr>
              <a:t>duplicate</a:t>
            </a:r>
            <a:r>
              <a:rPr lang="fa-IR" sz="1800" b="0" strike="noStrike" spc="-1">
                <a:latin typeface="Arial"/>
              </a:rPr>
              <a:t> اون سوال قدیمی دارای جواب ثبت میکنن، اینطوری افراد رو تشویق میکنن که حالا که این سوال رو پیدا کردی بیا توی این </a:t>
            </a:r>
            <a:r>
              <a:rPr lang="en-US" sz="1800" b="0" strike="noStrike" spc="-1">
                <a:latin typeface="Arial"/>
              </a:rPr>
              <a:t>post</a:t>
            </a:r>
            <a:r>
              <a:rPr lang="fa-IR" sz="1800" b="0" strike="noStrike" spc="-1">
                <a:latin typeface="Arial"/>
              </a:rPr>
              <a:t> که دقیقا همین سوال هست و جوابتون هم وجود داره، </a:t>
            </a:r>
            <a:r>
              <a:rPr lang="en-US" sz="1800" b="0" strike="noStrike" spc="-1">
                <a:latin typeface="Arial"/>
              </a:rPr>
              <a:t>contribute</a:t>
            </a:r>
            <a:r>
              <a:rPr lang="fa-IR" sz="1800" b="0" strike="noStrike" spc="-1">
                <a:latin typeface="Arial"/>
              </a:rPr>
              <a:t> کن،</a:t>
            </a:r>
          </a:p>
          <a:p>
            <a:pPr algn="just" rtl="1">
              <a:lnSpc>
                <a:spcPct val="107000"/>
              </a:lnSpc>
              <a:spcBef>
                <a:spcPts val="799"/>
              </a:spcBef>
              <a:buNone/>
              <a:tabLst>
                <a:tab pos="0" algn="l"/>
              </a:tabLst>
            </a:pPr>
            <a:r>
              <a:rPr lang="fa-IR" sz="1800" b="0" strike="noStrike" spc="-1">
                <a:latin typeface="Arial"/>
              </a:rPr>
              <a:t> اینطوری همه سوال جواب ها رو یک جا متمرکز میکنن و کار رو برای کسایی که تو آینده به همچین مشکلی برمیخورن راحتتر میکنن!</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243</a:t>
            </a:fld>
            <a:endParaRPr lang="en-US" sz="1200" b="0" strike="noStrike" spc="-1">
              <a:latin typeface="Times New Roman"/>
            </a:endParaRPr>
          </a:p>
        </p:txBody>
      </p:sp>
    </p:spTree>
    <p:extLst>
      <p:ext uri="{BB962C8B-B14F-4D97-AF65-F5344CB8AC3E}">
        <p14:creationId xmlns:p14="http://schemas.microsoft.com/office/powerpoint/2010/main" val="217642941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اما اگر دیدین که به نظرتون سوالتون تکراری نیست، باید درصورت نیاز طبق توضیحی که دادیم سوالتون رو ویرایش کنین تا واضحتر بشه که منظور و هدف و چالشتون در این سوال متفاوت هست، همینطور یک کامنت هم زیر سوالتون بگذارید و توضیح بدین درموردش، و حواستون به </a:t>
            </a:r>
            <a:r>
              <a:rPr lang="en-US" sz="1800" b="0" strike="noStrike" spc="-1">
                <a:latin typeface="Arial"/>
              </a:rPr>
              <a:t>downvote</a:t>
            </a:r>
            <a:r>
              <a:rPr lang="fa-IR" sz="1800" b="0" strike="noStrike" spc="-1">
                <a:latin typeface="Arial"/>
              </a:rPr>
              <a:t>ها و </a:t>
            </a:r>
            <a:r>
              <a:rPr lang="en-US" sz="1800" b="0" strike="noStrike" spc="-1">
                <a:latin typeface="Arial"/>
              </a:rPr>
              <a:t>comment</a:t>
            </a:r>
            <a:r>
              <a:rPr lang="fa-IR" sz="1800" b="0" strike="noStrike" spc="-1">
                <a:latin typeface="Arial"/>
              </a:rPr>
              <a:t>ها باشه تا درصورت نیاز جواب کامنت ها رو بدین و یا ویرایش مورد نیاز رو انجام بدین، </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244</a:t>
            </a:fld>
            <a:endParaRPr lang="en-US" sz="1200" b="0" strike="noStrike" spc="-1">
              <a:latin typeface="Times New Roman"/>
            </a:endParaRPr>
          </a:p>
        </p:txBody>
      </p:sp>
    </p:spTree>
    <p:extLst>
      <p:ext uri="{BB962C8B-B14F-4D97-AF65-F5344CB8AC3E}">
        <p14:creationId xmlns:p14="http://schemas.microsoft.com/office/powerpoint/2010/main" val="250882162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یعنی توی </a:t>
            </a:r>
            <a:r>
              <a:rPr lang="en-US" sz="1800" b="0" strike="noStrike" spc="-1">
                <a:latin typeface="Arial"/>
              </a:rPr>
              <a:t>Stackoverflow</a:t>
            </a:r>
            <a:r>
              <a:rPr lang="fa-IR" sz="1800" b="0" strike="noStrike" spc="-1">
                <a:latin typeface="Arial"/>
              </a:rPr>
              <a:t>، وقتی یک سوال/جوابی رو قرار میدین، اونو رها نکنین، مثل یک نوزاد میمونه، که باید 4 چشمی بخصوص تو روزای اول، مراقبش باشین، تا اگر </a:t>
            </a:r>
            <a:r>
              <a:rPr lang="en-US" sz="1800" b="0" strike="noStrike" spc="-1">
                <a:latin typeface="Arial"/>
              </a:rPr>
              <a:t>down vote, close vote, comment, delete vote</a:t>
            </a:r>
            <a:r>
              <a:rPr lang="fa-IR" sz="1800" b="0" strike="noStrike" spc="-1">
                <a:latin typeface="Arial"/>
              </a:rPr>
              <a:t>ی دریافت کرد، شما سریع بررسی کنین و درصورت نیاز اقدام کنین</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245</a:t>
            </a:fld>
            <a:endParaRPr lang="en-US" sz="1200" b="0" strike="noStrike" spc="-1">
              <a:latin typeface="Times New Roman"/>
            </a:endParaRPr>
          </a:p>
        </p:txBody>
      </p:sp>
    </p:spTree>
    <p:extLst>
      <p:ext uri="{BB962C8B-B14F-4D97-AF65-F5344CB8AC3E}">
        <p14:creationId xmlns:p14="http://schemas.microsoft.com/office/powerpoint/2010/main" val="313941660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PlaceHolder 1"/>
          <p:cNvSpPr>
            <a:spLocks noGrp="1" noRot="1" noChangeAspect="1"/>
          </p:cNvSpPr>
          <p:nvPr>
            <p:ph type="sldImg"/>
          </p:nvPr>
        </p:nvSpPr>
        <p:spPr>
          <a:xfrm>
            <a:off x="685800" y="1143000"/>
            <a:ext cx="5486400" cy="3086100"/>
          </a:xfrm>
          <a:prstGeom prst="rect">
            <a:avLst/>
          </a:prstGeom>
          <a:ln w="0">
            <a:noFill/>
          </a:ln>
        </p:spPr>
      </p:sp>
      <p:sp>
        <p:nvSpPr>
          <p:cNvPr id="9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دوم اینه که سوالها رو در جای درستش بپرسین،</a:t>
            </a:r>
          </a:p>
          <a:p>
            <a:pPr algn="just" rtl="1">
              <a:lnSpc>
                <a:spcPct val="107000"/>
              </a:lnSpc>
              <a:spcBef>
                <a:spcPts val="799"/>
              </a:spcBef>
              <a:buNone/>
              <a:tabLst>
                <a:tab pos="0" algn="l"/>
              </a:tabLst>
            </a:pPr>
            <a:r>
              <a:rPr lang="fa-IR" sz="1800" b="0" strike="noStrike" spc="-1">
                <a:latin typeface="Comic Sans MS"/>
                <a:cs typeface="B Kamran"/>
              </a:rPr>
              <a:t>داشبورد </a:t>
            </a:r>
            <a:r>
              <a:rPr lang="en-US" sz="1800" b="0" strike="noStrike" spc="-1">
                <a:latin typeface="Comic Sans MS"/>
                <a:cs typeface="B Kamran"/>
              </a:rPr>
              <a:t>Stackoverflow</a:t>
            </a:r>
            <a:r>
              <a:rPr lang="fa-IR" sz="1800" b="0" strike="noStrike" spc="-1">
                <a:latin typeface="Comic Sans MS"/>
                <a:cs typeface="B Kamran"/>
              </a:rPr>
              <a:t>م  رو باز میکنم و وارد بخش </a:t>
            </a:r>
            <a:r>
              <a:rPr lang="en-US" sz="1800" b="0" strike="noStrike" spc="-1">
                <a:latin typeface="Comic Sans MS"/>
                <a:cs typeface="B Kamran"/>
              </a:rPr>
              <a:t>question</a:t>
            </a:r>
            <a:r>
              <a:rPr lang="fa-IR" sz="1800" b="0" strike="noStrike" spc="-1">
                <a:latin typeface="Comic Sans MS"/>
                <a:cs typeface="B Kamran"/>
              </a:rPr>
              <a:t> میشم، و اون انتها روی </a:t>
            </a:r>
            <a:r>
              <a:rPr lang="en-US" sz="1800" b="0" strike="noStrike" spc="-1">
                <a:latin typeface="Comic Sans MS"/>
                <a:cs typeface="B Kamran"/>
              </a:rPr>
              <a:t>deleted questions</a:t>
            </a:r>
            <a:r>
              <a:rPr lang="fa-IR" sz="1800" b="0" strike="noStrike" spc="-1">
                <a:latin typeface="Comic Sans MS"/>
                <a:cs typeface="B Kamran"/>
              </a:rPr>
              <a:t> کلیک می کنم، میبینین که سوال چند اسلاید قبلی که 8 تا </a:t>
            </a:r>
            <a:r>
              <a:rPr lang="en-US" sz="1800" b="0" strike="noStrike" spc="-1">
                <a:latin typeface="Comic Sans MS"/>
                <a:cs typeface="B Kamran"/>
              </a:rPr>
              <a:t>upvote</a:t>
            </a:r>
            <a:r>
              <a:rPr lang="fa-IR" sz="1800" b="0" strike="noStrike" spc="-1">
                <a:latin typeface="Comic Sans MS"/>
                <a:cs typeface="B Kamran"/>
              </a:rPr>
              <a:t> داشت، اینجا تو لیست </a:t>
            </a:r>
            <a:r>
              <a:rPr lang="en-US" sz="1800" b="0" strike="noStrike" spc="-1">
                <a:latin typeface="Comic Sans MS"/>
                <a:cs typeface="B Kamran"/>
              </a:rPr>
              <a:t>deleted questions</a:t>
            </a:r>
            <a:r>
              <a:rPr lang="fa-IR" sz="1800" b="0" strike="noStrike" spc="-1">
                <a:latin typeface="Comic Sans MS"/>
                <a:cs typeface="B Kamran"/>
              </a:rPr>
              <a:t> قرار داره، درواقع اول من این سوال رو توی</a:t>
            </a:r>
            <a:r>
              <a:rPr lang="en-US" sz="1800" b="0" strike="noStrike" spc="-1">
                <a:latin typeface="Comic Sans MS"/>
                <a:cs typeface="B Kamran"/>
              </a:rPr>
              <a:t>stackoverfow</a:t>
            </a:r>
            <a:r>
              <a:rPr lang="fa-IR" sz="1800" b="0" strike="noStrike" spc="-1">
                <a:latin typeface="Comic Sans MS"/>
                <a:cs typeface="B Kamran"/>
              </a:rPr>
              <a:t> پرسیده بودم</a:t>
            </a:r>
            <a:endParaRPr lang="en-US" sz="1800" b="0" strike="noStrike" spc="-1">
              <a:latin typeface="Arial"/>
            </a:endParaRPr>
          </a:p>
        </p:txBody>
      </p:sp>
      <p:sp>
        <p:nvSpPr>
          <p:cNvPr id="959" name="PlaceHolder 3"/>
          <p:cNvSpPr>
            <a:spLocks noGrp="1"/>
          </p:cNvSpPr>
          <p:nvPr>
            <p:ph type="sldNum" idx="7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E42EBB2-2C66-4BE8-A473-3A803355128B}" type="slidenum">
              <a:rPr lang="en-US" sz="1200" b="0" strike="noStrike" spc="-1">
                <a:latin typeface="Times New Roman"/>
              </a:rPr>
              <a:t>246</a:t>
            </a:fld>
            <a:endParaRPr lang="en-US" sz="1200" b="0" strike="noStrike" spc="-1">
              <a:latin typeface="Times New Roman"/>
            </a:endParaRPr>
          </a:p>
        </p:txBody>
      </p:sp>
    </p:spTree>
    <p:extLst>
      <p:ext uri="{BB962C8B-B14F-4D97-AF65-F5344CB8AC3E}">
        <p14:creationId xmlns:p14="http://schemas.microsoft.com/office/powerpoint/2010/main" val="95089035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PlaceHolder 1"/>
          <p:cNvSpPr>
            <a:spLocks noGrp="1" noRot="1" noChangeAspect="1"/>
          </p:cNvSpPr>
          <p:nvPr>
            <p:ph type="sldImg"/>
          </p:nvPr>
        </p:nvSpPr>
        <p:spPr>
          <a:xfrm>
            <a:off x="685800" y="1143000"/>
            <a:ext cx="5486400" cy="3086100"/>
          </a:xfrm>
          <a:prstGeom prst="rect">
            <a:avLst/>
          </a:prstGeom>
          <a:ln w="0">
            <a:noFill/>
          </a:ln>
        </p:spPr>
      </p:sp>
      <p:sp>
        <p:nvSpPr>
          <p:cNvPr id="9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که خب هم بستنش و هم</a:t>
            </a:r>
            <a:r>
              <a:rPr lang="en-US" sz="1800" b="0" strike="noStrike" spc="-1">
                <a:latin typeface="Comic Sans MS"/>
                <a:cs typeface="B Kamran"/>
              </a:rPr>
              <a:t>delete </a:t>
            </a:r>
            <a:r>
              <a:rPr lang="fa-IR" sz="1800" b="0" strike="noStrike" spc="-1">
                <a:latin typeface="Comic Sans MS"/>
                <a:cs typeface="B Kamran"/>
              </a:rPr>
              <a:t>ش کردن، با اونکه توی باکس آبی توضیح نوشته که این سوال طبق قوانین </a:t>
            </a:r>
            <a:r>
              <a:rPr lang="en-US" sz="1800" b="0" strike="noStrike" spc="-1">
                <a:latin typeface="Comic Sans MS"/>
                <a:cs typeface="B Kamran"/>
              </a:rPr>
              <a:t>stackoverflow</a:t>
            </a:r>
            <a:r>
              <a:rPr lang="fa-IR" sz="1800" b="0" strike="noStrike" spc="-1">
                <a:latin typeface="Comic Sans MS"/>
                <a:cs typeface="B Kamran"/>
              </a:rPr>
              <a:t> نیست اما دلیل اصلی اینکه چرا این سوال بسته شد برام واضح نبود، برای همین روی دکمه </a:t>
            </a:r>
            <a:r>
              <a:rPr lang="en-US" sz="1800" b="0" strike="noStrike" spc="-1">
                <a:latin typeface="Comic Sans MS"/>
                <a:cs typeface="B Kamran"/>
              </a:rPr>
              <a:t>show activity on this post</a:t>
            </a:r>
            <a:r>
              <a:rPr lang="fa-IR" sz="1800" b="0" strike="noStrike" spc="-1">
                <a:latin typeface="Comic Sans MS"/>
                <a:cs typeface="B Kamran"/>
              </a:rPr>
              <a:t> یعنی همون </a:t>
            </a:r>
            <a:r>
              <a:rPr lang="en-US" sz="1800" b="0" strike="noStrike" spc="-1">
                <a:latin typeface="Comic Sans MS"/>
                <a:cs typeface="B Kamran"/>
              </a:rPr>
              <a:t>timeline</a:t>
            </a:r>
            <a:r>
              <a:rPr lang="fa-IR" sz="1800" b="0" strike="noStrike" spc="-1">
                <a:latin typeface="Comic Sans MS"/>
                <a:cs typeface="B Kamran"/>
              </a:rPr>
              <a:t> یا </a:t>
            </a:r>
            <a:r>
              <a:rPr lang="en-US" sz="1800" b="0" strike="noStrike" spc="-1">
                <a:latin typeface="Comic Sans MS"/>
                <a:cs typeface="B Kamran"/>
              </a:rPr>
              <a:t>history</a:t>
            </a:r>
            <a:r>
              <a:rPr lang="fa-IR" sz="1800" b="0" strike="noStrike" spc="-1">
                <a:latin typeface="Comic Sans MS"/>
                <a:cs typeface="B Kamran"/>
              </a:rPr>
              <a:t> کلیک کردم تا ببینم دقیقا علتش چی بود، </a:t>
            </a:r>
            <a:endParaRPr lang="en-US" sz="1800" b="0" strike="noStrike" spc="-1">
              <a:latin typeface="Arial"/>
            </a:endParaRPr>
          </a:p>
        </p:txBody>
      </p:sp>
      <p:sp>
        <p:nvSpPr>
          <p:cNvPr id="959" name="PlaceHolder 3"/>
          <p:cNvSpPr>
            <a:spLocks noGrp="1"/>
          </p:cNvSpPr>
          <p:nvPr>
            <p:ph type="sldNum" idx="7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E42EBB2-2C66-4BE8-A473-3A803355128B}" type="slidenum">
              <a:rPr lang="en-US" sz="1200" b="0" strike="noStrike" spc="-1">
                <a:latin typeface="Times New Roman"/>
              </a:rPr>
              <a:t>247</a:t>
            </a:fld>
            <a:endParaRPr lang="en-US" sz="1200" b="0" strike="noStrike" spc="-1">
              <a:latin typeface="Times New Roman"/>
            </a:endParaRPr>
          </a:p>
        </p:txBody>
      </p:sp>
    </p:spTree>
    <p:extLst>
      <p:ext uri="{BB962C8B-B14F-4D97-AF65-F5344CB8AC3E}">
        <p14:creationId xmlns:p14="http://schemas.microsoft.com/office/powerpoint/2010/main" val="229051778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PlaceHolder 1"/>
          <p:cNvSpPr>
            <a:spLocks noGrp="1" noRot="1" noChangeAspect="1"/>
          </p:cNvSpPr>
          <p:nvPr>
            <p:ph type="sldImg"/>
          </p:nvPr>
        </p:nvSpPr>
        <p:spPr>
          <a:xfrm>
            <a:off x="685800" y="1143000"/>
            <a:ext cx="5486400" cy="3086100"/>
          </a:xfrm>
          <a:prstGeom prst="rect">
            <a:avLst/>
          </a:prstGeom>
          <a:ln w="0">
            <a:noFill/>
          </a:ln>
        </p:spPr>
      </p:sp>
      <p:sp>
        <p:nvSpPr>
          <p:cNvPr id="96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just" rtl="1" eaLnBrk="1" latinLnBrk="0" hangingPunct="1">
              <a:lnSpc>
                <a:spcPct val="107000"/>
              </a:lnSpc>
              <a:spcBef>
                <a:spcPts val="799"/>
              </a:spcBef>
              <a:spcAft>
                <a:spcPts val="0"/>
              </a:spcAft>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متوجه شدم که جاش اینجا نیست و بهم یپشنهاد دادن که باید توی</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 software engerrnieing</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بپرسمش، و منم بردم همونجا پرسیدم و دیدید که نتیجا 8تا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upvtoe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هم دریافت کردم! پس حواستون باشه که چه سوالی رو کجا بهتره بپرسین، هرچند که حس میکنم باز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reddit</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شاید جای مناسب تری باشه</a:t>
            </a:r>
          </a:p>
        </p:txBody>
      </p:sp>
      <p:sp>
        <p:nvSpPr>
          <p:cNvPr id="965" name="PlaceHolder 3"/>
          <p:cNvSpPr>
            <a:spLocks noGrp="1"/>
          </p:cNvSpPr>
          <p:nvPr>
            <p:ph type="sldNum" idx="8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345C8B-FC03-4812-9DA1-CA4CCA218236}" type="slidenum">
              <a:rPr lang="en-US" sz="1200" b="0" strike="noStrike" spc="-1">
                <a:latin typeface="Times New Roman"/>
              </a:rPr>
              <a:t>248</a:t>
            </a:fld>
            <a:endParaRPr lang="en-US" sz="1200" b="0" strike="noStrike" spc="-1">
              <a:latin typeface="Times New Roman"/>
            </a:endParaRPr>
          </a:p>
        </p:txBody>
      </p:sp>
    </p:spTree>
    <p:extLst>
      <p:ext uri="{BB962C8B-B14F-4D97-AF65-F5344CB8AC3E}">
        <p14:creationId xmlns:p14="http://schemas.microsoft.com/office/powerpoint/2010/main" val="162664305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PlaceHolder 1"/>
          <p:cNvSpPr>
            <a:spLocks noGrp="1" noRot="1" noChangeAspect="1"/>
          </p:cNvSpPr>
          <p:nvPr>
            <p:ph type="sldImg"/>
          </p:nvPr>
        </p:nvSpPr>
        <p:spPr>
          <a:xfrm>
            <a:off x="685800" y="1143000"/>
            <a:ext cx="5486400" cy="3086100"/>
          </a:xfrm>
          <a:prstGeom prst="rect">
            <a:avLst/>
          </a:prstGeom>
          <a:ln w="0">
            <a:noFill/>
          </a:ln>
        </p:spPr>
      </p:sp>
      <p:sp>
        <p:nvSpPr>
          <p:cNvPr id="95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حالا که اومدیم توی داشبورد، اینم بگیم که اگر بخواین لیست امتیاز هایی که دریافت کردین رو با جزییات ببینین میتونین از بخش </a:t>
            </a:r>
            <a:r>
              <a:rPr lang="en-US" sz="1800" b="0" strike="noStrike" spc="-1">
                <a:latin typeface="Comic Sans MS"/>
                <a:cs typeface="B Kamran"/>
              </a:rPr>
              <a:t>reputation</a:t>
            </a:r>
            <a:r>
              <a:rPr lang="fa-IR" sz="1800" b="0" strike="noStrike" spc="-1">
                <a:latin typeface="Comic Sans MS"/>
                <a:cs typeface="B Kamran"/>
              </a:rPr>
              <a:t> در تب </a:t>
            </a:r>
            <a:r>
              <a:rPr lang="en-US" sz="1800" b="0" strike="noStrike" spc="-1">
                <a:latin typeface="Comic Sans MS"/>
                <a:cs typeface="B Kamran"/>
              </a:rPr>
              <a:t>Acitivity</a:t>
            </a:r>
            <a:r>
              <a:rPr lang="fa-IR" sz="1800" b="0" strike="noStrike" spc="-1">
                <a:latin typeface="Comic Sans MS"/>
                <a:cs typeface="B Kamran"/>
              </a:rPr>
              <a:t> اونا رو چک کنین که </a:t>
            </a:r>
            <a:r>
              <a:rPr lang="en-US" sz="1800" b="0" strike="noStrike" spc="-1">
                <a:latin typeface="Comic Sans MS"/>
                <a:ea typeface="Segoe UI"/>
              </a:rPr>
              <a:t>چه امتیاز مثبت یا منفی هایی برای کدوم سوال جواب هاتون در چه زمانی دریافت کردین!</a:t>
            </a:r>
            <a:endParaRPr lang="en-US" sz="1800" b="0" strike="noStrike" spc="-1">
              <a:latin typeface="Arial"/>
            </a:endParaRPr>
          </a:p>
        </p:txBody>
      </p:sp>
      <p:sp>
        <p:nvSpPr>
          <p:cNvPr id="956" name="PlaceHolder 3"/>
          <p:cNvSpPr>
            <a:spLocks noGrp="1"/>
          </p:cNvSpPr>
          <p:nvPr>
            <p:ph type="sldNum" idx="7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356DB0-58C3-4DD4-862A-7EFFDC8AF1F7}" type="slidenum">
              <a:rPr lang="en-US" sz="1200" b="0" strike="noStrike" spc="-1">
                <a:latin typeface="Times New Roman"/>
              </a:rPr>
              <a:t>249</a:t>
            </a:fld>
            <a:endParaRPr lang="en-US" sz="1200" b="0" strike="noStrike" spc="-1">
              <a:latin typeface="Times New Roman"/>
            </a:endParaRPr>
          </a:p>
        </p:txBody>
      </p:sp>
    </p:spTree>
    <p:extLst>
      <p:ext uri="{BB962C8B-B14F-4D97-AF65-F5344CB8AC3E}">
        <p14:creationId xmlns:p14="http://schemas.microsoft.com/office/powerpoint/2010/main" val="2545676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PlaceHolder 1"/>
          <p:cNvSpPr>
            <a:spLocks noGrp="1" noRot="1" noChangeAspect="1"/>
          </p:cNvSpPr>
          <p:nvPr>
            <p:ph type="sldImg"/>
          </p:nvPr>
        </p:nvSpPr>
        <p:spPr>
          <a:xfrm>
            <a:off x="685800" y="1143000"/>
            <a:ext cx="5486400" cy="3086100"/>
          </a:xfrm>
          <a:prstGeom prst="rect">
            <a:avLst/>
          </a:prstGeom>
          <a:ln w="0">
            <a:noFill/>
          </a:ln>
        </p:spPr>
      </p:sp>
      <p:sp>
        <p:nvSpPr>
          <p:cNvPr id="76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For example, this account is one of </a:t>
            </a:r>
            <a:r>
              <a:rPr lang="en-US" sz="2000" b="0" strike="noStrike" spc="-1" dirty="0" err="1">
                <a:latin typeface="Arial"/>
              </a:rPr>
              <a:t>CafeDX’s</a:t>
            </a:r>
            <a:r>
              <a:rPr lang="en-US" sz="2000" b="0" strike="noStrike" spc="-1" dirty="0">
                <a:latin typeface="Arial"/>
              </a:rPr>
              <a:t> students who has earned half the points of our friend in just a few months, and that's only by following just a small part of these things that I will tell you about in this course!</a:t>
            </a:r>
          </a:p>
        </p:txBody>
      </p:sp>
      <p:sp>
        <p:nvSpPr>
          <p:cNvPr id="764"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9844ACE-C6F4-46F5-ACCF-5FF96D6626F6}" type="slidenum">
              <a:rPr lang="en-US" sz="1200" b="0" strike="noStrike" spc="-1">
                <a:latin typeface="Times New Roman"/>
              </a:rPr>
              <a:t>25</a:t>
            </a:fld>
            <a:endParaRPr lang="en-US" sz="1200" b="0" strike="noStrike" spc="-1">
              <a:latin typeface="Times New Roman"/>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حالا نکته اینه که چطور به بقیه بفهمونیم که سوال جوابمون آپدیت شده! یا درواقع </a:t>
            </a:r>
            <a:r>
              <a:rPr lang="en-US" sz="1800" b="0" strike="noStrike" spc="-1">
                <a:latin typeface="Comic Sans MS"/>
                <a:cs typeface="B Kamran"/>
              </a:rPr>
              <a:t>edit</a:t>
            </a:r>
            <a:r>
              <a:rPr lang="fa-IR" sz="1800" b="0" strike="noStrike" spc="-1">
                <a:latin typeface="Comic Sans MS"/>
                <a:cs typeface="B Kamran"/>
              </a:rPr>
              <a:t> درست چطور باید باشه؟</a:t>
            </a:r>
          </a:p>
          <a:p>
            <a:pPr algn="just" rtl="1">
              <a:lnSpc>
                <a:spcPct val="107000"/>
              </a:lnSpc>
              <a:spcBef>
                <a:spcPts val="799"/>
              </a:spcBef>
              <a:buNone/>
              <a:tabLst>
                <a:tab pos="0" algn="l"/>
              </a:tabLst>
            </a:pPr>
            <a:r>
              <a:rPr lang="fa-IR" sz="1800" b="0" strike="noStrike" spc="-1">
                <a:latin typeface="Comic Sans MS"/>
                <a:cs typeface="B Kamran"/>
              </a:rPr>
              <a:t>هنگام </a:t>
            </a:r>
            <a:r>
              <a:rPr lang="en-US" sz="1800" b="0" strike="noStrike" spc="-1">
                <a:latin typeface="Comic Sans MS"/>
                <a:cs typeface="B Kamran"/>
              </a:rPr>
              <a:t>edit</a:t>
            </a:r>
            <a:r>
              <a:rPr lang="fa-IR" sz="1800" b="0" strike="noStrike" spc="-1">
                <a:latin typeface="Comic Sans MS"/>
                <a:cs typeface="B Kamran"/>
              </a:rPr>
              <a:t> کردن، همیشه سعی کنین دیدتون این باشه که طوری </a:t>
            </a:r>
            <a:r>
              <a:rPr lang="en-US" sz="1800" b="0" strike="noStrike" spc="-1">
                <a:latin typeface="Comic Sans MS"/>
                <a:cs typeface="B Kamran"/>
              </a:rPr>
              <a:t>post</a:t>
            </a:r>
            <a:r>
              <a:rPr lang="fa-IR" sz="1800" b="0" strike="noStrike" spc="-1">
                <a:latin typeface="Comic Sans MS"/>
                <a:cs typeface="B Kamran"/>
              </a:rPr>
              <a:t>تون رو ویرایش کنین که برای افراد جدیدی که سوال/جوابتونو میبینن، بهترین و خوانا ترین حالتش باشه، چون دقت کنین که تعداد افرادی که پست شما رو خواهند دید، همیشه بیشتر از اون چندنفری هست که در ابتدا پست شما رو دیدن و احتمالا بهش /</a:t>
            </a:r>
            <a:r>
              <a:rPr lang="en-US" sz="1800" b="0" strike="noStrike" spc="-1">
                <a:latin typeface="Comic Sans MS"/>
                <a:cs typeface="B Kamran"/>
              </a:rPr>
              <a:t>downvote</a:t>
            </a:r>
            <a:r>
              <a:rPr lang="fa-IR" sz="1800" b="0" strike="noStrike" spc="-1">
                <a:latin typeface="Comic Sans MS"/>
                <a:cs typeface="B Kamran"/>
              </a:rPr>
              <a:t>/</a:t>
            </a:r>
            <a:r>
              <a:rPr lang="en-US" sz="1800" b="0" strike="noStrike" spc="-1">
                <a:latin typeface="Comic Sans MS"/>
                <a:cs typeface="B Kamran"/>
              </a:rPr>
              <a:t>closevote</a:t>
            </a:r>
            <a:r>
              <a:rPr lang="fa-IR" sz="1800" b="0" strike="noStrike" spc="-1">
                <a:latin typeface="Comic Sans MS"/>
                <a:cs typeface="B Kamran"/>
              </a:rPr>
              <a:t> دادن یا </a:t>
            </a:r>
            <a:r>
              <a:rPr lang="en-US" sz="1800" b="0" strike="noStrike" spc="-1">
                <a:latin typeface="Comic Sans MS"/>
                <a:cs typeface="B Kamran"/>
              </a:rPr>
              <a:t>comment</a:t>
            </a:r>
            <a:r>
              <a:rPr lang="fa-IR" sz="1800" b="0" strike="noStrike" spc="-1">
                <a:latin typeface="Comic Sans MS"/>
                <a:cs typeface="B Kamran"/>
              </a:rPr>
              <a:t> گذاشتن، بنابراین اگر </a:t>
            </a:r>
            <a:r>
              <a:rPr lang="en-US" sz="1800" b="0" strike="noStrike" spc="-1">
                <a:latin typeface="Comic Sans MS"/>
                <a:cs typeface="B Kamran"/>
              </a:rPr>
              <a:t>post</a:t>
            </a:r>
            <a:r>
              <a:rPr lang="fa-IR" sz="1800" b="0" strike="noStrike" spc="-1">
                <a:latin typeface="Comic Sans MS"/>
                <a:cs typeface="B Kamran"/>
              </a:rPr>
              <a:t>تون حرفه ای باشه، افراد جدیدی که میان میبینن و اوکی باشه از نظرشون ممکنه بهتون </a:t>
            </a:r>
            <a:r>
              <a:rPr lang="en-US" sz="1800" b="0" strike="noStrike" spc="-1">
                <a:latin typeface="Comic Sans MS"/>
                <a:cs typeface="B Kamran"/>
              </a:rPr>
              <a:t>upvote</a:t>
            </a:r>
            <a:r>
              <a:rPr lang="fa-IR" sz="1800" b="0" strike="noStrike" spc="-1">
                <a:latin typeface="Comic Sans MS"/>
                <a:cs typeface="B Kamran"/>
              </a:rPr>
              <a:t> / </a:t>
            </a:r>
            <a:r>
              <a:rPr lang="en-US" sz="1800" b="0" strike="noStrike" spc="-1">
                <a:latin typeface="Comic Sans MS"/>
                <a:cs typeface="B Kamran"/>
              </a:rPr>
              <a:t>open vote</a:t>
            </a:r>
            <a:r>
              <a:rPr lang="fa-IR" sz="1800" b="0" strike="noStrike" spc="-1">
                <a:latin typeface="Comic Sans MS"/>
                <a:cs typeface="B Kamran"/>
              </a:rPr>
              <a:t> بدن، پس همیشه دیدتون به آینده باشه!</a:t>
            </a:r>
            <a:endParaRPr lang="en-US"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با درنظر گرفتن نکته ای که گفتیم شما به 2 حالت میتونین ویرایش رو انجام بدین:</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اول؛ اگر هنوز سوالتون پاسخی دریافت نکرده، کافیه که سوال رو طوری ویرایش کنین که انگار تازه ثبتش کردین! و نیاز نیست هیچ اشاره ای به این بکنین که این سوال </a:t>
            </a:r>
            <a:r>
              <a:rPr lang="en-US" sz="1800" b="0" strike="noStrike" spc="-1">
                <a:latin typeface="Comic Sans MS"/>
                <a:cs typeface="B Kamran"/>
              </a:rPr>
              <a:t>update </a:t>
            </a:r>
            <a:r>
              <a:rPr lang="fa-IR" sz="1800" b="0" strike="noStrike" spc="-1">
                <a:latin typeface="Comic Sans MS"/>
                <a:cs typeface="B Kamran"/>
              </a:rPr>
              <a:t> شده بخصوص اگر این تغییرات چشمگیر نیستن، چون اگر کسی بخواد که ببینه چه تغییری رخ داده میتونه از طریق </a:t>
            </a:r>
            <a:r>
              <a:rPr lang="en-US" sz="1800" b="0" strike="noStrike" spc="-1">
                <a:latin typeface="Comic Sans MS"/>
                <a:cs typeface="B Kamran"/>
              </a:rPr>
              <a:t>revision history</a:t>
            </a:r>
            <a:r>
              <a:rPr lang="fa-IR" sz="1800" b="0" strike="noStrike" spc="-1">
                <a:latin typeface="Comic Sans MS"/>
                <a:cs typeface="B Kamran"/>
              </a:rPr>
              <a:t> ببینه، و صد البته میتونین افرادی که کامنت گذاشتن و شما تو ویرایشتون به نکات و دغدغه های اون ها پرداختین، رو منشن کنین و بهشون اطلاع بدین</a:t>
            </a: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250</a:t>
            </a:fld>
            <a:endParaRPr lang="en-US" sz="1200" b="0" strike="noStrike" spc="-1">
              <a:latin typeface="Times New Roman"/>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دوم، اما اگر دیدین که سوال یا جوابتون پس از مدتی حالا یا بخاطر تغییرات ابزارها و نسخه هاشون ممکنه اشتباه بشن یا نیاز به بروزرسانی دارن یا جواب بهتر و ساده تری رو میشه الان جاش قرار داد، میتونین با استفاده از کلمات </a:t>
            </a:r>
            <a:r>
              <a:rPr lang="en-US" sz="1800" b="0" strike="noStrike" spc="-1">
                <a:latin typeface="Comic Sans MS"/>
                <a:cs typeface="B Kamran"/>
              </a:rPr>
              <a:t>current, Historycal, Original</a:t>
            </a:r>
            <a:r>
              <a:rPr lang="fa-IR" sz="1800" b="0" strike="noStrike" spc="-1">
                <a:latin typeface="Comic Sans MS"/>
                <a:cs typeface="B Kamran"/>
              </a:rPr>
              <a:t> یا </a:t>
            </a:r>
            <a:r>
              <a:rPr lang="en-US" sz="1800" b="0" strike="noStrike" spc="-1">
                <a:latin typeface="Comic Sans MS"/>
                <a:cs typeface="B Kamran"/>
              </a:rPr>
              <a:t>update</a:t>
            </a:r>
            <a:r>
              <a:rPr lang="fa-IR" sz="1800" b="0" strike="noStrike" spc="-1">
                <a:latin typeface="Comic Sans MS"/>
                <a:cs typeface="B Kamran"/>
              </a:rPr>
              <a:t> به همراه تاریخ و عنوانش استفاده کنین، </a:t>
            </a: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251</a:t>
            </a:fld>
            <a:endParaRPr lang="en-US" sz="1200" b="0" strike="noStrike" spc="-1">
              <a:latin typeface="Times New Roman"/>
            </a:endParaRPr>
          </a:p>
        </p:txBody>
      </p:sp>
    </p:spTree>
    <p:extLst>
      <p:ext uri="{BB962C8B-B14F-4D97-AF65-F5344CB8AC3E}">
        <p14:creationId xmlns:p14="http://schemas.microsoft.com/office/powerpoint/2010/main" val="196075173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None/>
              <a:tabLst>
                <a:tab pos="0" algn="l"/>
              </a:tabLst>
            </a:pPr>
            <a:r>
              <a:rPr lang="fa-IR" sz="1800" b="0" strike="noStrike" spc="-1">
                <a:latin typeface="Comic Sans MS"/>
                <a:cs typeface="B Kamran"/>
              </a:rPr>
              <a:t>اینطوری افرادی که بعدا سوال جواب شما رو مطالعه میکنن به راحتی هم به جواب اصلی دست پیدا میکنن و هم این که درصورت نیاز میتونن ببینن قبلا جه اتفاقی افتاده! یا حتی میتونین یک جواب جدید رو ثبت کنین و تو ش لینک بدین به این جواب قدیمی، که البته ممکنه جواب قدیمیتون چون اشتباه هست، بعدا کلی امتیاز منفی دریافت کنه، چرا؟ چون از نظر کاربر مفید نیست، بنابراین همون آپدیت کنین گزینه بهتری هست</a:t>
            </a:r>
            <a:endParaRPr lang="en-US" sz="1800" b="0" strike="noStrike" spc="-1">
              <a:latin typeface="Comic Sans MS"/>
              <a:cs typeface="B Kamran"/>
            </a:endParaRPr>
          </a:p>
          <a:p>
            <a:pPr marL="342900" indent="-342900" algn="just" rtl="1">
              <a:lnSpc>
                <a:spcPct val="107000"/>
              </a:lnSpc>
              <a:spcBef>
                <a:spcPts val="799"/>
              </a:spcBef>
              <a:buAutoNum type="arabicPeriod"/>
              <a:tabLst>
                <a:tab pos="0" algn="l"/>
              </a:tabLst>
            </a:pPr>
            <a:endParaRPr lang="fa-IR" sz="1800" b="0" strike="noStrike" spc="-1">
              <a:latin typeface="Comic Sans MS"/>
              <a:cs typeface="B Kamran"/>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252</a:t>
            </a:fld>
            <a:endParaRPr lang="en-US" sz="1200" b="0" strike="noStrike" spc="-1">
              <a:latin typeface="Times New Roman"/>
            </a:endParaRPr>
          </a:p>
        </p:txBody>
      </p:sp>
    </p:spTree>
    <p:extLst>
      <p:ext uri="{BB962C8B-B14F-4D97-AF65-F5344CB8AC3E}">
        <p14:creationId xmlns:p14="http://schemas.microsoft.com/office/powerpoint/2010/main" val="77256833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البته ترجیحا بجای کلماتی مثل </a:t>
            </a:r>
            <a:r>
              <a:rPr lang="en-US" sz="1800" b="0" strike="noStrike" spc="-1">
                <a:latin typeface="Comic Sans MS"/>
                <a:cs typeface="B Kamran"/>
              </a:rPr>
              <a:t>original answer , update</a:t>
            </a:r>
            <a:r>
              <a:rPr lang="fa-IR" sz="1800" b="0" strike="noStrike" spc="-1">
                <a:latin typeface="Comic Sans MS"/>
                <a:cs typeface="B Kamran"/>
              </a:rPr>
              <a:t> و ... که به خودی خود ممکنه کمکی به خواننده نکنه، بهتره از عنوان های مناسب درصورت امکان بهره ببرین</a:t>
            </a:r>
          </a:p>
          <a:p>
            <a:pPr marL="342900" indent="-342900" algn="just" rtl="1">
              <a:lnSpc>
                <a:spcPct val="107000"/>
              </a:lnSpc>
              <a:spcBef>
                <a:spcPts val="799"/>
              </a:spcBef>
              <a:buAutoNum type="arabicPeriod"/>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endParaRPr lang="fa-IR" sz="1800" b="0" strike="noStrike" spc="-1">
              <a:latin typeface="Comic Sans MS"/>
              <a:cs typeface="B Kamran"/>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253</a:t>
            </a:fld>
            <a:endParaRPr lang="en-US" sz="1200" b="0" strike="noStrike" spc="-1">
              <a:latin typeface="Times New Roman"/>
            </a:endParaRPr>
          </a:p>
        </p:txBody>
      </p:sp>
    </p:spTree>
    <p:extLst>
      <p:ext uri="{BB962C8B-B14F-4D97-AF65-F5344CB8AC3E}">
        <p14:creationId xmlns:p14="http://schemas.microsoft.com/office/powerpoint/2010/main" val="24409756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اینطوری بعد از ویرایشتون و منشن کردن افرادی که براتون کامنت گذاشتن، احتمالا شما هم نتیجه مثبتی دریافت میکنین</a:t>
            </a:r>
          </a:p>
          <a:p>
            <a:pPr algn="just" rtl="1">
              <a:lnSpc>
                <a:spcPct val="107000"/>
              </a:lnSpc>
              <a:spcBef>
                <a:spcPts val="799"/>
              </a:spcBef>
              <a:buNone/>
              <a:tabLst>
                <a:tab pos="0" algn="l"/>
              </a:tabLst>
            </a:pPr>
            <a:endParaRPr lang="fa-IR" sz="1800" b="0" strike="noStrike" spc="-1">
              <a:latin typeface="Comic Sans MS"/>
              <a:ea typeface="Segoe UI"/>
            </a:endParaRP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اما اگر تغییرات به شکلی هست که سوالتون از سوال </a:t>
            </a:r>
            <a:r>
              <a:rPr lang="en-US" sz="1800" b="0" strike="noStrike" spc="-1">
                <a:latin typeface="Comic Sans MS"/>
                <a:cs typeface="B Kamran"/>
              </a:rPr>
              <a:t>A</a:t>
            </a:r>
            <a:r>
              <a:rPr lang="fa-IR" sz="1800" b="0" strike="noStrike" spc="-1">
                <a:latin typeface="Comic Sans MS"/>
                <a:cs typeface="B Kamran"/>
              </a:rPr>
              <a:t> به سوال </a:t>
            </a:r>
            <a:r>
              <a:rPr lang="en-US" sz="1800" b="0" strike="noStrike" spc="-1">
                <a:latin typeface="Comic Sans MS"/>
                <a:cs typeface="B Kamran"/>
              </a:rPr>
              <a:t>B</a:t>
            </a:r>
            <a:r>
              <a:rPr lang="fa-IR" sz="1800" b="0" strike="noStrike" spc="-1">
                <a:latin typeface="Comic Sans MS"/>
                <a:cs typeface="B Kamran"/>
              </a:rPr>
              <a:t> تغییر میکنه یعنی انگار یه سوال جدید شده، اینجا بهتره که این متنی که میخواهید به عنوان ویرایش انجام بدین رو درقالب یک سوال جدید ارائه بدین.</a:t>
            </a:r>
            <a:endParaRPr lang="fa-IR" sz="1800" b="0" strike="noStrike" spc="-1">
              <a:latin typeface="Comic Sans MS"/>
              <a:ea typeface="Segoe UI"/>
            </a:endParaRPr>
          </a:p>
          <a:p>
            <a:pPr algn="just" rtl="1">
              <a:lnSpc>
                <a:spcPct val="107000"/>
              </a:lnSpc>
              <a:spcBef>
                <a:spcPts val="799"/>
              </a:spcBef>
              <a:buNone/>
              <a:tabLst>
                <a:tab pos="0" algn="l"/>
              </a:tabLst>
            </a:pPr>
            <a:endParaRPr lang="fa-IR" sz="1800" b="0" strike="noStrike" spc="-1">
              <a:latin typeface="Comic Sans MS"/>
              <a:ea typeface="Segoe UI"/>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254</a:t>
            </a:fld>
            <a:endParaRPr lang="en-US" sz="1200" b="0" strike="noStrike" spc="-1">
              <a:latin typeface="Times New Roman"/>
            </a:endParaRPr>
          </a:p>
        </p:txBody>
      </p:sp>
    </p:spTree>
    <p:extLst>
      <p:ext uri="{BB962C8B-B14F-4D97-AF65-F5344CB8AC3E}">
        <p14:creationId xmlns:p14="http://schemas.microsoft.com/office/powerpoint/2010/main" val="356716445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PlaceHolder 1"/>
          <p:cNvSpPr>
            <a:spLocks noGrp="1" noRot="1" noChangeAspect="1"/>
          </p:cNvSpPr>
          <p:nvPr>
            <p:ph type="sldImg"/>
          </p:nvPr>
        </p:nvSpPr>
        <p:spPr>
          <a:xfrm>
            <a:off x="685800" y="1143000"/>
            <a:ext cx="5486400" cy="3086100"/>
          </a:xfrm>
          <a:prstGeom prst="rect">
            <a:avLst/>
          </a:prstGeom>
          <a:ln w="0">
            <a:noFill/>
          </a:ln>
        </p:spPr>
      </p:sp>
      <p:sp>
        <p:nvSpPr>
          <p:cNvPr id="94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گاهی اوقات هم شما هرچی تلاش کنین تا حدی بهبود پیدا میکنه اما خب نهایتا نتیجه نمیگیرین، حالا جالبه یک تجربه ای از خودم رو براتون بگم، به این مثال دقت کنین، میخواستم محتوا تولید کنم برای پیج </a:t>
            </a:r>
            <a:r>
              <a:rPr lang="en-US" sz="1800" b="0" strike="noStrike" spc="-1">
                <a:latin typeface="Comic Sans MS"/>
                <a:ea typeface="Segoe UI"/>
              </a:rPr>
              <a:t>CafeDX</a:t>
            </a:r>
            <a:r>
              <a:rPr lang="fa-IR" sz="1800" b="0" strike="noStrike" spc="-1">
                <a:latin typeface="Comic Sans MS"/>
                <a:cs typeface="B Kamran"/>
              </a:rPr>
              <a:t>، به مورد :</a:t>
            </a:r>
            <a:r>
              <a:rPr lang="en-US" sz="1800" b="0" strike="noStrike" spc="-1">
                <a:latin typeface="Comic Sans MS"/>
                <a:ea typeface="Segoe UI"/>
              </a:rPr>
              <a:t>root خوردم، رفتم document سایت mozilla رو خوندم که دیدم می­گه این یک best practice هست، برام سوال شد که چرا</a:t>
            </a:r>
            <a:r>
              <a:rPr lang="fa-IR" sz="1800" b="0" strike="noStrike" spc="-1">
                <a:latin typeface="Comic Sans MS"/>
                <a:ea typeface="Segoe UI"/>
              </a:rPr>
              <a:t> موزیلا همچین چیزی گفته</a:t>
            </a:r>
          </a:p>
          <a:p>
            <a:pPr algn="just" rtl="1">
              <a:lnSpc>
                <a:spcPct val="107000"/>
              </a:lnSpc>
              <a:spcBef>
                <a:spcPts val="799"/>
              </a:spcBef>
              <a:buNone/>
              <a:tabLst>
                <a:tab pos="0" algn="l"/>
              </a:tabLst>
            </a:pPr>
            <a:r>
              <a:rPr lang="en-US" sz="1800" b="0" strike="noStrike" spc="-1">
                <a:latin typeface="Comic Sans MS"/>
                <a:ea typeface="Segoe UI"/>
              </a:rPr>
              <a:t>، دلیلش رو هم خونده بودم اما قانع نشده بودم، برای همین رفتم توی stackoverflow پرسیدم</a:t>
            </a:r>
            <a:endParaRPr lang="en-US" sz="1800" b="0" strike="noStrike" spc="-1">
              <a:latin typeface="Arial"/>
            </a:endParaRPr>
          </a:p>
        </p:txBody>
      </p:sp>
      <p:sp>
        <p:nvSpPr>
          <p:cNvPr id="941" name="PlaceHolder 3"/>
          <p:cNvSpPr>
            <a:spLocks noGrp="1"/>
          </p:cNvSpPr>
          <p:nvPr>
            <p:ph type="sldNum" idx="7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3757C77-50B2-4530-97A7-BCE5C8A6DA1F}" type="slidenum">
              <a:rPr lang="en-US" sz="1200" b="0" strike="noStrike" spc="-1">
                <a:latin typeface="Times New Roman"/>
              </a:rPr>
              <a:t>255</a:t>
            </a:fld>
            <a:endParaRPr lang="en-US" sz="1200" b="0" strike="noStrike" spc="-1">
              <a:latin typeface="Times New Roman"/>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PlaceHolder 1"/>
          <p:cNvSpPr>
            <a:spLocks noGrp="1" noRot="1" noChangeAspect="1"/>
          </p:cNvSpPr>
          <p:nvPr>
            <p:ph type="sldImg"/>
          </p:nvPr>
        </p:nvSpPr>
        <p:spPr>
          <a:xfrm>
            <a:off x="685800" y="1143000"/>
            <a:ext cx="5486400" cy="3086100"/>
          </a:xfrm>
          <a:prstGeom prst="rect">
            <a:avLst/>
          </a:prstGeom>
          <a:ln w="0">
            <a:noFill/>
          </a:ln>
        </p:spPr>
      </p:sp>
      <p:sp>
        <p:nvSpPr>
          <p:cNvPr id="94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که تقریبا دعوایی شده بود، کلی کامنت  اصلا اینقدری که هی هربار کلی </a:t>
            </a:r>
            <a:r>
              <a:rPr lang="en-US" sz="1800" b="0" strike="noStrike" spc="-1">
                <a:latin typeface="Comic Sans MS"/>
                <a:ea typeface="Segoe UI"/>
              </a:rPr>
              <a:t> downvote</a:t>
            </a:r>
            <a:r>
              <a:rPr lang="fa-IR" sz="1800" b="0" strike="noStrike" spc="-1">
                <a:latin typeface="Comic Sans MS"/>
                <a:cs typeface="B Kamran"/>
              </a:rPr>
              <a:t>می­خورد، </a:t>
            </a:r>
            <a:r>
              <a:rPr lang="en-US" sz="1800" b="0" strike="noStrike" spc="-1">
                <a:latin typeface="Comic Sans MS"/>
                <a:ea typeface="Segoe UI"/>
              </a:rPr>
              <a:t>closed می­گرفت، update می­کردم، upvote می­گرفت، پس می­گرفتن upvote</a:t>
            </a:r>
            <a:r>
              <a:rPr lang="fa-IR" sz="1800" b="0" strike="noStrike" spc="-1">
                <a:latin typeface="Comic Sans MS"/>
                <a:cs typeface="B Kamran"/>
              </a:rPr>
              <a:t>شونو، دوباره </a:t>
            </a:r>
            <a:r>
              <a:rPr lang="en-US" sz="1800" b="0" strike="noStrike" spc="-1">
                <a:latin typeface="Comic Sans MS"/>
                <a:ea typeface="Segoe UI"/>
              </a:rPr>
              <a:t>downvote </a:t>
            </a:r>
            <a:r>
              <a:rPr lang="fa-IR" sz="1800" b="0" strike="noStrike" spc="-1">
                <a:latin typeface="Comic Sans MS"/>
                <a:ea typeface="Segoe UI"/>
              </a:rPr>
              <a:t> و این روند چند روزی ادامه پیدا کرد</a:t>
            </a:r>
            <a:r>
              <a:rPr lang="en-US" sz="1800" b="0" strike="noStrike" spc="-1">
                <a:latin typeface="Comic Sans MS"/>
                <a:ea typeface="Segoe UI"/>
              </a:rPr>
              <a:t> تا اینکه </a:t>
            </a:r>
            <a:r>
              <a:rPr lang="fa-IR" sz="1800" b="0" strike="noStrike" spc="-1">
                <a:latin typeface="Comic Sans MS"/>
                <a:ea typeface="Segoe UI"/>
              </a:rPr>
              <a:t>نهایتا 3تا </a:t>
            </a:r>
            <a:r>
              <a:rPr lang="en-US" sz="1800" b="0" strike="noStrike" spc="-1">
                <a:latin typeface="Comic Sans MS"/>
                <a:ea typeface="Segoe UI"/>
              </a:rPr>
              <a:t>close vote</a:t>
            </a:r>
            <a:r>
              <a:rPr lang="fa-IR" sz="1800" b="0" strike="noStrike" spc="-1">
                <a:latin typeface="Comic Sans MS"/>
                <a:ea typeface="Segoe UI"/>
              </a:rPr>
              <a:t> جمع شد و بسته شد، اما بعدش دوتا </a:t>
            </a:r>
            <a:r>
              <a:rPr lang="en-US" sz="1800" b="0" strike="noStrike" spc="-1">
                <a:latin typeface="Comic Sans MS"/>
                <a:ea typeface="Segoe UI"/>
              </a:rPr>
              <a:t>reopen vote</a:t>
            </a:r>
            <a:r>
              <a:rPr lang="fa-IR" sz="1800" b="0" strike="noStrike" spc="-1">
                <a:latin typeface="Comic Sans MS"/>
                <a:ea typeface="Segoe UI"/>
              </a:rPr>
              <a:t> دریافت کرد و درنهایت </a:t>
            </a:r>
            <a:r>
              <a:rPr lang="en-US" sz="1800" b="0" strike="noStrike" spc="-1">
                <a:latin typeface="Comic Sans MS"/>
                <a:ea typeface="Segoe UI"/>
              </a:rPr>
              <a:t>یک کاربر </a:t>
            </a:r>
            <a:r>
              <a:rPr lang="fa-IR" sz="1800" b="0" strike="noStrike" spc="-1">
                <a:latin typeface="Comic Sans MS"/>
                <a:ea typeface="Segoe UI"/>
              </a:rPr>
              <a:t>با امتیاز 666هزاتایی </a:t>
            </a:r>
            <a:r>
              <a:rPr lang="fa-IR" sz="1800" b="0" strike="noStrike" spc="-1">
                <a:latin typeface="Comic Sans MS"/>
                <a:cs typeface="B Kamran"/>
              </a:rPr>
              <a:t>اومد و یک </a:t>
            </a:r>
            <a:r>
              <a:rPr lang="en-US" sz="1800" b="0" strike="noStrike" spc="-1">
                <a:latin typeface="Comic Sans MS"/>
                <a:cs typeface="B Kamran"/>
              </a:rPr>
              <a:t>reopen vote</a:t>
            </a:r>
            <a:r>
              <a:rPr lang="fa-IR" sz="1800" b="0" strike="noStrike" spc="-1">
                <a:latin typeface="Comic Sans MS"/>
                <a:cs typeface="B Kamran"/>
              </a:rPr>
              <a:t> دیگه داد و سوالمو باز کرد ویرایش کرد</a:t>
            </a:r>
            <a:endParaRPr lang="en-US" sz="1800" b="0" strike="noStrike" spc="-1">
              <a:latin typeface="Arial"/>
            </a:endParaRPr>
          </a:p>
        </p:txBody>
      </p:sp>
      <p:sp>
        <p:nvSpPr>
          <p:cNvPr id="947" name="PlaceHolder 3"/>
          <p:cNvSpPr>
            <a:spLocks noGrp="1"/>
          </p:cNvSpPr>
          <p:nvPr>
            <p:ph type="sldNum" idx="7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848EDF8-6FEB-4689-9561-CCCDD41179D2}" type="slidenum">
              <a:rPr lang="en-US" sz="1200" b="0" strike="noStrike" spc="-1">
                <a:latin typeface="Times New Roman"/>
              </a:rPr>
              <a:t>256</a:t>
            </a:fld>
            <a:endParaRPr lang="en-US" sz="1200" b="0" strike="noStrike" spc="-1">
              <a:latin typeface="Times New Roman"/>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نهایتا جوابمو داد که البته باز تموم نشد داستان، دوباره یه سری­ها اومدن به جواب ایشون </a:t>
            </a:r>
            <a:r>
              <a:rPr lang="en-US" sz="1800" b="0" strike="noStrike" spc="-1">
                <a:latin typeface="Comic Sans MS"/>
                <a:ea typeface="Segoe UI"/>
              </a:rPr>
              <a:t>downvote دادن، فکرشو </a:t>
            </a:r>
            <a:r>
              <a:rPr lang="fa-IR" sz="1800" b="0" strike="noStrike" spc="-1">
                <a:latin typeface="Comic Sans MS"/>
                <a:ea typeface="Segoe UI"/>
              </a:rPr>
              <a:t>کنین</a:t>
            </a:r>
            <a:r>
              <a:rPr lang="en-US" sz="1800" b="0" strike="noStrike" spc="-1">
                <a:latin typeface="Comic Sans MS"/>
                <a:ea typeface="Segoe UI"/>
              </a:rPr>
              <a:t>، </a:t>
            </a:r>
            <a:r>
              <a:rPr lang="fa-IR" sz="1800" b="0" strike="noStrike" spc="-1">
                <a:latin typeface="Comic Sans MS"/>
                <a:ea typeface="Segoe UI"/>
              </a:rPr>
              <a:t>طرف</a:t>
            </a:r>
            <a:r>
              <a:rPr lang="en-US" sz="1800" b="0" strike="noStrike" spc="-1">
                <a:latin typeface="Comic Sans MS"/>
                <a:ea typeface="Segoe UI"/>
              </a:rPr>
              <a:t> با 666k </a:t>
            </a:r>
            <a:r>
              <a:rPr lang="fa-IR" sz="1800" b="0" strike="noStrike" spc="-1">
                <a:latin typeface="Comic Sans MS"/>
                <a:ea typeface="Segoe UI"/>
              </a:rPr>
              <a:t>امتیاز </a:t>
            </a:r>
            <a:r>
              <a:rPr lang="en-US" sz="1800" b="0" strike="noStrike" spc="-1">
                <a:latin typeface="Comic Sans MS"/>
                <a:ea typeface="Segoe UI"/>
              </a:rPr>
              <a:t>اومده جواب داده، بعد downvote گرفته بود:-))، </a:t>
            </a: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257</a:t>
            </a:fld>
            <a:endParaRPr lang="en-US" sz="1200" b="0" strike="noStrike" spc="-1">
              <a:latin typeface="Times New Roman"/>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بعد این </a:t>
            </a:r>
            <a:r>
              <a:rPr lang="fa-IR" sz="1800" b="0" strike="noStrike" spc="-1">
                <a:latin typeface="Comic Sans MS"/>
                <a:ea typeface="Segoe UI"/>
              </a:rPr>
              <a:t>بنده خدا</a:t>
            </a:r>
            <a:r>
              <a:rPr lang="en-US" sz="1800" b="0" strike="noStrike" spc="-1">
                <a:latin typeface="Comic Sans MS"/>
                <a:ea typeface="Segoe UI"/>
              </a:rPr>
              <a:t> هم  </a:t>
            </a:r>
            <a:r>
              <a:rPr lang="fa-IR" sz="1800" b="0" strike="noStrike" spc="-1">
                <a:latin typeface="Comic Sans MS"/>
                <a:ea typeface="Segoe UI"/>
              </a:rPr>
              <a:t>چندین </a:t>
            </a:r>
            <a:r>
              <a:rPr lang="en-US" sz="1800" b="0" strike="noStrike" spc="-1">
                <a:latin typeface="Comic Sans MS"/>
                <a:ea typeface="Segoe UI"/>
              </a:rPr>
              <a:t>آپدیت روی جوابش </a:t>
            </a:r>
            <a:r>
              <a:rPr lang="fa-IR" sz="1800" b="0" strike="noStrike" spc="-1">
                <a:latin typeface="Comic Sans MS"/>
                <a:ea typeface="Segoe UI"/>
              </a:rPr>
              <a:t>انجام داد </a:t>
            </a:r>
            <a:r>
              <a:rPr lang="en-US" sz="1800" b="0" strike="noStrike" spc="-1">
                <a:latin typeface="Comic Sans MS"/>
                <a:ea typeface="Segoe UI"/>
              </a:rPr>
              <a:t>و درنهایت هم اونایی که به من و هم به ایشون downvote داده بودن امتیازشونو برخی­ها پس گرفتن و برخی هم upvote دادن</a:t>
            </a: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258</a:t>
            </a:fld>
            <a:endParaRPr lang="en-US" sz="1200" b="0" strike="noStrike" spc="-1">
              <a:latin typeface="Times New Roman"/>
            </a:endParaRPr>
          </a:p>
        </p:txBody>
      </p:sp>
    </p:spTree>
    <p:extLst>
      <p:ext uri="{BB962C8B-B14F-4D97-AF65-F5344CB8AC3E}">
        <p14:creationId xmlns:p14="http://schemas.microsoft.com/office/powerpoint/2010/main" val="148565184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در نهایت پرونده این سوال با 4</a:t>
            </a:r>
            <a:r>
              <a:rPr lang="en-US" sz="1800" b="0" strike="noStrike" spc="-1">
                <a:latin typeface="Comic Sans MS"/>
                <a:ea typeface="Segoe UI"/>
              </a:rPr>
              <a:t>upvote</a:t>
            </a:r>
            <a:r>
              <a:rPr lang="fa-IR" sz="1800" b="0" strike="noStrike" spc="-1">
                <a:latin typeface="Comic Sans MS"/>
                <a:ea typeface="Segoe UI"/>
              </a:rPr>
              <a:t> برای من و 5</a:t>
            </a:r>
            <a:r>
              <a:rPr lang="en-US" sz="1800" b="0" strike="noStrike" spc="-1">
                <a:latin typeface="Comic Sans MS"/>
                <a:ea typeface="Segoe UI"/>
              </a:rPr>
              <a:t>upvote</a:t>
            </a:r>
            <a:r>
              <a:rPr lang="fa-IR" sz="1800" b="0" strike="noStrike" spc="-1">
                <a:latin typeface="Comic Sans MS"/>
                <a:ea typeface="Segoe UI"/>
              </a:rPr>
              <a:t> برای ایشون  به ظاهر بسته شد! </a:t>
            </a:r>
          </a:p>
          <a:p>
            <a:pPr algn="just" rtl="1">
              <a:lnSpc>
                <a:spcPct val="107000"/>
              </a:lnSpc>
              <a:spcBef>
                <a:spcPts val="799"/>
              </a:spcBef>
              <a:buNone/>
              <a:tabLst>
                <a:tab pos="0" algn="l"/>
              </a:tabLst>
            </a:pP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259</a:t>
            </a:fld>
            <a:endParaRPr lang="en-US" sz="1200" b="0" strike="noStrike" spc="-1">
              <a:latin typeface="Times New Roman"/>
            </a:endParaRPr>
          </a:p>
        </p:txBody>
      </p:sp>
    </p:spTree>
    <p:extLst>
      <p:ext uri="{BB962C8B-B14F-4D97-AF65-F5344CB8AC3E}">
        <p14:creationId xmlns:p14="http://schemas.microsoft.com/office/powerpoint/2010/main" val="2689099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PlaceHolder 1"/>
          <p:cNvSpPr>
            <a:spLocks noGrp="1" noRot="1" noChangeAspect="1"/>
          </p:cNvSpPr>
          <p:nvPr>
            <p:ph type="sldImg"/>
          </p:nvPr>
        </p:nvSpPr>
        <p:spPr>
          <a:xfrm>
            <a:off x="685800" y="1143000"/>
            <a:ext cx="5486400" cy="3086100"/>
          </a:xfrm>
          <a:prstGeom prst="rect">
            <a:avLst/>
          </a:prstGeom>
          <a:ln w="0">
            <a:noFill/>
          </a:ln>
        </p:spPr>
      </p:sp>
      <p:sp>
        <p:nvSpPr>
          <p:cNvPr id="76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So, what is </a:t>
            </a:r>
            <a:r>
              <a:rPr lang="en-US" sz="1200" b="0" strike="noStrike" spc="-1" dirty="0" err="1">
                <a:latin typeface="Arial"/>
              </a:rPr>
              <a:t>stackoverflow</a:t>
            </a:r>
            <a:r>
              <a:rPr lang="en-US" sz="1200" b="0" strike="noStrike" spc="-1" dirty="0">
                <a:latin typeface="Arial"/>
              </a:rPr>
              <a:t> and why should we learn it?</a:t>
            </a:r>
          </a:p>
        </p:txBody>
      </p:sp>
      <p:sp>
        <p:nvSpPr>
          <p:cNvPr id="767"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232E475-57EA-4935-997F-1CF7012E4534}" type="slidenum">
              <a:rPr lang="en-US" sz="1200" b="0" strike="noStrike" spc="-1">
                <a:latin typeface="Times New Roman"/>
              </a:rPr>
              <a:t>26</a:t>
            </a:fld>
            <a:endParaRPr lang="en-US" sz="1200" b="0" strike="noStrike" spc="-1">
              <a:latin typeface="Times New Roman"/>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تا اینکه چند روز بعد متوجه شدم که نه تنها سوالم دوباره </a:t>
            </a:r>
            <a:r>
              <a:rPr lang="en-US" sz="1800" b="0" strike="noStrike" spc="-1">
                <a:latin typeface="Comic Sans MS"/>
                <a:cs typeface="B Kamran"/>
              </a:rPr>
              <a:t>close vote</a:t>
            </a:r>
            <a:r>
              <a:rPr lang="fa-IR" sz="1800" b="0" strike="noStrike" spc="-1">
                <a:latin typeface="Comic Sans MS"/>
                <a:cs typeface="B Kamran"/>
              </a:rPr>
              <a:t> گرفت و </a:t>
            </a:r>
            <a:r>
              <a:rPr lang="en-US" sz="1800" b="0" strike="noStrike" spc="-1">
                <a:latin typeface="Comic Sans MS"/>
                <a:cs typeface="B Kamran"/>
              </a:rPr>
              <a:t>downvote</a:t>
            </a:r>
            <a:r>
              <a:rPr lang="fa-IR" sz="1800" b="0" strike="noStrike" spc="-1">
                <a:latin typeface="Comic Sans MS"/>
                <a:cs typeface="B Kamran"/>
              </a:rPr>
              <a:t>، بلکه </a:t>
            </a:r>
            <a:r>
              <a:rPr lang="en-US" sz="1800" b="0" strike="noStrike" spc="-1">
                <a:latin typeface="Comic Sans MS"/>
                <a:cs typeface="B Kamran"/>
              </a:rPr>
              <a:t>delete vote</a:t>
            </a:r>
            <a:r>
              <a:rPr lang="fa-IR" sz="1800" b="0" strike="noStrike" spc="-1">
                <a:latin typeface="Comic Sans MS"/>
                <a:cs typeface="B Kamran"/>
              </a:rPr>
              <a:t> هم گرفت و نهایتا حذف شد سوال کلا!</a:t>
            </a:r>
            <a:endParaRPr lang="fa-IR" sz="1800" b="0" strike="noStrike" spc="-1">
              <a:latin typeface="Arial"/>
              <a:cs typeface="B Kamran"/>
            </a:endParaRPr>
          </a:p>
          <a:p>
            <a:pPr algn="just" rtl="1">
              <a:lnSpc>
                <a:spcPct val="107000"/>
              </a:lnSpc>
              <a:spcBef>
                <a:spcPts val="799"/>
              </a:spcBef>
              <a:buNone/>
              <a:tabLst>
                <a:tab pos="0" algn="l"/>
              </a:tabLst>
            </a:pPr>
            <a:r>
              <a:rPr lang="fa-IR" sz="1800" b="0" strike="noStrike" spc="-1">
                <a:latin typeface="Arial"/>
                <a:cs typeface="B Kamran"/>
              </a:rPr>
              <a:t>البته من جواب سوالمو گرفته بودم ولی واقعا فکر نمیکردم که </a:t>
            </a:r>
            <a:r>
              <a:rPr lang="en-US" sz="1800" b="0" strike="noStrike" spc="-1">
                <a:latin typeface="Arial"/>
                <a:cs typeface="B Kamran"/>
              </a:rPr>
              <a:t>delete</a:t>
            </a:r>
            <a:r>
              <a:rPr lang="fa-IR" sz="1800" b="0" strike="noStrike" spc="-1">
                <a:latin typeface="Arial"/>
                <a:cs typeface="B Kamran"/>
              </a:rPr>
              <a:t>ش کنن، به هرحال این نشون میده که کاربرا و دیدگاهشون روی </a:t>
            </a:r>
            <a:r>
              <a:rPr lang="en-US" sz="1800" b="0" strike="noStrike" spc="-1">
                <a:latin typeface="Arial"/>
                <a:cs typeface="B Kamran"/>
              </a:rPr>
              <a:t>opinion based</a:t>
            </a:r>
            <a:r>
              <a:rPr lang="fa-IR" sz="1800" b="0" strike="noStrike" spc="-1">
                <a:latin typeface="Arial"/>
                <a:cs typeface="B Kamran"/>
              </a:rPr>
              <a:t> ها بخصوص مواردی که توشون کلمه </a:t>
            </a:r>
            <a:r>
              <a:rPr lang="en-US" sz="1800" b="0" strike="noStrike" spc="-1">
                <a:latin typeface="Arial"/>
                <a:cs typeface="B Kamran"/>
              </a:rPr>
              <a:t>best practice</a:t>
            </a:r>
            <a:r>
              <a:rPr lang="fa-IR" sz="1800" b="0" strike="noStrike" spc="-1">
                <a:latin typeface="Arial"/>
                <a:cs typeface="B Kamran"/>
              </a:rPr>
              <a:t>  باشه خیلی حساس هستن...</a:t>
            </a:r>
          </a:p>
          <a:p>
            <a:pPr algn="just" rtl="1">
              <a:lnSpc>
                <a:spcPct val="107000"/>
              </a:lnSpc>
              <a:spcBef>
                <a:spcPts val="799"/>
              </a:spcBef>
              <a:buNone/>
              <a:tabLst>
                <a:tab pos="0" algn="l"/>
              </a:tabLst>
            </a:pPr>
            <a:r>
              <a:rPr lang="fa-IR" sz="1800" b="0" strike="noStrike" spc="-1">
                <a:latin typeface="Arial"/>
                <a:cs typeface="B Kamran"/>
              </a:rPr>
              <a:t>پس همیشه حواستونو جمع کنین و با دقت بپرسین، گاهی وقت ها آدم باالاخره نمیدونم چطوریه بی دقتی میکنه دیگه، مثلا من این اینجا واقعا به نظرم اینطوری نبود اما به نظر افرادی این </a:t>
            </a:r>
            <a:r>
              <a:rPr lang="en-US" sz="1800" b="0" strike="noStrike" spc="-1">
                <a:latin typeface="Arial"/>
                <a:cs typeface="B Kamran"/>
              </a:rPr>
              <a:t>opinion based</a:t>
            </a:r>
            <a:r>
              <a:rPr lang="fa-IR" sz="1800" b="0" strike="noStrike" spc="-1">
                <a:latin typeface="Arial"/>
                <a:cs typeface="B Kamran"/>
              </a:rPr>
              <a:t> بود و جاش اینجا نبود، واین باعث میشه که امتیازی که بدست آوردین همش پوچ بشه...</a:t>
            </a:r>
            <a:endParaRPr lang="fa-IR" sz="1800" b="0" strike="noStrike" spc="-1">
              <a:latin typeface="Comic Sans MS"/>
              <a:cs typeface="B Kamran"/>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260</a:t>
            </a:fld>
            <a:endParaRPr lang="en-US" sz="1200" b="0" strike="noStrike" spc="-1">
              <a:latin typeface="Times New Roman"/>
            </a:endParaRPr>
          </a:p>
        </p:txBody>
      </p:sp>
    </p:spTree>
    <p:extLst>
      <p:ext uri="{BB962C8B-B14F-4D97-AF65-F5344CB8AC3E}">
        <p14:creationId xmlns:p14="http://schemas.microsoft.com/office/powerpoint/2010/main" val="408197268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بعدی </a:t>
            </a:r>
            <a:r>
              <a:rPr lang="en-US" sz="1800" b="0" strike="noStrike" spc="-1">
                <a:latin typeface="Comic Sans MS"/>
                <a:cs typeface="B Kamran"/>
              </a:rPr>
              <a:t>backer</a:t>
            </a:r>
            <a:r>
              <a:rPr lang="fa-IR" sz="1800" b="0" strike="noStrike" spc="-1">
                <a:latin typeface="Comic Sans MS"/>
                <a:cs typeface="B Kamran"/>
              </a:rPr>
              <a:t>هست، </a:t>
            </a:r>
          </a:p>
          <a:p>
            <a:pPr algn="just" rtl="1">
              <a:lnSpc>
                <a:spcPct val="107000"/>
              </a:lnSpc>
              <a:spcBef>
                <a:spcPts val="799"/>
              </a:spcBef>
              <a:buNone/>
              <a:tabLst>
                <a:tab pos="0" algn="l"/>
              </a:tabLst>
            </a:pPr>
            <a:r>
              <a:rPr lang="fa-IR" sz="1800" b="0" strike="noStrike" spc="-1">
                <a:latin typeface="Comic Sans MS"/>
                <a:cs typeface="B Kamran"/>
              </a:rPr>
              <a:t> بچه ها داشتن حامی/پشتیبان یه کسی که هواتونو داشته باشه، اغلب میتونه به شکل عجیبی نجات بخش باشه، هممون اول از همه خدارو داریم، بعدش خانواده و دوست هامون که تو جاهایی که گیر کردیم میان کمک میکنن، اینجا هم همینطوره، دنیا دنیای آدم هاست و ما میتونیم از این فیچر درست بهره ببریم، یعنی وقتی که یک </a:t>
            </a:r>
            <a:r>
              <a:rPr lang="en-US" sz="1800" b="0" strike="noStrike" spc="-1">
                <a:latin typeface="Comic Sans MS"/>
                <a:ea typeface="Segoe UI"/>
              </a:rPr>
              <a:t>down/close vote </a:t>
            </a:r>
            <a:r>
              <a:rPr lang="en-US" sz="1800" b="0" strike="noStrike" spc="-1" err="1">
                <a:latin typeface="Comic Sans MS"/>
                <a:ea typeface="Segoe UI"/>
              </a:rPr>
              <a:t>گرفتیم</a:t>
            </a:r>
            <a:r>
              <a:rPr lang="en-US" sz="1800" b="0" strike="noStrike" spc="-1">
                <a:latin typeface="Comic Sans MS"/>
                <a:ea typeface="Segoe UI"/>
              </a:rPr>
              <a:t>، </a:t>
            </a:r>
            <a:r>
              <a:rPr lang="en-US" sz="1800" b="0" strike="noStrike" spc="-1" err="1">
                <a:latin typeface="Comic Sans MS"/>
                <a:ea typeface="Segoe UI"/>
              </a:rPr>
              <a:t>بخصوص</a:t>
            </a:r>
            <a:r>
              <a:rPr lang="en-US" sz="1800" b="0" strike="noStrike" spc="-1">
                <a:latin typeface="Comic Sans MS"/>
                <a:ea typeface="Segoe UI"/>
              </a:rPr>
              <a:t> </a:t>
            </a:r>
            <a:r>
              <a:rPr lang="en-US" sz="1800" b="0" strike="noStrike" spc="-1" err="1">
                <a:latin typeface="Comic Sans MS"/>
                <a:ea typeface="Segoe UI"/>
              </a:rPr>
              <a:t>تو</a:t>
            </a:r>
            <a:r>
              <a:rPr lang="en-US" sz="1800" b="0" strike="noStrike" spc="-1">
                <a:latin typeface="Comic Sans MS"/>
                <a:ea typeface="Segoe UI"/>
              </a:rPr>
              <a:t> </a:t>
            </a:r>
            <a:r>
              <a:rPr lang="en-US" sz="1800" b="0" strike="noStrike" spc="-1" err="1">
                <a:latin typeface="Comic Sans MS"/>
                <a:ea typeface="Segoe UI"/>
              </a:rPr>
              <a:t>شروع</a:t>
            </a:r>
            <a:r>
              <a:rPr lang="en-US" sz="1800" b="0" strike="noStrike" spc="-1">
                <a:latin typeface="Comic Sans MS"/>
                <a:ea typeface="Segoe UI"/>
              </a:rPr>
              <a:t> </a:t>
            </a:r>
            <a:r>
              <a:rPr lang="en-US" sz="1800" b="0" strike="noStrike" spc="-1" err="1">
                <a:latin typeface="Comic Sans MS"/>
                <a:ea typeface="Segoe UI"/>
              </a:rPr>
              <a:t>سوال</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همین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سوال</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پرسیدی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اولین</a:t>
            </a:r>
            <a:r>
              <a:rPr lang="en-US" sz="1800" b="0" strike="noStrike" spc="-1">
                <a:latin typeface="Comic Sans MS"/>
                <a:ea typeface="Segoe UI"/>
              </a:rPr>
              <a:t> vote</a:t>
            </a:r>
            <a:r>
              <a:rPr lang="fa-IR" sz="1800" b="0" strike="noStrike" spc="-1">
                <a:latin typeface="Comic Sans MS"/>
                <a:cs typeface="B Kamran"/>
              </a:rPr>
              <a:t>تین که دریافت کردین، </a:t>
            </a:r>
            <a:r>
              <a:rPr lang="en-US" sz="1800" b="0" strike="noStrike" spc="-1">
                <a:latin typeface="Comic Sans MS"/>
                <a:ea typeface="Segoe UI"/>
              </a:rPr>
              <a:t>down</a:t>
            </a:r>
            <a:r>
              <a:rPr lang="fa-IR" sz="1800" b="0" strike="noStrike" spc="-1">
                <a:latin typeface="Comic Sans MS"/>
                <a:cs typeface="B Kamran"/>
              </a:rPr>
              <a:t>یا </a:t>
            </a:r>
            <a:r>
              <a:rPr lang="en-US" sz="1800" b="0" strike="noStrike" spc="-1" err="1">
                <a:latin typeface="Comic Sans MS"/>
                <a:ea typeface="Segoe UI"/>
              </a:rPr>
              <a:t>vlose</a:t>
            </a:r>
            <a:r>
              <a:rPr lang="en-US" sz="1800" b="0" strike="noStrike" spc="-1">
                <a:latin typeface="Comic Sans MS"/>
                <a:ea typeface="Segoe UI"/>
              </a:rPr>
              <a:t> </a:t>
            </a:r>
            <a:r>
              <a:rPr lang="en-US" sz="1800" b="0" strike="noStrike" spc="-1" err="1">
                <a:latin typeface="Comic Sans MS"/>
                <a:ea typeface="Segoe UI"/>
              </a:rPr>
              <a:t>وت</a:t>
            </a:r>
            <a:r>
              <a:rPr lang="en-US" sz="1800" b="0" strike="noStrike" spc="-1">
                <a:latin typeface="Comic Sans MS"/>
                <a:ea typeface="Segoe UI"/>
              </a:rPr>
              <a:t> </a:t>
            </a:r>
            <a:r>
              <a:rPr lang="en-US" sz="1800" b="0" strike="noStrike" spc="-1" err="1">
                <a:latin typeface="Comic Sans MS"/>
                <a:ea typeface="Segoe UI"/>
              </a:rPr>
              <a:t>باشه</a:t>
            </a:r>
            <a:r>
              <a:rPr lang="en-US" sz="1800" b="0" strike="noStrike" spc="-1">
                <a:latin typeface="Comic Sans MS"/>
                <a:ea typeface="Segoe UI"/>
              </a:rPr>
              <a:t>! </a:t>
            </a:r>
            <a:r>
              <a:rPr lang="en-US" sz="1800" b="0" strike="noStrike" spc="-1" err="1">
                <a:latin typeface="Comic Sans MS"/>
                <a:ea typeface="Segoe UI"/>
              </a:rPr>
              <a:t>اینطوری</a:t>
            </a:r>
            <a:r>
              <a:rPr lang="en-US" sz="1800" b="0" strike="noStrike" spc="-1">
                <a:latin typeface="Comic Sans MS"/>
                <a:ea typeface="Segoe UI"/>
              </a:rPr>
              <a:t> </a:t>
            </a:r>
            <a:r>
              <a:rPr lang="en-US" sz="1800" b="0" strike="noStrike" spc="-1" err="1">
                <a:latin typeface="Comic Sans MS"/>
                <a:ea typeface="Segoe UI"/>
              </a:rPr>
              <a:t>خب</a:t>
            </a:r>
            <a:r>
              <a:rPr lang="en-US" sz="1800" b="0" strike="noStrike" spc="-1">
                <a:latin typeface="Comic Sans MS"/>
                <a:ea typeface="Segoe UI"/>
              </a:rPr>
              <a:t> </a:t>
            </a:r>
            <a:r>
              <a:rPr lang="en-US" sz="1800" b="0" strike="noStrike" spc="-1" err="1">
                <a:latin typeface="Comic Sans MS"/>
                <a:ea typeface="Segoe UI"/>
              </a:rPr>
              <a:t>خیلی</a:t>
            </a:r>
            <a:r>
              <a:rPr lang="en-US" sz="1800" b="0" strike="noStrike" spc="-1">
                <a:latin typeface="Comic Sans MS"/>
                <a:ea typeface="Segoe UI"/>
              </a:rPr>
              <a:t> </a:t>
            </a:r>
            <a:r>
              <a:rPr lang="en-US" sz="1800" b="0" strike="noStrike" spc="-1" err="1">
                <a:latin typeface="Comic Sans MS"/>
                <a:ea typeface="Segoe UI"/>
              </a:rPr>
              <a:t>ها</a:t>
            </a:r>
            <a:r>
              <a:rPr lang="en-US" sz="1800" b="0" strike="noStrike" spc="-1">
                <a:latin typeface="Comic Sans MS"/>
                <a:ea typeface="Segoe UI"/>
              </a:rPr>
              <a:t> </a:t>
            </a:r>
            <a:r>
              <a:rPr lang="en-US" sz="1800" b="0" strike="noStrike" spc="-1" err="1">
                <a:latin typeface="Comic Sans MS"/>
                <a:ea typeface="Segoe UI"/>
              </a:rPr>
              <a:t>ممکنه</a:t>
            </a:r>
            <a:r>
              <a:rPr lang="en-US" sz="1800" b="0" strike="noStrike" spc="-1">
                <a:latin typeface="Comic Sans MS"/>
                <a:ea typeface="Segoe UI"/>
              </a:rPr>
              <a:t> </a:t>
            </a:r>
            <a:r>
              <a:rPr lang="en-US" sz="1800" b="0" strike="noStrike" spc="-1" err="1">
                <a:latin typeface="Comic Sans MS"/>
                <a:ea typeface="Segoe UI"/>
              </a:rPr>
              <a:t>با</a:t>
            </a:r>
            <a:r>
              <a:rPr lang="en-US" sz="1800" b="0" strike="noStrike" spc="-1">
                <a:latin typeface="Comic Sans MS"/>
                <a:ea typeface="Segoe UI"/>
              </a:rPr>
              <a:t> </a:t>
            </a:r>
            <a:r>
              <a:rPr lang="en-US" sz="1800" b="0" strike="noStrike" spc="-1" err="1">
                <a:latin typeface="Comic Sans MS"/>
                <a:ea typeface="Segoe UI"/>
              </a:rPr>
              <a:t>دیدن</a:t>
            </a:r>
            <a:r>
              <a:rPr lang="en-US" sz="1800" b="0" strike="noStrike" spc="-1">
                <a:latin typeface="Comic Sans MS"/>
                <a:ea typeface="Segoe UI"/>
              </a:rPr>
              <a:t> down vote و </a:t>
            </a:r>
            <a:r>
              <a:rPr lang="en-US" sz="1800" b="0" strike="noStrike" spc="-1" err="1">
                <a:latin typeface="Comic Sans MS"/>
                <a:ea typeface="Segoe UI"/>
              </a:rPr>
              <a:t>اینکه</a:t>
            </a:r>
            <a:r>
              <a:rPr lang="en-US" sz="1800" b="0" strike="noStrike" spc="-1">
                <a:latin typeface="Comic Sans MS"/>
                <a:ea typeface="Segoe UI"/>
              </a:rPr>
              <a:t> </a:t>
            </a:r>
            <a:r>
              <a:rPr lang="en-US" sz="1800" b="0" strike="noStrike" spc="-1" err="1">
                <a:latin typeface="Comic Sans MS"/>
                <a:ea typeface="Segoe UI"/>
              </a:rPr>
              <a:t>سوالتون</a:t>
            </a:r>
            <a:r>
              <a:rPr lang="en-US" sz="1800" b="0" strike="noStrike" spc="-1">
                <a:latin typeface="Comic Sans MS"/>
                <a:ea typeface="Segoe UI"/>
              </a:rPr>
              <a:t> </a:t>
            </a:r>
            <a:r>
              <a:rPr lang="en-US" sz="1800" b="0" strike="noStrike" spc="-1" err="1">
                <a:latin typeface="Comic Sans MS"/>
                <a:ea typeface="Segoe UI"/>
              </a:rPr>
              <a:t>شاید</a:t>
            </a:r>
            <a:r>
              <a:rPr lang="en-US" sz="1800" b="0" strike="noStrike" spc="-1">
                <a:latin typeface="Comic Sans MS"/>
                <a:ea typeface="Segoe UI"/>
              </a:rPr>
              <a:t> </a:t>
            </a:r>
            <a:r>
              <a:rPr lang="en-US" sz="1800" b="0" strike="noStrike" spc="-1" err="1">
                <a:latin typeface="Comic Sans MS"/>
                <a:ea typeface="Segoe UI"/>
              </a:rPr>
              <a:t>کمی</a:t>
            </a:r>
            <a:r>
              <a:rPr lang="en-US" sz="1800" b="0" strike="noStrike" spc="-1">
                <a:latin typeface="Comic Sans MS"/>
                <a:ea typeface="Segoe UI"/>
              </a:rPr>
              <a:t> </a:t>
            </a:r>
            <a:r>
              <a:rPr lang="en-US" sz="1800" b="0" strike="noStrike" spc="-1" err="1">
                <a:latin typeface="Comic Sans MS"/>
                <a:ea typeface="Segoe UI"/>
              </a:rPr>
              <a:t>مشکل</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داشته </a:t>
            </a:r>
            <a:r>
              <a:rPr lang="en-US" sz="1800" b="0" strike="noStrike" spc="-1" err="1">
                <a:latin typeface="Comic Sans MS"/>
                <a:ea typeface="Segoe UI"/>
              </a:rPr>
              <a:t>باشه</a:t>
            </a:r>
            <a:r>
              <a:rPr lang="en-US" sz="1800" b="0" strike="noStrike" spc="-1">
                <a:latin typeface="Comic Sans MS"/>
                <a:ea typeface="Segoe UI"/>
              </a:rPr>
              <a:t> </a:t>
            </a:r>
            <a:r>
              <a:rPr lang="en-US" sz="1800" b="0" strike="noStrike" spc="-1" err="1">
                <a:latin typeface="Comic Sans MS"/>
                <a:ea typeface="Segoe UI"/>
              </a:rPr>
              <a:t>دیگه</a:t>
            </a:r>
            <a:r>
              <a:rPr lang="en-US" sz="1800" b="0" strike="noStrike" spc="-1">
                <a:latin typeface="Comic Sans MS"/>
                <a:ea typeface="Segoe UI"/>
              </a:rPr>
              <a:t> بدون </a:t>
            </a:r>
            <a:r>
              <a:rPr lang="en-US" sz="1800" b="0" strike="noStrike" spc="-1" err="1">
                <a:latin typeface="Comic Sans MS"/>
                <a:ea typeface="Segoe UI"/>
              </a:rPr>
              <a:t>معطلی</a:t>
            </a:r>
            <a:r>
              <a:rPr lang="en-US" sz="1800" b="0" strike="noStrike" spc="-1">
                <a:latin typeface="Comic Sans MS"/>
                <a:ea typeface="Segoe UI"/>
              </a:rPr>
              <a:t> down vote </a:t>
            </a:r>
            <a:r>
              <a:rPr lang="en-US" sz="1800" b="0" strike="noStrike" spc="-1" err="1">
                <a:latin typeface="Comic Sans MS"/>
                <a:ea typeface="Segoe UI"/>
              </a:rPr>
              <a:t>بعدی</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بدن</a:t>
            </a:r>
            <a:r>
              <a:rPr lang="en-US" sz="1800" b="0" strike="noStrike" spc="-1">
                <a:latin typeface="Comic Sans MS"/>
                <a:ea typeface="Segoe UI"/>
              </a:rPr>
              <a:t> و </a:t>
            </a:r>
            <a:r>
              <a:rPr lang="en-US" sz="1800" b="0" strike="noStrike" spc="-1" err="1">
                <a:latin typeface="Comic Sans MS"/>
                <a:ea typeface="Segoe UI"/>
              </a:rPr>
              <a:t>یهو</a:t>
            </a:r>
            <a:r>
              <a:rPr lang="en-US" sz="1800" b="0" strike="noStrike" spc="-1">
                <a:latin typeface="Comic Sans MS"/>
                <a:ea typeface="Segoe UI"/>
              </a:rPr>
              <a:t> میبینی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سیلی</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down vote و  close vote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دریافت</a:t>
            </a:r>
            <a:r>
              <a:rPr lang="en-US" sz="1800" b="0" strike="noStrike" spc="-1">
                <a:latin typeface="Comic Sans MS"/>
                <a:ea typeface="Segoe UI"/>
              </a:rPr>
              <a:t> کردی</a:t>
            </a:r>
            <a:r>
              <a:rPr lang="fa-IR" sz="1800" b="0" strike="noStrike" spc="-1">
                <a:latin typeface="Comic Sans MS"/>
                <a:ea typeface="Segoe UI"/>
              </a:rPr>
              <a:t>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این جور وقت ها خیلی خوبه که سریع همونطورکه توضیح دادیم مشکل رو پیدا کنین و اصلاح کنین، و از یک نفر از دوستاتون که میشناسینش، سوال و جواب و شرایط رو براش توضیح بدین تا بتونین قانعش کنین که بهتون </a:t>
            </a:r>
            <a:r>
              <a:rPr lang="en-US" sz="1800" b="0" strike="noStrike" spc="-1">
                <a:latin typeface="Comic Sans MS"/>
                <a:ea typeface="Segoe UI"/>
              </a:rPr>
              <a:t>upvote بده، </a:t>
            </a:r>
            <a:r>
              <a:rPr lang="en-US" sz="1800" b="0" strike="noStrike" spc="-1" err="1">
                <a:latin typeface="Comic Sans MS"/>
                <a:ea typeface="Segoe UI"/>
              </a:rPr>
              <a:t>اگر</a:t>
            </a:r>
            <a:r>
              <a:rPr lang="en-US" sz="1800" b="0" strike="noStrike" spc="-1">
                <a:latin typeface="Comic Sans MS"/>
                <a:ea typeface="Segoe UI"/>
              </a:rPr>
              <a:t> نتونستی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قانعش</a:t>
            </a:r>
            <a:r>
              <a:rPr lang="en-US" sz="1800" b="0" strike="noStrike" spc="-1">
                <a:latin typeface="Comic Sans MS"/>
                <a:ea typeface="Segoe UI"/>
              </a:rPr>
              <a:t> کنی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هنوز</a:t>
            </a:r>
            <a:r>
              <a:rPr lang="en-US" sz="1800" b="0" strike="noStrike" spc="-1">
                <a:latin typeface="Comic Sans MS"/>
                <a:ea typeface="Segoe UI"/>
              </a:rPr>
              <a:t> سوالت</a:t>
            </a:r>
            <a:r>
              <a:rPr lang="fa-IR" sz="1800" b="0" strike="noStrike" spc="-1">
                <a:latin typeface="Comic Sans MS"/>
                <a:ea typeface="Segoe UI"/>
              </a:rPr>
              <a:t>ون</a:t>
            </a:r>
            <a:r>
              <a:rPr lang="en-US" sz="1800" b="0" strike="noStrike" spc="-1">
                <a:latin typeface="Comic Sans MS"/>
                <a:ea typeface="Segoe UI"/>
              </a:rPr>
              <a:t> </a:t>
            </a:r>
            <a:r>
              <a:rPr lang="en-US" sz="1800" b="0" strike="noStrike" spc="-1" err="1">
                <a:latin typeface="Comic Sans MS"/>
                <a:ea typeface="Segoe UI"/>
              </a:rPr>
              <a:t>نیاز</a:t>
            </a:r>
            <a:r>
              <a:rPr lang="en-US" sz="1800" b="0" strike="noStrike" spc="-1">
                <a:latin typeface="Comic Sans MS"/>
                <a:ea typeface="Segoe UI"/>
              </a:rPr>
              <a:t> </a:t>
            </a:r>
            <a:r>
              <a:rPr lang="en-US" sz="1800" b="0" strike="noStrike" spc="-1" err="1">
                <a:latin typeface="Comic Sans MS"/>
                <a:ea typeface="Segoe UI"/>
              </a:rPr>
              <a:t>به</a:t>
            </a:r>
            <a:r>
              <a:rPr lang="en-US" sz="1800" b="0" strike="noStrike" spc="-1">
                <a:latin typeface="Comic Sans MS"/>
                <a:ea typeface="Segoe UI"/>
              </a:rPr>
              <a:t> </a:t>
            </a:r>
            <a:r>
              <a:rPr lang="en-US" sz="1800" b="0" strike="noStrike" spc="-1" err="1">
                <a:latin typeface="Comic Sans MS"/>
                <a:ea typeface="Segoe UI"/>
              </a:rPr>
              <a:t>ویرایش</a:t>
            </a:r>
            <a:r>
              <a:rPr lang="en-US" sz="1800" b="0" strike="noStrike" spc="-1">
                <a:latin typeface="Comic Sans MS"/>
                <a:ea typeface="Segoe UI"/>
              </a:rPr>
              <a:t> داره</a:t>
            </a:r>
            <a:r>
              <a:rPr lang="fa-IR" sz="1800" b="0" strike="noStrike" spc="-1">
                <a:latin typeface="Comic Sans MS"/>
                <a:ea typeface="Segoe UI"/>
              </a:rPr>
              <a:t> از فیدبکشون استفاده کنین تا سوال/جوابتونو ویرایش کنین و دوباره سعی کنین قانعش کنین</a:t>
            </a:r>
            <a:r>
              <a:rPr lang="en-US" sz="1800" b="0" strike="noStrike" spc="-1">
                <a:latin typeface="Comic Sans MS"/>
                <a:ea typeface="Segoe UI"/>
              </a:rPr>
              <a:t>، بنابرا</a:t>
            </a:r>
            <a:r>
              <a:rPr lang="fa-IR" sz="1800" b="0" strike="noStrike" spc="-1">
                <a:latin typeface="Comic Sans MS"/>
                <a:ea typeface="Segoe UI"/>
              </a:rPr>
              <a:t>ی</a:t>
            </a:r>
            <a:r>
              <a:rPr lang="en-US" sz="1800" b="0" strike="noStrike" spc="-1">
                <a:latin typeface="Comic Sans MS"/>
                <a:ea typeface="Segoe UI"/>
              </a:rPr>
              <a:t>ن </a:t>
            </a:r>
            <a:r>
              <a:rPr lang="en-US" sz="1800" b="0" strike="noStrike" spc="-1" err="1">
                <a:latin typeface="Comic Sans MS"/>
                <a:ea typeface="Segoe UI"/>
              </a:rPr>
              <a:t>اینطوری</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سوالت</a:t>
            </a:r>
            <a:r>
              <a:rPr lang="fa-IR" sz="1800" b="0" strike="noStrike" spc="-1">
                <a:latin typeface="Comic Sans MS"/>
                <a:ea typeface="Segoe UI"/>
              </a:rPr>
              <a:t>ون</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-1  </a:t>
            </a:r>
            <a:r>
              <a:rPr lang="en-US" sz="1800" b="0" strike="noStrike" spc="-1" err="1">
                <a:latin typeface="Comic Sans MS"/>
                <a:ea typeface="Segoe UI"/>
              </a:rPr>
              <a:t>به</a:t>
            </a:r>
            <a:r>
              <a:rPr lang="en-US" sz="1800" b="0" strike="noStrike" spc="-1">
                <a:latin typeface="Comic Sans MS"/>
                <a:ea typeface="Segoe UI"/>
              </a:rPr>
              <a:t> 0 </a:t>
            </a:r>
            <a:r>
              <a:rPr lang="en-US" sz="1800" b="0" strike="noStrike" spc="-1" err="1">
                <a:latin typeface="Comic Sans MS"/>
                <a:ea typeface="Segoe UI"/>
              </a:rPr>
              <a:t>تبدیل</a:t>
            </a:r>
            <a:r>
              <a:rPr lang="en-US" sz="1800" b="0" strike="noStrike" spc="-1">
                <a:latin typeface="Comic Sans MS"/>
                <a:ea typeface="Segoe UI"/>
              </a:rPr>
              <a:t> </a:t>
            </a:r>
            <a:r>
              <a:rPr lang="en-US" sz="1800" b="0" strike="noStrike" spc="-1" err="1">
                <a:latin typeface="Comic Sans MS"/>
                <a:ea typeface="Segoe UI"/>
              </a:rPr>
              <a:t>میشه</a:t>
            </a:r>
            <a:r>
              <a:rPr lang="en-US" sz="1800" b="0" strike="noStrike" spc="-1">
                <a:latin typeface="Comic Sans MS"/>
                <a:ea typeface="Segoe UI"/>
              </a:rPr>
              <a:t> </a:t>
            </a:r>
            <a:r>
              <a:rPr lang="fa-IR" sz="1800" b="0" strike="noStrike" spc="-1">
                <a:latin typeface="Comic Sans MS"/>
                <a:ea typeface="Segoe UI"/>
              </a:rPr>
              <a:t>،</a:t>
            </a:r>
            <a:r>
              <a:rPr lang="en-US" sz="1800" b="0" strike="noStrike" spc="-1">
                <a:latin typeface="Comic Sans MS"/>
                <a:ea typeface="Segoe UI"/>
              </a:rPr>
              <a:t> سوال</a:t>
            </a:r>
            <a:r>
              <a:rPr lang="fa-IR" sz="1800" b="0" strike="noStrike" spc="-1">
                <a:latin typeface="Comic Sans MS"/>
                <a:ea typeface="Segoe UI"/>
              </a:rPr>
              <a:t> رو هم</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ویرایش</a:t>
            </a:r>
            <a:r>
              <a:rPr lang="en-US" sz="1800" b="0" strike="noStrike" spc="-1">
                <a:latin typeface="Comic Sans MS"/>
                <a:ea typeface="Segoe UI"/>
              </a:rPr>
              <a:t> کردی</a:t>
            </a:r>
            <a:r>
              <a:rPr lang="fa-IR" sz="1800" b="0" strike="noStrike" spc="-1">
                <a:latin typeface="Comic Sans MS"/>
                <a:ea typeface="Segoe UI"/>
              </a:rPr>
              <a:t>ن</a:t>
            </a:r>
            <a:r>
              <a:rPr lang="en-US" sz="1800" b="0" strike="noStrike" spc="-1">
                <a:latin typeface="Comic Sans MS"/>
                <a:ea typeface="Segoe UI"/>
              </a:rPr>
              <a:t> و </a:t>
            </a:r>
            <a:r>
              <a:rPr lang="en-US" sz="1800" b="0" strike="noStrike" spc="-1" err="1">
                <a:latin typeface="Comic Sans MS"/>
                <a:ea typeface="Segoe UI"/>
              </a:rPr>
              <a:t>کامنتش</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گذاشتی</a:t>
            </a:r>
            <a:r>
              <a:rPr lang="fa-IR" sz="1800" b="0" strike="noStrike" spc="-1">
                <a:latin typeface="Comic Sans MS"/>
                <a:ea typeface="Segoe UI"/>
              </a:rPr>
              <a:t>ن</a:t>
            </a:r>
            <a:r>
              <a:rPr lang="en-US" sz="1800" b="0" strike="noStrike" spc="-1">
                <a:latin typeface="Comic Sans MS"/>
                <a:ea typeface="Segoe UI"/>
              </a:rPr>
              <a:t> و </a:t>
            </a:r>
            <a:r>
              <a:rPr lang="en-US" sz="1800" b="0" strike="noStrike" spc="-1" err="1">
                <a:latin typeface="Comic Sans MS"/>
                <a:ea typeface="Segoe UI"/>
              </a:rPr>
              <a:t>درنتیجه</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اون</a:t>
            </a:r>
            <a:r>
              <a:rPr lang="en-US" sz="1800" b="0" strike="noStrike" spc="-1">
                <a:latin typeface="Comic Sans MS"/>
                <a:ea typeface="Segoe UI"/>
              </a:rPr>
              <a:t> </a:t>
            </a:r>
            <a:r>
              <a:rPr lang="en-US" sz="1800" b="0" strike="noStrike" spc="-1" err="1">
                <a:latin typeface="Comic Sans MS"/>
                <a:ea typeface="Segoe UI"/>
              </a:rPr>
              <a:t>خطر</a:t>
            </a:r>
            <a:r>
              <a:rPr lang="en-US" sz="1800" b="0" strike="noStrike" spc="-1">
                <a:latin typeface="Comic Sans MS"/>
                <a:ea typeface="Segoe UI"/>
              </a:rPr>
              <a:t> </a:t>
            </a:r>
            <a:r>
              <a:rPr lang="en-US" sz="1800" b="0" strike="noStrike" spc="-1" err="1">
                <a:latin typeface="Comic Sans MS"/>
                <a:ea typeface="Segoe UI"/>
              </a:rPr>
              <a:t>نجات</a:t>
            </a:r>
            <a:r>
              <a:rPr lang="en-US" sz="1800" b="0" strike="noStrike" spc="-1">
                <a:latin typeface="Comic Sans MS"/>
                <a:ea typeface="Segoe UI"/>
              </a:rPr>
              <a:t> </a:t>
            </a:r>
            <a:r>
              <a:rPr lang="en-US" sz="1800" b="0" strike="noStrike" spc="-1" err="1">
                <a:latin typeface="Comic Sans MS"/>
                <a:ea typeface="Segoe UI"/>
              </a:rPr>
              <a:t>پیدا</a:t>
            </a:r>
            <a:r>
              <a:rPr lang="en-US" sz="1800" b="0" strike="noStrike" spc="-1">
                <a:latin typeface="Comic Sans MS"/>
                <a:ea typeface="Segoe UI"/>
              </a:rPr>
              <a:t> میکنی</a:t>
            </a:r>
            <a:r>
              <a:rPr lang="fa-IR" sz="1800" b="0" strike="noStrike" spc="-1">
                <a:latin typeface="Comic Sans MS"/>
                <a:ea typeface="Segoe UI"/>
              </a:rPr>
              <a:t>ن</a:t>
            </a:r>
            <a:r>
              <a:rPr lang="en-US" sz="1800" b="0" strike="noStrike" spc="-1">
                <a:latin typeface="Comic Sans MS"/>
                <a:ea typeface="Segoe UI"/>
              </a:rPr>
              <a:t>! البته </a:t>
            </a:r>
            <a:r>
              <a:rPr lang="en-US" sz="1800" b="0" strike="noStrike" spc="-1" err="1">
                <a:latin typeface="Comic Sans MS"/>
                <a:ea typeface="Segoe UI"/>
              </a:rPr>
              <a:t>یادتون</a:t>
            </a:r>
            <a:r>
              <a:rPr lang="en-US" sz="1800" b="0" strike="noStrike" spc="-1">
                <a:latin typeface="Comic Sans MS"/>
                <a:ea typeface="Segoe UI"/>
              </a:rPr>
              <a:t> باشه</a:t>
            </a:r>
            <a:r>
              <a:rPr lang="fa-IR" sz="1800" b="0" strike="noStrike" spc="-1">
                <a:latin typeface="Comic Sans MS"/>
                <a:ea typeface="Segoe UI"/>
              </a:rPr>
              <a:t>، همونطور </a:t>
            </a:r>
            <a:r>
              <a:rPr lang="en-US" sz="1800" b="0" strike="noStrike" spc="-1">
                <a:latin typeface="Comic Sans MS"/>
                <a:ea typeface="Segoe UI"/>
              </a:rPr>
              <a:t>که </a:t>
            </a:r>
            <a:r>
              <a:rPr lang="en-US" sz="1800" b="0" strike="noStrike" spc="-1" err="1">
                <a:latin typeface="Comic Sans MS"/>
                <a:ea typeface="Segoe UI"/>
              </a:rPr>
              <a:t>تو</a:t>
            </a:r>
            <a:r>
              <a:rPr lang="en-US" sz="1800" b="0" strike="noStrike" spc="-1">
                <a:latin typeface="Comic Sans MS"/>
                <a:ea typeface="Segoe UI"/>
              </a:rPr>
              <a:t> </a:t>
            </a:r>
            <a:r>
              <a:rPr lang="en-US" sz="1800" b="0" strike="noStrike" spc="-1" err="1">
                <a:latin typeface="Comic Sans MS"/>
                <a:ea typeface="Segoe UI"/>
              </a:rPr>
              <a:t>زندگی</a:t>
            </a:r>
            <a:r>
              <a:rPr lang="en-US" sz="1800" b="0" strike="noStrike" spc="-1">
                <a:latin typeface="Comic Sans MS"/>
                <a:ea typeface="Segoe UI"/>
              </a:rPr>
              <a:t> </a:t>
            </a:r>
            <a:r>
              <a:rPr lang="en-US" sz="1800" b="0" strike="noStrike" spc="-1" err="1">
                <a:latin typeface="Comic Sans MS"/>
                <a:ea typeface="Segoe UI"/>
              </a:rPr>
              <a:t>قرار</a:t>
            </a:r>
            <a:r>
              <a:rPr lang="en-US" sz="1800" b="0" strike="noStrike" spc="-1">
                <a:latin typeface="Comic Sans MS"/>
                <a:ea typeface="Segoe UI"/>
              </a:rPr>
              <a:t> </a:t>
            </a:r>
            <a:r>
              <a:rPr lang="en-US" sz="1800" b="0" strike="noStrike" spc="-1" err="1">
                <a:latin typeface="Comic Sans MS"/>
                <a:ea typeface="Segoe UI"/>
              </a:rPr>
              <a:t>نیست</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همیشه</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پشتیبان</a:t>
            </a:r>
            <a:r>
              <a:rPr lang="en-US" sz="1800" b="0" strike="noStrike" spc="-1">
                <a:latin typeface="Comic Sans MS"/>
                <a:ea typeface="Segoe UI"/>
              </a:rPr>
              <a:t> </a:t>
            </a:r>
            <a:r>
              <a:rPr lang="en-US" sz="1800" b="0" strike="noStrike" spc="-1" err="1">
                <a:latin typeface="Comic Sans MS"/>
                <a:ea typeface="Segoe UI"/>
              </a:rPr>
              <a:t>استفاده</a:t>
            </a:r>
            <a:r>
              <a:rPr lang="en-US" sz="1800" b="0" strike="noStrike" spc="-1">
                <a:latin typeface="Comic Sans MS"/>
                <a:ea typeface="Segoe UI"/>
              </a:rPr>
              <a:t> </a:t>
            </a:r>
            <a:r>
              <a:rPr lang="en-US" sz="1800" b="0" strike="noStrike" spc="-1" err="1">
                <a:latin typeface="Comic Sans MS"/>
                <a:ea typeface="Segoe UI"/>
              </a:rPr>
              <a:t>کنین</a:t>
            </a:r>
            <a:r>
              <a:rPr lang="en-US" sz="1800" b="0" strike="noStrike" spc="-1">
                <a:latin typeface="Comic Sans MS"/>
                <a:ea typeface="Segoe UI"/>
              </a:rPr>
              <a:t>، </a:t>
            </a:r>
            <a:r>
              <a:rPr lang="en-US" sz="1800" b="0" strike="noStrike" spc="-1" err="1">
                <a:latin typeface="Comic Sans MS"/>
                <a:ea typeface="Segoe UI"/>
              </a:rPr>
              <a:t>اینجا</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a:t>
            </a:r>
            <a:r>
              <a:rPr lang="en-US" sz="1800" b="0" strike="noStrike" spc="-1" err="1">
                <a:latin typeface="Comic Sans MS"/>
                <a:ea typeface="Segoe UI"/>
              </a:rPr>
              <a:t>همینطوره</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هر</a:t>
            </a:r>
            <a:r>
              <a:rPr lang="en-US" sz="1800" b="0" strike="noStrike" spc="-1">
                <a:latin typeface="Comic Sans MS"/>
                <a:ea typeface="Segoe UI"/>
              </a:rPr>
              <a:t> 10</a:t>
            </a:r>
            <a:r>
              <a:rPr lang="fa-IR" sz="1800" b="0" strike="noStrike" spc="-1">
                <a:latin typeface="Comic Sans MS"/>
                <a:cs typeface="B Kamran"/>
              </a:rPr>
              <a:t>تا سوال/جوابتون، یکبار نیاز بشه ازش کمک بگیرین  وگرنه ریسک این هست که همونطور که قبلا توضیح دادم </a:t>
            </a:r>
            <a:r>
              <a:rPr lang="en-US" sz="1800" b="0" strike="noStrike" spc="-1">
                <a:latin typeface="Comic Sans MS"/>
                <a:ea typeface="Segoe UI"/>
              </a:rPr>
              <a:t>stackoverflow </a:t>
            </a:r>
            <a:r>
              <a:rPr lang="en-US" sz="1800" b="0" strike="noStrike" spc="-1" err="1">
                <a:latin typeface="Comic Sans MS"/>
                <a:ea typeface="Segoe UI"/>
              </a:rPr>
              <a:t>شما</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gang </a:t>
            </a:r>
            <a:r>
              <a:rPr lang="en-US" sz="1800" b="0" strike="noStrike" spc="-1" err="1">
                <a:latin typeface="Comic Sans MS"/>
                <a:ea typeface="Segoe UI"/>
              </a:rPr>
              <a:t>حساب</a:t>
            </a:r>
            <a:r>
              <a:rPr lang="en-US" sz="1800" b="0" strike="noStrike" spc="-1">
                <a:latin typeface="Comic Sans MS"/>
                <a:ea typeface="Segoe UI"/>
              </a:rPr>
              <a:t> </a:t>
            </a:r>
            <a:r>
              <a:rPr lang="en-US" sz="1800" b="0" strike="noStrike" spc="-1" err="1">
                <a:latin typeface="Comic Sans MS"/>
                <a:ea typeface="Segoe UI"/>
              </a:rPr>
              <a:t>کنه</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برای</a:t>
            </a:r>
            <a:r>
              <a:rPr lang="en-US" sz="1800" b="0" strike="noStrike" spc="-1">
                <a:latin typeface="Comic Sans MS"/>
                <a:ea typeface="Segoe UI"/>
              </a:rPr>
              <a:t> </a:t>
            </a:r>
            <a:r>
              <a:rPr lang="en-US" sz="1800" b="0" strike="noStrike" spc="-1" err="1">
                <a:latin typeface="Comic Sans MS"/>
                <a:ea typeface="Segoe UI"/>
              </a:rPr>
              <a:t>همدیگه</a:t>
            </a:r>
            <a:r>
              <a:rPr lang="en-US" sz="1800" b="0" strike="noStrike" spc="-1">
                <a:latin typeface="Comic Sans MS"/>
                <a:ea typeface="Segoe UI"/>
              </a:rPr>
              <a:t> </a:t>
            </a:r>
            <a:r>
              <a:rPr lang="en-US" sz="1800" b="0" strike="noStrike" spc="-1" err="1">
                <a:latin typeface="Comic Sans MS"/>
                <a:ea typeface="Segoe UI"/>
              </a:rPr>
              <a:t>دارین</a:t>
            </a:r>
            <a:r>
              <a:rPr lang="en-US" sz="1800" b="0" strike="noStrike" spc="-1">
                <a:latin typeface="Comic Sans MS"/>
                <a:ea typeface="Segoe UI"/>
              </a:rPr>
              <a:t> upvote </a:t>
            </a:r>
            <a:r>
              <a:rPr lang="en-US" sz="1800" b="0" strike="noStrike" spc="-1" err="1">
                <a:latin typeface="Comic Sans MS"/>
                <a:ea typeface="Segoe UI"/>
              </a:rPr>
              <a:t>میدین</a:t>
            </a:r>
            <a:r>
              <a:rPr lang="en-US" sz="1800" b="0" strike="noStrike" spc="-1">
                <a:latin typeface="Comic Sans MS"/>
                <a:ea typeface="Segoe UI"/>
              </a:rPr>
              <a:t>! </a:t>
            </a:r>
            <a:r>
              <a:rPr lang="fa-IR" sz="1800" b="0" strike="noStrike" spc="-1">
                <a:latin typeface="Comic Sans MS"/>
                <a:ea typeface="Segoe UI"/>
              </a:rPr>
              <a:t>  </a:t>
            </a:r>
            <a:endParaRPr lang="en-US" sz="1800" b="0" strike="noStrike" spc="-1">
              <a:latin typeface="Arial"/>
            </a:endParaRP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261</a:t>
            </a:fld>
            <a:endParaRPr lang="en-US" sz="1200" b="0" strike="noStrike" spc="-1">
              <a:latin typeface="Times New Roman"/>
            </a:endParaRPr>
          </a:p>
        </p:txBody>
      </p:sp>
    </p:spTree>
    <p:extLst>
      <p:ext uri="{BB962C8B-B14F-4D97-AF65-F5344CB8AC3E}">
        <p14:creationId xmlns:p14="http://schemas.microsoft.com/office/powerpoint/2010/main" val="224602105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گاهی اوقات ممکنه شما تمام تلاشتونو کرده باشین و هرچیزی هم که گفتن رو سعی کنین رعایت کنین یا اصلا واقعا سوالتون</a:t>
            </a:r>
            <a:r>
              <a:rPr lang="en-US" sz="1800" b="0" strike="noStrike" spc="-1">
                <a:latin typeface="Comic Sans MS"/>
                <a:ea typeface="Segoe UI"/>
              </a:rPr>
              <a:t>offtopic</a:t>
            </a:r>
            <a:r>
              <a:rPr lang="fa-IR" sz="1800" b="0" strike="noStrike" spc="-1">
                <a:latin typeface="Comic Sans MS"/>
                <a:ea typeface="Segoe UI"/>
              </a:rPr>
              <a:t> یا نامناسب </a:t>
            </a:r>
            <a:r>
              <a:rPr lang="fa-IR" sz="1800" b="0" strike="noStrike" spc="-1">
                <a:latin typeface="Comic Sans MS"/>
                <a:cs typeface="B Kamran"/>
              </a:rPr>
              <a:t>هست  و خودتون متوجه نیستین یا بدتر از همه گاهی گیر بد آدم­هایی بیوفتین که اصلا آدم های سازنده ای نیستن برای جامعه </a:t>
            </a:r>
            <a:r>
              <a:rPr lang="en-US" sz="1800" b="0" strike="noStrike" spc="-1">
                <a:latin typeface="Comic Sans MS"/>
                <a:ea typeface="Segoe UI"/>
              </a:rPr>
              <a:t>Stackoverflow</a:t>
            </a:r>
            <a:r>
              <a:rPr lang="fa-IR" sz="1800" b="0" strike="noStrike" spc="-1">
                <a:latin typeface="Comic Sans MS"/>
                <a:cs typeface="B Kamran"/>
              </a:rPr>
              <a:t>، و نتیجتا سیلی از </a:t>
            </a:r>
            <a:r>
              <a:rPr lang="en-US" sz="1800" b="0" strike="noStrike" spc="-1">
                <a:latin typeface="Comic Sans MS"/>
                <a:ea typeface="Segoe UI"/>
              </a:rPr>
              <a:t>downvote</a:t>
            </a:r>
            <a:r>
              <a:rPr lang="fa-IR" sz="1800" b="0" strike="noStrike" spc="-1">
                <a:latin typeface="Comic Sans MS"/>
                <a:cs typeface="B Kamran"/>
              </a:rPr>
              <a:t>ها رو دریافت میکنین، و فیدبک ها مناسبی ارائه نمیدن که شما متوجه بشین مشکل چیه و اصلاحش کنینو هرکاری هم که میکنین بدتر میشه! بنابراین آخرین مرحله حذف سوالتون هست، که با اینکار دیگه </a:t>
            </a:r>
            <a:r>
              <a:rPr lang="en-US" sz="1800" b="0" strike="noStrike" spc="-1">
                <a:latin typeface="Comic Sans MS"/>
                <a:cs typeface="B Kamran"/>
              </a:rPr>
              <a:t>down vote</a:t>
            </a:r>
            <a:r>
              <a:rPr lang="fa-IR" sz="1800" b="0" strike="noStrike" spc="-1">
                <a:latin typeface="Comic Sans MS"/>
                <a:cs typeface="B Kamran"/>
              </a:rPr>
              <a:t>هایی که دریافت کردین بی تاثیر میشن و همچنین </a:t>
            </a:r>
            <a:r>
              <a:rPr lang="en-US" sz="1800" b="0" strike="noStrike" spc="-1">
                <a:latin typeface="Comic Sans MS"/>
                <a:cs typeface="B Kamran"/>
              </a:rPr>
              <a:t>upvote</a:t>
            </a:r>
            <a:r>
              <a:rPr lang="fa-IR" sz="1800" b="0" strike="noStrike" spc="-1">
                <a:latin typeface="Comic Sans MS"/>
                <a:cs typeface="B Kamran"/>
              </a:rPr>
              <a:t>هایی که اون سوال/جوابتون دریافت کرده هم بی تاثیر میشن!</a:t>
            </a: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262</a:t>
            </a:fld>
            <a:endParaRPr lang="en-US" sz="1200" b="0" strike="noStrike" spc="-1">
              <a:latin typeface="Times New Roman"/>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البته به شرطی که سوالتون هیچ جوابی دریافت نکرده باشه،</a:t>
            </a: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263</a:t>
            </a:fld>
            <a:endParaRPr lang="en-US" sz="1200" b="0" strike="noStrike" spc="-1">
              <a:latin typeface="Times New Roman"/>
            </a:endParaRPr>
          </a:p>
        </p:txBody>
      </p:sp>
    </p:spTree>
    <p:extLst>
      <p:ext uri="{BB962C8B-B14F-4D97-AF65-F5344CB8AC3E}">
        <p14:creationId xmlns:p14="http://schemas.microsoft.com/office/powerpoint/2010/main" val="361459238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FF0000"/>
                </a:solidFill>
                <a:highlight>
                  <a:srgbClr val="FFFF00"/>
                </a:highlight>
                <a:latin typeface="Comic Sans MS"/>
                <a:cs typeface="B Kamran"/>
              </a:rPr>
              <a:t>و توجه کنین که سوالی که حذف کردین رو دوباره همونجا نپرسین، همینطور اگر این تعداد سوال جواب هاتون که حذف میکنین زیاد بشه ممکنه </a:t>
            </a:r>
            <a:r>
              <a:rPr lang="en-US" sz="1800" b="0" strike="noStrike" spc="-1">
                <a:solidFill>
                  <a:srgbClr val="FF0000"/>
                </a:solidFill>
                <a:highlight>
                  <a:srgbClr val="FFFF00"/>
                </a:highlight>
                <a:latin typeface="Comic Sans MS"/>
                <a:cs typeface="B Kamran"/>
              </a:rPr>
              <a:t>ban</a:t>
            </a:r>
            <a:r>
              <a:rPr lang="fa-IR" sz="1800" b="0" strike="noStrike" spc="-1">
                <a:solidFill>
                  <a:srgbClr val="FF0000"/>
                </a:solidFill>
                <a:highlight>
                  <a:srgbClr val="FFFF00"/>
                </a:highlight>
                <a:latin typeface="Comic Sans MS"/>
                <a:cs typeface="B Kamran"/>
              </a:rPr>
              <a:t> شید، بنابراین بندرت و با دقت سعی کنین اینکارو کنین</a:t>
            </a:r>
          </a:p>
          <a:p>
            <a:pPr algn="just" rtl="1">
              <a:lnSpc>
                <a:spcPct val="107000"/>
              </a:lnSpc>
              <a:spcBef>
                <a:spcPts val="799"/>
              </a:spcBef>
              <a:buNone/>
              <a:tabLst>
                <a:tab pos="0" algn="l"/>
              </a:tabLst>
            </a:pPr>
            <a:endParaRPr lang="fa-IR" sz="1800" b="0" strike="noStrike" spc="-1">
              <a:latin typeface="Comic Sans MS"/>
              <a:ea typeface="Segoe UI"/>
              <a:cs typeface="B Kamran"/>
            </a:endParaRP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264</a:t>
            </a:fld>
            <a:endParaRPr lang="en-US" sz="1200" b="0" strike="noStrike" spc="-1">
              <a:latin typeface="Times New Roman"/>
            </a:endParaRPr>
          </a:p>
        </p:txBody>
      </p:sp>
    </p:spTree>
    <p:extLst>
      <p:ext uri="{BB962C8B-B14F-4D97-AF65-F5344CB8AC3E}">
        <p14:creationId xmlns:p14="http://schemas.microsoft.com/office/powerpoint/2010/main" val="353452352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cs typeface="B Kamran"/>
              </a:rPr>
              <a:t>درآخر، سعی کنین صبور باشین، اینجا کلی آدم با فرهنگ ها و عقاید و رویکردهای مختلف وجود دارن، مثلا اینجا بهم گفته بود که بهمون بگو که چه تحقیق و بررسی ای کردی، منم اون موقع از دید خودم احساس میکردم که هرچیزی که نیاز بود رو گفتم ودرواقع این کامنت سازنده ای برای من نبود که بتونم سوال رو بهتر ویرایش و درنتیجه کامل ترش کنم و این باعث شده بود سوال امتیاز منفی هم دریافت کنه و من ندونم که دقیقا چکارش باید بکنم برای همین کمی میبینین که تو آپدیت دوم ناراحتیم رو بیان کردم که کار درستی نبود، بنابراین دقت کنین اگر کسی کامنت بی ربطی داد و درواقع برخلاف </a:t>
            </a:r>
            <a:r>
              <a:rPr lang="en-US" sz="1800" b="0" strike="noStrike" spc="-1">
                <a:latin typeface="Comic Sans MS"/>
                <a:ea typeface="Segoe UI"/>
                <a:cs typeface="B Kamran"/>
              </a:rPr>
              <a:t>code of conduct</a:t>
            </a:r>
            <a:r>
              <a:rPr lang="fa-IR" sz="1800" b="0" strike="noStrike" spc="-1">
                <a:latin typeface="Comic Sans MS"/>
                <a:ea typeface="Segoe UI"/>
                <a:cs typeface="B Kamran"/>
              </a:rPr>
              <a:t> سایت عمل کرد، کافیه فقط از دکمه </a:t>
            </a:r>
            <a:r>
              <a:rPr lang="en-US" sz="1800" b="0" strike="noStrike" spc="-1">
                <a:latin typeface="Comic Sans MS"/>
                <a:ea typeface="Segoe UI"/>
                <a:cs typeface="B Kamran"/>
              </a:rPr>
              <a:t>report</a:t>
            </a:r>
            <a:r>
              <a:rPr lang="fa-IR" sz="1800" b="0" strike="noStrike" spc="-1">
                <a:latin typeface="Comic Sans MS"/>
                <a:ea typeface="Segoe UI"/>
                <a:cs typeface="B Kamran"/>
              </a:rPr>
              <a:t> استفاده کنین که بهتر از، از کوره در رفتن، نتیجه میده!</a:t>
            </a:r>
            <a:endParaRPr lang="en-US" sz="1800" b="0" strike="noStrike" spc="-1">
              <a:latin typeface="Arial"/>
            </a:endParaRP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265</a:t>
            </a:fld>
            <a:endParaRPr lang="en-US" sz="1200" b="0" strike="noStrike" spc="-1">
              <a:latin typeface="Times New Roman"/>
            </a:endParaRPr>
          </a:p>
        </p:txBody>
      </p:sp>
    </p:spTree>
    <p:extLst>
      <p:ext uri="{BB962C8B-B14F-4D97-AF65-F5344CB8AC3E}">
        <p14:creationId xmlns:p14="http://schemas.microsoft.com/office/powerpoint/2010/main" val="211953969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PlaceHolder 1"/>
          <p:cNvSpPr>
            <a:spLocks noGrp="1" noRot="1" noChangeAspect="1"/>
          </p:cNvSpPr>
          <p:nvPr>
            <p:ph type="sldImg"/>
          </p:nvPr>
        </p:nvSpPr>
        <p:spPr>
          <a:xfrm>
            <a:off x="685800" y="1143000"/>
            <a:ext cx="5486400" cy="3086100"/>
          </a:xfrm>
          <a:prstGeom prst="rect">
            <a:avLst/>
          </a:prstGeom>
          <a:ln w="0">
            <a:noFill/>
          </a:ln>
        </p:spPr>
      </p:sp>
      <p:sp>
        <p:nvSpPr>
          <p:cNvPr id="9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در آخر توجه کنین که شما نمیتونین سوال های خودتون رو پاک کنین اگر:</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با حداقل </a:t>
            </a:r>
            <a:r>
              <a:rPr lang="en-US" sz="1800" b="0" strike="noStrike" spc="-1">
                <a:latin typeface="Comic Sans MS"/>
                <a:ea typeface="Segoe UI"/>
              </a:rPr>
              <a:t>1upvote داشته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چندتا جواب داشته باشه (حتی اگر هیچ </a:t>
            </a:r>
            <a:r>
              <a:rPr lang="en-US" sz="1800" b="0" strike="noStrike" spc="-1">
                <a:latin typeface="Comic Sans MS"/>
                <a:ea typeface="Segoe UI"/>
              </a:rPr>
              <a:t>upvote</a:t>
            </a:r>
            <a:r>
              <a:rPr lang="fa-IR" sz="1800" b="0" strike="noStrike" spc="-1">
                <a:latin typeface="Comic Sans MS"/>
                <a:cs typeface="B Kamran"/>
              </a:rPr>
              <a:t>ی هم هیچ کدومشون نداشته باشن)</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a:t>
            </a:r>
            <a:r>
              <a:rPr lang="en-US" sz="1800" b="0" strike="noStrike" spc="-1">
                <a:latin typeface="Comic Sans MS"/>
                <a:ea typeface="Segoe UI"/>
              </a:rPr>
              <a:t>accepted داشته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داشته باشه که </a:t>
            </a:r>
            <a:r>
              <a:rPr lang="en-US" sz="1800" b="0" strike="noStrike" spc="-1">
                <a:latin typeface="Comic Sans MS"/>
                <a:ea typeface="Segoe UI"/>
              </a:rPr>
              <a:t>bounty هم گرفته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سوال دیگه بخاطر نسخه </a:t>
            </a:r>
            <a:r>
              <a:rPr lang="en-US" sz="1800" b="0" strike="noStrike" spc="-1">
                <a:latin typeface="Comic Sans MS"/>
                <a:ea typeface="Segoe UI"/>
              </a:rPr>
              <a:t>duplicatek</a:t>
            </a:r>
            <a:r>
              <a:rPr lang="fa-IR" sz="1800" b="0" strike="noStrike" spc="-1">
                <a:latin typeface="Comic Sans MS"/>
                <a:cs typeface="B Kamran"/>
              </a:rPr>
              <a:t>ی بودن از سوال شما بسته شده باشه!</a:t>
            </a:r>
            <a:endParaRPr lang="en-US" sz="1800" b="0" strike="noStrike" spc="-1">
              <a:latin typeface="Arial"/>
            </a:endParaRPr>
          </a:p>
        </p:txBody>
      </p:sp>
      <p:sp>
        <p:nvSpPr>
          <p:cNvPr id="971" name="PlaceHolder 3"/>
          <p:cNvSpPr>
            <a:spLocks noGrp="1"/>
          </p:cNvSpPr>
          <p:nvPr>
            <p:ph type="sldNum" idx="8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A6DA5D1-741C-4629-BBA9-CC6FE4919EB6}" type="slidenum">
              <a:rPr lang="en-US" sz="1200" b="0" strike="noStrike" spc="-1">
                <a:latin typeface="Times New Roman"/>
              </a:rPr>
              <a:t>266</a:t>
            </a:fld>
            <a:endParaRPr lang="en-US" sz="1200" b="0" strike="noStrike" spc="-1">
              <a:latin typeface="Times New Roman"/>
            </a:endParaRPr>
          </a:p>
        </p:txBody>
      </p:sp>
    </p:spTree>
    <p:extLst>
      <p:ext uri="{BB962C8B-B14F-4D97-AF65-F5344CB8AC3E}">
        <p14:creationId xmlns:p14="http://schemas.microsoft.com/office/powerpoint/2010/main" val="255248207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مروری بر فصل راه حل های مقابله با </a:t>
            </a:r>
            <a:r>
              <a:rPr lang="en-US" sz="1800" b="0" strike="noStrike" spc="-1">
                <a:latin typeface="Arial"/>
              </a:rPr>
              <a:t>Down vote </a:t>
            </a:r>
            <a:r>
              <a:rPr lang="fa-IR" sz="1800" b="0" strike="noStrike" spc="-1">
                <a:latin typeface="Arial"/>
              </a:rPr>
              <a:t> و </a:t>
            </a:r>
            <a:r>
              <a:rPr lang="en-US" sz="1800" b="0" strike="noStrike" spc="-1">
                <a:latin typeface="Arial"/>
              </a:rPr>
              <a:t>close vote</a:t>
            </a:r>
            <a:r>
              <a:rPr lang="fa-IR" sz="1800" b="0" strike="noStrike" spc="-1">
                <a:latin typeface="Arial"/>
              </a:rPr>
              <a:t>ها، :</a:t>
            </a:r>
          </a:p>
          <a:p>
            <a:pPr algn="just" rtl="1">
              <a:lnSpc>
                <a:spcPct val="107000"/>
              </a:lnSpc>
              <a:spcBef>
                <a:spcPts val="799"/>
              </a:spcBef>
              <a:buNone/>
              <a:tabLst>
                <a:tab pos="0" algn="l"/>
              </a:tabLst>
            </a:pPr>
            <a:r>
              <a:rPr lang="fa-IR" sz="1800" b="0" strike="noStrike" spc="-1">
                <a:latin typeface="Arial"/>
              </a:rPr>
              <a:t>تو این فصل درمورد رفتار حرفه ای در </a:t>
            </a:r>
            <a:r>
              <a:rPr lang="en-US" sz="1800" b="0" strike="noStrike" spc="-1">
                <a:latin typeface="Arial"/>
              </a:rPr>
              <a:t>Stackoverflow</a:t>
            </a:r>
            <a:r>
              <a:rPr lang="fa-IR" sz="1800" b="0" strike="noStrike" spc="-1">
                <a:latin typeface="Arial"/>
              </a:rPr>
              <a:t> صحبت کردیم، اینکه درمقابل انواع نظرات و حرف ها ی مختلف شما چه عکس العملی باید نشون بدین، و چطور باید سوالتون رو آپدیت/ویرایش کنین و از کامنت گذاشتن بهره ببرین تا بهترین نتیجه رو بگیرین</a:t>
            </a:r>
          </a:p>
          <a:p>
            <a:pPr algn="just" rtl="1">
              <a:lnSpc>
                <a:spcPct val="107000"/>
              </a:lnSpc>
              <a:spcBef>
                <a:spcPts val="799"/>
              </a:spcBef>
              <a:buNone/>
              <a:tabLst>
                <a:tab pos="0" algn="l"/>
              </a:tabLst>
            </a:pPr>
            <a:r>
              <a:rPr lang="fa-IR" sz="1800" b="0" strike="noStrike" spc="-1">
                <a:latin typeface="Arial"/>
              </a:rPr>
              <a:t>همینطور موضوع </a:t>
            </a:r>
            <a:r>
              <a:rPr lang="en-US" sz="1800" b="0" strike="noStrike" spc="-1">
                <a:latin typeface="Arial"/>
              </a:rPr>
              <a:t>Backer</a:t>
            </a:r>
            <a:r>
              <a:rPr lang="fa-IR" sz="1800" b="0" strike="noStrike" spc="-1">
                <a:latin typeface="Arial"/>
              </a:rPr>
              <a:t> رو توضیح دادیم که چقدر میتونه مفید باشه و شمارو از سیل </a:t>
            </a:r>
            <a:r>
              <a:rPr lang="en-US" sz="1800" b="0" strike="noStrike" spc="-1">
                <a:latin typeface="Arial"/>
              </a:rPr>
              <a:t>downvote</a:t>
            </a:r>
            <a:r>
              <a:rPr lang="fa-IR" sz="1800" b="0" strike="noStrike" spc="-1">
                <a:latin typeface="Arial"/>
              </a:rPr>
              <a:t>های آتی نجات بده</a:t>
            </a:r>
            <a:r>
              <a:rPr lang="en-US" sz="1800" b="0" strike="noStrike" spc="-1">
                <a:latin typeface="Arial"/>
              </a:rPr>
              <a:t> </a:t>
            </a:r>
            <a:r>
              <a:rPr lang="fa-IR" sz="1800" b="0" strike="noStrike" spc="-1">
                <a:latin typeface="Arial"/>
              </a:rPr>
              <a:t>و در انتها دیدیم که راه آخر اینه اگر واقعا شرایط طوری بود که میبینین که نجات از سیل امتیاز های منفی و </a:t>
            </a:r>
            <a:r>
              <a:rPr lang="en-US" sz="1800" b="0" strike="noStrike" spc="-1">
                <a:latin typeface="Arial"/>
              </a:rPr>
              <a:t>close vote</a:t>
            </a:r>
            <a:r>
              <a:rPr lang="fa-IR" sz="1800" b="0" strike="noStrike" spc="-1">
                <a:latin typeface="Arial"/>
              </a:rPr>
              <a:t> امکان پذیر نیست، سوالتون رو حذف کنین...</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267</a:t>
            </a:fld>
            <a:endParaRPr lang="en-US" sz="1200" b="0" strike="noStrike" spc="-1">
              <a:latin typeface="Times New Roman"/>
            </a:endParaRPr>
          </a:p>
        </p:txBody>
      </p:sp>
    </p:spTree>
    <p:extLst>
      <p:ext uri="{BB962C8B-B14F-4D97-AF65-F5344CB8AC3E}">
        <p14:creationId xmlns:p14="http://schemas.microsoft.com/office/powerpoint/2010/main" val="178750287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PlaceHolder 1"/>
          <p:cNvSpPr>
            <a:spLocks noGrp="1" noRot="1" noChangeAspect="1"/>
          </p:cNvSpPr>
          <p:nvPr>
            <p:ph type="sldImg"/>
          </p:nvPr>
        </p:nvSpPr>
        <p:spPr>
          <a:xfrm>
            <a:off x="685800" y="1143000"/>
            <a:ext cx="5486400" cy="3086100"/>
          </a:xfrm>
          <a:prstGeom prst="rect">
            <a:avLst/>
          </a:prstGeom>
          <a:ln w="0">
            <a:noFill/>
          </a:ln>
        </p:spPr>
      </p:sp>
      <p:sp>
        <p:nvSpPr>
          <p:cNvPr id="10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تو فصل های قبل دیدین که اولین دلیل بسته شدن سوال، </a:t>
            </a:r>
            <a:r>
              <a:rPr lang="en-US" sz="1800" b="0" strike="noStrike" spc="-1">
                <a:latin typeface="Comic Sans MS"/>
                <a:ea typeface="Segoe UI"/>
              </a:rPr>
              <a:t>duplicate بودن اونه! </a:t>
            </a:r>
            <a:r>
              <a:rPr lang="fa-IR" sz="1800" b="0" strike="noStrike" spc="-1">
                <a:latin typeface="Comic Sans MS"/>
                <a:ea typeface="Segoe UI"/>
              </a:rPr>
              <a:t> </a:t>
            </a:r>
            <a:r>
              <a:rPr lang="en-US" sz="1800" b="0" strike="noStrike" spc="-1">
                <a:latin typeface="Comic Sans MS"/>
                <a:ea typeface="Segoe UI"/>
              </a:rPr>
              <a:t>پس همین الانش دلیلی خیلی موجهی داریم که خوب یاد بگیریم که چطور باید سوال های مشابه رو پیدا کنیم تا سوال تکراری نپرسیم، علاوه براون خوبه که ما سوال های مشابه رو پیدا کنیم، تا بتونیم در صورت نیاز توی سوال/جوابمون به اون ها ارجاع بدیم! </a:t>
            </a:r>
            <a:r>
              <a:rPr lang="fa-IR" sz="1800" b="0" strike="noStrike" spc="-1">
                <a:latin typeface="Comic Sans MS"/>
                <a:ea typeface="Segoe UI"/>
              </a:rPr>
              <a:t> و از همه مهمتر اگر درست جستجو کنیم ممکنه واقعا سوال خودمون رو پیدا کنیم که کسی قبل از ما پرسیده و اینطوری زودتر به جوابمون میرسیم!</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13" name="PlaceHolder 3"/>
          <p:cNvSpPr>
            <a:spLocks noGrp="1"/>
          </p:cNvSpPr>
          <p:nvPr>
            <p:ph type="sldNum" idx="9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8EDE48-A829-47B1-BEA9-060823945A67}" type="slidenum">
              <a:rPr lang="en-US" sz="1200" b="0" strike="noStrike" spc="-1">
                <a:latin typeface="Times New Roman"/>
              </a:rPr>
              <a:t>268</a:t>
            </a:fld>
            <a:endParaRPr lang="en-US" sz="1200" b="0" strike="noStrike" spc="-1">
              <a:latin typeface="Times New Roman"/>
            </a:endParaRPr>
          </a:p>
        </p:txBody>
      </p:sp>
    </p:spTree>
    <p:extLst>
      <p:ext uri="{BB962C8B-B14F-4D97-AF65-F5344CB8AC3E}">
        <p14:creationId xmlns:p14="http://schemas.microsoft.com/office/powerpoint/2010/main" val="202706500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PlaceHolder 1"/>
          <p:cNvSpPr>
            <a:spLocks noGrp="1" noRot="1" noChangeAspect="1"/>
          </p:cNvSpPr>
          <p:nvPr>
            <p:ph type="sldImg"/>
          </p:nvPr>
        </p:nvSpPr>
        <p:spPr>
          <a:xfrm>
            <a:off x="685800" y="1143000"/>
            <a:ext cx="5486400" cy="3086100"/>
          </a:xfrm>
          <a:prstGeom prst="rect">
            <a:avLst/>
          </a:prstGeom>
          <a:ln w="0">
            <a:noFill/>
          </a:ln>
        </p:spPr>
      </p:sp>
      <p:sp>
        <p:nvSpPr>
          <p:cNvPr id="97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البته خیلی ها فکر میکنن که این کار خیلی ساده اس و هیچ تلاشی برای درست انجام دادنش نمیکنن، یعنی حرفه ای عمل نمیکنن، درنتیجه متاسفانه این بی توجهی، موجب شده که بیش از </a:t>
            </a:r>
            <a:r>
              <a:rPr lang="en-US" sz="1800" b="0" strike="noStrike" spc="-1">
                <a:latin typeface="Comic Sans MS"/>
                <a:cs typeface="B Kamran"/>
              </a:rPr>
              <a:t>600</a:t>
            </a:r>
            <a:r>
              <a:rPr lang="fa-IR" sz="1800" b="0" strike="noStrike" spc="-1">
                <a:latin typeface="Comic Sans MS"/>
                <a:cs typeface="B Kamran"/>
              </a:rPr>
              <a:t>هزارتا سوال تکراری در استک اورفلو پرسیده بشه، که بیش از 100 هزارتاشون امتیاز منفی دریافت کردن و بیش از 400هزارتاشون هم اصلا جوابی دریافت نکردن! تازه اینا مواردی هست که جامعه </a:t>
            </a:r>
            <a:r>
              <a:rPr lang="en-US" sz="1800" b="0" strike="noStrike" spc="-1">
                <a:latin typeface="Comic Sans MS"/>
                <a:cs typeface="B Kamran"/>
              </a:rPr>
              <a:t>Stackoverflow</a:t>
            </a:r>
            <a:r>
              <a:rPr lang="fa-IR" sz="1800" b="0" strike="noStrike" spc="-1">
                <a:latin typeface="Comic Sans MS"/>
                <a:cs typeface="B Kamran"/>
              </a:rPr>
              <a:t> تشخیص داده و اونارو به عنوان </a:t>
            </a:r>
            <a:r>
              <a:rPr lang="en-US" sz="1800" b="0" strike="noStrike" spc="-1">
                <a:latin typeface="Comic Sans MS"/>
                <a:cs typeface="B Kamran"/>
              </a:rPr>
              <a:t>duplicate</a:t>
            </a:r>
            <a:r>
              <a:rPr lang="fa-IR" sz="1800" b="0" strike="noStrike" spc="-1">
                <a:latin typeface="Comic Sans MS"/>
                <a:cs typeface="B Kamran"/>
              </a:rPr>
              <a:t> گزارش کردن، و درواقع تعداد تکراری های بیشتر از این هست متاسفانه!</a:t>
            </a:r>
          </a:p>
          <a:p>
            <a:pPr algn="just" rtl="1">
              <a:lnSpc>
                <a:spcPct val="107000"/>
              </a:lnSpc>
              <a:spcBef>
                <a:spcPts val="799"/>
              </a:spcBef>
              <a:buNone/>
              <a:tabLst>
                <a:tab pos="0" algn="l"/>
              </a:tabLst>
            </a:pPr>
            <a:r>
              <a:rPr lang="fa-IR" sz="1800" b="0" strike="noStrike" spc="-1">
                <a:latin typeface="Comic Sans MS"/>
                <a:cs typeface="B Kamran"/>
              </a:rPr>
              <a:t>اما از اونجایی که هدف این دوره در </a:t>
            </a:r>
            <a:r>
              <a:rPr lang="en-US" sz="1800" b="0" strike="noStrike" spc="-1">
                <a:latin typeface="Comic Sans MS"/>
                <a:cs typeface="B Kamran"/>
              </a:rPr>
              <a:t>CafeDX</a:t>
            </a:r>
            <a:r>
              <a:rPr lang="fa-IR" sz="1800" b="0" strike="noStrike" spc="-1">
                <a:latin typeface="Comic Sans MS"/>
                <a:cs typeface="B Kamran"/>
              </a:rPr>
              <a:t> درواقع </a:t>
            </a:r>
            <a:r>
              <a:rPr lang="en-US" sz="1800" b="0" strike="noStrike" spc="-1">
                <a:latin typeface="Comic Sans MS"/>
                <a:cs typeface="B Kamran"/>
              </a:rPr>
              <a:t>therightway</a:t>
            </a:r>
            <a:r>
              <a:rPr lang="fa-IR" sz="1800" b="0" strike="noStrike" spc="-1">
                <a:latin typeface="Comic Sans MS"/>
                <a:cs typeface="B Kamran"/>
              </a:rPr>
              <a:t> هست، شما باید برای حرفه ای شدن روش درست و اصولیش رو پیش بگیرین تا جزو این دسته از افراد نباشین یا حداقل احتمال اینکه تکراری بپرسین رو به شدت کاهش بدین!</a:t>
            </a:r>
            <a:endParaRPr lang="en-US" sz="1800" b="0" strike="noStrike" spc="-1">
              <a:latin typeface="Arial"/>
            </a:endParaRPr>
          </a:p>
        </p:txBody>
      </p:sp>
      <p:sp>
        <p:nvSpPr>
          <p:cNvPr id="977" name="PlaceHolder 3"/>
          <p:cNvSpPr>
            <a:spLocks noGrp="1"/>
          </p:cNvSpPr>
          <p:nvPr>
            <p:ph type="sldNum" idx="8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2A78397-D036-4ED1-9EEF-3F40D339E63F}" type="slidenum">
              <a:rPr lang="en-US" sz="1200" b="0" strike="noStrike" spc="-1">
                <a:latin typeface="Times New Roman"/>
              </a:rPr>
              <a:t>269</a:t>
            </a:fld>
            <a:endParaRPr lang="en-US"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PlaceHolder 1"/>
          <p:cNvSpPr>
            <a:spLocks noGrp="1" noRot="1" noChangeAspect="1"/>
          </p:cNvSpPr>
          <p:nvPr>
            <p:ph type="sldImg"/>
          </p:nvPr>
        </p:nvSpPr>
        <p:spPr>
          <a:xfrm>
            <a:off x="685800" y="1143000"/>
            <a:ext cx="5486400" cy="3086100"/>
          </a:xfrm>
          <a:prstGeom prst="rect">
            <a:avLst/>
          </a:prstGeom>
          <a:ln w="0">
            <a:noFill/>
          </a:ln>
        </p:spPr>
      </p:sp>
      <p:sp>
        <p:nvSpPr>
          <p:cNvPr id="76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err="1">
                <a:latin typeface="Arial"/>
              </a:rPr>
              <a:t>Stackoverfow</a:t>
            </a:r>
            <a:r>
              <a:rPr lang="en-US" sz="1200" b="0" strike="noStrike" spc="-1" dirty="0">
                <a:latin typeface="Arial"/>
              </a:rPr>
              <a:t> is the largest and most trusted community for all kinds of fields, from web and mobile games to WordPress and Linux and admin systems and many other things. It is a place where anyone who has any question will probably have an answer for it, and a large part of the most expert people. They work here and help each other and share their knowledge!</a:t>
            </a:r>
          </a:p>
          <a:p>
            <a:pPr marL="216000" indent="-216000" algn="l" rtl="0">
              <a:lnSpc>
                <a:spcPct val="100000"/>
              </a:lnSpc>
              <a:buNone/>
            </a:pPr>
            <a:r>
              <a:rPr lang="en-US" sz="1200" b="0" strike="noStrike" spc="-1" dirty="0">
                <a:latin typeface="Arial"/>
              </a:rPr>
              <a:t>Therefore, this can be the first reason that you have a positive and significant activity in such a large community</a:t>
            </a:r>
          </a:p>
        </p:txBody>
      </p:sp>
      <p:sp>
        <p:nvSpPr>
          <p:cNvPr id="770"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AE033DC-9AA9-4B8F-94CF-7449B4ACEAC3}" type="slidenum">
              <a:rPr lang="en-US" sz="1200" b="0" strike="noStrike" spc="-1">
                <a:latin typeface="Times New Roman"/>
              </a:rPr>
              <a:t>27</a:t>
            </a:fld>
            <a:endParaRPr lang="en-US" sz="1200" b="0" strike="noStrike" spc="-1">
              <a:latin typeface="Times New Roman"/>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noRot="1" noChangeAspect="1"/>
          </p:cNvSpPr>
          <p:nvPr>
            <p:ph type="sldImg"/>
          </p:nvPr>
        </p:nvSpPr>
        <p:spPr>
          <a:xfrm>
            <a:off x="685800" y="1143000"/>
            <a:ext cx="5486400" cy="3086100"/>
          </a:xfrm>
          <a:prstGeom prst="rect">
            <a:avLst/>
          </a:prstGeom>
          <a:ln w="0">
            <a:noFill/>
          </a:ln>
        </p:spPr>
      </p:sp>
      <p:sp>
        <p:nvSpPr>
          <p:cNvPr id="9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اولین روش که ساده ترینش و درواقع ناقص ترین هست همون سرچ اصلی </a:t>
            </a:r>
            <a:r>
              <a:rPr lang="en-US" sz="1800" b="0" strike="noStrike" spc="-1">
                <a:latin typeface="Comic Sans MS"/>
                <a:cs typeface="B Kamran"/>
              </a:rPr>
              <a:t>stackover overflow</a:t>
            </a:r>
            <a:r>
              <a:rPr lang="fa-IR" sz="1800" b="0" strike="noStrike" spc="-1">
                <a:latin typeface="Comic Sans MS"/>
                <a:cs typeface="B Kamran"/>
              </a:rPr>
              <a:t> هست، خیلی ها فکر میکنن با سرچ ساده سوالشون تو همین قسمت میتونن به جوابشون دست پیدا کنن، مثلا اینجا ببینین برای سوال</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1" strike="noStrike" spc="-1">
                <a:solidFill>
                  <a:srgbClr val="000000"/>
                </a:solidFill>
                <a:highlight>
                  <a:srgbClr val="FFFF00"/>
                </a:highlight>
                <a:latin typeface="Comic Sans MS"/>
                <a:ea typeface="Segoe UI"/>
              </a:rPr>
              <a:t>What is the difference between test and it in jest?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فقط یک مورد مشابه رو پیدا کرده و 27 مورد دیگه نامرتبط هستند</a:t>
            </a:r>
            <a:endParaRPr lang="en-US" sz="1800" b="0" strike="noStrike" spc="-1">
              <a:latin typeface="Arial"/>
            </a:endParaRPr>
          </a:p>
        </p:txBody>
      </p:sp>
      <p:sp>
        <p:nvSpPr>
          <p:cNvPr id="980" name="PlaceHolder 3"/>
          <p:cNvSpPr>
            <a:spLocks noGrp="1"/>
          </p:cNvSpPr>
          <p:nvPr>
            <p:ph type="sldNum" idx="8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8AF3106-220D-4C82-9A98-87D115304DDA}" type="slidenum">
              <a:rPr lang="en-US" sz="1200" b="0" strike="noStrike" spc="-1">
                <a:latin typeface="Times New Roman"/>
              </a:rPr>
              <a:t>270</a:t>
            </a:fld>
            <a:endParaRPr lang="en-US" sz="1200" b="0" strike="noStrike" spc="-1">
              <a:latin typeface="Times New Roman"/>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PlaceHolder 1"/>
          <p:cNvSpPr>
            <a:spLocks noGrp="1" noRot="1" noChangeAspect="1"/>
          </p:cNvSpPr>
          <p:nvPr>
            <p:ph type="sldImg"/>
          </p:nvPr>
        </p:nvSpPr>
        <p:spPr>
          <a:xfrm>
            <a:off x="685800" y="1143000"/>
            <a:ext cx="5486400" cy="3086100"/>
          </a:xfrm>
          <a:prstGeom prst="rect">
            <a:avLst/>
          </a:prstGeom>
          <a:ln w="0">
            <a:noFill/>
          </a:ln>
        </p:spPr>
      </p:sp>
      <p:sp>
        <p:nvSpPr>
          <p:cNvPr id="9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درحالی که وقتی درست سرچ کنیم میبینیم که </a:t>
            </a:r>
            <a:r>
              <a:rPr lang="en-US" sz="2000" b="0" strike="noStrike" spc="-1">
                <a:latin typeface="Arial"/>
              </a:rPr>
              <a:t>4</a:t>
            </a:r>
            <a:r>
              <a:rPr lang="fa-IR" sz="2000" b="0" strike="noStrike" spc="-1">
                <a:latin typeface="Arial"/>
              </a:rPr>
              <a:t>تا سوال مشابه تو این مجموعه کلمات وجود دارن که ممکنه جواب ما توشون وجود داشته باشه! واگر دقت کنین میبینین دوتا سوال دقیقا عنوان کاملا تکراری دارن! این یعنی خیلی ازافراد نمیدونن که چطور جستجو کنن و سوال تکراری نپرسن! و حتی اگر باز دقت کنین سوالا بسته نشدن! یعنی جامعه </a:t>
            </a:r>
            <a:r>
              <a:rPr lang="en-US" sz="2000" b="0" strike="noStrike" spc="-1">
                <a:latin typeface="Arial"/>
              </a:rPr>
              <a:t>Stackoverflow هم </a:t>
            </a:r>
            <a:r>
              <a:rPr lang="fa-IR" sz="2000" b="0" strike="noStrike" spc="-1">
                <a:latin typeface="Arial"/>
              </a:rPr>
              <a:t>طبیعتا خیلی هاشون نمیتونن درست پیدا کنن یا اصلا وقتشو ندارن که همه بیان سوال شما رو جستجو کنن تاببینن که تکراری هست یا نه، بنابراین ما خودمون باید سعی کنیم که این موارد رعایت کنیم تا محیط تمیز تر متمرکزتر و بهتری برای سوال جواب ایجاد کنیم، </a:t>
            </a:r>
            <a:endParaRPr lang="en-US" sz="2000" b="0" strike="noStrike" spc="-1">
              <a:latin typeface="Arial"/>
            </a:endParaRPr>
          </a:p>
        </p:txBody>
      </p:sp>
      <p:sp>
        <p:nvSpPr>
          <p:cNvPr id="983" name="PlaceHolder 3"/>
          <p:cNvSpPr>
            <a:spLocks noGrp="1"/>
          </p:cNvSpPr>
          <p:nvPr>
            <p:ph type="sldNum" idx="8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69E23A2-623D-46DE-93D3-44AE07781CFB}" type="slidenum">
              <a:rPr lang="en-US" sz="1200" b="0" strike="noStrike" spc="-1">
                <a:latin typeface="Times New Roman"/>
              </a:rPr>
              <a:t>271</a:t>
            </a:fld>
            <a:endParaRPr lang="en-US" sz="1200" b="0" strike="noStrike" spc="-1">
              <a:latin typeface="Times New Roman"/>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PlaceHolder 1"/>
          <p:cNvSpPr>
            <a:spLocks noGrp="1" noRot="1" noChangeAspect="1"/>
          </p:cNvSpPr>
          <p:nvPr>
            <p:ph type="sldImg"/>
          </p:nvPr>
        </p:nvSpPr>
        <p:spPr>
          <a:xfrm>
            <a:off x="685800" y="1143000"/>
            <a:ext cx="5486400" cy="3086100"/>
          </a:xfrm>
          <a:prstGeom prst="rect">
            <a:avLst/>
          </a:prstGeom>
          <a:ln w="0">
            <a:noFill/>
          </a:ln>
        </p:spPr>
      </p:sp>
      <p:sp>
        <p:nvSpPr>
          <p:cNvPr id="9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البته همیشه هم اینطوری نیست که سوالاتتون صرفا بسته شن! مثلا اینجا مبینین که نه تنها سوالشون بخاطر </a:t>
            </a:r>
            <a:r>
              <a:rPr lang="en-US" sz="2000" b="0" strike="noStrike" spc="-1">
                <a:latin typeface="Arial"/>
              </a:rPr>
              <a:t>duplicate بودن </a:t>
            </a:r>
            <a:r>
              <a:rPr lang="fa-IR" sz="2000" b="0" strike="noStrike" spc="-1">
                <a:latin typeface="Arial"/>
              </a:rPr>
              <a:t>بسته شده، </a:t>
            </a:r>
            <a:r>
              <a:rPr lang="en-US" sz="2000" b="0" strike="noStrike" spc="-1">
                <a:latin typeface="Arial"/>
              </a:rPr>
              <a:t>بلکه کلی Downvote هم گرفتن! پس حواستونو جمع کنین و به این فکر نکنین که صرفا به هوای ا</a:t>
            </a:r>
            <a:r>
              <a:rPr lang="fa-IR" sz="2000" b="0" strike="noStrike" spc="-1">
                <a:latin typeface="Arial"/>
              </a:rPr>
              <a:t>م</a:t>
            </a:r>
            <a:r>
              <a:rPr lang="en-US" sz="2000" b="0" strike="noStrike" spc="-1">
                <a:latin typeface="Arial"/>
              </a:rPr>
              <a:t>ت</a:t>
            </a:r>
            <a:r>
              <a:rPr lang="fa-IR" sz="2000" b="0" strike="noStrike" spc="-1">
                <a:latin typeface="Arial"/>
              </a:rPr>
              <a:t>ی</a:t>
            </a:r>
            <a:r>
              <a:rPr lang="en-US" sz="2000" b="0" strike="noStrike" spc="-1">
                <a:latin typeface="Arial"/>
              </a:rPr>
              <a:t>از گی</a:t>
            </a:r>
            <a:r>
              <a:rPr lang="fa-IR" sz="2000" b="0" strike="noStrike" spc="-1">
                <a:latin typeface="Arial"/>
              </a:rPr>
              <a:t>ر</a:t>
            </a:r>
            <a:r>
              <a:rPr lang="en-US" sz="2000" b="0" strike="noStrike" spc="-1">
                <a:latin typeface="Arial"/>
              </a:rPr>
              <a:t>ی برین سوال تکراری بپرسین که واقعا کار نادرستیه مگر </a:t>
            </a:r>
            <a:r>
              <a:rPr lang="fa-IR" sz="2000" b="0" strike="noStrike" spc="-1">
                <a:latin typeface="Arial"/>
              </a:rPr>
              <a:t>اینکه </a:t>
            </a:r>
            <a:r>
              <a:rPr lang="en-US" sz="2000" b="0" strike="noStrike" spc="-1">
                <a:latin typeface="Arial"/>
              </a:rPr>
              <a:t>واقعا سرچ کردین و نتونستین پیدا کنین که د</a:t>
            </a:r>
            <a:r>
              <a:rPr lang="fa-IR" sz="2000" b="0" strike="noStrike" spc="-1">
                <a:latin typeface="Arial"/>
              </a:rPr>
              <a:t>ا</a:t>
            </a:r>
            <a:r>
              <a:rPr lang="en-US" sz="2000" b="0" strike="noStrike" spc="-1">
                <a:latin typeface="Arial"/>
              </a:rPr>
              <a:t>ستانش متفاوته!</a:t>
            </a:r>
            <a:endParaRPr lang="fa-IR" sz="2000" b="0" strike="noStrike" spc="-1">
              <a:latin typeface="Arial"/>
            </a:endParaRPr>
          </a:p>
        </p:txBody>
      </p:sp>
      <p:sp>
        <p:nvSpPr>
          <p:cNvPr id="986" name="PlaceHolder 3"/>
          <p:cNvSpPr>
            <a:spLocks noGrp="1"/>
          </p:cNvSpPr>
          <p:nvPr>
            <p:ph type="sldNum" idx="8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70800B6-A07A-4C83-9280-E75DF1F2416C}" type="slidenum">
              <a:rPr lang="en-US" sz="1200" b="0" strike="noStrike" spc="-1">
                <a:latin typeface="Times New Roman"/>
              </a:rPr>
              <a:t>272</a:t>
            </a:fld>
            <a:endParaRPr lang="en-US" sz="1200" b="0" strike="noStrike" spc="-1">
              <a:latin typeface="Times New Roman"/>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PlaceHolder 1"/>
          <p:cNvSpPr>
            <a:spLocks noGrp="1" noRot="1" noChangeAspect="1"/>
          </p:cNvSpPr>
          <p:nvPr>
            <p:ph type="sldImg"/>
          </p:nvPr>
        </p:nvSpPr>
        <p:spPr>
          <a:xfrm>
            <a:off x="685800" y="1143000"/>
            <a:ext cx="5486400" cy="3086100"/>
          </a:xfrm>
          <a:prstGeom prst="rect">
            <a:avLst/>
          </a:prstGeom>
          <a:ln w="0">
            <a:noFill/>
          </a:ln>
        </p:spPr>
      </p:sp>
      <p:sp>
        <p:nvSpPr>
          <p:cNvPr id="9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 اما مورد دوم که یکی از بهترین راه ها برای پیدا کردن سوال های مشابه هست، جستجو از طریق بخش </a:t>
            </a:r>
            <a:r>
              <a:rPr lang="en-US" sz="2000" b="0" strike="noStrike" spc="-1">
                <a:latin typeface="Arial"/>
              </a:rPr>
              <a:t>ask question</a:t>
            </a:r>
            <a:r>
              <a:rPr lang="fa-IR" sz="2000" b="0" strike="noStrike" spc="-1">
                <a:latin typeface="Arial"/>
              </a:rPr>
              <a:t> هست، یعنی روی دکمه </a:t>
            </a:r>
            <a:r>
              <a:rPr lang="en-US" sz="2000" b="0" strike="noStrike" spc="-1">
                <a:latin typeface="Arial"/>
              </a:rPr>
              <a:t>Ask Question بزن</a:t>
            </a:r>
            <a:r>
              <a:rPr lang="fa-IR" sz="2000" b="0" strike="noStrike" spc="-1">
                <a:latin typeface="Arial"/>
              </a:rPr>
              <a:t>ین</a:t>
            </a:r>
            <a:r>
              <a:rPr lang="en-US" sz="2000" b="0" strike="noStrike" spc="-1">
                <a:latin typeface="Arial"/>
              </a:rPr>
              <a:t>، بعد </a:t>
            </a:r>
            <a:r>
              <a:rPr lang="fa-IR" sz="2000" b="0" strike="noStrike" spc="-1">
                <a:latin typeface="Arial"/>
              </a:rPr>
              <a:t>عنوان </a:t>
            </a:r>
            <a:r>
              <a:rPr lang="en-US" sz="2000" b="0" strike="noStrike" spc="-1">
                <a:latin typeface="Arial"/>
              </a:rPr>
              <a:t>سوال مدنظرتو</a:t>
            </a:r>
            <a:r>
              <a:rPr lang="fa-IR" sz="2000" b="0" strike="noStrike" spc="-1">
                <a:latin typeface="Arial"/>
              </a:rPr>
              <a:t>نو</a:t>
            </a:r>
            <a:r>
              <a:rPr lang="en-US" sz="2000" b="0" strike="noStrike" spc="-1">
                <a:latin typeface="Arial"/>
              </a:rPr>
              <a:t> اینجا </a:t>
            </a:r>
            <a:r>
              <a:rPr lang="fa-IR" sz="2000" b="0" strike="noStrike" spc="-1">
                <a:latin typeface="Arial"/>
              </a:rPr>
              <a:t>بنویسین</a:t>
            </a:r>
            <a:r>
              <a:rPr lang="en-US" sz="2000" b="0" strike="noStrike" spc="-1">
                <a:latin typeface="Arial"/>
              </a:rPr>
              <a:t>، تو این لیستی 25</a:t>
            </a:r>
            <a:r>
              <a:rPr lang="fa-IR" sz="2000" b="0" strike="noStrike" spc="-1">
                <a:latin typeface="Arial"/>
              </a:rPr>
              <a:t>تایی که میاره جستجوی دقیق تر و تمیز تری رو نسبت به </a:t>
            </a:r>
            <a:r>
              <a:rPr lang="en-US" sz="2000" b="0" strike="noStrike" spc="-1">
                <a:latin typeface="Arial"/>
              </a:rPr>
              <a:t>main searchbar</a:t>
            </a:r>
            <a:r>
              <a:rPr lang="fa-IR" sz="2000" b="0" strike="noStrike" spc="-1">
                <a:latin typeface="Arial"/>
              </a:rPr>
              <a:t> ارائه میده، میبینین که اینجا 3تا از اون 4تا مورد رو قشنگ پیدا کرده و بهمون نشون داده، البته بین این سه تا چندتا سوال دیگه بود، که من برای جا شدن تو تصویر اونارو حذف کردم تا شما راحتتر ببینین! </a:t>
            </a:r>
          </a:p>
          <a:p>
            <a:pPr algn="just" rtl="1">
              <a:lnSpc>
                <a:spcPct val="107000"/>
              </a:lnSpc>
              <a:spcBef>
                <a:spcPts val="799"/>
              </a:spcBef>
              <a:buNone/>
              <a:tabLst>
                <a:tab pos="0" algn="l"/>
              </a:tabLst>
            </a:pPr>
            <a:r>
              <a:rPr lang="fa-IR" sz="2000" b="0" strike="noStrike" spc="-1">
                <a:latin typeface="Arial"/>
              </a:rPr>
              <a:t>پیشنهادمم اینه اگر سوالتونو تو بخش </a:t>
            </a:r>
            <a:r>
              <a:rPr lang="en-US" sz="2000" b="0" strike="noStrike" spc="-1">
                <a:latin typeface="Arial"/>
              </a:rPr>
              <a:t>main search bar پیدا نکردین بیاین انجا بنویسین تا سریعتر به نتیجه برسین، اگر اینجا نبود برین سراغ روش بعدی...</a:t>
            </a:r>
          </a:p>
        </p:txBody>
      </p:sp>
      <p:sp>
        <p:nvSpPr>
          <p:cNvPr id="989" name="PlaceHolder 3"/>
          <p:cNvSpPr>
            <a:spLocks noGrp="1"/>
          </p:cNvSpPr>
          <p:nvPr>
            <p:ph type="sldNum" idx="8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1A44A75-64BC-44F9-ACDB-2256325BF3FC}" type="slidenum">
              <a:rPr lang="en-US" sz="1200" b="0" strike="noStrike" spc="-1">
                <a:latin typeface="Times New Roman"/>
              </a:rPr>
              <a:t>273</a:t>
            </a:fld>
            <a:endParaRPr lang="en-US" sz="1200" b="0" strike="noStrike" spc="-1">
              <a:latin typeface="Times New Roman"/>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PlaceHolder 1"/>
          <p:cNvSpPr>
            <a:spLocks noGrp="1" noRot="1" noChangeAspect="1"/>
          </p:cNvSpPr>
          <p:nvPr>
            <p:ph type="sldImg"/>
          </p:nvPr>
        </p:nvSpPr>
        <p:spPr>
          <a:xfrm>
            <a:off x="685800" y="1143000"/>
            <a:ext cx="5486400" cy="3086100"/>
          </a:xfrm>
          <a:prstGeom prst="rect">
            <a:avLst/>
          </a:prstGeom>
          <a:ln w="0">
            <a:noFill/>
          </a:ln>
        </p:spPr>
      </p:sp>
      <p:sp>
        <p:nvSpPr>
          <p:cNvPr id="9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dirty="0">
                <a:latin typeface="Arial"/>
              </a:rPr>
              <a:t>مورد سوم جستجوی پیشرفته در </a:t>
            </a:r>
            <a:r>
              <a:rPr lang="en-US" sz="2000" b="0" strike="noStrike" spc="-1" dirty="0" err="1">
                <a:latin typeface="Arial"/>
              </a:rPr>
              <a:t>stackoverflow</a:t>
            </a:r>
            <a:r>
              <a:rPr lang="fa-IR" sz="2000" b="0" strike="noStrike" spc="-1" dirty="0">
                <a:latin typeface="Arial"/>
              </a:rPr>
              <a:t> هست، </a:t>
            </a:r>
          </a:p>
          <a:p>
            <a:pPr algn="just" rtl="1">
              <a:lnSpc>
                <a:spcPct val="107000"/>
              </a:lnSpc>
              <a:spcBef>
                <a:spcPts val="799"/>
              </a:spcBef>
              <a:buNone/>
              <a:tabLst>
                <a:tab pos="0" algn="l"/>
              </a:tabLst>
            </a:pPr>
            <a:r>
              <a:rPr lang="en-US" sz="2000" b="0" strike="noStrike" spc="-1" dirty="0">
                <a:latin typeface="Arial"/>
              </a:rPr>
              <a:t>	</a:t>
            </a:r>
            <a:r>
              <a:rPr lang="en-US" sz="1800" b="0" strike="noStrike" spc="-1" dirty="0" err="1">
                <a:latin typeface="Comic Sans MS"/>
                <a:ea typeface="Segoe UI"/>
              </a:rPr>
              <a:t>Stackoverflow</a:t>
            </a:r>
            <a:r>
              <a:rPr lang="en-US" sz="1800" b="0" strike="noStrike" spc="-1" dirty="0">
                <a:latin typeface="Comic Sans MS"/>
                <a:ea typeface="Segoe UI"/>
              </a:rPr>
              <a:t> </a:t>
            </a:r>
            <a:r>
              <a:rPr lang="en-US" sz="1800" b="0" strike="noStrike" spc="-1" dirty="0" err="1">
                <a:latin typeface="Comic Sans MS"/>
                <a:ea typeface="Segoe UI"/>
              </a:rPr>
              <a:t>یه</a:t>
            </a:r>
            <a:r>
              <a:rPr lang="en-US" sz="1800" b="0" strike="noStrike" spc="-1" dirty="0">
                <a:latin typeface="Comic Sans MS"/>
                <a:ea typeface="Segoe UI"/>
              </a:rPr>
              <a:t> </a:t>
            </a:r>
            <a:r>
              <a:rPr lang="en-US" sz="1800" b="0" strike="noStrike" spc="-1" dirty="0" err="1">
                <a:latin typeface="Comic Sans MS"/>
                <a:ea typeface="Segoe UI"/>
              </a:rPr>
              <a:t>لیستی</a:t>
            </a:r>
            <a:r>
              <a:rPr lang="en-US" sz="1800" b="0" strike="noStrike" spc="-1" dirty="0">
                <a:latin typeface="Comic Sans MS"/>
                <a:ea typeface="Segoe UI"/>
              </a:rPr>
              <a:t> </a:t>
            </a:r>
            <a:r>
              <a:rPr lang="en-US" sz="1800" b="0" strike="noStrike" spc="-1" dirty="0" err="1">
                <a:latin typeface="Comic Sans MS"/>
                <a:ea typeface="Segoe UI"/>
              </a:rPr>
              <a:t>از</a:t>
            </a:r>
            <a:r>
              <a:rPr lang="en-US" sz="1800" b="0" strike="noStrike" spc="-1" dirty="0">
                <a:latin typeface="Comic Sans MS"/>
                <a:ea typeface="Segoe UI"/>
              </a:rPr>
              <a:t> </a:t>
            </a:r>
            <a:r>
              <a:rPr lang="en-US" sz="1800" b="0" strike="noStrike" spc="-1" dirty="0" err="1">
                <a:latin typeface="Comic Sans MS"/>
                <a:ea typeface="Segoe UI"/>
              </a:rPr>
              <a:t>عملگرهای</a:t>
            </a:r>
            <a:r>
              <a:rPr lang="en-US" sz="1800" b="0" strike="noStrike" spc="-1" dirty="0">
                <a:latin typeface="Comic Sans MS"/>
                <a:ea typeface="Segoe UI"/>
              </a:rPr>
              <a:t> </a:t>
            </a:r>
            <a:r>
              <a:rPr lang="en-US" sz="1800" b="0" strike="noStrike" spc="-1" dirty="0" err="1">
                <a:latin typeface="Comic Sans MS"/>
                <a:ea typeface="Segoe UI"/>
              </a:rPr>
              <a:t>جستجو</a:t>
            </a:r>
            <a:r>
              <a:rPr lang="en-US" sz="1800" b="0" strike="noStrike" spc="-1" dirty="0">
                <a:latin typeface="Comic Sans MS"/>
                <a:ea typeface="Segoe UI"/>
              </a:rPr>
              <a:t> </a:t>
            </a:r>
            <a:r>
              <a:rPr lang="en-US" sz="1800" b="0" strike="noStrike" spc="-1" dirty="0" err="1">
                <a:latin typeface="Comic Sans MS"/>
                <a:ea typeface="Segoe UI"/>
              </a:rPr>
              <a:t>پیشرفته</a:t>
            </a:r>
            <a:r>
              <a:rPr lang="en-US" sz="1800" b="0" strike="noStrike" spc="-1" dirty="0">
                <a:latin typeface="Comic Sans MS"/>
                <a:ea typeface="Segoe UI"/>
              </a:rPr>
              <a:t> </a:t>
            </a:r>
            <a:r>
              <a:rPr lang="fa-IR" sz="1800" b="0" strike="noStrike" spc="-1" dirty="0">
                <a:latin typeface="Comic Sans MS"/>
                <a:ea typeface="Segoe UI"/>
              </a:rPr>
              <a:t>مثل </a:t>
            </a:r>
          </a:p>
          <a:p>
            <a:pPr algn="just" rtl="1">
              <a:lnSpc>
                <a:spcPct val="107000"/>
              </a:lnSpc>
              <a:spcBef>
                <a:spcPts val="799"/>
              </a:spcBef>
              <a:buNone/>
              <a:tabLst>
                <a:tab pos="0" algn="l"/>
              </a:tabLst>
            </a:pPr>
            <a:r>
              <a:rPr lang="en-US" sz="1800" b="0" strike="noStrike" spc="-1" dirty="0">
                <a:latin typeface="Comic Sans MS"/>
                <a:ea typeface="Segoe UI"/>
              </a:rPr>
              <a:t>Tags</a:t>
            </a:r>
          </a:p>
          <a:p>
            <a:pPr algn="just" rtl="1">
              <a:lnSpc>
                <a:spcPct val="107000"/>
              </a:lnSpc>
              <a:spcBef>
                <a:spcPts val="799"/>
              </a:spcBef>
              <a:buNone/>
              <a:tabLst>
                <a:tab pos="0" algn="l"/>
              </a:tabLst>
            </a:pPr>
            <a:r>
              <a:rPr lang="en-US" sz="1800" b="0" strike="noStrike" spc="-1" dirty="0">
                <a:latin typeface="Comic Sans MS"/>
                <a:ea typeface="Segoe UI"/>
              </a:rPr>
              <a:t>Exact</a:t>
            </a:r>
            <a:endParaRPr lang="fa-IR" sz="1800" b="0" strike="noStrike" spc="-1" dirty="0">
              <a:latin typeface="Comic Sans MS"/>
              <a:ea typeface="Segoe UI"/>
            </a:endParaRPr>
          </a:p>
          <a:p>
            <a:pPr algn="just" rtl="1">
              <a:lnSpc>
                <a:spcPct val="107000"/>
              </a:lnSpc>
              <a:spcBef>
                <a:spcPts val="799"/>
              </a:spcBef>
              <a:buNone/>
              <a:tabLst>
                <a:tab pos="0" algn="l"/>
              </a:tabLst>
            </a:pPr>
            <a:r>
              <a:rPr lang="en-US" sz="1800" b="0" strike="noStrike" spc="-1" dirty="0">
                <a:latin typeface="Comic Sans MS"/>
                <a:ea typeface="Segoe UI"/>
              </a:rPr>
              <a:t>Author</a:t>
            </a:r>
          </a:p>
          <a:p>
            <a:pPr algn="just" rtl="1">
              <a:lnSpc>
                <a:spcPct val="107000"/>
              </a:lnSpc>
              <a:spcBef>
                <a:spcPts val="799"/>
              </a:spcBef>
              <a:buNone/>
              <a:tabLst>
                <a:tab pos="0" algn="l"/>
              </a:tabLst>
            </a:pPr>
            <a:r>
              <a:rPr lang="en-US" sz="1800" b="0" strike="noStrike" spc="-1" dirty="0">
                <a:latin typeface="Comic Sans MS"/>
                <a:ea typeface="Segoe UI"/>
              </a:rPr>
              <a:t>Score</a:t>
            </a:r>
            <a:r>
              <a:rPr lang="fa-IR" sz="1800" b="0" strike="noStrike" spc="-1" dirty="0">
                <a:latin typeface="Comic Sans MS"/>
                <a:ea typeface="Segoe UI"/>
              </a:rPr>
              <a:t> </a:t>
            </a:r>
          </a:p>
          <a:p>
            <a:pPr algn="just" rtl="1">
              <a:lnSpc>
                <a:spcPct val="107000"/>
              </a:lnSpc>
              <a:spcBef>
                <a:spcPts val="799"/>
              </a:spcBef>
              <a:buNone/>
              <a:tabLst>
                <a:tab pos="0" algn="l"/>
              </a:tabLst>
            </a:pPr>
            <a:r>
              <a:rPr lang="en-US" sz="1800" b="0" strike="noStrike" spc="-1" dirty="0">
                <a:latin typeface="Comic Sans MS"/>
                <a:ea typeface="Segoe UI"/>
              </a:rPr>
              <a:t>Answers</a:t>
            </a:r>
          </a:p>
          <a:p>
            <a:pPr algn="just" rtl="1">
              <a:lnSpc>
                <a:spcPct val="107000"/>
              </a:lnSpc>
              <a:spcBef>
                <a:spcPts val="799"/>
              </a:spcBef>
              <a:buNone/>
              <a:tabLst>
                <a:tab pos="0" algn="l"/>
              </a:tabLst>
            </a:pPr>
            <a:r>
              <a:rPr lang="en-US" sz="1800" b="0" strike="noStrike" spc="-1" dirty="0">
                <a:latin typeface="Comic Sans MS"/>
                <a:ea typeface="Segoe UI"/>
              </a:rPr>
              <a:t>Views </a:t>
            </a:r>
            <a:r>
              <a:rPr lang="fa-IR" sz="1800" b="0" strike="noStrike" spc="-1" dirty="0">
                <a:latin typeface="Comic Sans MS"/>
                <a:ea typeface="Segoe UI"/>
              </a:rPr>
              <a:t> و</a:t>
            </a:r>
          </a:p>
          <a:p>
            <a:pPr algn="just" rtl="1">
              <a:lnSpc>
                <a:spcPct val="107000"/>
              </a:lnSpc>
              <a:spcBef>
                <a:spcPts val="799"/>
              </a:spcBef>
              <a:buNone/>
              <a:tabLst>
                <a:tab pos="0" algn="l"/>
              </a:tabLst>
            </a:pPr>
            <a:r>
              <a:rPr lang="fa-IR" sz="1800" b="0" strike="noStrike" spc="-1" dirty="0">
                <a:latin typeface="Comic Sans MS"/>
                <a:ea typeface="Segoe UI"/>
              </a:rPr>
              <a:t>کلی عملگرهای دیگه </a:t>
            </a:r>
            <a:r>
              <a:rPr lang="en-US" sz="1800" b="0" strike="noStrike" spc="-1" dirty="0" err="1">
                <a:latin typeface="Comic Sans MS"/>
                <a:ea typeface="Segoe UI"/>
              </a:rPr>
              <a:t>رو</a:t>
            </a:r>
            <a:r>
              <a:rPr lang="en-US" sz="1800" b="0" strike="noStrike" spc="-1" dirty="0">
                <a:latin typeface="Comic Sans MS"/>
                <a:ea typeface="Segoe UI"/>
              </a:rPr>
              <a:t> </a:t>
            </a:r>
            <a:r>
              <a:rPr lang="en-US" sz="1800" b="0" strike="noStrike" spc="-1" dirty="0" err="1">
                <a:latin typeface="Comic Sans MS"/>
                <a:ea typeface="Segoe UI"/>
              </a:rPr>
              <a:t>برای</a:t>
            </a:r>
            <a:r>
              <a:rPr lang="en-US" sz="1800" b="0" strike="noStrike" spc="-1" dirty="0">
                <a:latin typeface="Comic Sans MS"/>
                <a:ea typeface="Segoe UI"/>
              </a:rPr>
              <a:t> </a:t>
            </a:r>
            <a:r>
              <a:rPr lang="en-US" sz="1800" b="0" strike="noStrike" spc="-1" dirty="0" err="1">
                <a:latin typeface="Comic Sans MS"/>
                <a:ea typeface="Segoe UI"/>
              </a:rPr>
              <a:t>کاربراش</a:t>
            </a:r>
            <a:r>
              <a:rPr lang="en-US" sz="1800" b="0" strike="noStrike" spc="-1" dirty="0">
                <a:latin typeface="Comic Sans MS"/>
                <a:ea typeface="Segoe UI"/>
              </a:rPr>
              <a:t> </a:t>
            </a:r>
            <a:r>
              <a:rPr lang="en-US" sz="1800" b="0" strike="noStrike" spc="-1" dirty="0" err="1">
                <a:latin typeface="Comic Sans MS"/>
                <a:ea typeface="Segoe UI"/>
              </a:rPr>
              <a:t>فراهم</a:t>
            </a:r>
            <a:r>
              <a:rPr lang="en-US" sz="1800" b="0" strike="noStrike" spc="-1" dirty="0">
                <a:latin typeface="Comic Sans MS"/>
                <a:ea typeface="Segoe UI"/>
              </a:rPr>
              <a:t> </a:t>
            </a:r>
            <a:r>
              <a:rPr lang="en-US" sz="1800" b="0" strike="noStrike" spc="-1" dirty="0" err="1">
                <a:latin typeface="Comic Sans MS"/>
                <a:ea typeface="Segoe UI"/>
              </a:rPr>
              <a:t>کرده</a:t>
            </a:r>
            <a:r>
              <a:rPr lang="en-US" sz="1800" b="0" strike="noStrike" spc="-1" dirty="0">
                <a:latin typeface="Comic Sans MS"/>
                <a:ea typeface="Segoe UI"/>
              </a:rPr>
              <a:t> </a:t>
            </a:r>
            <a:r>
              <a:rPr lang="en-US" sz="1800" b="0" strike="noStrike" spc="-1" dirty="0" err="1">
                <a:latin typeface="Comic Sans MS"/>
                <a:ea typeface="Segoe UI"/>
              </a:rPr>
              <a:t>تا</a:t>
            </a:r>
            <a:r>
              <a:rPr lang="en-US" sz="1800" b="0" strike="noStrike" spc="-1" dirty="0">
                <a:latin typeface="Comic Sans MS"/>
                <a:ea typeface="Segoe UI"/>
              </a:rPr>
              <a:t> </a:t>
            </a:r>
            <a:r>
              <a:rPr lang="en-US" sz="1800" b="0" strike="noStrike" spc="-1" dirty="0" err="1">
                <a:latin typeface="Comic Sans MS"/>
                <a:ea typeface="Segoe UI"/>
              </a:rPr>
              <a:t>درصورت</a:t>
            </a:r>
            <a:r>
              <a:rPr lang="en-US" sz="1800" b="0" strike="noStrike" spc="-1" dirty="0">
                <a:latin typeface="Comic Sans MS"/>
                <a:ea typeface="Segoe UI"/>
              </a:rPr>
              <a:t> </a:t>
            </a:r>
            <a:r>
              <a:rPr lang="en-US" sz="1800" b="0" strike="noStrike" spc="-1" dirty="0" err="1">
                <a:latin typeface="Comic Sans MS"/>
                <a:ea typeface="Segoe UI"/>
              </a:rPr>
              <a:t>نیاز</a:t>
            </a:r>
            <a:r>
              <a:rPr lang="en-US" sz="1800" b="0" strike="noStrike" spc="-1" dirty="0">
                <a:latin typeface="Comic Sans MS"/>
                <a:ea typeface="Segoe UI"/>
              </a:rPr>
              <a:t> </a:t>
            </a:r>
            <a:r>
              <a:rPr lang="en-US" sz="1800" b="0" strike="noStrike" spc="-1" dirty="0" err="1">
                <a:latin typeface="Comic Sans MS"/>
                <a:ea typeface="Segoe UI"/>
              </a:rPr>
              <a:t>به</a:t>
            </a:r>
            <a:r>
              <a:rPr lang="en-US" sz="1800" b="0" strike="noStrike" spc="-1" dirty="0">
                <a:latin typeface="Comic Sans MS"/>
                <a:ea typeface="Segoe UI"/>
              </a:rPr>
              <a:t> </a:t>
            </a:r>
            <a:r>
              <a:rPr lang="en-US" sz="1800" b="0" strike="noStrike" spc="-1" dirty="0" err="1">
                <a:latin typeface="Comic Sans MS"/>
                <a:ea typeface="Segoe UI"/>
              </a:rPr>
              <a:t>جستجوی</a:t>
            </a:r>
            <a:r>
              <a:rPr lang="en-US" sz="1800" b="0" strike="noStrike" spc="-1" dirty="0">
                <a:latin typeface="Comic Sans MS"/>
                <a:ea typeface="Segoe UI"/>
              </a:rPr>
              <a:t> </a:t>
            </a:r>
            <a:r>
              <a:rPr lang="en-US" sz="1800" b="0" strike="noStrike" spc="-1" dirty="0" err="1">
                <a:latin typeface="Comic Sans MS"/>
                <a:ea typeface="Segoe UI"/>
              </a:rPr>
              <a:t>عبارت</a:t>
            </a:r>
            <a:r>
              <a:rPr lang="en-US" sz="1800" b="0" strike="noStrike" spc="-1" dirty="0">
                <a:latin typeface="Comic Sans MS"/>
                <a:ea typeface="Segoe UI"/>
              </a:rPr>
              <a:t> </a:t>
            </a:r>
            <a:r>
              <a:rPr lang="en-US" sz="1800" b="0" strike="noStrike" spc="-1" dirty="0" err="1">
                <a:latin typeface="Comic Sans MS"/>
                <a:ea typeface="Segoe UI"/>
              </a:rPr>
              <a:t>خاصی</a:t>
            </a:r>
            <a:r>
              <a:rPr lang="en-US" sz="1800" b="0" strike="noStrike" spc="-1" dirty="0">
                <a:latin typeface="Comic Sans MS"/>
                <a:ea typeface="Segoe UI"/>
              </a:rPr>
              <a:t>، </a:t>
            </a:r>
            <a:r>
              <a:rPr lang="en-US" sz="1800" b="0" strike="noStrike" spc="-1" dirty="0" err="1">
                <a:latin typeface="Comic Sans MS"/>
                <a:ea typeface="Segoe UI"/>
              </a:rPr>
              <a:t>تگ</a:t>
            </a:r>
            <a:r>
              <a:rPr lang="en-US" sz="1800" b="0" strike="noStrike" spc="-1" dirty="0">
                <a:latin typeface="Comic Sans MS"/>
                <a:ea typeface="Segoe UI"/>
              </a:rPr>
              <a:t> </a:t>
            </a:r>
            <a:r>
              <a:rPr lang="en-US" sz="1800" b="0" strike="noStrike" spc="-1" dirty="0" err="1">
                <a:latin typeface="Comic Sans MS"/>
                <a:ea typeface="Segoe UI"/>
              </a:rPr>
              <a:t>خاصی</a:t>
            </a:r>
            <a:r>
              <a:rPr lang="en-US" sz="1800" b="0" strike="noStrike" spc="-1" dirty="0">
                <a:latin typeface="Comic Sans MS"/>
                <a:ea typeface="Segoe UI"/>
              </a:rPr>
              <a:t> و... </a:t>
            </a:r>
            <a:r>
              <a:rPr lang="en-US" sz="1800" b="0" strike="noStrike" spc="-1" dirty="0" err="1">
                <a:latin typeface="Comic Sans MS"/>
                <a:ea typeface="Segoe UI"/>
              </a:rPr>
              <a:t>بتونیم</a:t>
            </a:r>
            <a:r>
              <a:rPr lang="en-US" sz="1800" b="0" strike="noStrike" spc="-1" dirty="0">
                <a:latin typeface="Comic Sans MS"/>
                <a:ea typeface="Segoe UI"/>
              </a:rPr>
              <a:t> </a:t>
            </a:r>
            <a:r>
              <a:rPr lang="en-US" sz="1800" b="0" strike="noStrike" spc="-1" dirty="0" err="1">
                <a:latin typeface="Comic Sans MS"/>
                <a:ea typeface="Segoe UI"/>
              </a:rPr>
              <a:t>با</a:t>
            </a:r>
            <a:r>
              <a:rPr lang="en-US" sz="1800" b="0" strike="noStrike" spc="-1" dirty="0">
                <a:latin typeface="Comic Sans MS"/>
                <a:ea typeface="Segoe UI"/>
              </a:rPr>
              <a:t> </a:t>
            </a:r>
            <a:r>
              <a:rPr lang="en-US" sz="1800" b="0" strike="noStrike" spc="-1" dirty="0" err="1">
                <a:latin typeface="Comic Sans MS"/>
                <a:ea typeface="Segoe UI"/>
              </a:rPr>
              <a:t>استفاده</a:t>
            </a:r>
            <a:r>
              <a:rPr lang="en-US" sz="1800" b="0" strike="noStrike" spc="-1" dirty="0">
                <a:latin typeface="Comic Sans MS"/>
                <a:ea typeface="Segoe UI"/>
              </a:rPr>
              <a:t> </a:t>
            </a:r>
            <a:r>
              <a:rPr lang="en-US" sz="1800" b="0" strike="noStrike" spc="-1" dirty="0" err="1">
                <a:latin typeface="Comic Sans MS"/>
                <a:ea typeface="Segoe UI"/>
              </a:rPr>
              <a:t>از</a:t>
            </a:r>
            <a:r>
              <a:rPr lang="en-US" sz="1800" b="0" strike="noStrike" spc="-1" dirty="0">
                <a:latin typeface="Comic Sans MS"/>
                <a:ea typeface="Segoe UI"/>
              </a:rPr>
              <a:t> </a:t>
            </a:r>
            <a:r>
              <a:rPr lang="en-US" sz="1800" b="0" strike="noStrike" spc="-1" dirty="0" err="1">
                <a:latin typeface="Comic Sans MS"/>
                <a:ea typeface="Segoe UI"/>
              </a:rPr>
              <a:t>اینا</a:t>
            </a:r>
            <a:r>
              <a:rPr lang="en-US" sz="1800" b="0" strike="noStrike" spc="-1" dirty="0">
                <a:latin typeface="Comic Sans MS"/>
                <a:ea typeface="Segoe UI"/>
              </a:rPr>
              <a:t> </a:t>
            </a:r>
            <a:r>
              <a:rPr lang="en-US" sz="1800" b="0" strike="noStrike" spc="-1" dirty="0" err="1">
                <a:latin typeface="Comic Sans MS"/>
                <a:ea typeface="Segoe UI"/>
              </a:rPr>
              <a:t>دقیقتر</a:t>
            </a:r>
            <a:r>
              <a:rPr lang="en-US" sz="1800" b="0" strike="noStrike" spc="-1" dirty="0">
                <a:latin typeface="Comic Sans MS"/>
                <a:ea typeface="Segoe UI"/>
              </a:rPr>
              <a:t> و </a:t>
            </a:r>
            <a:r>
              <a:rPr lang="en-US" sz="1800" b="0" strike="noStrike" spc="-1" dirty="0" err="1">
                <a:latin typeface="Comic Sans MS"/>
                <a:ea typeface="Segoe UI"/>
              </a:rPr>
              <a:t>بهتر</a:t>
            </a:r>
            <a:r>
              <a:rPr lang="en-US" sz="1800" b="0" strike="noStrike" spc="-1" dirty="0">
                <a:latin typeface="Comic Sans MS"/>
                <a:ea typeface="Segoe UI"/>
              </a:rPr>
              <a:t> </a:t>
            </a:r>
            <a:r>
              <a:rPr lang="en-US" sz="1800" b="0" strike="noStrike" spc="-1" dirty="0" err="1">
                <a:latin typeface="Comic Sans MS"/>
                <a:ea typeface="Segoe UI"/>
              </a:rPr>
              <a:t>بگردیم</a:t>
            </a:r>
            <a:r>
              <a:rPr lang="en-US" sz="1800" b="0" strike="noStrike" spc="-1" dirty="0">
                <a:latin typeface="Comic Sans MS"/>
                <a:ea typeface="Segoe UI"/>
              </a:rPr>
              <a:t>، </a:t>
            </a:r>
            <a:r>
              <a:rPr lang="en-US" sz="1800" b="0" strike="noStrike" spc="-1" dirty="0" err="1">
                <a:latin typeface="Comic Sans MS"/>
                <a:ea typeface="Segoe UI"/>
              </a:rPr>
              <a:t>که</a:t>
            </a:r>
            <a:r>
              <a:rPr lang="en-US" sz="1800" b="0" strike="noStrike" spc="-1" dirty="0">
                <a:latin typeface="Comic Sans MS"/>
                <a:ea typeface="Segoe UI"/>
              </a:rPr>
              <a:t> </a:t>
            </a:r>
            <a:r>
              <a:rPr lang="en-US" sz="1800" b="0" strike="noStrike" spc="-1" dirty="0" err="1">
                <a:latin typeface="Comic Sans MS"/>
                <a:ea typeface="Segoe UI"/>
              </a:rPr>
              <a:t>توصیه</a:t>
            </a:r>
            <a:r>
              <a:rPr lang="en-US" sz="1800" b="0" strike="noStrike" spc="-1" dirty="0">
                <a:latin typeface="Comic Sans MS"/>
                <a:ea typeface="Segoe UI"/>
              </a:rPr>
              <a:t> </a:t>
            </a:r>
            <a:r>
              <a:rPr lang="en-US" sz="1800" b="0" strike="noStrike" spc="-1" dirty="0" err="1">
                <a:latin typeface="Comic Sans MS"/>
                <a:ea typeface="Segoe UI"/>
              </a:rPr>
              <a:t>میکنم</a:t>
            </a:r>
            <a:r>
              <a:rPr lang="en-US" sz="1800" b="0" strike="noStrike" spc="-1" dirty="0">
                <a:latin typeface="Comic Sans MS"/>
                <a:ea typeface="Segoe UI"/>
              </a:rPr>
              <a:t> </a:t>
            </a:r>
            <a:r>
              <a:rPr lang="en-US" sz="1800" b="0" strike="noStrike" spc="-1" dirty="0" err="1">
                <a:latin typeface="Comic Sans MS"/>
                <a:ea typeface="Segoe UI"/>
              </a:rPr>
              <a:t>حتما</a:t>
            </a:r>
            <a:r>
              <a:rPr lang="en-US" sz="1800" b="0" strike="noStrike" spc="-1" dirty="0">
                <a:latin typeface="Comic Sans MS"/>
                <a:ea typeface="Segoe UI"/>
              </a:rPr>
              <a:t> </a:t>
            </a:r>
            <a:r>
              <a:rPr lang="en-US" sz="1800" b="0" strike="noStrike" spc="-1" dirty="0" err="1">
                <a:latin typeface="Comic Sans MS"/>
                <a:ea typeface="Segoe UI"/>
              </a:rPr>
              <a:t>این</a:t>
            </a:r>
            <a:r>
              <a:rPr lang="en-US" sz="1800" b="0" strike="noStrike" spc="-1" dirty="0">
                <a:latin typeface="Comic Sans MS"/>
                <a:ea typeface="Segoe UI"/>
              </a:rPr>
              <a:t> </a:t>
            </a:r>
            <a:r>
              <a:rPr lang="en-US" sz="1800" b="0" strike="noStrike" spc="-1" dirty="0" err="1">
                <a:latin typeface="Comic Sans MS"/>
                <a:ea typeface="Segoe UI"/>
              </a:rPr>
              <a:t>دوتا</a:t>
            </a:r>
            <a:r>
              <a:rPr lang="en-US" sz="1800" b="0" strike="noStrike" spc="-1" dirty="0">
                <a:latin typeface="Comic Sans MS"/>
                <a:ea typeface="Segoe UI"/>
              </a:rPr>
              <a:t> </a:t>
            </a:r>
            <a:r>
              <a:rPr lang="en-US" sz="1800" b="0" strike="noStrike" spc="-1" dirty="0" err="1">
                <a:latin typeface="Comic Sans MS"/>
                <a:ea typeface="Segoe UI"/>
              </a:rPr>
              <a:t>لینک</a:t>
            </a:r>
            <a:r>
              <a:rPr lang="en-US" sz="1800" b="0" strike="noStrike" spc="-1" dirty="0">
                <a:latin typeface="Comic Sans MS"/>
                <a:ea typeface="Segoe UI"/>
              </a:rPr>
              <a:t> </a:t>
            </a:r>
            <a:r>
              <a:rPr lang="en-US" sz="1800" b="0" strike="noStrike" spc="-1" dirty="0" err="1">
                <a:latin typeface="Comic Sans MS"/>
                <a:ea typeface="Segoe UI"/>
              </a:rPr>
              <a:t>رو</a:t>
            </a:r>
            <a:r>
              <a:rPr lang="en-US" sz="1800" b="0" strike="noStrike" spc="-1" dirty="0">
                <a:latin typeface="Comic Sans MS"/>
                <a:ea typeface="Segoe UI"/>
              </a:rPr>
              <a:t> </a:t>
            </a:r>
            <a:r>
              <a:rPr lang="en-US" sz="1800" b="0" strike="noStrike" spc="-1" dirty="0" err="1">
                <a:latin typeface="Comic Sans MS"/>
                <a:ea typeface="Segoe UI"/>
              </a:rPr>
              <a:t>باز</a:t>
            </a:r>
            <a:r>
              <a:rPr lang="en-US" sz="1800" b="0" strike="noStrike" spc="-1" dirty="0">
                <a:latin typeface="Comic Sans MS"/>
                <a:ea typeface="Segoe UI"/>
              </a:rPr>
              <a:t> </a:t>
            </a:r>
            <a:r>
              <a:rPr lang="en-US" sz="1800" b="0" strike="noStrike" spc="-1" dirty="0" err="1">
                <a:latin typeface="Comic Sans MS"/>
                <a:ea typeface="Segoe UI"/>
              </a:rPr>
              <a:t>کنین</a:t>
            </a:r>
            <a:r>
              <a:rPr lang="en-US" sz="1800" b="0" strike="noStrike" spc="-1" dirty="0">
                <a:latin typeface="Comic Sans MS"/>
                <a:ea typeface="Segoe UI"/>
              </a:rPr>
              <a:t> و </a:t>
            </a:r>
            <a:r>
              <a:rPr lang="en-US" sz="1800" b="0" strike="noStrike" spc="-1" dirty="0" err="1">
                <a:latin typeface="Comic Sans MS"/>
                <a:ea typeface="Segoe UI"/>
              </a:rPr>
              <a:t>بخونین</a:t>
            </a:r>
            <a:endParaRPr lang="en-US" sz="1800" b="0" strike="noStrike" spc="-1" dirty="0">
              <a:latin typeface="Arial"/>
            </a:endParaRPr>
          </a:p>
        </p:txBody>
      </p:sp>
      <p:sp>
        <p:nvSpPr>
          <p:cNvPr id="992" name="PlaceHolder 3"/>
          <p:cNvSpPr>
            <a:spLocks noGrp="1"/>
          </p:cNvSpPr>
          <p:nvPr>
            <p:ph type="sldNum" idx="9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D35949F-96D3-476A-A6F4-5C0799222B24}" type="slidenum">
              <a:rPr lang="en-US" sz="1200" b="0" strike="noStrike" spc="-1">
                <a:latin typeface="Times New Roman"/>
              </a:rPr>
              <a:t>274</a:t>
            </a:fld>
            <a:endParaRPr lang="en-US" sz="1200" b="0" strike="noStrike" spc="-1">
              <a:latin typeface="Times New Roman"/>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685800" y="1143000"/>
            <a:ext cx="5486400" cy="3086100"/>
          </a:xfrm>
          <a:prstGeom prst="rect">
            <a:avLst/>
          </a:prstGeom>
          <a:ln w="0">
            <a:noFill/>
          </a:ln>
        </p:spPr>
      </p:sp>
      <p:sp>
        <p:nvSpPr>
          <p:cNvPr id="9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تو این مثال اینجا گفتیم که فقط </a:t>
            </a:r>
            <a:r>
              <a:rPr lang="en-US" sz="2000" b="0" strike="noStrike" spc="-1">
                <a:latin typeface="Arial"/>
              </a:rPr>
              <a:t>tag های jestjs مد نظرم</a:t>
            </a:r>
            <a:r>
              <a:rPr lang="fa-IR" sz="2000" b="0" strike="noStrike" spc="-1">
                <a:latin typeface="Arial"/>
              </a:rPr>
              <a:t>ون</a:t>
            </a:r>
            <a:r>
              <a:rPr lang="en-US" sz="2000" b="0" strike="noStrike" spc="-1">
                <a:latin typeface="Arial"/>
              </a:rPr>
              <a:t> هست و اون سوال هایی که حتما حاوی کلمه “test” هستن</a:t>
            </a:r>
            <a:r>
              <a:rPr lang="fa-IR" sz="2000" b="0" strike="noStrike" spc="-1">
                <a:latin typeface="Arial"/>
              </a:rPr>
              <a:t> رو میخواهیم</a:t>
            </a:r>
            <a:r>
              <a:rPr lang="en-US" sz="2000" b="0" strike="noStrike" spc="-1">
                <a:latin typeface="Arial"/>
              </a:rPr>
              <a:t>،</a:t>
            </a:r>
            <a:endParaRPr lang="fa-IR" sz="2000" b="0" strike="noStrike" spc="-1">
              <a:latin typeface="Arial"/>
            </a:endParaRPr>
          </a:p>
          <a:p>
            <a:pPr algn="just" rtl="1">
              <a:lnSpc>
                <a:spcPct val="107000"/>
              </a:lnSpc>
              <a:spcBef>
                <a:spcPts val="799"/>
              </a:spcBef>
              <a:buNone/>
              <a:tabLst>
                <a:tab pos="0" algn="l"/>
              </a:tabLst>
            </a:pPr>
            <a:r>
              <a:rPr lang="en-US" sz="2000" b="0" strike="noStrike" spc="-1">
                <a:latin typeface="Arial"/>
              </a:rPr>
              <a:t> که میبینیم</a:t>
            </a:r>
            <a:r>
              <a:rPr lang="fa-IR" sz="2000" b="0" strike="noStrike" spc="-1">
                <a:latin typeface="Arial"/>
              </a:rPr>
              <a:t> 13 تا مورد رو پیدا کرده که </a:t>
            </a:r>
            <a:r>
              <a:rPr lang="en-US" sz="2000" b="0" strike="noStrike" spc="-1">
                <a:latin typeface="Arial"/>
              </a:rPr>
              <a:t>2</a:t>
            </a:r>
            <a:r>
              <a:rPr lang="fa-IR" sz="2000" b="0" strike="noStrike" spc="-1">
                <a:latin typeface="Arial"/>
              </a:rPr>
              <a:t>تا ایتم از اون 4 مورد رو توش داره و به همین شکل میتونیم با تغییر این عملگرها  به نتایج متفاوتی دست پیدا کنیم تا تمام مواردی که مورد نظرمون هست رو پیدا کنیم، اما حقیقتا نتیجه اون چیزی که فکر میکردیم نشد، یا سخت میشه پیداشون کرد</a:t>
            </a:r>
            <a:endParaRPr lang="en-US" sz="2000" b="0" strike="noStrike" spc="-1">
              <a:latin typeface="Arial"/>
            </a:endParaRPr>
          </a:p>
        </p:txBody>
      </p:sp>
      <p:sp>
        <p:nvSpPr>
          <p:cNvPr id="995" name="PlaceHolder 3"/>
          <p:cNvSpPr>
            <a:spLocks noGrp="1"/>
          </p:cNvSpPr>
          <p:nvPr>
            <p:ph type="sldNum" idx="9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9DE84E9-B468-41CE-8F30-2EE933689CB3}" type="slidenum">
              <a:rPr lang="en-US" sz="1200" b="0" strike="noStrike" spc="-1">
                <a:latin typeface="Times New Roman"/>
              </a:rPr>
              <a:t>275</a:t>
            </a:fld>
            <a:endParaRPr lang="en-US" sz="1200" b="0" strike="noStrike" spc="-1">
              <a:latin typeface="Times New Roman"/>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685800" y="1143000"/>
            <a:ext cx="5486400" cy="3086100"/>
          </a:xfrm>
          <a:prstGeom prst="rect">
            <a:avLst/>
          </a:prstGeom>
          <a:ln w="0">
            <a:noFill/>
          </a:ln>
        </p:spPr>
      </p:sp>
      <p:sp>
        <p:nvSpPr>
          <p:cNvPr id="9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ولی خب برای یه سری شرایط خاص خوبن، میشه ازشون بهره برد، مثلا اون قسمتی که میخواستیم تعداد سوال های تکراری رو بهتون نشون بدیم، رفتیم از لیست عملگرها دیدیم که برای اینکار میشه از عملگر بولین</a:t>
            </a:r>
            <a:r>
              <a:rPr lang="en-US" sz="2000" b="0" strike="noStrike" spc="-1">
                <a:latin typeface="Arial"/>
              </a:rPr>
              <a:t> duplicate</a:t>
            </a:r>
            <a:r>
              <a:rPr lang="fa-IR" sz="2000" b="0" strike="noStrike" spc="-1">
                <a:latin typeface="Arial"/>
              </a:rPr>
              <a:t> استفاده کرد...</a:t>
            </a:r>
            <a:endParaRPr lang="en-US" sz="2000" b="0" strike="noStrike" spc="-1">
              <a:latin typeface="Arial"/>
            </a:endParaRPr>
          </a:p>
        </p:txBody>
      </p:sp>
      <p:sp>
        <p:nvSpPr>
          <p:cNvPr id="995" name="PlaceHolder 3"/>
          <p:cNvSpPr>
            <a:spLocks noGrp="1"/>
          </p:cNvSpPr>
          <p:nvPr>
            <p:ph type="sldNum" idx="9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9DE84E9-B468-41CE-8F30-2EE933689CB3}" type="slidenum">
              <a:rPr lang="en-US" sz="1200" b="0" strike="noStrike" spc="-1">
                <a:latin typeface="Times New Roman"/>
              </a:rPr>
              <a:t>276</a:t>
            </a:fld>
            <a:endParaRPr lang="en-US" sz="1200" b="0" strike="noStrike" spc="-1">
              <a:latin typeface="Times New Roman"/>
            </a:endParaRPr>
          </a:p>
        </p:txBody>
      </p:sp>
    </p:spTree>
    <p:extLst>
      <p:ext uri="{BB962C8B-B14F-4D97-AF65-F5344CB8AC3E}">
        <p14:creationId xmlns:p14="http://schemas.microsoft.com/office/powerpoint/2010/main" val="146877417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PlaceHolder 1"/>
          <p:cNvSpPr>
            <a:spLocks noGrp="1" noRot="1" noChangeAspect="1"/>
          </p:cNvSpPr>
          <p:nvPr>
            <p:ph type="sldImg"/>
          </p:nvPr>
        </p:nvSpPr>
        <p:spPr>
          <a:xfrm>
            <a:off x="685800" y="1143000"/>
            <a:ext cx="5486400" cy="3086100"/>
          </a:xfrm>
          <a:prstGeom prst="rect">
            <a:avLst/>
          </a:prstGeom>
          <a:ln w="0">
            <a:noFill/>
          </a:ln>
        </p:spPr>
      </p:sp>
      <p:sp>
        <p:nvSpPr>
          <p:cNvPr id="9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دو تا بخش دیگه هم هستن که معمولا افراد ازشون غافل میشن، اونم  سوالای مشابه </a:t>
            </a:r>
            <a:r>
              <a:rPr lang="en-US" sz="2000" b="0" strike="noStrike" spc="-1">
                <a:latin typeface="Arial"/>
              </a:rPr>
              <a:t>sidebar</a:t>
            </a:r>
            <a:r>
              <a:rPr lang="fa-IR" sz="2000" b="0" strike="noStrike" spc="-1">
                <a:latin typeface="Arial"/>
              </a:rPr>
              <a:t> هست که </a:t>
            </a:r>
            <a:r>
              <a:rPr lang="en-US" sz="2000" b="0" strike="noStrike" spc="-1">
                <a:latin typeface="Arial"/>
              </a:rPr>
              <a:t>هم </a:t>
            </a:r>
            <a:r>
              <a:rPr lang="fa-IR" sz="2000" b="0" strike="noStrike" spc="-1">
                <a:latin typeface="Arial"/>
              </a:rPr>
              <a:t>در صفحه لیست سوالات و </a:t>
            </a:r>
            <a:r>
              <a:rPr lang="en-US" sz="2000" b="0" strike="noStrike" spc="-1">
                <a:latin typeface="Arial"/>
              </a:rPr>
              <a:t>جستجو میشه دیدشون</a:t>
            </a:r>
          </a:p>
        </p:txBody>
      </p:sp>
      <p:sp>
        <p:nvSpPr>
          <p:cNvPr id="998" name="PlaceHolder 3"/>
          <p:cNvSpPr>
            <a:spLocks noGrp="1"/>
          </p:cNvSpPr>
          <p:nvPr>
            <p:ph type="sldNum" idx="9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08EA59-1769-46E4-A512-AEE0FBB502A3}" type="slidenum">
              <a:rPr lang="en-US" sz="1200" b="0" strike="noStrike" spc="-1">
                <a:latin typeface="Times New Roman"/>
              </a:rPr>
              <a:t>277</a:t>
            </a:fld>
            <a:endParaRPr lang="en-US" sz="1200" b="0" strike="noStrike" spc="-1">
              <a:latin typeface="Times New Roman"/>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PlaceHolder 1"/>
          <p:cNvSpPr>
            <a:spLocks noGrp="1" noRot="1" noChangeAspect="1"/>
          </p:cNvSpPr>
          <p:nvPr>
            <p:ph type="sldImg"/>
          </p:nvPr>
        </p:nvSpPr>
        <p:spPr>
          <a:xfrm>
            <a:off x="685800" y="1143000"/>
            <a:ext cx="5486400" cy="3086100"/>
          </a:xfrm>
          <a:prstGeom prst="rect">
            <a:avLst/>
          </a:prstGeom>
          <a:ln w="0">
            <a:noFill/>
          </a:ln>
        </p:spPr>
      </p:sp>
      <p:sp>
        <p:nvSpPr>
          <p:cNvPr id="10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 هم وقتی روی سوال مورد نظر کلیک کنین، که گاها سوال مشابه رو نشون میده یا اصلا سوال های دیگه ای که ممکنه براتون پیش اومده باشه رو هم براتون نشون میده و میتونیم راحت بخونیم،</a:t>
            </a:r>
          </a:p>
          <a:p>
            <a:pPr algn="just" rtl="1">
              <a:lnSpc>
                <a:spcPct val="107000"/>
              </a:lnSpc>
              <a:spcBef>
                <a:spcPts val="799"/>
              </a:spcBef>
              <a:buNone/>
              <a:tabLst>
                <a:tab pos="0" algn="l"/>
              </a:tabLst>
            </a:pPr>
            <a:r>
              <a:rPr lang="fa-IR" sz="2000" b="0" strike="noStrike" spc="-1">
                <a:latin typeface="Arial"/>
              </a:rPr>
              <a:t>تا اینجای کار روش های جستجوی </a:t>
            </a:r>
            <a:r>
              <a:rPr lang="en-US" sz="2000" b="0" strike="noStrike" spc="-1">
                <a:latin typeface="Arial"/>
              </a:rPr>
              <a:t>stackoverflow</a:t>
            </a:r>
            <a:r>
              <a:rPr lang="fa-IR" sz="2000" b="0" strike="noStrike" spc="-1">
                <a:latin typeface="Arial"/>
              </a:rPr>
              <a:t> رو دیدیم که با اونکه جالب بودن بخصوص روش دوم، اما حقیقتا خیلی شاید کارآمد نباشن</a:t>
            </a:r>
          </a:p>
          <a:p>
            <a:pPr algn="just" rtl="1">
              <a:lnSpc>
                <a:spcPct val="107000"/>
              </a:lnSpc>
              <a:spcBef>
                <a:spcPts val="799"/>
              </a:spcBef>
              <a:buNone/>
              <a:tabLst>
                <a:tab pos="0" algn="l"/>
              </a:tabLst>
            </a:pPr>
            <a:endParaRPr lang="fa-IR" sz="2000" b="0" strike="noStrike" spc="-1">
              <a:latin typeface="Arial"/>
            </a:endParaRPr>
          </a:p>
          <a:p>
            <a:pPr algn="just" rtl="1">
              <a:lnSpc>
                <a:spcPct val="107000"/>
              </a:lnSpc>
              <a:spcBef>
                <a:spcPts val="799"/>
              </a:spcBef>
              <a:buNone/>
              <a:tabLst>
                <a:tab pos="0" algn="l"/>
              </a:tabLst>
            </a:pPr>
            <a:r>
              <a:rPr lang="fa-IR" sz="2000" b="0" strike="noStrike" spc="-1">
                <a:latin typeface="Arial"/>
              </a:rPr>
              <a:t>خب حالا بریم سراغ روش اصلی!</a:t>
            </a:r>
            <a:endParaRPr lang="en-US" sz="2000" b="0" strike="noStrike" spc="-1">
              <a:latin typeface="Arial"/>
            </a:endParaRPr>
          </a:p>
        </p:txBody>
      </p:sp>
      <p:sp>
        <p:nvSpPr>
          <p:cNvPr id="1001" name="PlaceHolder 3"/>
          <p:cNvSpPr>
            <a:spLocks noGrp="1"/>
          </p:cNvSpPr>
          <p:nvPr>
            <p:ph type="sldNum" idx="9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9C92D93-918D-4F53-B5D1-4F3FA8EA6A29}" type="slidenum">
              <a:rPr lang="en-US" sz="1200" b="0" strike="noStrike" spc="-1">
                <a:latin typeface="Times New Roman"/>
              </a:rPr>
              <a:t>278</a:t>
            </a:fld>
            <a:endParaRPr lang="en-US" sz="1200" b="0" strike="noStrike" spc="-1">
              <a:latin typeface="Times New Roman"/>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PlaceHolder 1"/>
          <p:cNvSpPr>
            <a:spLocks noGrp="1" noRot="1" noChangeAspect="1"/>
          </p:cNvSpPr>
          <p:nvPr>
            <p:ph type="sldImg"/>
          </p:nvPr>
        </p:nvSpPr>
        <p:spPr>
          <a:xfrm>
            <a:off x="685800" y="1143000"/>
            <a:ext cx="5486400" cy="3086100"/>
          </a:xfrm>
          <a:prstGeom prst="rect">
            <a:avLst/>
          </a:prstGeom>
          <a:ln w="0">
            <a:noFill/>
          </a:ln>
        </p:spPr>
      </p:sp>
      <p:sp>
        <p:nvSpPr>
          <p:cNvPr id="10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2000" b="0" strike="noStrike" spc="-1">
                <a:latin typeface="Arial"/>
              </a:rPr>
              <a:t>Stackoverflow هرچقدر هم که جستجوهاش خوب و قوی باشه باز احتمالا به پای Google که کارش کاملا همین هست نمیرسه! </a:t>
            </a:r>
            <a:endParaRPr lang="fa-IR" sz="2000" b="0" strike="noStrike" spc="-1">
              <a:latin typeface="Arial"/>
            </a:endParaRPr>
          </a:p>
          <a:p>
            <a:pPr algn="just" rtl="1">
              <a:lnSpc>
                <a:spcPct val="107000"/>
              </a:lnSpc>
              <a:spcBef>
                <a:spcPts val="799"/>
              </a:spcBef>
              <a:buNone/>
              <a:tabLst>
                <a:tab pos="0" algn="l"/>
              </a:tabLst>
            </a:pPr>
            <a:r>
              <a:rPr lang="en-US" sz="2000" b="0" strike="noStrike" spc="-1">
                <a:latin typeface="Arial"/>
              </a:rPr>
              <a:t>با یه سرچه ساده 3</a:t>
            </a:r>
            <a:r>
              <a:rPr lang="fa-IR" sz="2000" b="0" strike="noStrike" spc="-1">
                <a:latin typeface="Arial"/>
              </a:rPr>
              <a:t>تا سوال رو خیلی تمیز برامون پیدا کرد، که واقعا عالیه!</a:t>
            </a:r>
            <a:endParaRPr lang="en-US" sz="2000" b="0" strike="noStrike" spc="-1">
              <a:latin typeface="Arial"/>
            </a:endParaRPr>
          </a:p>
          <a:p>
            <a:pPr algn="just" rtl="1">
              <a:lnSpc>
                <a:spcPct val="107000"/>
              </a:lnSpc>
              <a:spcBef>
                <a:spcPts val="799"/>
              </a:spcBef>
              <a:buNone/>
              <a:tabLst>
                <a:tab pos="0" algn="l"/>
              </a:tabLst>
            </a:pPr>
            <a:r>
              <a:rPr lang="fa-IR" sz="2000" b="0" strike="noStrike" spc="-1">
                <a:latin typeface="Arial"/>
              </a:rPr>
              <a:t>اگر دقت کنین اون انتها میبینین که یه چیزی به اسم </a:t>
            </a:r>
            <a:r>
              <a:rPr lang="en-US" sz="2000" b="0" strike="noStrike" spc="-1">
                <a:latin typeface="Arial"/>
              </a:rPr>
              <a:t>more results from stackoverflow زده که اگر روش بزنین </a:t>
            </a:r>
          </a:p>
        </p:txBody>
      </p:sp>
      <p:sp>
        <p:nvSpPr>
          <p:cNvPr id="1004" name="PlaceHolder 3"/>
          <p:cNvSpPr>
            <a:spLocks noGrp="1"/>
          </p:cNvSpPr>
          <p:nvPr>
            <p:ph type="sldNum" idx="9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CB28A55-20A5-40D1-8BEF-6B0666E56753}" type="slidenum">
              <a:rPr lang="en-US" sz="1200" b="0" strike="noStrike" spc="-1">
                <a:latin typeface="Times New Roman"/>
              </a:rPr>
              <a:t>279</a:t>
            </a:fld>
            <a:endParaRPr lang="en-US"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PlaceHolder 1"/>
          <p:cNvSpPr>
            <a:spLocks noGrp="1" noRot="1" noChangeAspect="1"/>
          </p:cNvSpPr>
          <p:nvPr>
            <p:ph type="sldImg"/>
          </p:nvPr>
        </p:nvSpPr>
        <p:spPr>
          <a:xfrm>
            <a:off x="685800" y="1143000"/>
            <a:ext cx="5486400" cy="3086100"/>
          </a:xfrm>
          <a:prstGeom prst="rect">
            <a:avLst/>
          </a:prstGeom>
          <a:ln w="0">
            <a:noFill/>
          </a:ln>
        </p:spPr>
      </p:sp>
      <p:sp>
        <p:nvSpPr>
          <p:cNvPr id="77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pPr>
            <a:r>
              <a:rPr lang="en-US" sz="2000" b="0" strike="noStrike" spc="-1" dirty="0">
                <a:latin typeface="Arial"/>
              </a:rPr>
              <a:t>And since </a:t>
            </a:r>
            <a:r>
              <a:rPr lang="en-US" sz="2000" b="0" strike="noStrike" spc="-1" dirty="0" err="1">
                <a:latin typeface="Arial"/>
              </a:rPr>
              <a:t>Stackoverflow</a:t>
            </a:r>
            <a:r>
              <a:rPr lang="en-US" sz="2000" b="0" strike="noStrike" spc="-1" dirty="0">
                <a:latin typeface="Arial"/>
              </a:rPr>
              <a:t> is specific to programming and related specialized topics, naturally every question should not be asked here, and I must say that </a:t>
            </a:r>
            <a:r>
              <a:rPr lang="en-US" sz="2000" b="0" strike="noStrike" spc="-1" dirty="0" err="1">
                <a:latin typeface="Arial"/>
              </a:rPr>
              <a:t>Stackoverflow</a:t>
            </a:r>
            <a:r>
              <a:rPr lang="en-US" sz="2000" b="0" strike="noStrike" spc="-1" dirty="0">
                <a:latin typeface="Arial"/>
              </a:rPr>
              <a:t> itself is a subset of the </a:t>
            </a:r>
            <a:r>
              <a:rPr lang="en-US" sz="2000" b="0" strike="noStrike" spc="-1" dirty="0" err="1">
                <a:latin typeface="Arial"/>
              </a:rPr>
              <a:t>Stackexchange</a:t>
            </a:r>
            <a:r>
              <a:rPr lang="en-US" sz="2000" b="0" strike="noStrike" spc="-1" dirty="0">
                <a:latin typeface="Arial"/>
              </a:rPr>
              <a:t> network, which includes more than 170 other subsites like </a:t>
            </a:r>
            <a:r>
              <a:rPr lang="en-US" sz="2000" b="0" strike="noStrike" spc="-1" dirty="0" err="1">
                <a:latin typeface="Arial"/>
              </a:rPr>
              <a:t>stackoverflow</a:t>
            </a:r>
            <a:r>
              <a:rPr lang="en-US" sz="2000" b="0" strike="noStrike" spc="-1" dirty="0">
                <a:latin typeface="Arial"/>
              </a:rPr>
              <a:t>, each of which is for a field. They are used from </a:t>
            </a:r>
            <a:r>
              <a:rPr lang="en-US" sz="2000" b="0" strike="noStrike" spc="-1" dirty="0" err="1">
                <a:latin typeface="Arial"/>
              </a:rPr>
              <a:t>ubunutu</a:t>
            </a:r>
            <a:r>
              <a:rPr lang="en-US" sz="2000" b="0" strike="noStrike" spc="-1" dirty="0">
                <a:latin typeface="Arial"/>
              </a:rPr>
              <a:t> operating system to mathematics and even travel and English and Korean language...</a:t>
            </a:r>
            <a:endParaRPr lang="en-US" sz="1200" b="0" strike="noStrike" spc="-1" dirty="0">
              <a:latin typeface="Arial"/>
            </a:endParaRPr>
          </a:p>
        </p:txBody>
      </p:sp>
      <p:sp>
        <p:nvSpPr>
          <p:cNvPr id="773"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3A2FAE2-0E68-47D9-BB14-E2B4BABD0C38}" type="slidenum">
              <a:rPr lang="en-US" sz="1200" b="0" strike="noStrike" spc="-1">
                <a:latin typeface="Times New Roman"/>
              </a:rPr>
              <a:t>28</a:t>
            </a:fld>
            <a:endParaRPr lang="en-US" sz="1200" b="0" strike="noStrike" spc="-1">
              <a:latin typeface="Times New Roman"/>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PlaceHolder 1"/>
          <p:cNvSpPr>
            <a:spLocks noGrp="1" noRot="1" noChangeAspect="1"/>
          </p:cNvSpPr>
          <p:nvPr>
            <p:ph type="sldImg"/>
          </p:nvPr>
        </p:nvSpPr>
        <p:spPr>
          <a:xfrm>
            <a:off x="685800" y="1143000"/>
            <a:ext cx="5486400" cy="3086100"/>
          </a:xfrm>
          <a:prstGeom prst="rect">
            <a:avLst/>
          </a:prstGeom>
          <a:ln w="0">
            <a:noFill/>
          </a:ln>
        </p:spPr>
      </p:sp>
      <p:sp>
        <p:nvSpPr>
          <p:cNvPr id="10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میبینین که یه عبارتی مثل همون چیزایی که تو </a:t>
            </a:r>
            <a:r>
              <a:rPr lang="en-US" sz="2000" b="0" strike="noStrike" spc="-1">
                <a:latin typeface="Arial"/>
              </a:rPr>
              <a:t>stackoverflow advance search داشتیم رو اورده جلوی سوالمون و حتی خلاصه سوال رو هم بهمون نشون میده، دیگه وقتی stackoverflow سرچ پیشرفته داره، گوگل نداشته باشه؟ خب معلومه که داره، </a:t>
            </a:r>
            <a:r>
              <a:rPr lang="fa-IR" sz="2000" b="0" strike="noStrike" spc="-1">
                <a:latin typeface="Arial"/>
              </a:rPr>
              <a:t>درواقع با این عملگر </a:t>
            </a:r>
            <a:r>
              <a:rPr lang="en-US" sz="2000" b="0" strike="noStrike" spc="-1">
                <a:latin typeface="Arial"/>
              </a:rPr>
              <a:t>site:</a:t>
            </a:r>
            <a:r>
              <a:rPr lang="fa-IR" sz="2000" b="0" strike="noStrike" spc="-1">
                <a:latin typeface="Arial"/>
              </a:rPr>
              <a:t>، گوگل فقط </a:t>
            </a:r>
            <a:r>
              <a:rPr lang="en-US" sz="2000" b="0" strike="noStrike" spc="-1">
                <a:latin typeface="Arial"/>
              </a:rPr>
              <a:t>تمام نتایج مرتبط سایت Stackoverflow </a:t>
            </a:r>
            <a:r>
              <a:rPr lang="fa-IR" sz="2000" b="0" strike="noStrike" spc="-1">
                <a:latin typeface="Arial"/>
              </a:rPr>
              <a:t> درباره همین سوال </a:t>
            </a:r>
            <a:r>
              <a:rPr lang="en-US" sz="2000" b="0" strike="noStrike" spc="-1">
                <a:latin typeface="Arial"/>
              </a:rPr>
              <a:t>رو بهم</a:t>
            </a:r>
            <a:r>
              <a:rPr lang="fa-IR" sz="2000" b="0" strike="noStrike" spc="-1">
                <a:latin typeface="Arial"/>
              </a:rPr>
              <a:t>ون</a:t>
            </a:r>
            <a:r>
              <a:rPr lang="en-US" sz="2000" b="0" strike="noStrike" spc="-1">
                <a:latin typeface="Arial"/>
              </a:rPr>
              <a:t> </a:t>
            </a:r>
            <a:r>
              <a:rPr lang="fa-IR" sz="2000" b="0" strike="noStrike" spc="-1">
                <a:latin typeface="Arial"/>
              </a:rPr>
              <a:t>میده</a:t>
            </a:r>
            <a:r>
              <a:rPr lang="en-US" sz="2000" b="0" strike="noStrike" spc="-1">
                <a:latin typeface="Arial"/>
              </a:rPr>
              <a:t>!</a:t>
            </a:r>
            <a:r>
              <a:rPr lang="fa-IR" sz="2000" b="0" strike="noStrike" spc="-1">
                <a:latin typeface="Arial"/>
              </a:rPr>
              <a:t> درواقع کل خروجی نتیجه اش فیلتر میشه و فقط اونایی که برای سایت </a:t>
            </a:r>
            <a:r>
              <a:rPr lang="en-US" sz="2000" b="0" strike="noStrike" spc="-1">
                <a:latin typeface="Arial"/>
              </a:rPr>
              <a:t>stackoverflow.com</a:t>
            </a:r>
            <a:r>
              <a:rPr lang="fa-IR" sz="2000" b="0" strike="noStrike" spc="-1">
                <a:latin typeface="Arial"/>
              </a:rPr>
              <a:t> هست رو نشون میده</a:t>
            </a:r>
            <a:endParaRPr lang="en-US" sz="2000" b="0" strike="noStrike" spc="-1">
              <a:latin typeface="Arial"/>
            </a:endParaRPr>
          </a:p>
        </p:txBody>
      </p:sp>
      <p:sp>
        <p:nvSpPr>
          <p:cNvPr id="1007" name="PlaceHolder 3"/>
          <p:cNvSpPr>
            <a:spLocks noGrp="1"/>
          </p:cNvSpPr>
          <p:nvPr>
            <p:ph type="sldNum" idx="9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A96E044-6DB7-439F-9067-1F0C13E21530}" type="slidenum">
              <a:rPr lang="en-US" sz="1200" b="0" strike="noStrike" spc="-1">
                <a:latin typeface="Times New Roman"/>
              </a:rPr>
              <a:t>280</a:t>
            </a:fld>
            <a:endParaRPr lang="en-US" sz="1200" b="0" strike="noStrike" spc="-1">
              <a:latin typeface="Times New Roman"/>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علاوه بر اون گوگل کلی عملگرهای مختلف هم داره که واقعا کاربردی هستن نه فقط برای </a:t>
            </a:r>
            <a:r>
              <a:rPr lang="en-US" sz="2000" b="0" strike="noStrike" spc="-1">
                <a:latin typeface="Arial"/>
              </a:rPr>
              <a:t>stackoverflow</a:t>
            </a:r>
            <a:r>
              <a:rPr lang="fa-IR" sz="2000" b="0" strike="noStrike" spc="-1">
                <a:latin typeface="Arial"/>
              </a:rPr>
              <a:t> بلکه برای تمام کارهای روزمره تون کمک بگیرین!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281</a:t>
            </a:fld>
            <a:endParaRPr lang="en-US" sz="1200" b="0" strike="noStrike" spc="-1">
              <a:latin typeface="Times New Roman"/>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مثلا فکر کنین، شما الان نیاز دارین برای مطالعه </a:t>
            </a:r>
            <a:r>
              <a:rPr lang="en-US" sz="2000" b="0" strike="noStrike" spc="-1">
                <a:latin typeface="Arial"/>
              </a:rPr>
              <a:t>semantic versioning</a:t>
            </a:r>
            <a:r>
              <a:rPr lang="fa-IR" sz="2000" b="0" strike="noStrike" spc="-1">
                <a:latin typeface="Arial"/>
              </a:rPr>
              <a:t>  یک </a:t>
            </a:r>
            <a:r>
              <a:rPr lang="en-US" sz="2000" b="0" strike="noStrike" spc="-1">
                <a:latin typeface="Arial"/>
              </a:rPr>
              <a:t>cheatsheet</a:t>
            </a:r>
            <a:r>
              <a:rPr lang="fa-IR" sz="2000" b="0" strike="noStrike" spc="-1">
                <a:latin typeface="Arial"/>
              </a:rPr>
              <a:t> به صورت </a:t>
            </a:r>
            <a:r>
              <a:rPr lang="en-US" sz="2000" b="0" strike="noStrike" spc="-1">
                <a:latin typeface="Arial"/>
              </a:rPr>
              <a:t>pdf</a:t>
            </a:r>
            <a:r>
              <a:rPr lang="fa-IR" sz="2000" b="0" strike="noStrike" spc="-1">
                <a:latin typeface="Arial"/>
              </a:rPr>
              <a:t> پیدا کنین، میبینین که  وقتی سرچ کنین چیز خاصی رو تو خروجی برامون نشون نمیده یعنی حداقل </a:t>
            </a:r>
            <a:r>
              <a:rPr lang="en-US" sz="2000" b="0" strike="noStrike" spc="-1">
                <a:latin typeface="Arial"/>
              </a:rPr>
              <a:t>pdf</a:t>
            </a:r>
            <a:r>
              <a:rPr lang="fa-IR" sz="2000" b="0" strike="noStrike" spc="-1">
                <a:latin typeface="Arial"/>
              </a:rPr>
              <a:t>ی رو نشون نمیده</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282</a:t>
            </a:fld>
            <a:endParaRPr lang="en-US" sz="1200" b="0" strike="noStrike" spc="-1">
              <a:latin typeface="Times New Roman"/>
            </a:endParaRPr>
          </a:p>
        </p:txBody>
      </p:sp>
    </p:spTree>
    <p:extLst>
      <p:ext uri="{BB962C8B-B14F-4D97-AF65-F5344CB8AC3E}">
        <p14:creationId xmlns:p14="http://schemas.microsoft.com/office/powerpoint/2010/main" val="227111472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اما به راحتی با کمک عملگر </a:t>
            </a:r>
            <a:r>
              <a:rPr lang="en-US" sz="2000" b="0" strike="noStrike" spc="-1">
                <a:latin typeface="Arial"/>
              </a:rPr>
              <a:t>filteype</a:t>
            </a:r>
            <a:r>
              <a:rPr lang="fa-IR" sz="2000" b="0" strike="noStrike" spc="-1">
                <a:latin typeface="Arial"/>
              </a:rPr>
              <a:t> تمام نتایجی که میاره همشون </a:t>
            </a:r>
            <a:r>
              <a:rPr lang="en-US" sz="2000" b="0" strike="noStrike" spc="-1">
                <a:latin typeface="Arial"/>
              </a:rPr>
              <a:t>pdf</a:t>
            </a:r>
            <a:r>
              <a:rPr lang="fa-IR" sz="2000" b="0" strike="noStrike" spc="-1">
                <a:latin typeface="Arial"/>
              </a:rPr>
              <a:t>های </a:t>
            </a:r>
            <a:r>
              <a:rPr lang="en-US" sz="2000" b="0" strike="noStrike" spc="-1">
                <a:latin typeface="Arial"/>
              </a:rPr>
              <a:t>cheatsheet</a:t>
            </a:r>
            <a:r>
              <a:rPr lang="fa-IR" sz="2000" b="0" strike="noStrike" spc="-1">
                <a:latin typeface="Arial"/>
              </a:rPr>
              <a:t> برای </a:t>
            </a:r>
            <a:r>
              <a:rPr lang="en-US" sz="2000" b="0" strike="noStrike" spc="-1">
                <a:latin typeface="Arial"/>
              </a:rPr>
              <a:t>semantic versioning</a:t>
            </a:r>
            <a:r>
              <a:rPr lang="fa-IR" sz="2000" b="0" strike="noStrike" spc="-1">
                <a:latin typeface="Arial"/>
              </a:rPr>
              <a:t> هستن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283</a:t>
            </a:fld>
            <a:endParaRPr lang="en-US" sz="1200" b="0" strike="noStrike" spc="-1">
              <a:latin typeface="Times New Roman"/>
            </a:endParaRPr>
          </a:p>
        </p:txBody>
      </p:sp>
    </p:spTree>
    <p:extLst>
      <p:ext uri="{BB962C8B-B14F-4D97-AF65-F5344CB8AC3E}">
        <p14:creationId xmlns:p14="http://schemas.microsoft.com/office/powerpoint/2010/main" val="276058213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از این روش میتونین برای پیدا کردن هر نوع فایلی، یا هر مقاله ای تو هر سایتی کمک بگیرین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284</a:t>
            </a:fld>
            <a:endParaRPr lang="en-US" sz="1200" b="0" strike="noStrike" spc="-1">
              <a:latin typeface="Times New Roman"/>
            </a:endParaRPr>
          </a:p>
        </p:txBody>
      </p:sp>
    </p:spTree>
    <p:extLst>
      <p:ext uri="{BB962C8B-B14F-4D97-AF65-F5344CB8AC3E}">
        <p14:creationId xmlns:p14="http://schemas.microsoft.com/office/powerpoint/2010/main" val="33481203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همینطور میتونین توی هر سایتی به شکل مورد نظر خودتون جستجو کنین، مثلا اگر بخواهیم از سایت </a:t>
            </a:r>
            <a:r>
              <a:rPr lang="en-US" sz="2000" b="0" strike="noStrike" spc="-1">
                <a:latin typeface="Arial"/>
              </a:rPr>
              <a:t>cafedx.com</a:t>
            </a:r>
            <a:r>
              <a:rPr lang="fa-IR" sz="2000" b="0" strike="noStrike" spc="-1">
                <a:latin typeface="Arial"/>
              </a:rPr>
              <a:t> تمام صفحاتی که کلمه </a:t>
            </a:r>
            <a:r>
              <a:rPr lang="en-US" sz="2000" b="0" strike="noStrike" spc="-1">
                <a:latin typeface="Arial"/>
              </a:rPr>
              <a:t>git</a:t>
            </a:r>
            <a:r>
              <a:rPr lang="fa-IR" sz="2000" b="0" strike="noStrike" spc="-1">
                <a:latin typeface="Arial"/>
              </a:rPr>
              <a:t> تو عنوان صفحه هست رو پیدا کنیم، به راحتی میتونیم اینکار رو با عملگر </a:t>
            </a:r>
            <a:r>
              <a:rPr lang="en-US" sz="2000" b="0" strike="noStrike" spc="-1">
                <a:latin typeface="Arial"/>
              </a:rPr>
              <a:t>intitle</a:t>
            </a:r>
            <a:r>
              <a:rPr lang="fa-IR" sz="2000" b="0" strike="noStrike" spc="-1">
                <a:latin typeface="Arial"/>
              </a:rPr>
              <a:t> انجام بدیم.</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285</a:t>
            </a:fld>
            <a:endParaRPr lang="en-US" sz="1200" b="0" strike="noStrike" spc="-1">
              <a:latin typeface="Times New Roman"/>
            </a:endParaRPr>
          </a:p>
        </p:txBody>
      </p:sp>
    </p:spTree>
    <p:extLst>
      <p:ext uri="{BB962C8B-B14F-4D97-AF65-F5344CB8AC3E}">
        <p14:creationId xmlns:p14="http://schemas.microsoft.com/office/powerpoint/2010/main" val="76796008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توصیه میکنم که حتما این دو تا لینک رو مطالعه کنین،</a:t>
            </a:r>
            <a:endParaRPr lang="en-US" sz="2000" b="0" strike="noStrike" spc="-1">
              <a:latin typeface="Arial"/>
            </a:endParaRPr>
          </a:p>
          <a:p>
            <a:pPr algn="just" rtl="1">
              <a:lnSpc>
                <a:spcPct val="107000"/>
              </a:lnSpc>
              <a:spcBef>
                <a:spcPts val="799"/>
              </a:spcBef>
              <a:buNone/>
              <a:tabLst>
                <a:tab pos="0" algn="l"/>
              </a:tabLst>
            </a:pPr>
            <a:r>
              <a:rPr lang="fa-IR" sz="2000" b="0" strike="noStrike" spc="-1">
                <a:latin typeface="Arial"/>
              </a:rPr>
              <a:t>در آخر توصیه میکنم که ابتدا از روش های </a:t>
            </a:r>
            <a:r>
              <a:rPr lang="en-US" sz="2000" b="0" strike="noStrike" spc="-1">
                <a:latin typeface="Arial"/>
              </a:rPr>
              <a:t>5</a:t>
            </a:r>
            <a:r>
              <a:rPr lang="fa-IR" sz="2000" b="0" strike="noStrike" spc="-1">
                <a:latin typeface="Arial"/>
              </a:rPr>
              <a:t>و</a:t>
            </a:r>
            <a:r>
              <a:rPr lang="en-US" sz="2000" b="0" strike="noStrike" spc="-1">
                <a:latin typeface="Arial"/>
              </a:rPr>
              <a:t>6 یعنی گوگل استفاده کنین بعدش از روش 2 استفاده کنین که به نظرم بهتر و کارآمدتر هست</a:t>
            </a:r>
            <a:r>
              <a:rPr lang="fa-IR" sz="2000" b="0" strike="noStrike" spc="-1">
                <a:latin typeface="Arial"/>
              </a:rPr>
              <a:t>!</a:t>
            </a:r>
            <a:endParaRPr lang="en-US" sz="2000" b="0" strike="noStrike" spc="-1">
              <a:latin typeface="Arial"/>
            </a:endParaRPr>
          </a:p>
          <a:p>
            <a:pPr algn="just" rtl="1">
              <a:lnSpc>
                <a:spcPct val="107000"/>
              </a:lnSpc>
              <a:spcBef>
                <a:spcPts val="799"/>
              </a:spcBef>
              <a:buNone/>
              <a:tabLst>
                <a:tab pos="0" algn="l"/>
              </a:tabLst>
            </a:pPr>
            <a:endParaRPr lang="en-US" sz="2000" b="0" strike="noStrike" spc="-1">
              <a:latin typeface="Arial"/>
            </a:endParaRP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286</a:t>
            </a:fld>
            <a:endParaRPr lang="en-US" sz="1200" b="0" strike="noStrike" spc="-1">
              <a:latin typeface="Times New Roman"/>
            </a:endParaRPr>
          </a:p>
        </p:txBody>
      </p:sp>
    </p:spTree>
    <p:extLst>
      <p:ext uri="{BB962C8B-B14F-4D97-AF65-F5344CB8AC3E}">
        <p14:creationId xmlns:p14="http://schemas.microsoft.com/office/powerpoint/2010/main" val="403246254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PlaceHolder 1"/>
          <p:cNvSpPr>
            <a:spLocks noGrp="1" noRot="1" noChangeAspect="1"/>
          </p:cNvSpPr>
          <p:nvPr>
            <p:ph type="sldImg"/>
          </p:nvPr>
        </p:nvSpPr>
        <p:spPr>
          <a:xfrm>
            <a:off x="685800" y="1143000"/>
            <a:ext cx="5486400" cy="3086100"/>
          </a:xfrm>
          <a:prstGeom prst="rect">
            <a:avLst/>
          </a:prstGeom>
          <a:ln w="0">
            <a:noFill/>
          </a:ln>
        </p:spPr>
      </p:sp>
      <p:sp>
        <p:nvSpPr>
          <p:cNvPr id="10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مروری بر فصل جستجوی حرفه ای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تو این فصل با انواع روش های جستجوی سوال از سرچ عادی تا </a:t>
            </a:r>
            <a:r>
              <a:rPr lang="en-US" sz="1800" b="0" strike="noStrike" spc="-1">
                <a:latin typeface="Comic Sans MS"/>
                <a:ea typeface="Segoe UI"/>
              </a:rPr>
              <a:t>جستجوی پیشرفته با کمک عملگرهای stackoverflow بخصوص google آشنا شدیم</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تا بتونیم خیلی سریعتر به جوابمون برسیم و از پرسیدن سوال تکراری جلوگیری کنیم تا درنهایت </a:t>
            </a:r>
            <a:r>
              <a:rPr lang="en-US" sz="1800" b="0" strike="noStrike" spc="-1">
                <a:latin typeface="Comic Sans MS"/>
                <a:ea typeface="Segoe UI"/>
              </a:rPr>
              <a:t>down vote /close vote نگیریم!</a:t>
            </a:r>
            <a:r>
              <a:rPr lang="fa-IR" sz="1800" b="0" strike="noStrike" spc="-1">
                <a:latin typeface="Comic Sans MS"/>
                <a:ea typeface="Segoe UI"/>
              </a:rPr>
              <a:t> و در نهایت دیدیم که سرچ در گوگل بهترین گزینه و بعدش سرچ در بخش </a:t>
            </a:r>
            <a:r>
              <a:rPr lang="en-US" sz="1800" b="0" strike="noStrike" spc="-1">
                <a:latin typeface="Comic Sans MS"/>
                <a:ea typeface="Segoe UI"/>
              </a:rPr>
              <a:t>ask question</a:t>
            </a:r>
            <a:r>
              <a:rPr lang="fa-IR" sz="1800" b="0" strike="noStrike" spc="-1">
                <a:latin typeface="Comic Sans MS"/>
                <a:ea typeface="Segoe UI"/>
              </a:rPr>
              <a:t> گزینه خیلی خوبی هست...</a:t>
            </a:r>
            <a:endParaRPr lang="en-US" sz="1800" b="0" strike="noStrike" spc="-1">
              <a:latin typeface="Arial"/>
            </a:endParaRPr>
          </a:p>
        </p:txBody>
      </p:sp>
      <p:sp>
        <p:nvSpPr>
          <p:cNvPr id="1013" name="PlaceHolder 3"/>
          <p:cNvSpPr>
            <a:spLocks noGrp="1"/>
          </p:cNvSpPr>
          <p:nvPr>
            <p:ph type="sldNum" idx="9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8EDE48-A829-47B1-BEA9-060823945A67}" type="slidenum">
              <a:rPr lang="en-US" sz="1200" b="0" strike="noStrike" spc="-1">
                <a:latin typeface="Times New Roman"/>
              </a:rPr>
              <a:t>287</a:t>
            </a:fld>
            <a:endParaRPr lang="en-US" sz="1200" b="0" strike="noStrike" spc="-1">
              <a:latin typeface="Times New Roman"/>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فصل ششم</a:t>
            </a:r>
          </a:p>
          <a:p>
            <a:pPr marL="216000" indent="-216000" algn="r" rtl="1">
              <a:lnSpc>
                <a:spcPct val="100000"/>
              </a:lnSpc>
              <a:buNone/>
            </a:pPr>
            <a:r>
              <a:rPr lang="fa-IR" sz="2000" b="0" strike="noStrike" spc="-1">
                <a:latin typeface="Arial"/>
              </a:rPr>
              <a:t> </a:t>
            </a:r>
            <a:r>
              <a:rPr lang="en-US" sz="2000" b="0" strike="noStrike" spc="-1">
                <a:solidFill>
                  <a:srgbClr val="000000"/>
                </a:solidFill>
                <a:latin typeface="Calibri"/>
              </a:rPr>
              <a:t>How to get more scores</a:t>
            </a:r>
            <a:r>
              <a:rPr lang="fa-IR" sz="2000" b="0" strike="noStrike" spc="-1">
                <a:latin typeface="Arial"/>
              </a:rPr>
              <a:t>، </a:t>
            </a:r>
          </a:p>
          <a:p>
            <a:pPr marL="216000" indent="-216000" algn="r" rtl="1">
              <a:lnSpc>
                <a:spcPct val="100000"/>
              </a:lnSpc>
              <a:buNone/>
            </a:pPr>
            <a:r>
              <a:rPr lang="fa-IR" sz="2000" b="0" strike="noStrike" spc="-1">
                <a:latin typeface="Arial"/>
              </a:rPr>
              <a:t>فصلی هست که خیلی از شماها منتظرش بودین، شاید برخی از شما دانش پذیرای عزیز اصلا دوره رو برای این فصل تهیه کرده باشین، که مفصل ترین فصل هم هست، اینجا </a:t>
            </a:r>
            <a:r>
              <a:rPr lang="en-US" sz="2000" b="0" strike="noStrike" spc="-1">
                <a:latin typeface="Arial"/>
              </a:rPr>
              <a:t>10</a:t>
            </a:r>
            <a:r>
              <a:rPr lang="fa-IR" sz="2000" b="0" strike="noStrike" spc="-1">
                <a:latin typeface="Arial"/>
              </a:rPr>
              <a:t> تا نکته کلیدی که شامل 3تا نکته طلایی هم هست که کمتر کسی بهشون توجه میکنه رو به همراه مثال و به جزییات براتون بیان میکنیم تا بهترین نتیجه رو بگیرین!</a:t>
            </a:r>
          </a:p>
          <a:p>
            <a:pPr marL="216000" indent="-216000" algn="r" rtl="1">
              <a:lnSpc>
                <a:spcPct val="100000"/>
              </a:lnSpc>
              <a:buNone/>
            </a:pPr>
            <a:r>
              <a:rPr lang="fa-IR" sz="2000" b="0" strike="noStrike" spc="-1">
                <a:latin typeface="Arial"/>
              </a:rPr>
              <a:t>تو ادامه با من همراه باشین</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288</a:t>
            </a:fld>
            <a:endParaRPr lang="en-US" sz="1200" b="0" strike="noStrike" spc="-1">
              <a:latin typeface="Times New Roman"/>
            </a:endParaRPr>
          </a:p>
        </p:txBody>
      </p:sp>
    </p:spTree>
    <p:extLst>
      <p:ext uri="{BB962C8B-B14F-4D97-AF65-F5344CB8AC3E}">
        <p14:creationId xmlns:p14="http://schemas.microsoft.com/office/powerpoint/2010/main" val="420132921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PlaceHolder 1"/>
          <p:cNvSpPr>
            <a:spLocks noGrp="1" noRot="1" noChangeAspect="1"/>
          </p:cNvSpPr>
          <p:nvPr>
            <p:ph type="sldImg"/>
          </p:nvPr>
        </p:nvSpPr>
        <p:spPr>
          <a:xfrm>
            <a:off x="685800" y="1143000"/>
            <a:ext cx="5486400" cy="3086100"/>
          </a:xfrm>
          <a:prstGeom prst="rect">
            <a:avLst/>
          </a:prstGeom>
          <a:ln w="0">
            <a:noFill/>
          </a:ln>
        </p:spPr>
      </p:sp>
      <p:sp>
        <p:nvSpPr>
          <p:cNvPr id="10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تا اینجای کار با روال کلی </a:t>
            </a:r>
            <a:r>
              <a:rPr lang="en-US" sz="1800" b="0" strike="noStrike" spc="-1">
                <a:latin typeface="Comic Sans MS"/>
                <a:ea typeface="Segoe UI"/>
              </a:rPr>
              <a:t>Stackoverflow کامل آشنا شدین اینکه چطور باید سوال بپرسی</a:t>
            </a:r>
            <a:r>
              <a:rPr lang="fa-IR" sz="1800" b="0" strike="noStrike" spc="-1">
                <a:latin typeface="Comic Sans MS"/>
                <a:ea typeface="Segoe UI"/>
              </a:rPr>
              <a:t>ن</a:t>
            </a:r>
            <a:r>
              <a:rPr lang="en-US" sz="1800" b="0" strike="noStrike" spc="-1">
                <a:latin typeface="Comic Sans MS"/>
                <a:ea typeface="Segoe UI"/>
              </a:rPr>
              <a:t>، چه سوال­هایی بپرسی</a:t>
            </a:r>
            <a:r>
              <a:rPr lang="fa-IR" sz="1800" b="0" strike="noStrike" spc="-1">
                <a:latin typeface="Comic Sans MS"/>
                <a:ea typeface="Segoe UI"/>
              </a:rPr>
              <a:t>ن</a:t>
            </a:r>
            <a:r>
              <a:rPr lang="en-US" sz="1800" b="0" strike="noStrike" spc="-1">
                <a:latin typeface="Comic Sans MS"/>
                <a:ea typeface="Segoe UI"/>
              </a:rPr>
              <a:t>، کجا بپرسی</a:t>
            </a:r>
            <a:r>
              <a:rPr lang="fa-IR" sz="1800" b="0" strike="noStrike" spc="-1">
                <a:latin typeface="Comic Sans MS"/>
                <a:ea typeface="Segoe UI"/>
              </a:rPr>
              <a:t>ن</a:t>
            </a:r>
            <a:r>
              <a:rPr lang="en-US" sz="1800" b="0" strike="noStrike" spc="-1">
                <a:latin typeface="Comic Sans MS"/>
                <a:ea typeface="Segoe UI"/>
              </a:rPr>
              <a:t>، چطور جستجو کنی</a:t>
            </a:r>
            <a:r>
              <a:rPr lang="fa-IR" sz="1800" b="0" strike="noStrike" spc="-1">
                <a:latin typeface="Comic Sans MS"/>
                <a:ea typeface="Segoe UI"/>
              </a:rPr>
              <a:t>ن </a:t>
            </a:r>
            <a:r>
              <a:rPr lang="en-US" sz="1800" b="0" strike="noStrike" spc="-1">
                <a:latin typeface="Comic Sans MS"/>
                <a:ea typeface="Segoe UI"/>
              </a:rPr>
              <a:t>و کلی موارد دیگه مثل چه سوال­های بسته میشن</a:t>
            </a:r>
            <a:r>
              <a:rPr lang="fa-IR" sz="1800" b="0" strike="noStrike" spc="-1">
                <a:latin typeface="Comic Sans MS"/>
                <a:ea typeface="Segoe UI"/>
              </a:rPr>
              <a:t> و چکار باید بکنین</a:t>
            </a:r>
            <a:r>
              <a:rPr lang="en-US" sz="1800" b="0" strike="noStrike" spc="-1">
                <a:latin typeface="Comic Sans MS"/>
                <a:ea typeface="Segoe UI"/>
              </a:rPr>
              <a:t>... </a:t>
            </a:r>
            <a:endParaRPr lang="en-US" sz="1800" b="0" strike="noStrike" spc="-1">
              <a:latin typeface="Arial"/>
            </a:endParaRPr>
          </a:p>
          <a:p>
            <a:pPr algn="r" rtl="1">
              <a:lnSpc>
                <a:spcPct val="100000"/>
              </a:lnSpc>
              <a:buNone/>
              <a:tabLst>
                <a:tab pos="0" algn="l"/>
              </a:tabLst>
            </a:pPr>
            <a:r>
              <a:rPr lang="fa-IR" sz="1800" b="0" strike="noStrike" spc="-1">
                <a:latin typeface="Comic Sans MS"/>
                <a:cs typeface="B Kamran"/>
              </a:rPr>
              <a:t>حالا تو این فصل میخواهیم به چالش اصلی خیلی ها بپردازیم، بشخصه </a:t>
            </a:r>
            <a:r>
              <a:rPr lang="fa-IR" sz="1200" b="0" strike="noStrike" spc="-1">
                <a:latin typeface="Comic Sans MS"/>
                <a:cs typeface="B Kamran"/>
              </a:rPr>
              <a:t>افراد زیادی رو دیدم و حتی از همکارانم بودن که سال­ها وقت گذاشتن، و حتی بارها تصمیم گرفتن و روزانه هم حداقل </a:t>
            </a:r>
            <a:r>
              <a:rPr lang="en-US" sz="1200" b="0" strike="noStrike" spc="-1">
                <a:latin typeface="Comic Sans MS"/>
                <a:ea typeface="Segoe UI"/>
              </a:rPr>
              <a:t>1 ساعت وقت گذاشتن برای اینکه امتیاز Stackoverflow</a:t>
            </a:r>
            <a:r>
              <a:rPr lang="fa-IR" sz="1200" b="0" strike="noStrike" spc="-1">
                <a:latin typeface="Comic Sans MS"/>
                <a:cs typeface="B Kamran"/>
              </a:rPr>
              <a:t>شون رو ببرن بالا چون این امتیاز همونطور که تو فصل­های قبل هم گفتیم می­تونه ارزشمند باشه برای استخدام شدن، برای ترقی در موقعیت­های </a:t>
            </a:r>
            <a:r>
              <a:rPr lang="en-US" sz="1200" b="0" strike="noStrike" spc="-1">
                <a:latin typeface="Comic Sans MS"/>
                <a:ea typeface="Segoe UI"/>
              </a:rPr>
              <a:t>teamlead و کلا وجهه/دید مناسبی رو براتون ایجاد می­کنه، چون واقعی هست، شما واقعا تلاش کردین، مطالعه کردین، contribute کردین به خیلی‌ها کمک کردین و این برای شرکت­ها/متخصصین یک معیار واقعی ارزشمند </a:t>
            </a:r>
            <a:r>
              <a:rPr lang="fa-IR" sz="1200" b="0" strike="noStrike" spc="-1">
                <a:latin typeface="Comic Sans MS"/>
                <a:ea typeface="Segoe UI"/>
              </a:rPr>
              <a:t>محسوب میشه</a:t>
            </a:r>
            <a:r>
              <a:rPr lang="en-US" sz="1200" b="0" strike="noStrike" spc="-1">
                <a:latin typeface="Comic Sans MS"/>
                <a:ea typeface="Segoe UI"/>
              </a:rPr>
              <a:t>.</a:t>
            </a:r>
            <a:endParaRPr lang="en-US" sz="1200" b="0" strike="noStrike" spc="-1">
              <a:latin typeface="Arial"/>
            </a:endParaRPr>
          </a:p>
          <a:p>
            <a:pPr algn="r" rtl="1">
              <a:lnSpc>
                <a:spcPct val="100000"/>
              </a:lnSpc>
              <a:buNone/>
              <a:tabLst>
                <a:tab pos="0" algn="l"/>
              </a:tabLst>
            </a:pPr>
            <a:endParaRPr lang="en-US" sz="1200" b="0" strike="noStrike" spc="-1">
              <a:latin typeface="Arial"/>
            </a:endParaRPr>
          </a:p>
        </p:txBody>
      </p:sp>
      <p:sp>
        <p:nvSpPr>
          <p:cNvPr id="1019" name="PlaceHolder 3"/>
          <p:cNvSpPr>
            <a:spLocks noGrp="1"/>
          </p:cNvSpPr>
          <p:nvPr>
            <p:ph type="sldNum" idx="9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59E7034-2DDE-4C46-AF06-0719928DCD02}" type="slidenum">
              <a:rPr lang="en-US" sz="1200" b="0" strike="noStrike" spc="-1">
                <a:latin typeface="Times New Roman"/>
              </a:rPr>
              <a:t>289</a:t>
            </a:fld>
            <a:endParaRPr lang="en-US"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But apart from the fact that it is a big community, why should you really work here? I mean, why is it better to ask our questions on sites like </a:t>
            </a:r>
            <a:r>
              <a:rPr lang="en-US" sz="1200" b="0" strike="noStrike" spc="-1" dirty="0" err="1">
                <a:latin typeface="Arial"/>
              </a:rPr>
              <a:t>Stackoverflow</a:t>
            </a:r>
            <a:r>
              <a:rPr lang="en-US" sz="1200" b="0" strike="noStrike" spc="-1" dirty="0">
                <a:latin typeface="Arial"/>
              </a:rPr>
              <a:t> instead of Telegram groups and various sites?</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29</a:t>
            </a:fld>
            <a:endParaRPr lang="en-US" sz="1200" b="0" strike="noStrike" spc="-1">
              <a:latin typeface="Times New Roman"/>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PlaceHolder 1"/>
          <p:cNvSpPr>
            <a:spLocks noGrp="1" noRot="1" noChangeAspect="1"/>
          </p:cNvSpPr>
          <p:nvPr>
            <p:ph type="sldImg"/>
          </p:nvPr>
        </p:nvSpPr>
        <p:spPr>
          <a:xfrm>
            <a:off x="685800" y="1143000"/>
            <a:ext cx="5486400" cy="3086100"/>
          </a:xfrm>
          <a:prstGeom prst="rect">
            <a:avLst/>
          </a:prstGeom>
          <a:ln w="0">
            <a:noFill/>
          </a:ln>
        </p:spPr>
      </p:sp>
      <p:sp>
        <p:nvSpPr>
          <p:cNvPr id="10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Arial"/>
              </a:rPr>
              <a:t>مثل ایشون آقای </a:t>
            </a:r>
            <a:r>
              <a:rPr lang="en-US" sz="1800" b="0" strike="noStrike" spc="-1">
                <a:latin typeface="Arial"/>
              </a:rPr>
              <a:t>Dan abramov که احتمالا </a:t>
            </a:r>
            <a:r>
              <a:rPr lang="fa-IR" sz="1800" b="0" strike="noStrike" spc="-1">
                <a:latin typeface="Arial"/>
              </a:rPr>
              <a:t>توسعه دهنده های </a:t>
            </a:r>
            <a:r>
              <a:rPr lang="en-US" sz="1800" b="0" strike="noStrike" spc="-1">
                <a:latin typeface="Arial"/>
              </a:rPr>
              <a:t>Frontendبشناسنش، یکی از توسعه دهنده های  کتابخونه  معروف Reactjs هست، میبینین  که توی stackoverflow هم خیلی فعالیت خوبی داره و نزدیک به 255</a:t>
            </a:r>
            <a:r>
              <a:rPr lang="fa-IR" sz="1800" b="0" strike="noStrike" spc="-1">
                <a:latin typeface="Arial"/>
              </a:rPr>
              <a:t>هزار امتیاز از طریق </a:t>
            </a:r>
            <a:r>
              <a:rPr lang="en-US" sz="1800" b="0" strike="noStrike" spc="-1">
                <a:latin typeface="Arial"/>
              </a:rPr>
              <a:t>651 جواب و 153</a:t>
            </a:r>
            <a:r>
              <a:rPr lang="fa-IR" sz="1800" b="0" strike="noStrike" spc="-1">
                <a:latin typeface="Arial"/>
              </a:rPr>
              <a:t>تا سوال بدست اورده! </a:t>
            </a:r>
          </a:p>
          <a:p>
            <a:pPr algn="r" rtl="1">
              <a:lnSpc>
                <a:spcPct val="100000"/>
              </a:lnSpc>
              <a:buNone/>
              <a:tabLst>
                <a:tab pos="0" algn="l"/>
              </a:tabLst>
            </a:pPr>
            <a:endParaRPr lang="fa-IR" sz="1800" b="0" strike="noStrike" spc="-1">
              <a:latin typeface="Comic Sans MS"/>
              <a:ea typeface="Segoe UI"/>
            </a:endParaRPr>
          </a:p>
          <a:p>
            <a:pPr algn="r" rtl="1">
              <a:lnSpc>
                <a:spcPct val="100000"/>
              </a:lnSpc>
              <a:buNone/>
              <a:tabLst>
                <a:tab pos="0" algn="l"/>
              </a:tabLst>
            </a:pPr>
            <a:r>
              <a:rPr lang="fa-IR" sz="1800" b="0" strike="noStrike" spc="-1">
                <a:latin typeface="Arial"/>
              </a:rPr>
              <a:t>اینجا میخوام توجهتون رو به نکته ای ارزشمند کلا برای زندگیتون جلب کنم، اونم اینه که اگر دقت کنین به این اعداد ارقام بخصوص سوال ها، متوجه میشین که وقتی همچین شخصی که عضو تیم توسعه دهنده معروف ترین کتابخونه فرانت اند یعنی </a:t>
            </a:r>
            <a:r>
              <a:rPr lang="en-US" sz="1800" b="0" strike="noStrike" spc="-1">
                <a:latin typeface="Arial"/>
              </a:rPr>
              <a:t>reactjs</a:t>
            </a:r>
            <a:r>
              <a:rPr lang="fa-IR" sz="1800" b="0" strike="noStrike" spc="-1">
                <a:latin typeface="Arial"/>
              </a:rPr>
              <a:t> هست، بیش از 150تا سوال پرسیده،  پس شما اصلا نباید بترسین که سوالی رو بپرسین، که شاید افرادی فکر کنن که اااع فلانی هم سوال پرسیده؟ یعنی خودش نمیدونه؟ یا این سوال پیش و پا افتاده رو پرسیده؟  و کلا این تفکرات...</a:t>
            </a:r>
          </a:p>
          <a:p>
            <a:pPr algn="r" rtl="1">
              <a:lnSpc>
                <a:spcPct val="100000"/>
              </a:lnSpc>
              <a:buNone/>
              <a:tabLst>
                <a:tab pos="0" algn="l"/>
              </a:tabLst>
            </a:pPr>
            <a:endParaRPr lang="fa-IR" sz="1800" b="0" strike="noStrike" spc="-1">
              <a:latin typeface="Arial"/>
            </a:endParaRPr>
          </a:p>
          <a:p>
            <a:pPr algn="r" rtl="1">
              <a:lnSpc>
                <a:spcPct val="100000"/>
              </a:lnSpc>
              <a:buNone/>
              <a:tabLst>
                <a:tab pos="0" algn="l"/>
              </a:tabLst>
            </a:pPr>
            <a:r>
              <a:rPr lang="fa-IR" sz="1800" b="0" strike="noStrike" spc="-1">
                <a:latin typeface="Arial"/>
              </a:rPr>
              <a:t>یادش بخیر، یک معلمی داشتیم در دوران مدرسه میگفت بچه ها یادتون باشه، هروقت هر سوالی به ذهنتون رسید، سرکلاس بپرسین، چون حداقل 30% افراد دیگه هم هستن که احتمالا همین سوال رو در ذهنشون دارن ولی یا میترسن و نمیپرسن و یا بی توجهی میکنن و ازکنارش رد میشن!</a:t>
            </a:r>
          </a:p>
          <a:p>
            <a:pPr algn="r" rtl="1">
              <a:lnSpc>
                <a:spcPct val="100000"/>
              </a:lnSpc>
              <a:buNone/>
              <a:tabLst>
                <a:tab pos="0" algn="l"/>
              </a:tabLst>
            </a:pPr>
            <a:r>
              <a:rPr lang="fa-IR" sz="1800" b="0" strike="noStrike" spc="-1">
                <a:latin typeface="Arial"/>
              </a:rPr>
              <a:t>بنابراین این تفکرها رو بزارین کنار وآزادانه سوالتون رو مطرح کنین! تا رشد کنین</a:t>
            </a:r>
          </a:p>
          <a:p>
            <a:pPr algn="r" rtl="1">
              <a:lnSpc>
                <a:spcPct val="100000"/>
              </a:lnSpc>
              <a:buNone/>
              <a:tabLst>
                <a:tab pos="0" algn="l"/>
              </a:tabLst>
            </a:pPr>
            <a:endParaRPr lang="fa-IR" sz="1800" b="0" strike="noStrike" spc="-1">
              <a:latin typeface="Comic Sans MS"/>
              <a:ea typeface="Segoe UI"/>
            </a:endParaRPr>
          </a:p>
          <a:p>
            <a:pPr algn="r" rtl="1">
              <a:lnSpc>
                <a:spcPct val="100000"/>
              </a:lnSpc>
              <a:buNone/>
              <a:tabLst>
                <a:tab pos="0" algn="l"/>
              </a:tabLst>
            </a:pPr>
            <a:r>
              <a:rPr lang="en-US" sz="1800" b="0" strike="noStrike" spc="-1">
                <a:latin typeface="Comic Sans MS"/>
                <a:ea typeface="Segoe UI"/>
              </a:rPr>
              <a:t>خیلی­ها تو این مسیر ناکام موندن و رشد چندانی نکردن، چرا؟ چون هوشمندانه عمل نمی­کنن! </a:t>
            </a:r>
            <a:r>
              <a:rPr lang="fa-IR" sz="1800" b="0" strike="noStrike" spc="-1">
                <a:latin typeface="Comic Sans MS"/>
                <a:ea typeface="Segoe UI"/>
              </a:rPr>
              <a:t> مثلا همین سوال پرسیدن ساده رو ازش میگذرن، و علاوه بر اون ساده ترین و دم دستی ترین چیزها مثل قوانین سایت ها و داکیومنت ها و این منابع که درواقع قواعد بازی رو شرح میدن رو مطالعه نمیکنن یعنی اصل رو گذاشتن کنار، و وقتی دنبال قواعد واضح و دردسترس بازی نمیرن، طبیعتا از </a:t>
            </a:r>
            <a:r>
              <a:rPr lang="en-US" sz="1800" b="0" strike="noStrike" spc="-1">
                <a:latin typeface="Comic Sans MS"/>
                <a:ea typeface="Segoe UI"/>
              </a:rPr>
              <a:t>قواعد نانوشته بازی </a:t>
            </a:r>
            <a:r>
              <a:rPr lang="fa-IR" sz="1800" b="0" strike="noStrike" spc="-1">
                <a:latin typeface="Comic Sans MS"/>
                <a:ea typeface="Segoe UI"/>
              </a:rPr>
              <a:t> هم غافل هستن و این باعث میشه که همیشه تو رده هایی پایین تر گیر کنن و تو این بازی زندگی برنده نشن</a:t>
            </a:r>
            <a:r>
              <a:rPr lang="en-US" sz="1800" b="0" strike="noStrike" spc="-1">
                <a:latin typeface="Comic Sans MS"/>
                <a:ea typeface="Segoe UI"/>
              </a:rPr>
              <a:t>! بنابراین الان باید بریم سراغ اینکه چطور بتونیم از این پلت فرم بیشترین نتیجه رو در کوتاه­ترین زمان بگیریم و اگه به مشکل برخوردیم چطور حلش کنیم </a:t>
            </a:r>
            <a:r>
              <a:rPr lang="fa-IR" sz="2000" b="0" strike="noStrike" spc="-1">
                <a:latin typeface="Comic Sans MS"/>
                <a:cs typeface="B Kamran"/>
              </a:rPr>
              <a:t>تو این فصل بهتون نکاتی رو میگم که اگر با دقت انجام بدین خیلی زودتر از بقیه میتونین به امتیاز </a:t>
            </a:r>
            <a:r>
              <a:rPr lang="en-US" sz="2000" b="0" strike="noStrike" spc="-1">
                <a:latin typeface="Comic Sans MS"/>
                <a:ea typeface="Segoe UI"/>
              </a:rPr>
              <a:t>100k برسین!</a:t>
            </a:r>
            <a:endParaRPr lang="en-US" sz="2000" b="0" strike="noStrike" spc="-1">
              <a:latin typeface="Arial"/>
            </a:endParaRPr>
          </a:p>
        </p:txBody>
      </p:sp>
      <p:sp>
        <p:nvSpPr>
          <p:cNvPr id="1022" name="PlaceHolder 3"/>
          <p:cNvSpPr>
            <a:spLocks noGrp="1"/>
          </p:cNvSpPr>
          <p:nvPr>
            <p:ph type="sldNum" idx="10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2F3C0A5-8518-45DF-8DD1-F18531D112B0}" type="slidenum">
              <a:rPr lang="en-US" sz="1200" b="0" strike="noStrike" spc="-1">
                <a:latin typeface="Times New Roman"/>
              </a:rPr>
              <a:t>290</a:t>
            </a:fld>
            <a:endParaRPr lang="en-US" sz="1200" b="0" strike="noStrike" spc="-1">
              <a:latin typeface="Times New Roman"/>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PlaceHolder 1"/>
          <p:cNvSpPr>
            <a:spLocks noGrp="1" noRot="1" noChangeAspect="1"/>
          </p:cNvSpPr>
          <p:nvPr>
            <p:ph type="sldImg"/>
          </p:nvPr>
        </p:nvSpPr>
        <p:spPr>
          <a:xfrm>
            <a:off x="685800" y="1143000"/>
            <a:ext cx="5486400" cy="3086100"/>
          </a:xfrm>
          <a:prstGeom prst="rect">
            <a:avLst/>
          </a:prstGeom>
          <a:ln w="0">
            <a:noFill/>
          </a:ln>
        </p:spPr>
      </p:sp>
      <p:sp>
        <p:nvSpPr>
          <p:cNvPr id="10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فقط قبل از ادامه یه بار مرور کنیم که هدفمون از </a:t>
            </a:r>
            <a:r>
              <a:rPr lang="en-US" sz="1800" b="0" strike="noStrike" spc="-1">
                <a:latin typeface="Comic Sans MS"/>
                <a:ea typeface="Segoe UI"/>
              </a:rPr>
              <a:t>Stackoverflow the right way</a:t>
            </a:r>
            <a:r>
              <a:rPr lang="fa-IR" sz="1800" b="0" strike="noStrike" spc="-1">
                <a:latin typeface="Comic Sans MS"/>
                <a:ea typeface="Segoe UI"/>
              </a:rPr>
              <a:t> </a:t>
            </a:r>
            <a:r>
              <a:rPr lang="en-US" sz="1800" b="0" strike="noStrike" spc="-1">
                <a:latin typeface="Comic Sans MS"/>
                <a:ea typeface="Segoe UI"/>
              </a:rPr>
              <a:t> چی</a:t>
            </a:r>
            <a:r>
              <a:rPr lang="fa-IR" sz="1800" b="0" strike="noStrike" spc="-1">
                <a:latin typeface="Comic Sans MS"/>
                <a:ea typeface="Segoe UI"/>
              </a:rPr>
              <a:t> بود</a:t>
            </a:r>
            <a:r>
              <a:rPr lang="en-US" sz="1800" b="0" strike="noStrike" spc="-1">
                <a:latin typeface="Comic Sans MS"/>
                <a:ea typeface="Segoe UI"/>
              </a:rPr>
              <a:t>!</a:t>
            </a:r>
            <a:endParaRPr lang="en-US" sz="1800" b="0" strike="noStrike" spc="-1">
              <a:latin typeface="Arial"/>
            </a:endParaRPr>
          </a:p>
          <a:p>
            <a:pPr marL="343080" indent="-343080" algn="just" rtl="1">
              <a:lnSpc>
                <a:spcPct val="107000"/>
              </a:lnSpc>
              <a:spcBef>
                <a:spcPts val="799"/>
              </a:spcBef>
              <a:buClr>
                <a:srgbClr val="000000"/>
              </a:buClr>
              <a:buFont typeface="+mj-lt"/>
              <a:buAutoNum type="arabicPeriod"/>
              <a:tabLst>
                <a:tab pos="0" algn="l"/>
              </a:tabLst>
            </a:pPr>
            <a:r>
              <a:rPr lang="fa-IR" sz="1800" b="0" strike="noStrike" spc="-1">
                <a:latin typeface="Comic Sans MS"/>
                <a:cs typeface="B Kamran"/>
              </a:rPr>
              <a:t>شماره یک!،،،، پرسیدن سوال جهت رفع مشکلمون ، یعنی هروقت سوال برنامه نویسی رخ داد بدونیم که اینجا چطور سوال خوبی بپرسیم که مشکلمون رو برطرف کنیم</a:t>
            </a:r>
            <a:endParaRPr lang="en-US" sz="1800" b="0" strike="noStrike" spc="-1">
              <a:latin typeface="Arial"/>
            </a:endParaRPr>
          </a:p>
          <a:p>
            <a:pPr marL="343080" indent="-343080" algn="just" rtl="1">
              <a:lnSpc>
                <a:spcPct val="107000"/>
              </a:lnSpc>
              <a:buClr>
                <a:srgbClr val="000000"/>
              </a:buClr>
              <a:buFont typeface="+mj-lt"/>
              <a:buAutoNum type="arabicPeriod"/>
              <a:tabLst>
                <a:tab pos="0" algn="l"/>
              </a:tabLst>
            </a:pPr>
            <a:r>
              <a:rPr lang="fa-IR" sz="1800" b="0" strike="noStrike" spc="-1">
                <a:latin typeface="Comic Sans MS"/>
                <a:cs typeface="B Kamran"/>
              </a:rPr>
              <a:t>مورد دوم، کمک به بقیه با ارائه جواب/ویرایش/کامنت به طور خلاصه فعالیت مثبت در </a:t>
            </a:r>
            <a:r>
              <a:rPr lang="en-US" sz="1800" b="0" strike="noStrike" spc="-1">
                <a:latin typeface="Comic Sans MS"/>
                <a:ea typeface="Segoe UI"/>
              </a:rPr>
              <a:t>community</a:t>
            </a:r>
            <a:r>
              <a:rPr lang="en-US" sz="1800" b="0" strike="noStrike" spc="-1">
                <a:latin typeface="B Kamran"/>
                <a:ea typeface="Segoe UI"/>
              </a:rPr>
              <a:t> </a:t>
            </a:r>
            <a:endParaRPr lang="en-US" sz="1800" b="0" strike="noStrike" spc="-1">
              <a:latin typeface="Arial"/>
            </a:endParaRPr>
          </a:p>
          <a:p>
            <a:pPr marL="343080" indent="-343080" algn="just" rtl="1">
              <a:lnSpc>
                <a:spcPct val="107000"/>
              </a:lnSpc>
              <a:buClr>
                <a:srgbClr val="000000"/>
              </a:buClr>
              <a:buFont typeface="+mj-lt"/>
              <a:buAutoNum type="arabicPeriod"/>
              <a:tabLst>
                <a:tab pos="0" algn="l"/>
              </a:tabLst>
            </a:pPr>
            <a:r>
              <a:rPr lang="fa-IR" sz="1800" b="0" strike="noStrike" spc="-1">
                <a:latin typeface="Comic Sans MS"/>
                <a:cs typeface="B Kamran"/>
              </a:rPr>
              <a:t>مورد سوم، کسب اعتبار</a:t>
            </a:r>
            <a:endParaRPr lang="en-US" sz="1800" b="0" strike="noStrike" spc="-1">
              <a:latin typeface="Arial"/>
            </a:endParaRPr>
          </a:p>
          <a:p>
            <a:pPr algn="just" rtl="1">
              <a:lnSpc>
                <a:spcPct val="107000"/>
              </a:lnSpc>
              <a:buNone/>
              <a:tabLst>
                <a:tab pos="0" algn="l"/>
              </a:tabLst>
            </a:pPr>
            <a:r>
              <a:rPr lang="fa-IR" sz="1800" b="0" strike="noStrike" spc="-1">
                <a:latin typeface="Comic Sans MS"/>
                <a:cs typeface="B Kamran"/>
              </a:rPr>
              <a:t>حالا بریم سراغ اصل داستان</a:t>
            </a:r>
            <a:endParaRPr lang="en-US" sz="1800" b="0" strike="noStrike" spc="-1">
              <a:latin typeface="Arial"/>
            </a:endParaRPr>
          </a:p>
        </p:txBody>
      </p:sp>
      <p:sp>
        <p:nvSpPr>
          <p:cNvPr id="1025" name="PlaceHolder 3"/>
          <p:cNvSpPr>
            <a:spLocks noGrp="1"/>
          </p:cNvSpPr>
          <p:nvPr>
            <p:ph type="sldNum" idx="10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2174695-1599-467D-976A-9E54439F8C80}" type="slidenum">
              <a:rPr lang="en-US" sz="1200" b="0" strike="noStrike" spc="-1">
                <a:latin typeface="Times New Roman"/>
              </a:rPr>
              <a:t>291</a:t>
            </a:fld>
            <a:endParaRPr lang="en-US" sz="1200" b="0" strike="noStrike" spc="-1">
              <a:latin typeface="Times New Roman"/>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PlaceHolder 1"/>
          <p:cNvSpPr>
            <a:spLocks noGrp="1" noRot="1" noChangeAspect="1"/>
          </p:cNvSpPr>
          <p:nvPr>
            <p:ph type="sldImg"/>
          </p:nvPr>
        </p:nvSpPr>
        <p:spPr>
          <a:xfrm>
            <a:off x="685800" y="1143000"/>
            <a:ext cx="5486400" cy="3086100"/>
          </a:xfrm>
          <a:prstGeom prst="rect">
            <a:avLst/>
          </a:prstGeom>
          <a:ln w="0">
            <a:noFill/>
          </a:ln>
        </p:spPr>
      </p:sp>
      <p:sp>
        <p:nvSpPr>
          <p:cNvPr id="102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اولین گام، مطالعه قانون بازی هست، یعنی اینکه </a:t>
            </a:r>
            <a:r>
              <a:rPr lang="en-US" sz="1800" b="0" strike="noStrike" spc="-1">
                <a:latin typeface="Comic Sans MS"/>
                <a:ea typeface="Segoe UI"/>
              </a:rPr>
              <a:t>Stackoverflow رو اگر به عنوان یک بازی درنظر بگیریم باید ببینیم راهنماش چی میگه و چطور میشه levelup کنیم،</a:t>
            </a: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cs typeface="B Kamran"/>
              </a:rPr>
              <a:t>طبق جدول، اگر سوال/جوابتون یک </a:t>
            </a:r>
            <a:r>
              <a:rPr lang="en-US" sz="1800" b="0" strike="noStrike" spc="-1">
                <a:latin typeface="Comic Sans MS"/>
                <a:ea typeface="Segoe UI"/>
              </a:rPr>
              <a:t>upvote</a:t>
            </a:r>
            <a:r>
              <a:rPr lang="fa-IR" sz="1800" b="0" strike="noStrike" spc="-1">
                <a:latin typeface="Comic Sans MS"/>
                <a:cs typeface="B Kamran"/>
              </a:rPr>
              <a:t>دریافت کنه، شما </a:t>
            </a:r>
            <a:r>
              <a:rPr lang="en-US" sz="1800" b="0" strike="noStrike" spc="-1">
                <a:latin typeface="Comic Sans MS"/>
                <a:ea typeface="Segoe UI"/>
              </a:rPr>
              <a:t>10 امتیاز میگیرین، اگر جوابتون به عنوان accepted answer انتخاب بشه</a:t>
            </a:r>
            <a:endParaRPr lang="en-US" sz="1800" b="0" strike="noStrike" spc="-1">
              <a:latin typeface="Arial"/>
            </a:endParaRPr>
          </a:p>
        </p:txBody>
      </p:sp>
      <p:sp>
        <p:nvSpPr>
          <p:cNvPr id="1028" name="PlaceHolder 3"/>
          <p:cNvSpPr>
            <a:spLocks noGrp="1"/>
          </p:cNvSpPr>
          <p:nvPr>
            <p:ph type="sldNum" idx="10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C15EC6C-A12D-4677-AE4D-AC8F4A1E6E88}" type="slidenum">
              <a:rPr lang="en-US" sz="1200" b="0" strike="noStrike" spc="-1">
                <a:latin typeface="Times New Roman"/>
              </a:rPr>
              <a:t>292</a:t>
            </a:fld>
            <a:endParaRPr lang="en-US" sz="1200" b="0" strike="noStrike" spc="-1">
              <a:latin typeface="Times New Roman"/>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PlaceHolder 1"/>
          <p:cNvSpPr>
            <a:spLocks noGrp="1" noRot="1" noChangeAspect="1"/>
          </p:cNvSpPr>
          <p:nvPr>
            <p:ph type="sldImg"/>
          </p:nvPr>
        </p:nvSpPr>
        <p:spPr>
          <a:xfrm>
            <a:off x="685800" y="1143000"/>
            <a:ext cx="5486400" cy="3086100"/>
          </a:xfrm>
          <a:prstGeom prst="rect">
            <a:avLst/>
          </a:prstGeom>
          <a:ln w="0">
            <a:noFill/>
          </a:ln>
        </p:spPr>
      </p:sp>
      <p:sp>
        <p:nvSpPr>
          <p:cNvPr id="103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ea typeface="Segoe UI"/>
              </a:rPr>
              <a:t>یعنی تیک سبز بخوره، </a:t>
            </a:r>
            <a:endParaRPr lang="en-US" sz="1800" b="0" strike="noStrike" spc="-1">
              <a:latin typeface="Arial"/>
            </a:endParaRPr>
          </a:p>
          <a:p>
            <a:pPr algn="just" rtl="1">
              <a:lnSpc>
                <a:spcPct val="107000"/>
              </a:lnSpc>
              <a:spcBef>
                <a:spcPts val="799"/>
              </a:spcBef>
              <a:buNone/>
              <a:tabLst>
                <a:tab pos="0" algn="l"/>
              </a:tabLst>
            </a:pPr>
            <a:r>
              <a:rPr lang="en-US" sz="1800" b="0" strike="noStrike" spc="-1">
                <a:latin typeface="Comic Sans MS"/>
                <a:ea typeface="Segoe UI"/>
              </a:rPr>
              <a:t>15 امتیاز دریافت میکنین و 2</a:t>
            </a:r>
            <a:r>
              <a:rPr lang="fa-IR" sz="1800" b="0" strike="noStrike" spc="-1">
                <a:latin typeface="Comic Sans MS"/>
                <a:cs typeface="B Kamran"/>
              </a:rPr>
              <a:t>تا هم برای کسی که سوال رو پرسید و جواب شما رو به عنوان جواب اصلی انتخاب کرد اضافه میشه! </a:t>
            </a:r>
            <a:r>
              <a:rPr lang="fa-IR" sz="1800" b="0" strike="noStrike" spc="-1">
                <a:latin typeface="Comic Sans MS"/>
                <a:ea typeface="Segoe UI"/>
              </a:rPr>
              <a:t>البته</a:t>
            </a:r>
            <a:r>
              <a:rPr lang="en-US" sz="1800" b="0" strike="noStrike" spc="-1">
                <a:latin typeface="Comic Sans MS"/>
                <a:ea typeface="Segoe UI"/>
              </a:rPr>
              <a:t> با انتخاب جواب خودتون به سوال خودتون به عنوان Accepted Answer امتیازی به صورت مستقیم </a:t>
            </a:r>
            <a:r>
              <a:rPr lang="fa-IR" sz="1800" b="0" strike="noStrike" spc="-1">
                <a:latin typeface="Comic Sans MS"/>
                <a:ea typeface="Segoe UI"/>
              </a:rPr>
              <a:t>دریافت نمیکنین</a:t>
            </a:r>
            <a:r>
              <a:rPr lang="en-US" sz="1800" b="0" strike="noStrike" spc="-1">
                <a:latin typeface="Comic Sans MS"/>
                <a:ea typeface="Segoe UI"/>
              </a:rPr>
              <a:t> اما </a:t>
            </a:r>
            <a:r>
              <a:rPr lang="fa-IR" sz="1800" b="0" strike="noStrike" spc="-1">
                <a:latin typeface="Comic Sans MS"/>
                <a:ea typeface="Segoe UI"/>
              </a:rPr>
              <a:t>دقت کنین که </a:t>
            </a:r>
            <a:r>
              <a:rPr lang="en-US" sz="1800" b="0" strike="noStrike" spc="-1">
                <a:latin typeface="Comic Sans MS"/>
                <a:ea typeface="Segoe UI"/>
              </a:rPr>
              <a:t>معمولا جواب‌های پذیرفته شده امتیاز خوبی</a:t>
            </a:r>
            <a:r>
              <a:rPr lang="fa-IR" sz="1800" b="0" strike="noStrike" spc="-1">
                <a:latin typeface="Comic Sans MS"/>
                <a:ea typeface="Segoe UI"/>
              </a:rPr>
              <a:t> هم</a:t>
            </a:r>
            <a:r>
              <a:rPr lang="en-US" sz="1800" b="0" strike="noStrike" spc="-1">
                <a:latin typeface="Comic Sans MS"/>
                <a:ea typeface="Segoe UI"/>
              </a:rPr>
              <a:t> می‌گیرن</a:t>
            </a:r>
            <a:r>
              <a:rPr lang="fa-IR" sz="1800" b="0" strike="noStrike" spc="-1">
                <a:latin typeface="Comic Sans MS"/>
                <a:ea typeface="Segoe UI"/>
              </a:rPr>
              <a:t>!</a:t>
            </a:r>
            <a:endParaRPr lang="en-US" sz="1800" b="0" strike="noStrike" spc="-1">
              <a:latin typeface="Arial"/>
            </a:endParaRPr>
          </a:p>
        </p:txBody>
      </p:sp>
      <p:sp>
        <p:nvSpPr>
          <p:cNvPr id="1031" name="PlaceHolder 3"/>
          <p:cNvSpPr>
            <a:spLocks noGrp="1"/>
          </p:cNvSpPr>
          <p:nvPr>
            <p:ph type="sldNum" idx="10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D5D685E-EC4A-4AA1-AC96-33431864FBB3}" type="slidenum">
              <a:rPr lang="en-US" sz="1200" b="0" strike="noStrike" spc="-1">
                <a:latin typeface="Times New Roman"/>
              </a:rPr>
              <a:t>293</a:t>
            </a:fld>
            <a:endParaRPr lang="en-US" sz="1200" b="0" strike="noStrike" spc="-1">
              <a:latin typeface="Times New Roman"/>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اگر سوال/جوابی رو ویرایش کرده باشین، و ویرایشتون پذیرفته بشه، بهتون </a:t>
            </a:r>
            <a:r>
              <a:rPr lang="en-US" sz="1800" b="0" strike="noStrike" spc="-1">
                <a:latin typeface="Comic Sans MS"/>
                <a:ea typeface="Segoe UI"/>
              </a:rPr>
              <a:t>2</a:t>
            </a:r>
            <a:r>
              <a:rPr lang="fa-IR" sz="1800" b="0" strike="noStrike" spc="-1">
                <a:latin typeface="Comic Sans MS"/>
                <a:cs typeface="B Kamran"/>
              </a:rPr>
              <a:t>تا امتیاز میده، </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294</a:t>
            </a:fld>
            <a:endParaRPr lang="en-US" sz="1200" b="0" strike="noStrike" spc="-1">
              <a:latin typeface="Times New Roman"/>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PlaceHolder 1"/>
          <p:cNvSpPr>
            <a:spLocks noGrp="1" noRot="1" noChangeAspect="1"/>
          </p:cNvSpPr>
          <p:nvPr>
            <p:ph type="sldImg"/>
          </p:nvPr>
        </p:nvSpPr>
        <p:spPr>
          <a:xfrm>
            <a:off x="685800" y="1143000"/>
            <a:ext cx="5486400" cy="3086100"/>
          </a:xfrm>
          <a:prstGeom prst="rect">
            <a:avLst/>
          </a:prstGeom>
          <a:ln w="0">
            <a:noFill/>
          </a:ln>
        </p:spPr>
      </p:sp>
      <p:sp>
        <p:nvSpPr>
          <p:cNvPr id="103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به این مثال توجه کنین، داشتم درمورد </a:t>
            </a:r>
            <a:r>
              <a:rPr lang="en-US" sz="1800" b="0" strike="noStrike" spc="-1">
                <a:latin typeface="Comic Sans MS"/>
                <a:ea typeface="Segoe UI"/>
              </a:rPr>
              <a:t>paste کردن توی vim مطالعه میکردم و رسیده بودم به این جوابه دیدم مشکل داره، اومدم ویرایشش کردم و میبینین که وقتی ویرایشم پذیرفته شد، +2 امتیاز گرفتم و یه badge جالب هم بهم داد که گفته </a:t>
            </a:r>
            <a:r>
              <a:rPr lang="fa-IR" sz="1800" b="0" strike="noStrike" spc="-1">
                <a:latin typeface="Comic Sans MS"/>
                <a:ea typeface="Segoe UI"/>
              </a:rPr>
              <a:t>شما پستی رو ویرایش کردین که</a:t>
            </a:r>
            <a:r>
              <a:rPr lang="en-US" sz="1800" b="0" strike="noStrike" spc="-1">
                <a:latin typeface="Comic Sans MS"/>
                <a:ea typeface="Segoe UI"/>
              </a:rPr>
              <a:t>6</a:t>
            </a:r>
            <a:r>
              <a:rPr lang="fa-IR" sz="1800" b="0" strike="noStrike" spc="-1">
                <a:latin typeface="Comic Sans MS"/>
                <a:cs typeface="B Kamran"/>
              </a:rPr>
              <a:t>ماهی بود که فعال نبود 😁</a:t>
            </a:r>
            <a:endParaRPr lang="en-US" sz="1800" b="0" strike="noStrike" spc="-1">
              <a:latin typeface="Arial"/>
            </a:endParaRPr>
          </a:p>
        </p:txBody>
      </p:sp>
      <p:sp>
        <p:nvSpPr>
          <p:cNvPr id="1037" name="PlaceHolder 3"/>
          <p:cNvSpPr>
            <a:spLocks noGrp="1"/>
          </p:cNvSpPr>
          <p:nvPr>
            <p:ph type="sldNum" idx="10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11A4C06-772F-4809-82F1-C557217F9C63}" type="slidenum">
              <a:rPr lang="en-US" sz="1200" b="0" strike="noStrike" spc="-1">
                <a:latin typeface="Times New Roman"/>
              </a:rPr>
              <a:t>295</a:t>
            </a:fld>
            <a:endParaRPr lang="en-US" sz="1200" b="0" strike="noStrike" spc="-1">
              <a:latin typeface="Times New Roman"/>
            </a:endParaRPr>
          </a:p>
        </p:txBody>
      </p:sp>
    </p:spTree>
    <p:extLst>
      <p:ext uri="{BB962C8B-B14F-4D97-AF65-F5344CB8AC3E}">
        <p14:creationId xmlns:p14="http://schemas.microsoft.com/office/powerpoint/2010/main" val="1122153561"/>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PlaceHolder 1"/>
          <p:cNvSpPr>
            <a:spLocks noGrp="1" noRot="1" noChangeAspect="1"/>
          </p:cNvSpPr>
          <p:nvPr>
            <p:ph type="sldImg"/>
          </p:nvPr>
        </p:nvSpPr>
        <p:spPr>
          <a:xfrm>
            <a:off x="685800" y="1143000"/>
            <a:ext cx="5486400" cy="3086100"/>
          </a:xfrm>
          <a:prstGeom prst="rect">
            <a:avLst/>
          </a:prstGeom>
          <a:ln w="0">
            <a:noFill/>
          </a:ln>
        </p:spPr>
      </p:sp>
      <p:sp>
        <p:nvSpPr>
          <p:cNvPr id="103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این ویرایشمم البته خیلی ساده اما کاربردی بود ، یعنی اصل لینکی که ارجاع داده شده بود اشتباه بود و کار نمیکرد، من سرچ کردم و اصلاح کردم تا باقی افراد هم که این سوال/جواب رو میخونن سردرگم نشن، به همین سادگی امتیازش رو هم دریافت کردم!</a:t>
            </a:r>
          </a:p>
          <a:p>
            <a:pPr algn="just" rtl="1">
              <a:lnSpc>
                <a:spcPct val="107000"/>
              </a:lnSpc>
              <a:spcBef>
                <a:spcPts val="799"/>
              </a:spcBef>
              <a:buNone/>
              <a:tabLst>
                <a:tab pos="0" algn="l"/>
              </a:tabLst>
            </a:pPr>
            <a:r>
              <a:rPr lang="fa-IR" sz="1800" b="0" strike="noStrike" spc="-1">
                <a:latin typeface="Comic Sans MS"/>
                <a:cs typeface="B Kamran"/>
              </a:rPr>
              <a:t>شما هم همیشه رویکردتون همین باشه، هروقت گذرتون به </a:t>
            </a:r>
            <a:r>
              <a:rPr lang="en-US" sz="1800" b="0" strike="noStrike" spc="-1">
                <a:latin typeface="Comic Sans MS"/>
                <a:cs typeface="B Kamran"/>
              </a:rPr>
              <a:t>stackoverflow</a:t>
            </a:r>
            <a:r>
              <a:rPr lang="fa-IR" sz="1800" b="0" strike="noStrike" spc="-1">
                <a:latin typeface="Comic Sans MS"/>
                <a:cs typeface="B Kamran"/>
              </a:rPr>
              <a:t> خورد و متوجه مشکلی شدید، سعی کنین مانند این مثال، </a:t>
            </a:r>
            <a:r>
              <a:rPr lang="en-US" sz="1800" b="0" strike="noStrike" spc="-1">
                <a:latin typeface="Comic Sans MS"/>
                <a:cs typeface="B Kamran"/>
              </a:rPr>
              <a:t>contribute</a:t>
            </a:r>
            <a:r>
              <a:rPr lang="fa-IR" sz="1800" b="0" strike="noStrike" spc="-1">
                <a:latin typeface="Comic Sans MS"/>
                <a:cs typeface="B Kamran"/>
              </a:rPr>
              <a:t> مثبتتون رو ارائه بدین...</a:t>
            </a:r>
            <a:endParaRPr lang="en-US" sz="1800" b="0" strike="noStrike" spc="-1">
              <a:latin typeface="Arial"/>
            </a:endParaRPr>
          </a:p>
        </p:txBody>
      </p:sp>
      <p:sp>
        <p:nvSpPr>
          <p:cNvPr id="1040" name="PlaceHolder 3"/>
          <p:cNvSpPr>
            <a:spLocks noGrp="1"/>
          </p:cNvSpPr>
          <p:nvPr>
            <p:ph type="sldNum" idx="10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31C3B45-C7AE-464F-BE13-033CACD9EBB4}" type="slidenum">
              <a:rPr lang="en-US" sz="1200" b="0" strike="noStrike" spc="-1">
                <a:latin typeface="Times New Roman"/>
              </a:rPr>
              <a:t>296</a:t>
            </a:fld>
            <a:endParaRPr lang="en-US" sz="1200" b="0" strike="noStrike" spc="-1">
              <a:latin typeface="Times New Roman"/>
            </a:endParaRPr>
          </a:p>
        </p:txBody>
      </p:sp>
    </p:spTree>
    <p:extLst>
      <p:ext uri="{BB962C8B-B14F-4D97-AF65-F5344CB8AC3E}">
        <p14:creationId xmlns:p14="http://schemas.microsoft.com/office/powerpoint/2010/main" val="119210257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فقط توجه کنین که اگر امتیازتون کمتر از 2000تا باشه، هر ویرایشی که انجام بدین وارد صف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suggested edits</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میشه تا یک شخص با امتیاز کافی بیاد ویرایش شما رو بررسی و درنهایت تایید یا رد کنه، اما وقتی که به 2هزار امتیاز رسیدین مستقیما ویرایشتون ثبت میشه، </a:t>
            </a:r>
          </a:p>
          <a:p>
            <a:pPr algn="just" rtl="1">
              <a:lnSpc>
                <a:spcPct val="107000"/>
              </a:lnSpc>
              <a:spcBef>
                <a:spcPts val="799"/>
              </a:spcBef>
              <a:buNone/>
              <a:tabLst>
                <a:tab pos="0" algn="l"/>
              </a:tabLst>
            </a:pPr>
            <a:endParaRPr lang="fa-IR" sz="1800" b="0" kern="1200" spc="-1">
              <a:solidFill>
                <a:srgbClr val="000000"/>
              </a:solidFill>
              <a:effectLst/>
              <a:latin typeface="Comic Sans MS" panose="030F0702030302020204" pitchFamily="66" charset="0"/>
              <a:ea typeface="DejaVu Sans"/>
              <a:cs typeface="Comic Sans MS" panose="030F0702030302020204" pitchFamily="66" charset="0"/>
            </a:endParaRPr>
          </a:p>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توجه کنین که ویرایش هایی که مستقیما ثبت میشن یعنی نیازی به تایید ندارن، امتیازی بهشون داده نمیشه همینطور حداکثر امتیازی که از ویرایش ها میشه دریافت کرد 1000تا هست، یعنی وقتی که شما امتیازتون به 2000تا رسید یا اینکه 1000امتیاز از طریق ویرایش ها بدست آوردین دیگه امتیازی از بابت ویرایش دریافت نمیکنین!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297</a:t>
            </a:fld>
            <a:endParaRPr lang="en-US" sz="1200" b="0" strike="noStrike" spc="-1">
              <a:latin typeface="Times New Roman"/>
            </a:endParaRPr>
          </a:p>
        </p:txBody>
      </p:sp>
    </p:spTree>
    <p:extLst>
      <p:ext uri="{BB962C8B-B14F-4D97-AF65-F5344CB8AC3E}">
        <p14:creationId xmlns:p14="http://schemas.microsoft.com/office/powerpoint/2010/main" val="9870515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dirty="0">
                <a:solidFill>
                  <a:srgbClr val="000000"/>
                </a:solidFill>
                <a:effectLst/>
                <a:latin typeface="Comic Sans MS" panose="030F0702030302020204" pitchFamily="66" charset="0"/>
                <a:ea typeface="DejaVu Sans"/>
                <a:cs typeface="B Kamran" panose="00000400000000000000" pitchFamily="2" charset="-78"/>
              </a:rPr>
              <a:t>طبیعتا سوال و جواب شما هم ممکنه توسط افراد دیگه ویرایش بشه، اگر از نظرتون ویرایش مناسبی بود،  که الحمدالله، اما اگر دیدید که ویرایش مفهوم یا هدف سوال یا جواب شما رو تغییر داد یا نادرست کرد یا اصلا خوانایی رو کاهش داده و موافقش نیستید، میتونین با کلیک روی </a:t>
            </a: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edited</a:t>
            </a:r>
            <a:r>
              <a:rPr lang="fa-IR" sz="1800" b="0" kern="1200" spc="-1" dirty="0">
                <a:solidFill>
                  <a:srgbClr val="000000"/>
                </a:solidFill>
                <a:effectLst/>
                <a:latin typeface="Comic Sans MS" panose="030F0702030302020204" pitchFamily="66" charset="0"/>
                <a:ea typeface="DejaVu Sans"/>
                <a:cs typeface="B Kamran" panose="00000400000000000000" pitchFamily="2" charset="-78"/>
              </a:rPr>
              <a:t> ، که بالای پروفایل اون فردی که پست شما رو ویرایش کرده قرار داره، وارد </a:t>
            </a:r>
            <a:r>
              <a:rPr lang="en-US" sz="1800" b="0" kern="1200" spc="-1" dirty="0">
                <a:solidFill>
                  <a:srgbClr val="000000"/>
                </a:solidFill>
                <a:effectLst/>
                <a:latin typeface="Comic Sans MS" panose="030F0702030302020204" pitchFamily="66" charset="0"/>
                <a:ea typeface="DejaVu Sans"/>
                <a:cs typeface="B Kamran" panose="00000400000000000000" pitchFamily="2" charset="-78"/>
              </a:rPr>
              <a:t>revision history</a:t>
            </a:r>
            <a:r>
              <a:rPr lang="fa-IR" sz="1800" b="0" kern="1200" spc="-1" dirty="0">
                <a:solidFill>
                  <a:srgbClr val="000000"/>
                </a:solidFill>
                <a:effectLst/>
                <a:latin typeface="Comic Sans MS" panose="030F0702030302020204" pitchFamily="66" charset="0"/>
                <a:ea typeface="DejaVu Sans"/>
                <a:cs typeface="B Kamran" panose="00000400000000000000" pitchFamily="2" charset="-78"/>
              </a:rPr>
              <a:t> بشین</a:t>
            </a:r>
            <a:endParaRPr lang="en-US" sz="1800" b="0" strike="noStrike" spc="-1" dirty="0">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298</a:t>
            </a:fld>
            <a:endParaRPr lang="en-US" sz="1200" b="0" strike="noStrike" spc="-1">
              <a:latin typeface="Times New Roman"/>
            </a:endParaRPr>
          </a:p>
        </p:txBody>
      </p:sp>
    </p:spTree>
    <p:extLst>
      <p:ext uri="{BB962C8B-B14F-4D97-AF65-F5344CB8AC3E}">
        <p14:creationId xmlns:p14="http://schemas.microsoft.com/office/powerpoint/2010/main" val="197123476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و اینجا میبینین که یک لیستی کامل از تمام نسخه های ادیت و رول بک شده وجود داره و شما و با زدن دکمه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rollback</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هرکدوم از نسخه ها ، میتونین سوال یا جوابتون رو به اون نسخه برگردونین. </a:t>
            </a: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kern="1200" spc="-1">
                <a:solidFill>
                  <a:srgbClr val="000000"/>
                </a:solidFill>
                <a:effectLst/>
                <a:latin typeface="Comic Sans MS" panose="030F0702030302020204" pitchFamily="66" charset="0"/>
                <a:ea typeface="DejaVu Sans"/>
                <a:cs typeface="B Kamran" panose="00000400000000000000" pitchFamily="2" charset="-78"/>
              </a:rPr>
              <a:t>Rollback</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ها هم توی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revision history </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ثبت میشن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299</a:t>
            </a:fld>
            <a:endParaRPr lang="en-US" sz="1200" b="0" strike="noStrike" spc="-1">
              <a:latin typeface="Times New Roman"/>
            </a:endParaRPr>
          </a:p>
        </p:txBody>
      </p:sp>
    </p:spTree>
    <p:extLst>
      <p:ext uri="{BB962C8B-B14F-4D97-AF65-F5344CB8AC3E}">
        <p14:creationId xmlns:p14="http://schemas.microsoft.com/office/powerpoint/2010/main" val="165154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buNone/>
            </a:pPr>
            <a:r>
              <a:rPr lang="en-US" sz="2000" b="0" strike="noStrike" spc="-1" dirty="0">
                <a:latin typeface="Arial"/>
              </a:rPr>
              <a:t>I also have to tell you that, my attempt in this course is to teach you </a:t>
            </a:r>
            <a:r>
              <a:rPr lang="en-US" sz="2000" b="0" strike="noStrike" spc="-1" dirty="0" err="1">
                <a:latin typeface="Arial"/>
              </a:rPr>
              <a:t>Stackoverflow</a:t>
            </a:r>
            <a:r>
              <a:rPr lang="en-US" sz="2000" b="0" strike="noStrike" spc="-1" dirty="0">
                <a:latin typeface="Arial"/>
              </a:rPr>
              <a:t> in a way that you can get the most out of it and have significant growth. Not only in </a:t>
            </a:r>
            <a:r>
              <a:rPr lang="en-US" sz="2000" b="0" strike="noStrike" spc="-1" dirty="0" err="1">
                <a:latin typeface="Arial"/>
              </a:rPr>
              <a:t>stackoverflow</a:t>
            </a:r>
            <a:r>
              <a:rPr lang="en-US" sz="2000" b="0" strike="noStrike" spc="-1" dirty="0">
                <a:latin typeface="Arial"/>
              </a:rPr>
              <a:t>, but also in reddit, </a:t>
            </a:r>
            <a:r>
              <a:rPr lang="en-US" sz="2000" b="0" strike="noStrike" spc="-1" dirty="0" err="1">
                <a:latin typeface="Arial"/>
              </a:rPr>
              <a:t>quora</a:t>
            </a:r>
            <a:r>
              <a:rPr lang="en-US" sz="2000" b="0" strike="noStrike" spc="-1" dirty="0">
                <a:latin typeface="Arial"/>
              </a:rPr>
              <a:t> and anywhere else, you can reach your desired result as soon as possible.</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3</a:t>
            </a:fld>
            <a:endParaRPr lang="en-US" sz="1200" b="0" strike="noStrike" spc="-1">
              <a:latin typeface="Times New Roman"/>
            </a:endParaRPr>
          </a:p>
        </p:txBody>
      </p:sp>
    </p:spTree>
    <p:extLst>
      <p:ext uri="{BB962C8B-B14F-4D97-AF65-F5344CB8AC3E}">
        <p14:creationId xmlns:p14="http://schemas.microsoft.com/office/powerpoint/2010/main" val="1823957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In my opinion, the first and most important reason is that all our questions are registered in one place, which is very well indexed in search engines like Google, which means that whenever we need it again, we can easily find the same question and answer with a simple search!</a:t>
            </a:r>
          </a:p>
          <a:p>
            <a:pPr marL="216000" indent="-216000" algn="l" rtl="0">
              <a:lnSpc>
                <a:spcPct val="100000"/>
              </a:lnSpc>
              <a:buNone/>
            </a:pPr>
            <a:r>
              <a:rPr lang="en-US" sz="1200" b="0" strike="noStrike" spc="-1" dirty="0">
                <a:latin typeface="Arial"/>
              </a:rPr>
              <a:t>This means that anyone else who has the same question can easily find it with a simple search, which means that there is no need for people to ask the same repeated question every time and to waste other people's time to read the same question many times. And answer many times, especially because many times the answers are completely repetitive, and even worse, some of the answers may be incorrect and there is no one to give feedback!</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30</a:t>
            </a:fld>
            <a:endParaRPr lang="en-US" sz="1200" b="0" strike="noStrike" spc="-1">
              <a:latin typeface="Times New Roman"/>
            </a:endParaRPr>
          </a:p>
        </p:txBody>
      </p:sp>
    </p:spTree>
    <p:extLst>
      <p:ext uri="{BB962C8B-B14F-4D97-AF65-F5344CB8AC3E}">
        <p14:creationId xmlns:p14="http://schemas.microsoft.com/office/powerpoint/2010/main" val="414313059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و هم میشه از طریق </a:t>
            </a:r>
            <a:r>
              <a:rPr lang="fa-IR" sz="1800" b="0" strike="noStrike" kern="1200" spc="-1">
                <a:solidFill>
                  <a:srgbClr val="000000"/>
                </a:solidFill>
                <a:effectLst/>
                <a:latin typeface="Comic Sans MS" panose="030F0702030302020204" pitchFamily="66" charset="0"/>
                <a:cs typeface="B Kamran" panose="00000400000000000000" pitchFamily="2" charset="-78"/>
              </a:rPr>
              <a:t>صفحه </a:t>
            </a:r>
            <a:r>
              <a:rPr lang="en-US" sz="1800" b="0" strike="noStrike" kern="1200" spc="-1">
                <a:solidFill>
                  <a:srgbClr val="000000"/>
                </a:solidFill>
                <a:effectLst/>
                <a:latin typeface="Comic Sans MS" panose="030F0702030302020204" pitchFamily="66" charset="0"/>
                <a:cs typeface="B Kamran" panose="00000400000000000000" pitchFamily="2" charset="-78"/>
              </a:rPr>
              <a:t>timeline</a:t>
            </a:r>
            <a:r>
              <a:rPr lang="fa-IR" sz="1800" b="0" strike="noStrike" kern="1200" spc="-1">
                <a:solidFill>
                  <a:srgbClr val="000000"/>
                </a:solidFill>
                <a:effectLst/>
                <a:latin typeface="Comic Sans MS" panose="030F0702030302020204" pitchFamily="66" charset="0"/>
                <a:cs typeface="B Kamran" panose="00000400000000000000" pitchFamily="2" charset="-78"/>
              </a:rPr>
              <a:t> این تغییرات رو دید، که با کلیک روی آیکون </a:t>
            </a:r>
            <a:r>
              <a:rPr lang="en-US" sz="1800" b="0" strike="noStrike" kern="1200" spc="-1">
                <a:solidFill>
                  <a:srgbClr val="000000"/>
                </a:solidFill>
                <a:effectLst/>
                <a:latin typeface="Comic Sans MS" panose="030F0702030302020204" pitchFamily="66" charset="0"/>
                <a:cs typeface="B Kamran" panose="00000400000000000000" pitchFamily="2" charset="-78"/>
              </a:rPr>
              <a:t>timeline</a:t>
            </a:r>
            <a:r>
              <a:rPr lang="fa-IR" sz="1800" b="0" strike="noStrike" kern="1200" spc="-1">
                <a:solidFill>
                  <a:srgbClr val="000000"/>
                </a:solidFill>
                <a:effectLst/>
                <a:latin typeface="Comic Sans MS" panose="030F0702030302020204" pitchFamily="66" charset="0"/>
                <a:cs typeface="B Kamran" panose="00000400000000000000" pitchFamily="2" charset="-78"/>
              </a:rPr>
              <a:t> که زیر قسمت </a:t>
            </a:r>
            <a:r>
              <a:rPr lang="en-US" sz="1800" b="0" strike="noStrike" kern="1200" spc="-1">
                <a:solidFill>
                  <a:srgbClr val="000000"/>
                </a:solidFill>
                <a:effectLst/>
                <a:latin typeface="Comic Sans MS" panose="030F0702030302020204" pitchFamily="66" charset="0"/>
                <a:cs typeface="B Kamran" panose="00000400000000000000" pitchFamily="2" charset="-78"/>
              </a:rPr>
              <a:t>vote</a:t>
            </a:r>
            <a:r>
              <a:rPr lang="fa-IR" sz="1800" b="0" strike="noStrike" kern="1200" spc="-1">
                <a:solidFill>
                  <a:srgbClr val="000000"/>
                </a:solidFill>
                <a:effectLst/>
                <a:latin typeface="Comic Sans MS" panose="030F0702030302020204" pitchFamily="66" charset="0"/>
                <a:cs typeface="B Kamran" panose="00000400000000000000" pitchFamily="2" charset="-78"/>
              </a:rPr>
              <a:t> ها هست واردش میشیم، </a:t>
            </a:r>
          </a:p>
          <a:p>
            <a:pPr algn="just" rtl="1">
              <a:lnSpc>
                <a:spcPct val="107000"/>
              </a:lnSpc>
              <a:spcBef>
                <a:spcPts val="799"/>
              </a:spcBef>
              <a:buNone/>
              <a:tabLst>
                <a:tab pos="0" algn="l"/>
              </a:tabLst>
            </a:pPr>
            <a:endParaRPr lang="fa-IR" sz="1800" b="0" strike="noStrike" kern="1200" spc="-1">
              <a:solidFill>
                <a:srgbClr val="000000"/>
              </a:solidFill>
              <a:effectLst/>
              <a:latin typeface="Comic Sans MS" panose="030F0702030302020204" pitchFamily="66" charset="0"/>
              <a:cs typeface="B Kamran" panose="00000400000000000000" pitchFamily="2" charset="-78"/>
            </a:endParaRPr>
          </a:p>
          <a:p>
            <a:pPr algn="just" rtl="1">
              <a:lnSpc>
                <a:spcPct val="107000"/>
              </a:lnSpc>
              <a:spcBef>
                <a:spcPts val="799"/>
              </a:spcBef>
              <a:buNone/>
              <a:tabLst>
                <a:tab pos="0" algn="l"/>
              </a:tabLst>
            </a:pPr>
            <a:r>
              <a:rPr lang="fa-IR" sz="1800" b="0" strike="noStrike" kern="1200" spc="-1">
                <a:solidFill>
                  <a:srgbClr val="000000"/>
                </a:solidFill>
                <a:effectLst/>
                <a:latin typeface="Comic Sans MS" panose="030F0702030302020204" pitchFamily="66" charset="0"/>
                <a:cs typeface="B Kamran" panose="00000400000000000000" pitchFamily="2" charset="-78"/>
              </a:rPr>
              <a:t>تو این تصویر میبینین که 2 مرتبه صاحب سوال، سوال رو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کرد یعنی تغییراتی که باقی افراد ارائه دادن بودن رو نپذیرفت، و همینطور 1 مرتبه هم فردی دیگه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رو انجام داد، یعنی افراد دیگه هم با سطح دسترسی مناسب میتونن سوال جواب شما رو ویرایش و حتی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کنن!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300</a:t>
            </a:fld>
            <a:endParaRPr lang="en-US" sz="1200" b="0" strike="noStrike" spc="-1">
              <a:latin typeface="Times New Roman"/>
            </a:endParaRPr>
          </a:p>
        </p:txBody>
      </p:sp>
    </p:spTree>
    <p:extLst>
      <p:ext uri="{BB962C8B-B14F-4D97-AF65-F5344CB8AC3E}">
        <p14:creationId xmlns:p14="http://schemas.microsoft.com/office/powerpoint/2010/main" val="92735778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اما چه زمانی میتونیم پست های بقیه رو ویرایش کنیم: </a:t>
            </a:r>
          </a:p>
          <a:p>
            <a:pPr algn="just" rtl="1">
              <a:lnSpc>
                <a:spcPct val="107000"/>
              </a:lnSpc>
              <a:spcBef>
                <a:spcPts val="799"/>
              </a:spcBef>
              <a:buNone/>
              <a:tabLst>
                <a:tab pos="0" algn="l"/>
              </a:tabLst>
            </a:pPr>
            <a:r>
              <a:rPr lang="fa-IR" sz="1800" b="0" strike="noStrike" spc="-1">
                <a:latin typeface="Arial"/>
              </a:rPr>
              <a:t> - مورد اول اینکه تو سوال جوابشون، مشکلات گرامری و املایی داشته باشن، که با کمک </a:t>
            </a:r>
            <a:r>
              <a:rPr lang="en-US" sz="1800" b="0" strike="noStrike" spc="-1">
                <a:latin typeface="Arial"/>
              </a:rPr>
              <a:t>Wordtune , Grammarly </a:t>
            </a:r>
            <a:r>
              <a:rPr lang="fa-IR" sz="1800" b="0" strike="noStrike" spc="-1">
                <a:latin typeface="Arial"/>
              </a:rPr>
              <a:t> میتونین به ساده ترین شکل و حرفه ای انجام بدین</a:t>
            </a:r>
          </a:p>
          <a:p>
            <a:pPr marL="285750" indent="-285750" algn="just" rtl="1">
              <a:lnSpc>
                <a:spcPct val="107000"/>
              </a:lnSpc>
              <a:spcBef>
                <a:spcPts val="799"/>
              </a:spcBef>
              <a:buFontTx/>
              <a:buChar char="-"/>
              <a:tabLst>
                <a:tab pos="0" algn="l"/>
              </a:tabLst>
            </a:pPr>
            <a:r>
              <a:rPr lang="fa-IR" sz="1800" b="0" strike="noStrike" spc="-1">
                <a:latin typeface="Arial"/>
              </a:rPr>
              <a:t>مورد دوم اینکه، بخواهین خوانایی سوال یا جواب رو بهبود بدین، یعنی حس میکنین که میتونین بدون تغییر معنایی سوال یا جواب ، طوری ویرایشش کنین که افراد با مطالعه اش بهتر متوجه سوال یا جواب بشن</a:t>
            </a:r>
          </a:p>
          <a:p>
            <a:pPr marL="285750" indent="-285750" algn="just" rtl="1">
              <a:lnSpc>
                <a:spcPct val="107000"/>
              </a:lnSpc>
              <a:spcBef>
                <a:spcPts val="799"/>
              </a:spcBef>
              <a:buFontTx/>
              <a:buChar char="-"/>
              <a:tabLst>
                <a:tab pos="0" algn="l"/>
              </a:tabLst>
            </a:pPr>
            <a:r>
              <a:rPr lang="fa-IR" sz="1800" b="0" strike="noStrike" spc="-1">
                <a:latin typeface="Arial"/>
              </a:rPr>
              <a:t>مورد سوم اینکه، بخواهین لینک به رفرنس های مختلف و معتبر رو اضافه کنین</a:t>
            </a:r>
          </a:p>
          <a:p>
            <a:pPr marL="285750" indent="-285750" algn="just" rtl="1">
              <a:lnSpc>
                <a:spcPct val="107000"/>
              </a:lnSpc>
              <a:spcBef>
                <a:spcPts val="799"/>
              </a:spcBef>
              <a:buFontTx/>
              <a:buChar char="-"/>
              <a:tabLst>
                <a:tab pos="0" algn="l"/>
              </a:tabLst>
            </a:pPr>
            <a:r>
              <a:rPr lang="fa-IR" sz="1800" b="0" strike="noStrike" spc="-1">
                <a:latin typeface="Arial"/>
              </a:rPr>
              <a:t>و درنهایت اینکه بخواهین اشتباهات کوچکی که داره رو اصلاح کنین بخصوص برخی موارد ممکن هست در گذر زمان تغییر کنن، مثل تصاویر، لینک ها، که میبینین تو این مثال ، کاربری کامنت گذاشته که این لینک کار نمیکنه،و شخصی هم اومد لینک رو آپدیت کرد، البته گاها ممکنه برخی از سایت ها بعد از چند سال حذف بشن و درنتیجه رفرنسی که به مقاله اون سایت قرار داده شده بی اعتبار میشه</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301</a:t>
            </a:fld>
            <a:endParaRPr lang="en-US" sz="1200" b="0" strike="noStrike" spc="-1">
              <a:latin typeface="Times New Roman"/>
            </a:endParaRPr>
          </a:p>
        </p:txBody>
      </p:sp>
    </p:spTree>
    <p:extLst>
      <p:ext uri="{BB962C8B-B14F-4D97-AF65-F5344CB8AC3E}">
        <p14:creationId xmlns:p14="http://schemas.microsoft.com/office/powerpoint/2010/main" val="3831651084"/>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تو همچین شرایطی شما میتونین از سایت </a:t>
            </a:r>
            <a:r>
              <a:rPr lang="en-US" sz="1800" b="0" strike="noStrike" spc="-1">
                <a:latin typeface="Arial"/>
              </a:rPr>
              <a:t>archive.org</a:t>
            </a:r>
            <a:r>
              <a:rPr lang="fa-IR" sz="1800" b="0" strike="noStrike" spc="-1">
                <a:latin typeface="Arial"/>
              </a:rPr>
              <a:t> استفاده کنین، که تقریبا از هرسایتی یک نسخه در زمان ها مختلف رو ذخیره کرده، </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302</a:t>
            </a:fld>
            <a:endParaRPr lang="en-US" sz="1200" b="0" strike="noStrike" spc="-1">
              <a:latin typeface="Times New Roman"/>
            </a:endParaRPr>
          </a:p>
        </p:txBody>
      </p:sp>
    </p:spTree>
    <p:extLst>
      <p:ext uri="{BB962C8B-B14F-4D97-AF65-F5344CB8AC3E}">
        <p14:creationId xmlns:p14="http://schemas.microsoft.com/office/powerpoint/2010/main" val="48999457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مثلا فرض کنیم که این آدرس که در بخش جستجو قرار دادیم، قبلا استفاده شده و الان دیگه حذف شده، خیلی راحت میتونیم با کمک این سایت تمام نسخه های قبلی این لینک رو از سال 2013 ببینیم و در اون سوال یا جواب </a:t>
            </a:r>
            <a:r>
              <a:rPr lang="en-US" sz="1800" b="0" strike="noStrike" spc="-1">
                <a:latin typeface="Arial"/>
              </a:rPr>
              <a:t>Stackoverflow</a:t>
            </a:r>
            <a:r>
              <a:rPr lang="fa-IR" sz="1800" b="0" strike="noStrike" spc="-1">
                <a:latin typeface="Arial"/>
              </a:rPr>
              <a:t>مون آپدیت کنیم!</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303</a:t>
            </a:fld>
            <a:endParaRPr lang="en-US" sz="1200" b="0" strike="noStrike" spc="-1">
              <a:latin typeface="Times New Roman"/>
            </a:endParaRPr>
          </a:p>
        </p:txBody>
      </p:sp>
    </p:spTree>
    <p:extLst>
      <p:ext uri="{BB962C8B-B14F-4D97-AF65-F5344CB8AC3E}">
        <p14:creationId xmlns:p14="http://schemas.microsoft.com/office/powerpoint/2010/main" val="204327308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دقت کنین، تو سال 2013 صفحه مرتبط با </a:t>
            </a:r>
            <a:r>
              <a:rPr lang="en-US" sz="1800" b="0" strike="noStrike" spc="-1">
                <a:latin typeface="Arial"/>
              </a:rPr>
              <a:t>javascript</a:t>
            </a:r>
            <a:r>
              <a:rPr lang="fa-IR" sz="1800" b="0" strike="noStrike" spc="-1">
                <a:latin typeface="Arial"/>
              </a:rPr>
              <a:t> در سایت </a:t>
            </a:r>
            <a:r>
              <a:rPr lang="en-US" sz="1800" b="0" strike="noStrike" spc="-1">
                <a:latin typeface="Arial"/>
              </a:rPr>
              <a:t>mdn</a:t>
            </a:r>
            <a:r>
              <a:rPr lang="fa-IR" sz="1800" b="0" strike="noStrike" spc="-1">
                <a:latin typeface="Arial"/>
              </a:rPr>
              <a:t>، به این صورت بود  و اگر دقت کنین توی توضیحاتش اشاره‌ای به </a:t>
            </a:r>
            <a:r>
              <a:rPr lang="en-US" sz="1800" b="0" strike="noStrike" spc="-1">
                <a:latin typeface="Arial"/>
              </a:rPr>
              <a:t>typesafe</a:t>
            </a:r>
            <a:r>
              <a:rPr lang="fa-IR" sz="1800" b="0" strike="noStrike" spc="-1">
                <a:latin typeface="Arial"/>
              </a:rPr>
              <a:t>  بودن، کرده!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304</a:t>
            </a:fld>
            <a:endParaRPr lang="en-US" sz="1200" b="0" strike="noStrike" spc="-1">
              <a:latin typeface="Times New Roman"/>
            </a:endParaRPr>
          </a:p>
        </p:txBody>
      </p:sp>
    </p:spTree>
    <p:extLst>
      <p:ext uri="{BB962C8B-B14F-4D97-AF65-F5344CB8AC3E}">
        <p14:creationId xmlns:p14="http://schemas.microsoft.com/office/powerpoint/2010/main" val="333605875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در حالی که این صفحه توی سال 2022 نسبت به سال 2013 به طورکامل تغییر کرده و آپدیت شده و اصلا هیچ اشاره ای به </a:t>
            </a:r>
            <a:r>
              <a:rPr lang="en-US" sz="1800" b="0" strike="noStrike" spc="-1">
                <a:latin typeface="Arial"/>
              </a:rPr>
              <a:t>type-safety</a:t>
            </a:r>
            <a:r>
              <a:rPr lang="fa-IR" sz="1800" b="0" strike="noStrike" spc="-1">
                <a:latin typeface="Arial"/>
              </a:rPr>
              <a:t> نداره، بنابراین اون محتوایی که شما داشتین بهش اشاره میکردین، احتمالا بعد از چندسال یا حذف شده یا تغییر کرده، که با اینکار میتونین دوباره به همون مورد اشاره کنین و همچنان لینک ها  و درواقع ارجاع هاتون برای مطالعه بیشتر همچنان قابل دسترس باشه!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 به همین سادگی شما به تاریخچه کل اینترنت دسترسی دارین و ازش میتونین نه فقط توی </a:t>
            </a:r>
            <a:r>
              <a:rPr lang="en-US" sz="1800" b="0" strike="noStrike" spc="-1">
                <a:latin typeface="Arial"/>
              </a:rPr>
              <a:t>Stackoverflow</a:t>
            </a:r>
            <a:r>
              <a:rPr lang="fa-IR" sz="1800" b="0" strike="noStrike" spc="-1">
                <a:latin typeface="Arial"/>
              </a:rPr>
              <a:t> بلکه توی کل روند مطالعه و رشد و توسعه اتون بهره ببرین!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305</a:t>
            </a:fld>
            <a:endParaRPr lang="en-US" sz="1200" b="0" strike="noStrike" spc="-1">
              <a:latin typeface="Times New Roman"/>
            </a:endParaRPr>
          </a:p>
        </p:txBody>
      </p:sp>
    </p:spTree>
    <p:extLst>
      <p:ext uri="{BB962C8B-B14F-4D97-AF65-F5344CB8AC3E}">
        <p14:creationId xmlns:p14="http://schemas.microsoft.com/office/powerpoint/2010/main" val="387278872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این روش توی سوالهای با امتیاز بالا و زیادی هم بکار رفته، پس شما هم سعی کنین که ازش بهره ببرین البته درصورتی که واقعا مقاله اصلی دیگه دردسترس نباشه و مشکلی هم برای ارجاع از طریق سایت </a:t>
            </a:r>
            <a:r>
              <a:rPr lang="en-US" sz="1800" b="0" strike="noStrike" spc="-1">
                <a:latin typeface="Arial"/>
              </a:rPr>
              <a:t>archive.org</a:t>
            </a:r>
            <a:r>
              <a:rPr lang="fa-IR" sz="1800" b="0" strike="noStrike" spc="-1">
                <a:latin typeface="Arial"/>
              </a:rPr>
              <a:t> وجود نداشته باشه!</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306</a:t>
            </a:fld>
            <a:endParaRPr lang="en-US" sz="1200" b="0" strike="noStrike" spc="-1">
              <a:latin typeface="Times New Roman"/>
            </a:endParaRPr>
          </a:p>
        </p:txBody>
      </p:sp>
    </p:spTree>
    <p:extLst>
      <p:ext uri="{BB962C8B-B14F-4D97-AF65-F5344CB8AC3E}">
        <p14:creationId xmlns:p14="http://schemas.microsoft.com/office/powerpoint/2010/main" val="240598001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فقط توجه کنین که ویرایشتون باید چشمگیر باشه یعنی جزو مواردی باشه که بیان کردیم و تمام نکاتی که مدنظرتون هست رو در قالب یک ویرایش انجام بدین و نیاید چندین ویرایش جزیی پشت سر هم انجام بدین و به کامنت هایی هم که افراد قرار میدن دقت کنین تا ویرایش بهتر و دقیقتری انجام بدین، به عنوان مثال اینجا میبینیم که جناب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eric</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یک جواب بسیار خلاصه دادن به همراه یک لینک، و شخصی کامنت گذاشت که بهتره جواب رو کمی مفصل تر در پاسختون قرار بدین نه اینکه صرفا یک کلمه بیان بشه و لینک به مقاله یه سایت دیگه داده بشه، چون صرفا قرار دادن لینک، با منقضی شدنش باعث بی اعتبار شدن جواب میشه، برای همین من سعی کردم که یک توضیح مختصر مفیدی به جواب اضافه کنم و ساختار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markdown</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ش رو هم بهتر کنم تا افراد بهتر بتونن متوجه بشن و یاد بگیرن.</a:t>
            </a:r>
            <a:endParaRPr lang="en-US" sz="1800" b="0" kern="1200" spc="-1">
              <a:solidFill>
                <a:srgbClr val="000000"/>
              </a:solidFill>
              <a:effectLst/>
              <a:latin typeface="Comic Sans MS" panose="030F0702030302020204" pitchFamily="66" charset="0"/>
              <a:ea typeface="DejaVu Sans"/>
              <a:cs typeface="B Kamran" panose="00000400000000000000" pitchFamily="2" charset="-78"/>
            </a:endParaRPr>
          </a:p>
          <a:p>
            <a:pPr algn="just" rtl="1">
              <a:lnSpc>
                <a:spcPct val="107000"/>
              </a:lnSpc>
              <a:spcBef>
                <a:spcPts val="799"/>
              </a:spcBef>
              <a:buNone/>
              <a:tabLst>
                <a:tab pos="0" algn="l"/>
              </a:tabLst>
            </a:pPr>
            <a:endParaRPr lang="en-US" sz="1800" b="0" strike="noStrike" kern="1200" spc="-1">
              <a:solidFill>
                <a:srgbClr val="000000"/>
              </a:solidFill>
              <a:effectLst/>
              <a:latin typeface="Comic Sans MS" panose="030F0702030302020204" pitchFamily="66" charset="0"/>
              <a:cs typeface="B Kamran" panose="00000400000000000000" pitchFamily="2" charset="-78"/>
            </a:endParaRPr>
          </a:p>
          <a:p>
            <a:pPr algn="just" rtl="1">
              <a:lnSpc>
                <a:spcPct val="107000"/>
              </a:lnSpc>
              <a:spcBef>
                <a:spcPts val="799"/>
              </a:spcBef>
              <a:buNone/>
              <a:tabLst>
                <a:tab pos="0" algn="l"/>
              </a:tabLst>
            </a:pP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307</a:t>
            </a:fld>
            <a:endParaRPr lang="en-US" sz="1200" b="0" strike="noStrike" spc="-1">
              <a:latin typeface="Times New Roman"/>
            </a:endParaRPr>
          </a:p>
        </p:txBody>
      </p:sp>
    </p:spTree>
    <p:extLst>
      <p:ext uri="{BB962C8B-B14F-4D97-AF65-F5344CB8AC3E}">
        <p14:creationId xmlns:p14="http://schemas.microsoft.com/office/powerpoint/2010/main" val="146529021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همچنین میتونین سوال های </a:t>
            </a:r>
            <a:r>
              <a:rPr lang="en-US" sz="1800" b="0" strike="noStrike" spc="-1">
                <a:latin typeface="Comic Sans MS"/>
                <a:ea typeface="Segoe UI"/>
              </a:rPr>
              <a:t>Bounty دار بپرسین یا جواب بدین،</a:t>
            </a:r>
            <a:r>
              <a:rPr lang="fa-IR" sz="1800" b="0" strike="noStrike" spc="-1">
                <a:latin typeface="Comic Sans MS"/>
                <a:ea typeface="Segoe UI"/>
              </a:rPr>
              <a:t> </a:t>
            </a: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308</a:t>
            </a:fld>
            <a:endParaRPr lang="en-US" sz="1200" b="0" strike="noStrike" spc="-1">
              <a:latin typeface="Times New Roman"/>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laceHolder 1"/>
          <p:cNvSpPr>
            <a:spLocks noGrp="1" noRot="1" noChangeAspect="1"/>
          </p:cNvSpPr>
          <p:nvPr>
            <p:ph type="sldImg"/>
          </p:nvPr>
        </p:nvSpPr>
        <p:spPr>
          <a:xfrm>
            <a:off x="685800" y="1143000"/>
            <a:ext cx="5486400" cy="3086100"/>
          </a:xfrm>
          <a:prstGeom prst="rect">
            <a:avLst/>
          </a:prstGeom>
          <a:ln w="0">
            <a:noFill/>
          </a:ln>
        </p:spPr>
      </p:sp>
      <p:sp>
        <p:nvSpPr>
          <p:cNvPr id="106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خیلی وقت‌ها بدلیل عجله/کمبود وقت یا دشواری سوال، افراد مجبور میشن برای اینکه هرچه سریعتر به جوابشون برسن، برای سوالشون جایزه بزارن که این جایزه درواقع از امتیاز خود فردی که سوال رو پرسیده کم میشه و به شما اضافه میشه، بنابراین شما با جواب دادن به فقط یک سوال مثلا سوال </a:t>
            </a:r>
          </a:p>
          <a:p>
            <a:pPr algn="just" rtl="1">
              <a:lnSpc>
                <a:spcPct val="107000"/>
              </a:lnSpc>
              <a:spcBef>
                <a:spcPts val="799"/>
              </a:spcBef>
              <a:buNone/>
              <a:tabLst>
                <a:tab pos="0" algn="l"/>
              </a:tabLst>
            </a:pPr>
            <a:r>
              <a:rPr lang="en-US" sz="1800" b="0" strike="noStrike" spc="-1">
                <a:solidFill>
                  <a:srgbClr val="000000"/>
                </a:solidFill>
                <a:latin typeface="Comic Sans MS"/>
                <a:cs typeface="Comic Sans MS"/>
              </a:rPr>
              <a:t>Is there any way  I can iupdate a mounted react node’s props in my current setup</a:t>
            </a:r>
            <a:endParaRPr lang="fa-IR" sz="1800" b="0" strike="noStrike" spc="-1">
              <a:solidFill>
                <a:srgbClr val="000000"/>
              </a:solidFill>
              <a:latin typeface="Comic Sans MS"/>
              <a:cs typeface="Comic Sans MS"/>
            </a:endParaRP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میتونین جایزه </a:t>
            </a:r>
            <a:r>
              <a:rPr lang="en-US" sz="1800" b="0" strike="noStrike" spc="-1">
                <a:solidFill>
                  <a:srgbClr val="000000"/>
                </a:solidFill>
                <a:latin typeface="Comic Sans MS"/>
                <a:ea typeface="Segoe UI"/>
              </a:rPr>
              <a:t>150 امتیازی رو ببرین! البته معمولا سوالای این قسمت یا دشو</a:t>
            </a:r>
            <a:r>
              <a:rPr lang="fa-IR" sz="1800" b="0" strike="noStrike" spc="-1">
                <a:solidFill>
                  <a:srgbClr val="000000"/>
                </a:solidFill>
                <a:latin typeface="Comic Sans MS"/>
                <a:ea typeface="Segoe UI"/>
              </a:rPr>
              <a:t>ا</a:t>
            </a:r>
            <a:r>
              <a:rPr lang="en-US" sz="1800" b="0" strike="noStrike" spc="-1">
                <a:solidFill>
                  <a:srgbClr val="000000"/>
                </a:solidFill>
                <a:latin typeface="Comic Sans MS"/>
                <a:ea typeface="Segoe UI"/>
              </a:rPr>
              <a:t>ر هستن واقعا یا اینکه چون بانتی دارن افراد دیگه ای هم دست به ماشه هستن</a:t>
            </a:r>
            <a:r>
              <a:rPr lang="fa-IR" sz="1800" b="0" strike="noStrike" spc="-1">
                <a:solidFill>
                  <a:srgbClr val="000000"/>
                </a:solidFill>
                <a:latin typeface="Comic Sans MS"/>
                <a:ea typeface="Segoe UI"/>
              </a:rPr>
              <a:t> که</a:t>
            </a:r>
            <a:r>
              <a:rPr lang="en-US" sz="1800" b="0" strike="noStrike" spc="-1">
                <a:solidFill>
                  <a:srgbClr val="000000"/>
                </a:solidFill>
                <a:latin typeface="Comic Sans MS"/>
                <a:ea typeface="Segoe UI"/>
              </a:rPr>
              <a:t> گرفتن جایزه یکمی سخت میشه</a:t>
            </a:r>
            <a:r>
              <a:rPr lang="fa-IR" sz="1800" b="0" strike="noStrike" spc="-1">
                <a:solidFill>
                  <a:srgbClr val="000000"/>
                </a:solidFill>
                <a:latin typeface="Comic Sans MS"/>
                <a:ea typeface="Segoe UI"/>
              </a:rPr>
              <a:t> اما خب گزینه های جذاب و خوبی هستن</a:t>
            </a:r>
            <a:r>
              <a:rPr lang="en-US" sz="1800" b="0" strike="noStrike" spc="-1">
                <a:solidFill>
                  <a:srgbClr val="000000"/>
                </a:solidFill>
                <a:latin typeface="Comic Sans MS"/>
                <a:ea typeface="Segoe UI"/>
              </a:rPr>
              <a:t>...</a:t>
            </a:r>
            <a:endParaRPr lang="en-US" sz="1800" b="0" strike="noStrike" spc="-1">
              <a:latin typeface="Arial"/>
            </a:endParaRPr>
          </a:p>
        </p:txBody>
      </p:sp>
      <p:sp>
        <p:nvSpPr>
          <p:cNvPr id="1064" name="PlaceHolder 3"/>
          <p:cNvSpPr>
            <a:spLocks noGrp="1"/>
          </p:cNvSpPr>
          <p:nvPr>
            <p:ph type="sldNum" idx="11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96FBFB-3565-4139-B82B-4329646908FA}" type="slidenum">
              <a:rPr lang="en-US" sz="1200" b="0" strike="noStrike" spc="-1">
                <a:latin typeface="Times New Roman"/>
              </a:rPr>
              <a:t>309</a:t>
            </a:fld>
            <a:endParaRPr lang="en-US" sz="1200" b="0" strike="noStrike" spc="-1">
              <a:latin typeface="Times New Roman"/>
            </a:endParaRPr>
          </a:p>
        </p:txBody>
      </p:sp>
    </p:spTree>
    <p:extLst>
      <p:ext uri="{BB962C8B-B14F-4D97-AF65-F5344CB8AC3E}">
        <p14:creationId xmlns:p14="http://schemas.microsoft.com/office/powerpoint/2010/main" val="350348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What is more important is that all the answers are gathered together and we can always have access to different and especially updated answers, that is, we don't need to search for a thousand questions to see what answers there might be or not at all. Is this answer updated or not! Also, through upvotes and downvotes, you can find out which answer is probably better!</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31</a:t>
            </a:fld>
            <a:endParaRPr lang="en-US" sz="1200" b="0" strike="noStrike" spc="-1">
              <a:latin typeface="Times New Roman"/>
            </a:endParaRPr>
          </a:p>
        </p:txBody>
      </p:sp>
    </p:spTree>
    <p:extLst>
      <p:ext uri="{BB962C8B-B14F-4D97-AF65-F5344CB8AC3E}">
        <p14:creationId xmlns:p14="http://schemas.microsoft.com/office/powerpoint/2010/main" val="38217444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اگر به سایت های زیرمجموعه </a:t>
            </a:r>
            <a:r>
              <a:rPr lang="en-US" sz="1800" b="0" strike="noStrike" spc="-1">
                <a:latin typeface="Comic Sans MS"/>
              </a:rPr>
              <a:t>stackexchange</a:t>
            </a:r>
            <a:r>
              <a:rPr lang="fa-IR" sz="1800" b="0" strike="noStrike" spc="-1">
                <a:latin typeface="Comic Sans MS"/>
              </a:rPr>
              <a:t> جوین بدین  100 امتیاز در شروع توی همون سایت بهتون تعلق میگیره، که یک نکته داره که در انتهای این فصل بهتون میگم</a:t>
            </a: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310</a:t>
            </a:fld>
            <a:endParaRPr lang="en-US" sz="1200" b="0" strike="noStrike" spc="-1">
              <a:latin typeface="Times New Roman"/>
            </a:endParaRPr>
          </a:p>
        </p:txBody>
      </p:sp>
    </p:spTree>
    <p:extLst>
      <p:ext uri="{BB962C8B-B14F-4D97-AF65-F5344CB8AC3E}">
        <p14:creationId xmlns:p14="http://schemas.microsoft.com/office/powerpoint/2010/main" val="364725104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همینطور اگر سوال/جوابتون downvote بگیره، به ازای هرdownvote </a:t>
            </a:r>
            <a:r>
              <a:rPr lang="fa-IR" sz="1800" b="0" strike="noStrike" spc="-1">
                <a:latin typeface="Comic Sans MS"/>
                <a:ea typeface="Segoe UI"/>
              </a:rPr>
              <a:t>شما 2 </a:t>
            </a:r>
            <a:r>
              <a:rPr lang="en-US" sz="1800" b="0" strike="noStrike" spc="-1">
                <a:latin typeface="Comic Sans MS"/>
                <a:ea typeface="Segoe UI"/>
              </a:rPr>
              <a:t>امتیاز منفی دریافت میکنین، و اگر </a:t>
            </a:r>
            <a:r>
              <a:rPr lang="fa-IR" sz="1800" b="0" strike="noStrike" spc="-1">
                <a:latin typeface="Comic Sans MS"/>
                <a:ea typeface="Segoe UI"/>
              </a:rPr>
              <a:t>شما به پاسخی،</a:t>
            </a:r>
            <a:r>
              <a:rPr lang="en-US" sz="1800" b="0" strike="noStrike" spc="-1">
                <a:latin typeface="Comic Sans MS"/>
                <a:ea typeface="Segoe UI"/>
              </a:rPr>
              <a:t>downvote بدین</a:t>
            </a:r>
            <a:r>
              <a:rPr lang="fa-IR" sz="1800" b="0" strike="noStrike" spc="-1">
                <a:latin typeface="Comic Sans MS"/>
                <a:ea typeface="Segoe UI"/>
              </a:rPr>
              <a:t>،</a:t>
            </a:r>
            <a:r>
              <a:rPr lang="en-US" sz="1800" b="0" strike="noStrike" spc="-1">
                <a:latin typeface="Comic Sans MS"/>
                <a:ea typeface="Segoe UI"/>
              </a:rPr>
              <a:t> 1 امتیاز منفی دریافت میکنین </a:t>
            </a:r>
            <a:r>
              <a:rPr lang="fa-IR" sz="1800" b="0" strike="noStrike" spc="-1">
                <a:latin typeface="Comic Sans MS"/>
                <a:ea typeface="Segoe UI"/>
              </a:rPr>
              <a:t>که در فصل سوم درباره اش مفصل صحبت کردیم</a:t>
            </a:r>
            <a:r>
              <a:rPr lang="en-US" sz="1800" b="0" strike="noStrike" spc="-1">
                <a:latin typeface="Comic Sans MS"/>
                <a:ea typeface="Segoe UI"/>
              </a:rPr>
              <a:t>! </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311</a:t>
            </a:fld>
            <a:endParaRPr lang="en-US" sz="1200" b="0" strike="noStrike" spc="-1">
              <a:latin typeface="Times New Roman"/>
            </a:endParaRPr>
          </a:p>
        </p:txBody>
      </p:sp>
    </p:spTree>
    <p:extLst>
      <p:ext uri="{BB962C8B-B14F-4D97-AF65-F5344CB8AC3E}">
        <p14:creationId xmlns:p14="http://schemas.microsoft.com/office/powerpoint/2010/main" val="8148627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همنینطور </a:t>
            </a:r>
            <a:r>
              <a:rPr lang="fa-IR" sz="1800" b="0" strike="noStrike" spc="-1">
                <a:latin typeface="Arial"/>
              </a:rPr>
              <a:t>اگر </a:t>
            </a:r>
            <a:r>
              <a:rPr lang="fa-IR" sz="1800" b="0" strike="noStrike" spc="-1">
                <a:latin typeface="Comic Sans MS"/>
                <a:cs typeface="B Kamran"/>
              </a:rPr>
              <a:t>یکی از پست هاتون بیشتر از </a:t>
            </a:r>
            <a:r>
              <a:rPr lang="en-US" sz="1800" b="0" strike="noStrike" spc="-1">
                <a:latin typeface="Comic Sans MS"/>
                <a:ea typeface="Segoe UI"/>
              </a:rPr>
              <a:t>6</a:t>
            </a:r>
            <a:r>
              <a:rPr lang="fa-IR" sz="1800" b="0" strike="noStrike" spc="-1">
                <a:latin typeface="Comic Sans MS"/>
                <a:cs typeface="B Kamran"/>
              </a:rPr>
              <a:t>تا </a:t>
            </a:r>
            <a:r>
              <a:rPr lang="en-US" sz="1800" b="0" strike="noStrike" spc="-1">
                <a:latin typeface="Comic Sans MS"/>
                <a:ea typeface="Segoe UI"/>
              </a:rPr>
              <a:t>flag spam یا offensive</a:t>
            </a:r>
            <a:r>
              <a:rPr lang="fa-IR" sz="1800" b="0" strike="noStrike" spc="-1">
                <a:latin typeface="Comic Sans MS"/>
                <a:cs typeface="B Kamran"/>
              </a:rPr>
              <a:t>دریافت کنه، </a:t>
            </a:r>
            <a:r>
              <a:rPr lang="en-US" sz="1800" b="0" strike="noStrike" spc="-1">
                <a:latin typeface="Comic Sans MS"/>
                <a:ea typeface="Segoe UI"/>
              </a:rPr>
              <a:t>100 امتیاز ازتون کم میشه!</a:t>
            </a:r>
            <a:r>
              <a:rPr lang="fa-IR" sz="1800" b="0" strike="noStrike" spc="-1">
                <a:latin typeface="Comic Sans MS"/>
                <a:ea typeface="Segoe UI"/>
              </a:rPr>
              <a:t> پس دقت کنین که این </a:t>
            </a:r>
            <a:r>
              <a:rPr lang="en-US" sz="1800" b="0" strike="noStrike" spc="-1">
                <a:latin typeface="Comic Sans MS"/>
                <a:ea typeface="Segoe UI"/>
              </a:rPr>
              <a:t>code of conduct </a:t>
            </a:r>
            <a:r>
              <a:rPr lang="fa-IR" sz="1800" b="0" strike="noStrike" spc="-1">
                <a:latin typeface="Comic Sans MS"/>
                <a:ea typeface="Segoe UI"/>
              </a:rPr>
              <a:t>رو حتما رعایت 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312</a:t>
            </a:fld>
            <a:endParaRPr lang="en-US" sz="1200" b="0" strike="noStrike" spc="-1">
              <a:latin typeface="Times New Roman"/>
            </a:endParaRPr>
          </a:p>
        </p:txBody>
      </p:sp>
    </p:spTree>
    <p:extLst>
      <p:ext uri="{BB962C8B-B14F-4D97-AF65-F5344CB8AC3E}">
        <p14:creationId xmlns:p14="http://schemas.microsoft.com/office/powerpoint/2010/main" val="33615629"/>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PlaceHolder 1"/>
          <p:cNvSpPr>
            <a:spLocks noGrp="1" noRot="1" noChangeAspect="1"/>
          </p:cNvSpPr>
          <p:nvPr>
            <p:ph type="sldImg"/>
          </p:nvPr>
        </p:nvSpPr>
        <p:spPr>
          <a:xfrm>
            <a:off x="685800" y="1143000"/>
            <a:ext cx="5486400" cy="3086100"/>
          </a:xfrm>
          <a:prstGeom prst="rect">
            <a:avLst/>
          </a:prstGeom>
          <a:ln w="0">
            <a:noFill/>
          </a:ln>
        </p:spPr>
      </p:sp>
      <p:sp>
        <p:nvSpPr>
          <p:cNvPr id="10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دقت کنین که در شروع، </a:t>
            </a:r>
            <a:r>
              <a:rPr lang="fa-IR" sz="1800" b="0" strike="noStrike" spc="-1">
                <a:latin typeface="Comic Sans MS"/>
                <a:cs typeface="B Kamran"/>
              </a:rPr>
              <a:t>هر کاربر امتیازش </a:t>
            </a:r>
            <a:r>
              <a:rPr lang="en-US" sz="1800" b="0" strike="noStrike" spc="-1">
                <a:latin typeface="Comic Sans MS"/>
                <a:ea typeface="Segoe UI"/>
              </a:rPr>
              <a:t>1 هست و هیچ وقت کمتر از این نمیشه </a:t>
            </a:r>
            <a:r>
              <a:rPr lang="fa-IR" sz="1800" b="0" strike="noStrike" spc="-1">
                <a:latin typeface="Comic Sans MS"/>
                <a:ea typeface="Segoe UI"/>
              </a:rPr>
              <a:t>و </a:t>
            </a:r>
            <a:r>
              <a:rPr lang="fa-IR" sz="1800" b="0" strike="noStrike" spc="-1">
                <a:latin typeface="Arial"/>
              </a:rPr>
              <a:t>شما </a:t>
            </a:r>
            <a:r>
              <a:rPr lang="en-US" sz="1800" b="0" strike="noStrike" spc="-1">
                <a:latin typeface="Comic Sans MS"/>
                <a:ea typeface="Segoe UI"/>
              </a:rPr>
              <a:t>با سوال پرسیدن، جواب دادن یا ویرایش سوال</a:t>
            </a:r>
            <a:r>
              <a:rPr lang="fa-IR" sz="1800" b="0" strike="noStrike" spc="-1">
                <a:latin typeface="Comic Sans MS"/>
                <a:ea typeface="Segoe UI"/>
              </a:rPr>
              <a:t>/</a:t>
            </a:r>
            <a:r>
              <a:rPr lang="en-US" sz="1800" b="0" strike="noStrike" spc="-1">
                <a:latin typeface="Comic Sans MS"/>
                <a:ea typeface="Segoe UI"/>
              </a:rPr>
              <a:t>جوا­ها می­تونین امتیاز کسب کنین، چون این 3</a:t>
            </a:r>
            <a:r>
              <a:rPr lang="fa-IR" sz="1800" b="0" strike="noStrike" spc="-1">
                <a:latin typeface="Comic Sans MS"/>
                <a:cs typeface="B Kamran"/>
              </a:rPr>
              <a:t>تا کار در شروع نیاز به هیچ امتیازی ندارن! </a:t>
            </a:r>
            <a:r>
              <a:rPr lang="fa-IR" sz="1800" b="0" strike="noStrike" spc="-1">
                <a:latin typeface="Arial"/>
              </a:rPr>
              <a:t>و طبق این لیست باید </a:t>
            </a:r>
            <a:r>
              <a:rPr lang="fa-IR" sz="1800" b="0" strike="noStrike" spc="-1">
                <a:latin typeface="Comic Sans MS"/>
                <a:cs typeface="B Kamran"/>
              </a:rPr>
              <a:t>حداقل </a:t>
            </a:r>
            <a:r>
              <a:rPr lang="en-US" sz="1800" b="0" strike="noStrike" spc="-1">
                <a:latin typeface="Comic Sans MS"/>
                <a:ea typeface="Segoe UI"/>
              </a:rPr>
              <a:t>15 امتیاز بدست بیارین تا دسترسی upvote براتون باز بشه و برای downvote هم 125 امتیاز باید حداقل کسب کنین</a:t>
            </a:r>
            <a:r>
              <a:rPr lang="fa-IR" sz="1800" b="0" strike="noStrike" spc="-1">
                <a:latin typeface="Comic Sans MS"/>
                <a:ea typeface="Segoe UI"/>
              </a:rPr>
              <a:t>!</a:t>
            </a:r>
            <a:r>
              <a:rPr lang="en-US" sz="1800" b="0" strike="noStrike" spc="-1">
                <a:latin typeface="Comic Sans MS"/>
                <a:ea typeface="Segoe UI"/>
              </a:rPr>
              <a:t> </a:t>
            </a:r>
            <a:endParaRPr lang="en-US" sz="1800" b="0" strike="noStrike" spc="-1">
              <a:latin typeface="Arial"/>
            </a:endParaRPr>
          </a:p>
        </p:txBody>
      </p:sp>
      <p:sp>
        <p:nvSpPr>
          <p:cNvPr id="1046" name="PlaceHolder 3"/>
          <p:cNvSpPr>
            <a:spLocks noGrp="1"/>
          </p:cNvSpPr>
          <p:nvPr>
            <p:ph type="sldNum" idx="10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AF6ABE3-1C19-473C-9EB4-7A6200BED58B}" type="slidenum">
              <a:rPr lang="en-US" sz="1200" b="0" strike="noStrike" spc="-1">
                <a:latin typeface="Times New Roman"/>
              </a:rPr>
              <a:t>313</a:t>
            </a:fld>
            <a:endParaRPr lang="en-US" sz="1200" b="0" strike="noStrike" spc="-1">
              <a:latin typeface="Times New Roman"/>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PlaceHolder 1"/>
          <p:cNvSpPr>
            <a:spLocks noGrp="1" noRot="1" noChangeAspect="1"/>
          </p:cNvSpPr>
          <p:nvPr>
            <p:ph type="sldImg"/>
          </p:nvPr>
        </p:nvSpPr>
        <p:spPr>
          <a:xfrm>
            <a:off x="685800" y="1143000"/>
            <a:ext cx="5486400" cy="3086100"/>
          </a:xfrm>
          <a:prstGeom prst="rect">
            <a:avLst/>
          </a:prstGeom>
          <a:ln w="0">
            <a:noFill/>
          </a:ln>
        </p:spPr>
      </p:sp>
      <p:sp>
        <p:nvSpPr>
          <p:cNvPr id="104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کلی دسترسی دیگه هم هست که شما میتونین با کسب امتیاز بدست بیارین، مثلا یکی از مواردی که خیلی جالبه </a:t>
            </a:r>
            <a:r>
              <a:rPr lang="en-US" sz="1800" b="0" strike="noStrike" spc="-1">
                <a:latin typeface="Comic Sans MS"/>
                <a:ea typeface="Segoe UI"/>
              </a:rPr>
              <a:t>25k</a:t>
            </a:r>
            <a:r>
              <a:rPr lang="fa-IR" sz="1800" b="0" strike="noStrike" spc="-1">
                <a:latin typeface="Comic Sans MS"/>
                <a:cs typeface="B Kamran"/>
              </a:rPr>
              <a:t>یی هست که به آمار اطلاعات سایت هم دسترسی پیدا میکنیم، که به نظرم خیلی جذابه!</a:t>
            </a:r>
            <a:endParaRPr lang="en-US" sz="1800" b="0" strike="noStrike" spc="-1">
              <a:latin typeface="Arial"/>
            </a:endParaRPr>
          </a:p>
          <a:p>
            <a:pPr algn="just" rtl="1">
              <a:lnSpc>
                <a:spcPct val="107000"/>
              </a:lnSpc>
              <a:spcBef>
                <a:spcPts val="799"/>
              </a:spcBef>
              <a:buNone/>
              <a:tabLst>
                <a:tab pos="0" algn="l"/>
              </a:tabLst>
            </a:pPr>
            <a:r>
              <a:rPr lang="en-US" sz="1800" b="0" strike="noStrike" spc="-1" err="1">
                <a:latin typeface="Comic Sans MS"/>
                <a:ea typeface="Segoe UI"/>
              </a:rPr>
              <a:t>خب</a:t>
            </a:r>
            <a:r>
              <a:rPr lang="en-US" sz="1800" b="0" strike="noStrike" spc="-1">
                <a:latin typeface="Comic Sans MS"/>
                <a:ea typeface="Segoe UI"/>
              </a:rPr>
              <a:t> </a:t>
            </a:r>
            <a:r>
              <a:rPr lang="en-US" sz="1800" b="0" strike="noStrike" spc="-1" err="1">
                <a:latin typeface="Comic Sans MS"/>
                <a:ea typeface="Segoe UI"/>
              </a:rPr>
              <a:t>الان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fa-IR" sz="1800" b="0" strike="noStrike" spc="-1">
                <a:latin typeface="Comic Sans MS"/>
                <a:ea typeface="Segoe UI"/>
              </a:rPr>
              <a:t>قاعده و قانون مکتوب بازی رو خوندیم و </a:t>
            </a:r>
            <a:r>
              <a:rPr lang="en-US" sz="1800" b="0" strike="noStrike" spc="-1">
                <a:latin typeface="Comic Sans MS"/>
                <a:ea typeface="Segoe UI"/>
              </a:rPr>
              <a:t>متوجه </a:t>
            </a:r>
            <a:r>
              <a:rPr lang="en-US" sz="1800" b="0" strike="noStrike" spc="-1" err="1">
                <a:latin typeface="Comic Sans MS"/>
                <a:ea typeface="Segoe UI"/>
              </a:rPr>
              <a:t>شدیم</a:t>
            </a:r>
            <a:r>
              <a:rPr lang="en-US" sz="1800" b="0" strike="noStrike" spc="-1">
                <a:latin typeface="Comic Sans MS"/>
                <a:ea typeface="Segoe UI"/>
              </a:rPr>
              <a:t> </a:t>
            </a:r>
            <a:r>
              <a:rPr lang="en-US" sz="1800" b="0" strike="noStrike" spc="-1" err="1">
                <a:latin typeface="Comic Sans MS"/>
                <a:ea typeface="Segoe UI"/>
              </a:rPr>
              <a:t>سیستم</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و </a:t>
            </a:r>
            <a:r>
              <a:rPr lang="en-US" sz="1800" b="0" strike="noStrike" spc="-1" err="1">
                <a:latin typeface="Comic Sans MS"/>
                <a:ea typeface="Segoe UI"/>
              </a:rPr>
              <a:t>دسترسی</a:t>
            </a:r>
            <a:r>
              <a:rPr lang="en-US" sz="1800" b="0" strike="noStrike" spc="-1">
                <a:latin typeface="Comic Sans MS"/>
                <a:ea typeface="Segoe UI"/>
              </a:rPr>
              <a:t> </a:t>
            </a:r>
            <a:r>
              <a:rPr lang="en-US" sz="1800" b="0" strike="noStrike" spc="-1" err="1">
                <a:latin typeface="Comic Sans MS"/>
                <a:ea typeface="Segoe UI"/>
              </a:rPr>
              <a:t>ها</a:t>
            </a:r>
            <a:r>
              <a:rPr lang="en-US" sz="1800" b="0" strike="noStrike" spc="-1">
                <a:latin typeface="Comic Sans MS"/>
                <a:ea typeface="Segoe UI"/>
              </a:rPr>
              <a:t> </a:t>
            </a:r>
            <a:r>
              <a:rPr lang="en-US" sz="1800" b="0" strike="noStrike" spc="-1" err="1">
                <a:latin typeface="Comic Sans MS"/>
                <a:ea typeface="Segoe UI"/>
              </a:rPr>
              <a:t>داستانش</a:t>
            </a:r>
            <a:r>
              <a:rPr lang="en-US" sz="1800" b="0" strike="noStrike" spc="-1">
                <a:latin typeface="Comic Sans MS"/>
                <a:ea typeface="Segoe UI"/>
              </a:rPr>
              <a:t> </a:t>
            </a:r>
            <a:r>
              <a:rPr lang="en-US" sz="1800" b="0" strike="noStrike" spc="-1" err="1">
                <a:latin typeface="Comic Sans MS"/>
                <a:ea typeface="Segoe UI"/>
              </a:rPr>
              <a:t>چیه</a:t>
            </a:r>
            <a:r>
              <a:rPr lang="en-US" sz="1800" b="0" strike="noStrike" spc="-1">
                <a:latin typeface="Comic Sans MS"/>
                <a:ea typeface="Segoe UI"/>
              </a:rPr>
              <a:t>، </a:t>
            </a:r>
            <a:r>
              <a:rPr lang="en-US" sz="1800" b="0" strike="noStrike" spc="-1" err="1">
                <a:latin typeface="Comic Sans MS"/>
                <a:ea typeface="Segoe UI"/>
              </a:rPr>
              <a:t>باید</a:t>
            </a:r>
            <a:r>
              <a:rPr lang="en-US" sz="1800" b="0" strike="noStrike" spc="-1">
                <a:latin typeface="Comic Sans MS"/>
                <a:ea typeface="Segoe UI"/>
              </a:rPr>
              <a:t> </a:t>
            </a:r>
            <a:r>
              <a:rPr lang="en-US" sz="1800" b="0" strike="noStrike" spc="-1" err="1">
                <a:latin typeface="Comic Sans MS"/>
                <a:ea typeface="Segoe UI"/>
              </a:rPr>
              <a:t>بریم</a:t>
            </a:r>
            <a:r>
              <a:rPr lang="en-US" sz="1800" b="0" strike="noStrike" spc="-1">
                <a:latin typeface="Comic Sans MS"/>
                <a:ea typeface="Segoe UI"/>
              </a:rPr>
              <a:t> </a:t>
            </a:r>
            <a:r>
              <a:rPr lang="en-US" sz="1800" b="0" strike="noStrike" spc="-1" err="1">
                <a:latin typeface="Comic Sans MS"/>
                <a:ea typeface="Segoe UI"/>
              </a:rPr>
              <a:t>سراغ</a:t>
            </a:r>
            <a:r>
              <a:rPr lang="en-US" sz="1800" b="0" strike="noStrike" spc="-1">
                <a:latin typeface="Comic Sans MS"/>
                <a:ea typeface="Segoe UI"/>
              </a:rPr>
              <a:t> </a:t>
            </a:r>
            <a:r>
              <a:rPr lang="en-US" sz="1800" b="0" strike="noStrike" spc="-1" err="1">
                <a:latin typeface="Comic Sans MS"/>
                <a:ea typeface="Segoe UI"/>
              </a:rPr>
              <a:t>اینکه</a:t>
            </a:r>
            <a:r>
              <a:rPr lang="en-US" sz="1800" b="0" strike="noStrike" spc="-1">
                <a:latin typeface="Comic Sans MS"/>
                <a:ea typeface="Segoe UI"/>
              </a:rPr>
              <a:t> </a:t>
            </a:r>
            <a:r>
              <a:rPr lang="en-US" sz="1800" b="0" strike="noStrike" spc="-1" err="1">
                <a:latin typeface="Comic Sans MS"/>
                <a:ea typeface="Segoe UI"/>
              </a:rPr>
              <a:t>چطور</a:t>
            </a:r>
            <a:r>
              <a:rPr lang="en-US" sz="1800" b="0" strike="noStrike" spc="-1">
                <a:latin typeface="Comic Sans MS"/>
                <a:ea typeface="Segoe UI"/>
              </a:rPr>
              <a:t> </a:t>
            </a:r>
            <a:r>
              <a:rPr lang="en-US" sz="1800" b="0" strike="noStrike" spc="-1" err="1">
                <a:latin typeface="Comic Sans MS"/>
                <a:ea typeface="Segoe UI"/>
              </a:rPr>
              <a:t>می­تونیم</a:t>
            </a:r>
            <a:r>
              <a:rPr lang="en-US" sz="1800" b="0" strike="noStrike" spc="-1">
                <a:latin typeface="Comic Sans MS"/>
                <a:ea typeface="Segoe UI"/>
              </a:rPr>
              <a:t> </a:t>
            </a:r>
            <a:r>
              <a:rPr lang="en-US" sz="1800" b="0" strike="noStrike" spc="-1" err="1">
                <a:latin typeface="Comic Sans MS"/>
                <a:ea typeface="Segoe UI"/>
              </a:rPr>
              <a:t>فعالیت</a:t>
            </a:r>
            <a:r>
              <a:rPr lang="en-US" sz="1800" b="0" strike="noStrike" spc="-1">
                <a:latin typeface="Comic Sans MS"/>
                <a:ea typeface="Segoe UI"/>
              </a:rPr>
              <a:t> </a:t>
            </a:r>
            <a:r>
              <a:rPr lang="en-US" sz="1800" b="0" strike="noStrike" spc="-1" err="1">
                <a:latin typeface="Comic Sans MS"/>
                <a:ea typeface="Segoe UI"/>
              </a:rPr>
              <a:t>هوشمندانه</a:t>
            </a:r>
            <a:r>
              <a:rPr lang="en-US" sz="1800" b="0" strike="noStrike" spc="-1">
                <a:latin typeface="Comic Sans MS"/>
                <a:ea typeface="Segoe UI"/>
              </a:rPr>
              <a:t> </a:t>
            </a:r>
            <a:r>
              <a:rPr lang="en-US" sz="1800" b="0" strike="noStrike" spc="-1" err="1">
                <a:latin typeface="Comic Sans MS"/>
                <a:ea typeface="Segoe UI"/>
              </a:rPr>
              <a:t>تری</a:t>
            </a:r>
            <a:r>
              <a:rPr lang="en-US" sz="1800" b="0" strike="noStrike" spc="-1">
                <a:latin typeface="Comic Sans MS"/>
                <a:ea typeface="Segoe UI"/>
              </a:rPr>
              <a:t> </a:t>
            </a:r>
            <a:r>
              <a:rPr lang="en-US" sz="1800" b="0" strike="noStrike" spc="-1" err="1">
                <a:latin typeface="Comic Sans MS"/>
                <a:ea typeface="Segoe UI"/>
              </a:rPr>
              <a:t>کنیم</a:t>
            </a:r>
            <a:r>
              <a:rPr lang="en-US" sz="1800" b="0" strike="noStrike" spc="-1">
                <a:latin typeface="Comic Sans MS"/>
                <a:ea typeface="Segoe UI"/>
              </a:rPr>
              <a:t> </a:t>
            </a:r>
            <a:r>
              <a:rPr lang="en-US" sz="1800" b="0" strike="noStrike" spc="-1" err="1">
                <a:latin typeface="Comic Sans MS"/>
                <a:ea typeface="Segoe UI"/>
              </a:rPr>
              <a:t>تا</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a:t>
            </a:r>
            <a:r>
              <a:rPr lang="en-US" sz="1800" b="0" strike="noStrike" spc="-1" err="1">
                <a:latin typeface="Comic Sans MS"/>
                <a:ea typeface="Segoe UI"/>
              </a:rPr>
              <a:t>بیشتری</a:t>
            </a:r>
            <a:r>
              <a:rPr lang="en-US" sz="1800" b="0" strike="noStrike" spc="-1">
                <a:latin typeface="Comic Sans MS"/>
                <a:ea typeface="Segoe UI"/>
              </a:rPr>
              <a:t> </a:t>
            </a:r>
            <a:r>
              <a:rPr lang="fa-IR" sz="1800" b="0" strike="noStrike" spc="-1">
                <a:latin typeface="Comic Sans MS"/>
                <a:ea typeface="Segoe UI"/>
              </a:rPr>
              <a:t>کسب کنیم</a:t>
            </a:r>
            <a:r>
              <a:rPr lang="en-US" sz="1800" b="0" strike="noStrike" spc="-1">
                <a:latin typeface="Comic Sans MS"/>
                <a:ea typeface="Segoe UI"/>
              </a:rPr>
              <a:t>!</a:t>
            </a:r>
            <a:r>
              <a:rPr lang="fa-IR" sz="1800" b="0" strike="noStrike" spc="-1">
                <a:latin typeface="Comic Sans MS"/>
                <a:ea typeface="Segoe UI"/>
              </a:rPr>
              <a:t> </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9" name="PlaceHolder 3"/>
          <p:cNvSpPr>
            <a:spLocks noGrp="1"/>
          </p:cNvSpPr>
          <p:nvPr>
            <p:ph type="sldNum" idx="10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3EB67EA-B985-4AD0-961B-2F8DC66ACDBC}" type="slidenum">
              <a:rPr lang="en-US" sz="1200" b="0" strike="noStrike" spc="-1">
                <a:latin typeface="Times New Roman"/>
              </a:rPr>
              <a:t>314</a:t>
            </a:fld>
            <a:endParaRPr lang="en-US" sz="1200" b="0" strike="noStrike" spc="-1">
              <a:latin typeface="Times New Roman"/>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PlaceHolder 1"/>
          <p:cNvSpPr>
            <a:spLocks noGrp="1" noRot="1" noChangeAspect="1"/>
          </p:cNvSpPr>
          <p:nvPr>
            <p:ph type="sldImg"/>
          </p:nvPr>
        </p:nvSpPr>
        <p:spPr>
          <a:xfrm>
            <a:off x="685800" y="1143000"/>
            <a:ext cx="5486400" cy="3086100"/>
          </a:xfrm>
          <a:prstGeom prst="rect">
            <a:avLst/>
          </a:prstGeom>
          <a:ln w="0">
            <a:noFill/>
          </a:ln>
        </p:spPr>
      </p:sp>
      <p:sp>
        <p:nvSpPr>
          <p:cNvPr id="10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دوم </a:t>
            </a:r>
            <a:r>
              <a:rPr lang="en-US" sz="1800" b="0" strike="noStrike" spc="-1">
                <a:latin typeface="Comic Sans MS"/>
                <a:cs typeface="B Kamran"/>
              </a:rPr>
              <a:t>the fastest Answer</a:t>
            </a:r>
            <a:r>
              <a:rPr lang="fa-IR" sz="1800" b="0" strike="noStrike" spc="-1">
                <a:latin typeface="Comic Sans MS"/>
                <a:cs typeface="B Kamran"/>
              </a:rPr>
              <a:t>، </a:t>
            </a:r>
          </a:p>
          <a:p>
            <a:pPr algn="just" rtl="1">
              <a:lnSpc>
                <a:spcPct val="107000"/>
              </a:lnSpc>
              <a:spcBef>
                <a:spcPts val="799"/>
              </a:spcBef>
              <a:buNone/>
              <a:tabLst>
                <a:tab pos="0" algn="l"/>
              </a:tabLst>
            </a:pPr>
            <a:r>
              <a:rPr lang="fa-IR" sz="1800" b="0" strike="noStrike" spc="-1">
                <a:latin typeface="Comic Sans MS"/>
                <a:cs typeface="B Kamran"/>
              </a:rPr>
              <a:t>برای اینکه قبل از همه و سریعتر بتونین سوال­های جدید رو ببینین، اول از همه باید </a:t>
            </a:r>
            <a:r>
              <a:rPr lang="en-US" sz="1800" b="0" strike="noStrike" spc="-1">
                <a:latin typeface="Comic Sans MS"/>
                <a:ea typeface="Segoe UI"/>
              </a:rPr>
              <a:t>question list Stackoverflowرو سفارشی سازی کنی</a:t>
            </a:r>
            <a:r>
              <a:rPr lang="fa-IR" sz="1800" b="0" strike="noStrike" spc="-1">
                <a:latin typeface="Comic Sans MS"/>
                <a:ea typeface="Segoe UI"/>
              </a:rPr>
              <a:t>ن</a:t>
            </a:r>
            <a:r>
              <a:rPr lang="en-US" sz="1800" b="0" strike="noStrike" spc="-1">
                <a:latin typeface="Comic Sans MS"/>
                <a:ea typeface="Segoe UI"/>
              </a:rPr>
              <a:t> تا موضوعاتی که علاقمند هستی</a:t>
            </a:r>
            <a:r>
              <a:rPr lang="fa-IR" sz="1800" b="0" strike="noStrike" spc="-1">
                <a:latin typeface="Comic Sans MS"/>
                <a:ea typeface="Segoe UI"/>
              </a:rPr>
              <a:t>ن</a:t>
            </a:r>
            <a:r>
              <a:rPr lang="en-US" sz="1800" b="0" strike="noStrike" spc="-1">
                <a:latin typeface="Comic Sans MS"/>
                <a:ea typeface="Segoe UI"/>
              </a:rPr>
              <a:t> رو بهت</a:t>
            </a:r>
            <a:r>
              <a:rPr lang="fa-IR" sz="1800" b="0" strike="noStrike" spc="-1">
                <a:latin typeface="Comic Sans MS"/>
                <a:ea typeface="Segoe UI"/>
              </a:rPr>
              <a:t>ون</a:t>
            </a:r>
            <a:r>
              <a:rPr lang="en-US" sz="1800" b="0" strike="noStrike" spc="-1">
                <a:latin typeface="Comic Sans MS"/>
                <a:ea typeface="Segoe UI"/>
              </a:rPr>
              <a:t> نشون بده وگرنه هر لحظه کلی سوال </a:t>
            </a:r>
            <a:r>
              <a:rPr lang="fa-IR" sz="1800" b="0" strike="noStrike" spc="-1">
                <a:latin typeface="Comic Sans MS"/>
                <a:ea typeface="Segoe UI"/>
              </a:rPr>
              <a:t>مختلف </a:t>
            </a:r>
            <a:r>
              <a:rPr lang="en-US" sz="1800" b="0" strike="noStrike" spc="-1">
                <a:latin typeface="Comic Sans MS"/>
                <a:ea typeface="Segoe UI"/>
              </a:rPr>
              <a:t>از </a:t>
            </a:r>
            <a:r>
              <a:rPr lang="fa-IR" sz="1800" b="0" strike="noStrike" spc="-1">
                <a:latin typeface="Comic Sans MS"/>
                <a:ea typeface="Segoe UI"/>
              </a:rPr>
              <a:t>هزار موضوع مختلف </a:t>
            </a:r>
            <a:r>
              <a:rPr lang="en-US" sz="1800" b="0" strike="noStrike" spc="-1">
                <a:latin typeface="Comic Sans MS"/>
                <a:ea typeface="Segoe UI"/>
              </a:rPr>
              <a:t>رو برات</a:t>
            </a:r>
            <a:r>
              <a:rPr lang="fa-IR" sz="1800" b="0" strike="noStrike" spc="-1">
                <a:latin typeface="Comic Sans MS"/>
                <a:ea typeface="Segoe UI"/>
              </a:rPr>
              <a:t>ون</a:t>
            </a:r>
            <a:r>
              <a:rPr lang="en-US" sz="1800" b="0" strike="noStrike" spc="-1">
                <a:latin typeface="Comic Sans MS"/>
                <a:ea typeface="Segoe UI"/>
              </a:rPr>
              <a:t> نشون میده </a:t>
            </a:r>
            <a:r>
              <a:rPr lang="fa-IR" sz="1800" b="0" strike="noStrike" spc="-1">
                <a:latin typeface="Comic Sans MS"/>
                <a:ea typeface="Segoe UI"/>
              </a:rPr>
              <a:t>مثلا فرض کنیم شما </a:t>
            </a:r>
            <a:r>
              <a:rPr lang="en-US" sz="1800" b="0" strike="noStrike" spc="-1">
                <a:latin typeface="Comic Sans MS"/>
                <a:ea typeface="Segoe UI"/>
              </a:rPr>
              <a:t>Frontend developer</a:t>
            </a:r>
            <a:r>
              <a:rPr lang="fa-IR" sz="1800" b="0" strike="noStrike" spc="-1">
                <a:latin typeface="Comic Sans MS"/>
                <a:ea typeface="Segoe UI"/>
              </a:rPr>
              <a:t> هستین، اینجا رو ببینین تو 1 دقیقه گذشته 3تا سوال از 4تا سوالی که در صفحه میبینیم سوالاتی مثل </a:t>
            </a:r>
            <a:r>
              <a:rPr lang="en-US" sz="1800" b="0" strike="noStrike" spc="-1">
                <a:latin typeface="Comic Sans MS"/>
                <a:ea typeface="Segoe UI"/>
              </a:rPr>
              <a:t>Sql , unity, python </a:t>
            </a:r>
            <a:r>
              <a:rPr lang="fa-IR" sz="1800" b="0" strike="noStrike" spc="-1">
                <a:latin typeface="Comic Sans MS"/>
                <a:ea typeface="Segoe UI"/>
              </a:rPr>
              <a:t> اینجور چیزا هستن که اصلا ربطی به فرانت اند ندارن، بنابراین </a:t>
            </a:r>
            <a:r>
              <a:rPr lang="en-US" sz="1800" b="0" strike="noStrike" spc="-1">
                <a:latin typeface="Comic Sans MS"/>
                <a:ea typeface="Segoe UI"/>
              </a:rPr>
              <a:t>گشتن و پیدا کردن سوال مرتبط واقعا </a:t>
            </a:r>
            <a:r>
              <a:rPr lang="fa-IR" sz="1800" b="0" strike="noStrike" spc="-1">
                <a:latin typeface="Comic Sans MS"/>
                <a:ea typeface="Segoe UI"/>
              </a:rPr>
              <a:t>تو این حالت </a:t>
            </a:r>
            <a:r>
              <a:rPr lang="en-US" sz="1800" b="0" strike="noStrike" spc="-1">
                <a:latin typeface="Comic Sans MS"/>
                <a:ea typeface="Segoe UI"/>
              </a:rPr>
              <a:t>وقت تلف کنیه! برای اینکار از قسمت custom filters روی create کلیک کنین</a:t>
            </a:r>
            <a:endParaRPr lang="en-US" sz="1800" b="0" strike="noStrike" spc="-1">
              <a:latin typeface="Arial"/>
            </a:endParaRPr>
          </a:p>
        </p:txBody>
      </p:sp>
      <p:sp>
        <p:nvSpPr>
          <p:cNvPr id="1052" name="PlaceHolder 3"/>
          <p:cNvSpPr>
            <a:spLocks noGrp="1"/>
          </p:cNvSpPr>
          <p:nvPr>
            <p:ph type="sldNum" idx="11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37D3726-7889-4F95-A126-629749213EAD}" type="slidenum">
              <a:rPr lang="en-US" sz="1200" b="0" strike="noStrike" spc="-1">
                <a:latin typeface="Times New Roman"/>
              </a:rPr>
              <a:t>315</a:t>
            </a:fld>
            <a:endParaRPr lang="en-US" sz="1200" b="0" strike="noStrike" spc="-1">
              <a:latin typeface="Times New Roman"/>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PlaceHolder 1"/>
          <p:cNvSpPr>
            <a:spLocks noGrp="1" noRot="1" noChangeAspect="1"/>
          </p:cNvSpPr>
          <p:nvPr>
            <p:ph type="sldImg"/>
          </p:nvPr>
        </p:nvSpPr>
        <p:spPr>
          <a:xfrm>
            <a:off x="685800" y="1143000"/>
            <a:ext cx="5486400" cy="3086100"/>
          </a:xfrm>
          <a:prstGeom prst="rect">
            <a:avLst/>
          </a:prstGeom>
          <a:ln w="0">
            <a:noFill/>
          </a:ln>
        </p:spPr>
      </p:sp>
      <p:sp>
        <p:nvSpPr>
          <p:cNvPr id="10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dirty="0">
                <a:solidFill>
                  <a:srgbClr val="000000"/>
                </a:solidFill>
                <a:latin typeface="Comic Sans MS"/>
                <a:cs typeface="B Kamran"/>
              </a:rPr>
              <a:t>منوی </a:t>
            </a:r>
            <a:r>
              <a:rPr lang="en-US" sz="1800" b="0" strike="noStrike" spc="-1" dirty="0">
                <a:solidFill>
                  <a:srgbClr val="000000"/>
                </a:solidFill>
                <a:latin typeface="Comic Sans MS"/>
                <a:ea typeface="Segoe UI"/>
              </a:rPr>
              <a:t>Filter </a:t>
            </a:r>
            <a:r>
              <a:rPr lang="en-US" sz="1800" b="0" strike="noStrike" spc="-1" dirty="0" err="1">
                <a:solidFill>
                  <a:srgbClr val="000000"/>
                </a:solidFill>
                <a:latin typeface="Comic Sans MS"/>
                <a:ea typeface="Segoe UI"/>
              </a:rPr>
              <a:t>براتون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مثل</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تصویر</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زیر</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باز</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میشه</a:t>
            </a:r>
            <a:r>
              <a:rPr lang="en-US" sz="1800" b="0" strike="noStrike" spc="-1" dirty="0">
                <a:solidFill>
                  <a:srgbClr val="000000"/>
                </a:solidFill>
                <a:latin typeface="Comic Sans MS"/>
                <a:ea typeface="Segoe UI"/>
              </a:rPr>
              <a:t> و </a:t>
            </a:r>
            <a:r>
              <a:rPr lang="en-US" sz="1800" b="0" strike="noStrike" spc="-1" dirty="0" err="1">
                <a:solidFill>
                  <a:srgbClr val="000000"/>
                </a:solidFill>
                <a:latin typeface="Comic Sans MS"/>
                <a:ea typeface="Segoe UI"/>
              </a:rPr>
              <a:t>راحت</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می­تونین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فیلترهای</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مختلف</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مثلا</a:t>
            </a:r>
            <a:r>
              <a:rPr lang="en-US" sz="1800" b="0" strike="noStrike" spc="-1" dirty="0">
                <a:solidFill>
                  <a:srgbClr val="000000"/>
                </a:solidFill>
                <a:latin typeface="Comic Sans MS"/>
                <a:ea typeface="Segoe UI"/>
              </a:rPr>
              <a:t> "</a:t>
            </a:r>
            <a:r>
              <a:rPr lang="fa-IR" sz="1800" b="0" strike="noStrike" spc="-1" dirty="0">
                <a:solidFill>
                  <a:srgbClr val="000000"/>
                </a:solidFill>
                <a:latin typeface="Comic Sans MS"/>
                <a:cs typeface="B Kamran"/>
              </a:rPr>
              <a:t>اونایی که هنوز هیچ جوابی دریافت نکردن + جدیدترین سوالات + اونایی که تگ </a:t>
            </a:r>
            <a:r>
              <a:rPr lang="en-US" sz="1800" b="0" strike="noStrike" spc="-1" dirty="0" err="1">
                <a:solidFill>
                  <a:srgbClr val="000000"/>
                </a:solidFill>
                <a:latin typeface="Comic Sans MS"/>
                <a:ea typeface="Segoe UI"/>
              </a:rPr>
              <a:t>javascript</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یا</a:t>
            </a:r>
            <a:r>
              <a:rPr lang="en-US" sz="1800" b="0" strike="noStrike" spc="-1" dirty="0">
                <a:solidFill>
                  <a:srgbClr val="000000"/>
                </a:solidFill>
                <a:latin typeface="Comic Sans MS"/>
                <a:ea typeface="Segoe UI"/>
              </a:rPr>
              <a:t> react </a:t>
            </a:r>
            <a:r>
              <a:rPr lang="en-US" sz="1800" b="0" strike="noStrike" spc="-1" dirty="0" err="1">
                <a:solidFill>
                  <a:srgbClr val="000000"/>
                </a:solidFill>
                <a:latin typeface="Comic Sans MS"/>
                <a:ea typeface="Segoe UI"/>
              </a:rPr>
              <a:t>دارن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تنظیم</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کنین</a:t>
            </a:r>
            <a:r>
              <a:rPr lang="en-US" sz="1800" b="0" strike="noStrike" spc="-1" dirty="0">
                <a:solidFill>
                  <a:srgbClr val="000000"/>
                </a:solidFill>
                <a:latin typeface="Comic Sans MS"/>
                <a:ea typeface="Segoe UI"/>
              </a:rPr>
              <a:t>، </a:t>
            </a:r>
            <a:r>
              <a:rPr lang="fa-IR" sz="1800" b="0" strike="noStrike" spc="-1" dirty="0">
                <a:solidFill>
                  <a:srgbClr val="000000"/>
                </a:solidFill>
                <a:latin typeface="Comic Sans MS"/>
                <a:ea typeface="Segoe UI"/>
              </a:rPr>
              <a:t>البته </a:t>
            </a:r>
            <a:r>
              <a:rPr lang="en-US" sz="1800" b="0" strike="noStrike" spc="-1" dirty="0" err="1">
                <a:solidFill>
                  <a:srgbClr val="000000"/>
                </a:solidFill>
                <a:latin typeface="Comic Sans MS"/>
                <a:ea typeface="Segoe UI"/>
              </a:rPr>
              <a:t>پیشنهاد</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میکنم</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که</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حتما</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از</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بخش</a:t>
            </a:r>
            <a:r>
              <a:rPr lang="en-US" sz="1800" b="0" strike="noStrike" spc="-1" dirty="0">
                <a:solidFill>
                  <a:srgbClr val="000000"/>
                </a:solidFill>
                <a:latin typeface="Comic Sans MS"/>
                <a:ea typeface="Segoe UI"/>
              </a:rPr>
              <a:t> watched tags </a:t>
            </a:r>
            <a:r>
              <a:rPr lang="en-US" sz="1800" b="0" strike="noStrike" spc="-1" dirty="0" err="1">
                <a:solidFill>
                  <a:srgbClr val="000000"/>
                </a:solidFill>
                <a:latin typeface="Comic Sans MS"/>
                <a:ea typeface="Segoe UI"/>
              </a:rPr>
              <a:t>برای</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خودتون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تگ</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های</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موردنظرتون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رو</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تعیین</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کنین</a:t>
            </a:r>
            <a:r>
              <a:rPr lang="en-US" sz="1800" b="0" strike="noStrike" spc="-1" dirty="0">
                <a:solidFill>
                  <a:srgbClr val="000000"/>
                </a:solidFill>
                <a:latin typeface="Comic Sans MS"/>
                <a:ea typeface="Segoe UI"/>
              </a:rPr>
              <a:t>، و </a:t>
            </a:r>
            <a:r>
              <a:rPr lang="en-US" sz="1800" b="0" strike="noStrike" spc="-1" dirty="0" err="1">
                <a:solidFill>
                  <a:srgbClr val="000000"/>
                </a:solidFill>
                <a:latin typeface="Comic Sans MS"/>
                <a:ea typeface="Segoe UI"/>
              </a:rPr>
              <a:t>توی</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منوی</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باز</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شده</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هم</a:t>
            </a:r>
            <a:r>
              <a:rPr lang="en-US" sz="1800" b="0" strike="noStrike" spc="-1" dirty="0">
                <a:solidFill>
                  <a:srgbClr val="000000"/>
                </a:solidFill>
                <a:latin typeface="Comic Sans MS"/>
                <a:ea typeface="Segoe UI"/>
              </a:rPr>
              <a:t> my watched tags  </a:t>
            </a:r>
            <a:r>
              <a:rPr lang="en-US" sz="1800" b="0" strike="noStrike" spc="-1" dirty="0" err="1">
                <a:solidFill>
                  <a:srgbClr val="000000"/>
                </a:solidFill>
                <a:latin typeface="Comic Sans MS"/>
                <a:ea typeface="Segoe UI"/>
              </a:rPr>
              <a:t>رو</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انتخاب</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کنین</a:t>
            </a:r>
            <a:r>
              <a:rPr lang="en-US" sz="1800" b="0" strike="noStrike" spc="-1" dirty="0">
                <a:solidFill>
                  <a:srgbClr val="000000"/>
                </a:solidFill>
                <a:latin typeface="Comic Sans MS"/>
                <a:ea typeface="Segoe UI"/>
              </a:rPr>
              <a:t>، و  </a:t>
            </a:r>
            <a:r>
              <a:rPr lang="en-US" sz="1800" b="0" strike="noStrike" spc="-1" dirty="0" err="1">
                <a:solidFill>
                  <a:srgbClr val="000000"/>
                </a:solidFill>
                <a:latin typeface="Comic Sans MS"/>
                <a:ea typeface="Segoe UI"/>
              </a:rPr>
              <a:t>بعدش</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دکمه</a:t>
            </a:r>
            <a:r>
              <a:rPr lang="en-US" sz="1800" b="0" strike="noStrike" spc="-1" dirty="0">
                <a:solidFill>
                  <a:srgbClr val="000000"/>
                </a:solidFill>
                <a:latin typeface="Comic Sans MS"/>
                <a:ea typeface="Segoe UI"/>
              </a:rPr>
              <a:t> save custom filter </a:t>
            </a:r>
            <a:r>
              <a:rPr lang="en-US" sz="1800" b="0" strike="noStrike" spc="-1" dirty="0" err="1">
                <a:solidFill>
                  <a:srgbClr val="000000"/>
                </a:solidFill>
                <a:latin typeface="Comic Sans MS"/>
                <a:ea typeface="Segoe UI"/>
              </a:rPr>
              <a:t>رو</a:t>
            </a:r>
            <a:r>
              <a:rPr lang="en-US" sz="1800" b="0" strike="noStrike" spc="-1" dirty="0">
                <a:solidFill>
                  <a:srgbClr val="000000"/>
                </a:solidFill>
                <a:latin typeface="Comic Sans MS"/>
                <a:ea typeface="Segoe UI"/>
              </a:rPr>
              <a:t> </a:t>
            </a:r>
            <a:r>
              <a:rPr lang="en-US" sz="1800" b="0" strike="noStrike" spc="-1" dirty="0" err="1">
                <a:solidFill>
                  <a:srgbClr val="000000"/>
                </a:solidFill>
                <a:latin typeface="Comic Sans MS"/>
                <a:ea typeface="Segoe UI"/>
              </a:rPr>
              <a:t>بزنین</a:t>
            </a:r>
            <a:endParaRPr lang="en-US" sz="1800" b="0" strike="noStrike" spc="-1" dirty="0">
              <a:latin typeface="Arial"/>
            </a:endParaRPr>
          </a:p>
          <a:p>
            <a:pPr algn="just" rtl="1">
              <a:lnSpc>
                <a:spcPct val="107000"/>
              </a:lnSpc>
              <a:spcBef>
                <a:spcPts val="799"/>
              </a:spcBef>
              <a:buNone/>
              <a:tabLst>
                <a:tab pos="0" algn="l"/>
              </a:tabLst>
            </a:pPr>
            <a:endParaRPr lang="en-US" sz="1800" b="0" strike="noStrike" spc="-1" dirty="0">
              <a:latin typeface="Arial"/>
            </a:endParaRPr>
          </a:p>
        </p:txBody>
      </p:sp>
      <p:sp>
        <p:nvSpPr>
          <p:cNvPr id="1055" name="PlaceHolder 3"/>
          <p:cNvSpPr>
            <a:spLocks noGrp="1"/>
          </p:cNvSpPr>
          <p:nvPr>
            <p:ph type="sldNum" idx="1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834698D-FF70-45C6-A44F-4D603DBDB281}" type="slidenum">
              <a:rPr lang="en-US" sz="1200" b="0" strike="noStrike" spc="-1">
                <a:latin typeface="Times New Roman"/>
              </a:rPr>
              <a:t>316</a:t>
            </a:fld>
            <a:endParaRPr lang="en-US" sz="1200" b="0" strike="noStrike" spc="-1">
              <a:latin typeface="Times New Roman"/>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PlaceHolder 1"/>
          <p:cNvSpPr>
            <a:spLocks noGrp="1" noRot="1" noChangeAspect="1"/>
          </p:cNvSpPr>
          <p:nvPr>
            <p:ph type="sldImg"/>
          </p:nvPr>
        </p:nvSpPr>
        <p:spPr>
          <a:xfrm>
            <a:off x="685800" y="1143000"/>
            <a:ext cx="5486400" cy="3086100"/>
          </a:xfrm>
          <a:prstGeom prst="rect">
            <a:avLst/>
          </a:prstGeom>
          <a:ln w="0">
            <a:noFill/>
          </a:ln>
        </p:spPr>
      </p:sp>
      <p:sp>
        <p:nvSpPr>
          <p:cNvPr id="10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خب الان میبینیم که خیلی این لیستمون همش </a:t>
            </a:r>
            <a:r>
              <a:rPr lang="en-US" sz="1800" b="0" strike="noStrike" spc="-1">
                <a:solidFill>
                  <a:srgbClr val="000000"/>
                </a:solidFill>
                <a:latin typeface="Comic Sans MS"/>
                <a:cs typeface="Comic Sans MS"/>
              </a:rPr>
              <a:t>js </a:t>
            </a:r>
            <a:r>
              <a:rPr lang="fa-IR" sz="1800" b="0" strike="noStrike" spc="-1">
                <a:solidFill>
                  <a:srgbClr val="000000"/>
                </a:solidFill>
                <a:latin typeface="Comic Sans MS"/>
                <a:cs typeface="Comic Sans MS"/>
              </a:rPr>
              <a:t>ی و </a:t>
            </a:r>
            <a:r>
              <a:rPr lang="en-US" sz="1800" b="0" strike="noStrike" spc="-1">
                <a:solidFill>
                  <a:srgbClr val="000000"/>
                </a:solidFill>
                <a:latin typeface="Comic Sans MS"/>
                <a:cs typeface="Comic Sans MS"/>
              </a:rPr>
              <a:t>react</a:t>
            </a:r>
            <a:r>
              <a:rPr lang="fa-IR" sz="1800" b="0" strike="noStrike" spc="-1">
                <a:solidFill>
                  <a:srgbClr val="000000"/>
                </a:solidFill>
                <a:latin typeface="Comic Sans MS"/>
                <a:cs typeface="Comic Sans MS"/>
              </a:rPr>
              <a:t>ی هست یعنی خیلی تمیز  وفیلتر شده هست و دقیقا همون چیزی شده  که میخواستیم و میبینین که </a:t>
            </a:r>
            <a:r>
              <a:rPr lang="en-US" sz="1800" b="0" strike="noStrike" spc="-1">
                <a:solidFill>
                  <a:srgbClr val="000000"/>
                </a:solidFill>
                <a:latin typeface="Comic Sans MS"/>
                <a:ea typeface="Segoe UI"/>
              </a:rPr>
              <a:t>8</a:t>
            </a:r>
            <a:r>
              <a:rPr lang="fa-IR" sz="1800" b="0" strike="noStrike" spc="-1">
                <a:solidFill>
                  <a:srgbClr val="000000"/>
                </a:solidFill>
                <a:latin typeface="Comic Sans MS"/>
                <a:cs typeface="Comic Sans MS"/>
              </a:rPr>
              <a:t>ثانیه پیش یه سوال جدید ریکتی هم پرسیده شده</a:t>
            </a:r>
            <a:endParaRPr lang="en-US" sz="1800" b="0" strike="noStrike" spc="-1">
              <a:latin typeface="Arial"/>
            </a:endParaRPr>
          </a:p>
        </p:txBody>
      </p:sp>
      <p:sp>
        <p:nvSpPr>
          <p:cNvPr id="1058" name="PlaceHolder 3"/>
          <p:cNvSpPr>
            <a:spLocks noGrp="1"/>
          </p:cNvSpPr>
          <p:nvPr>
            <p:ph type="sldNum" idx="1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B241D9B-313F-4806-9FCD-803619254B08}" type="slidenum">
              <a:rPr lang="en-US" sz="1200" b="0" strike="noStrike" spc="-1">
                <a:latin typeface="Times New Roman"/>
              </a:rPr>
              <a:t>317</a:t>
            </a:fld>
            <a:endParaRPr lang="en-US" sz="1200" b="0" strike="noStrike" spc="-1">
              <a:latin typeface="Times New Roman"/>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برای اینکه اولین جواب رو شما ارائه بدین، سعی کنین پس ازاینکه سوال رو با دقت و کامل مطالعه کردین و از نظرتون یک سوال درست/خوب و باکیفیت بود یعنی مشکل رو مشخص بیان کرده و هرچه نیازهست اعم از خطا و... رو قرار داده و شما متوجه شدین که مشکل از کجاست و از اون مهمتر </a:t>
            </a:r>
            <a:r>
              <a:rPr lang="en-US" sz="1800" b="0" strike="noStrike" spc="-1">
                <a:solidFill>
                  <a:srgbClr val="000000"/>
                </a:solidFill>
                <a:latin typeface="Comic Sans MS"/>
                <a:cs typeface="Comic Sans MS"/>
              </a:rPr>
              <a:t>opinion based</a:t>
            </a:r>
            <a:r>
              <a:rPr lang="fa-IR" sz="1800" b="0" strike="noStrike" spc="-1">
                <a:solidFill>
                  <a:srgbClr val="000000"/>
                </a:solidFill>
                <a:latin typeface="Comic Sans MS"/>
                <a:cs typeface="Comic Sans MS"/>
              </a:rPr>
              <a:t> نبود،</a:t>
            </a: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اونوقت، ابتدا یک جواب مختصر/ مفید رو ارائه بدین که مشکل رو برطرف کنه، </a:t>
            </a:r>
          </a:p>
          <a:p>
            <a:pPr algn="just" rtl="1">
              <a:lnSpc>
                <a:spcPct val="107000"/>
              </a:lnSpc>
              <a:spcBef>
                <a:spcPts val="799"/>
              </a:spcBef>
              <a:buNone/>
              <a:tabLst>
                <a:tab pos="0" algn="l"/>
              </a:tabLst>
            </a:pPr>
            <a:endParaRPr lang="fa-IR" sz="1800" b="0" strike="noStrike" spc="-1">
              <a:solidFill>
                <a:srgbClr val="000000"/>
              </a:solidFill>
              <a:latin typeface="Comic Sans MS"/>
              <a:cs typeface="Comic Sans MS"/>
            </a:endParaRP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به این مثال دقت کنین که درباره </a:t>
            </a:r>
            <a:r>
              <a:rPr lang="en-US" sz="1800" b="0" strike="noStrike" spc="-1">
                <a:solidFill>
                  <a:srgbClr val="000000"/>
                </a:solidFill>
                <a:latin typeface="Comic Sans MS"/>
                <a:cs typeface="Comic Sans MS"/>
              </a:rPr>
              <a:t>race condition</a:t>
            </a:r>
            <a:r>
              <a:rPr lang="fa-IR" sz="1800" b="0" strike="noStrike" spc="-1">
                <a:solidFill>
                  <a:srgbClr val="000000"/>
                </a:solidFill>
                <a:latin typeface="Comic Sans MS"/>
                <a:cs typeface="Comic Sans MS"/>
              </a:rPr>
              <a:t>  و </a:t>
            </a:r>
            <a:r>
              <a:rPr lang="en-US" sz="1800" b="0" strike="noStrike" spc="-1">
                <a:solidFill>
                  <a:srgbClr val="000000"/>
                </a:solidFill>
                <a:latin typeface="Comic Sans MS"/>
                <a:cs typeface="Comic Sans MS"/>
              </a:rPr>
              <a:t>mutex</a:t>
            </a:r>
            <a:r>
              <a:rPr lang="fa-IR" sz="1800" b="0" strike="noStrike" spc="-1">
                <a:solidFill>
                  <a:srgbClr val="000000"/>
                </a:solidFill>
                <a:latin typeface="Comic Sans MS"/>
                <a:cs typeface="Comic Sans MS"/>
              </a:rPr>
              <a:t> در </a:t>
            </a:r>
            <a:r>
              <a:rPr lang="en-US" sz="1800" b="0" strike="noStrike" spc="-1">
                <a:solidFill>
                  <a:srgbClr val="000000"/>
                </a:solidFill>
                <a:latin typeface="Comic Sans MS"/>
                <a:cs typeface="Comic Sans MS"/>
              </a:rPr>
              <a:t>javascript</a:t>
            </a:r>
            <a:r>
              <a:rPr lang="fa-IR" sz="1800" b="0" strike="noStrike" spc="-1">
                <a:solidFill>
                  <a:srgbClr val="000000"/>
                </a:solidFill>
                <a:latin typeface="Comic Sans MS"/>
                <a:cs typeface="Comic Sans MS"/>
              </a:rPr>
              <a:t> سوال پرسیده، همونطور که تو تصویر میبینین ابتدا میشه راه حل رو به صورت خلاصه اما کاربردی ارائه کرد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318</a:t>
            </a:fld>
            <a:endParaRPr lang="en-US" sz="1200" b="0" strike="noStrike" spc="-1">
              <a:latin typeface="Times New Roman"/>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سپس سریع ویرایش کنین و جواب کامل تر رو ارائه بدین، اینطوری افراد رو درگیر جواب خودتون میکنین،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319</a:t>
            </a:fld>
            <a:endParaRPr lang="en-US" sz="1200" b="0" strike="noStrike" spc="-1">
              <a:latin typeface="Times New Roman"/>
            </a:endParaRPr>
          </a:p>
        </p:txBody>
      </p:sp>
    </p:spTree>
    <p:extLst>
      <p:ext uri="{BB962C8B-B14F-4D97-AF65-F5344CB8AC3E}">
        <p14:creationId xmlns:p14="http://schemas.microsoft.com/office/powerpoint/2010/main" val="1321358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Or even if there is a point about this question or answer, by reading the comments, we know the opinion of other people...</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32</a:t>
            </a:fld>
            <a:endParaRPr lang="en-US" sz="1200" b="0" strike="noStrike" spc="-1">
              <a:latin typeface="Times New Roman"/>
            </a:endParaRPr>
          </a:p>
        </p:txBody>
      </p:sp>
    </p:spTree>
    <p:extLst>
      <p:ext uri="{BB962C8B-B14F-4D97-AF65-F5344CB8AC3E}">
        <p14:creationId xmlns:p14="http://schemas.microsoft.com/office/powerpoint/2010/main" val="1591407669"/>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و اونایی هم که اومدن  جواب بدن، ممکنه با دیدن جواب شما وقت بزارن برای مطالعه اش و اگر مفید و کامل بود از نظرشون امتیاز بدن و جوابی ندن، اینطوری، اغلب،  امتیازهای بیشتر رو شما دریافت میکنین... </a:t>
            </a:r>
            <a:endParaRPr lang="en-US" sz="1800" b="0" strike="noStrike" spc="-1">
              <a:solidFill>
                <a:srgbClr val="000000"/>
              </a:solidFill>
              <a:latin typeface="Comic Sans MS"/>
              <a:cs typeface="Comic Sans MS"/>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320</a:t>
            </a:fld>
            <a:endParaRPr lang="en-US" sz="1200" b="0" strike="noStrike" spc="-1">
              <a:latin typeface="Times New Roman"/>
            </a:endParaRPr>
          </a:p>
        </p:txBody>
      </p:sp>
    </p:spTree>
    <p:extLst>
      <p:ext uri="{BB962C8B-B14F-4D97-AF65-F5344CB8AC3E}">
        <p14:creationId xmlns:p14="http://schemas.microsoft.com/office/powerpoint/2010/main" val="3265870641"/>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درانتها اگر جواب های خوب دیگه ای رو دیدین بخصوص اگر کامل و دقیق هستن، سعی کنین حتما </a:t>
            </a:r>
            <a:r>
              <a:rPr lang="en-US" sz="1800" b="0" strike="noStrike" spc="-1">
                <a:solidFill>
                  <a:srgbClr val="000000"/>
                </a:solidFill>
                <a:latin typeface="Comic Sans MS"/>
                <a:ea typeface="Segoe UI"/>
              </a:rPr>
              <a:t>upvote بدین چون واقعا لایقش</a:t>
            </a:r>
            <a:r>
              <a:rPr lang="fa-IR" sz="1800" b="0" strike="noStrike" spc="-1">
                <a:solidFill>
                  <a:srgbClr val="000000"/>
                </a:solidFill>
                <a:latin typeface="Comic Sans MS"/>
                <a:ea typeface="Segoe UI"/>
              </a:rPr>
              <a:t>ون هستن</a:t>
            </a:r>
            <a:r>
              <a:rPr lang="en-US" sz="1800" b="0" strike="noStrike" spc="-1">
                <a:solidFill>
                  <a:srgbClr val="000000"/>
                </a:solidFill>
                <a:latin typeface="Comic Sans MS"/>
                <a:ea typeface="Segoe UI"/>
              </a:rPr>
              <a:t> که این امتیاز رو دریافت کن</a:t>
            </a:r>
            <a:r>
              <a:rPr lang="fa-IR" sz="1800" b="0" strike="noStrike" spc="-1">
                <a:solidFill>
                  <a:srgbClr val="000000"/>
                </a:solidFill>
                <a:latin typeface="Comic Sans MS"/>
                <a:ea typeface="Segoe UI"/>
              </a:rPr>
              <a:t>ن</a:t>
            </a:r>
            <a:r>
              <a:rPr lang="en-US" sz="1800" b="0" strike="noStrike" spc="-1">
                <a:solidFill>
                  <a:srgbClr val="000000"/>
                </a:solidFill>
                <a:latin typeface="Comic Sans MS"/>
                <a:ea typeface="Segoe UI"/>
              </a:rPr>
              <a:t> و شما هم با اینکارتون هم تشکر میکنین و هم اینکه رفتار حرفه ای رو در کامیونیتی با contribute</a:t>
            </a:r>
            <a:r>
              <a:rPr lang="fa-IR" sz="1800" b="0" strike="noStrike" spc="-1">
                <a:solidFill>
                  <a:srgbClr val="000000"/>
                </a:solidFill>
                <a:latin typeface="Comic Sans MS"/>
                <a:ea typeface="Segoe UI"/>
              </a:rPr>
              <a:t> </a:t>
            </a:r>
            <a:r>
              <a:rPr lang="en-US" sz="1800" b="0" strike="noStrike" spc="-1">
                <a:solidFill>
                  <a:srgbClr val="000000"/>
                </a:solidFill>
                <a:latin typeface="Comic Sans MS"/>
                <a:ea typeface="Segoe UI"/>
              </a:rPr>
              <a:t> مثبتتون ارائه دادین!</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321</a:t>
            </a:fld>
            <a:endParaRPr lang="en-US" sz="1200" b="0" strike="noStrike" spc="-1">
              <a:latin typeface="Times New Roman"/>
            </a:endParaRPr>
          </a:p>
        </p:txBody>
      </p:sp>
    </p:spTree>
    <p:extLst>
      <p:ext uri="{BB962C8B-B14F-4D97-AF65-F5344CB8AC3E}">
        <p14:creationId xmlns:p14="http://schemas.microsoft.com/office/powerpoint/2010/main" val="284516088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اما تو این روش 2تا مشکل به ظاهر بزرگ وجود داره! اولی اینه که درسته ما به خیال خودمون خیلی سریع سوال رو میبینیم، و میتونیم با روشمون سریع جواب بدیم، اما اگر سوالش تکراری بود چی؟</a:t>
            </a: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اینطوری درواقع جوابی که دادین با حذف سوال کلا از دست میره</a:t>
            </a:r>
          </a:p>
          <a:p>
            <a:pPr algn="just" rtl="1">
              <a:lnSpc>
                <a:spcPct val="107000"/>
              </a:lnSpc>
              <a:spcBef>
                <a:spcPts val="799"/>
              </a:spcBef>
              <a:buNone/>
              <a:tabLst>
                <a:tab pos="0" algn="l"/>
              </a:tabLst>
            </a:pPr>
            <a:endParaRPr lang="fa-IR" sz="1800" b="0" strike="noStrike" spc="-1">
              <a:latin typeface="Arial"/>
            </a:endParaRPr>
          </a:p>
          <a:p>
            <a:pPr algn="just" rtl="1">
              <a:lnSpc>
                <a:spcPct val="107000"/>
              </a:lnSpc>
              <a:spcBef>
                <a:spcPts val="799"/>
              </a:spcBef>
              <a:buNone/>
              <a:tabLst>
                <a:tab pos="0" algn="l"/>
              </a:tabLst>
            </a:pPr>
            <a:r>
              <a:rPr lang="fa-IR" sz="1800" b="0" strike="noStrike" spc="-1">
                <a:latin typeface="Arial"/>
              </a:rPr>
              <a:t>بچه ها دقت کنین که من اینجا روی </a:t>
            </a:r>
            <a:r>
              <a:rPr lang="en-US" sz="1800" b="0" strike="noStrike" spc="-1">
                <a:latin typeface="Arial"/>
              </a:rPr>
              <a:t>duplicate</a:t>
            </a:r>
            <a:r>
              <a:rPr lang="fa-IR" sz="1800" b="0" strike="noStrike" spc="-1">
                <a:latin typeface="Arial"/>
              </a:rPr>
              <a:t> بودن تمرکز دارم نه موضوعات دیگه ای مثل </a:t>
            </a:r>
            <a:r>
              <a:rPr lang="en-US" sz="1800" b="0" strike="noStrike" spc="-1">
                <a:latin typeface="Arial"/>
              </a:rPr>
              <a:t>offtopic</a:t>
            </a:r>
            <a:r>
              <a:rPr lang="fa-IR" sz="1800" b="0" strike="noStrike" spc="-1">
                <a:latin typeface="Arial"/>
              </a:rPr>
              <a:t> چون شما باید قبل از جواب دادن، سوال رو با دقت و کامل بخونین و اگر طبق قوانین استک اورفلو بود جواب بدین وگرنه کارهای مرتبط روباید پیش بگیرین نظیر</a:t>
            </a:r>
            <a:r>
              <a:rPr lang="en-US" sz="1800" b="0" strike="noStrike" spc="-1">
                <a:latin typeface="Arial"/>
              </a:rPr>
              <a:t> </a:t>
            </a:r>
            <a:r>
              <a:rPr lang="fa-IR" sz="1800" b="0" strike="noStrike" spc="-1">
                <a:latin typeface="Arial"/>
              </a:rPr>
              <a:t> کامنت/ادیت/ حتی </a:t>
            </a:r>
            <a:r>
              <a:rPr lang="en-US" sz="1800" b="0" strike="noStrike" spc="-1">
                <a:latin typeface="Arial"/>
              </a:rPr>
              <a:t>close vote</a:t>
            </a:r>
            <a:r>
              <a:rPr lang="fa-IR" sz="1800" b="0" strike="noStrike" spc="-1">
                <a:latin typeface="Arial"/>
              </a:rPr>
              <a:t>!</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322</a:t>
            </a:fld>
            <a:endParaRPr lang="en-US" sz="1200" b="0" strike="noStrike" spc="-1">
              <a:latin typeface="Times New Roman"/>
            </a:endParaRPr>
          </a:p>
        </p:txBody>
      </p:sp>
    </p:spTree>
    <p:extLst>
      <p:ext uri="{BB962C8B-B14F-4D97-AF65-F5344CB8AC3E}">
        <p14:creationId xmlns:p14="http://schemas.microsoft.com/office/powerpoint/2010/main" val="374352634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دومی اینکه، از اونجایی که ما تنها انسان های روی زمین نیستیم که این ایده به ذهنش رسیده و افراد دیگه ای هم هستن که همین روش ها رو استفاده میکنن بنابراین، گاهی ممکنه جواب هایی که ابتدا ارائه میشن گاها همپوشانی زیادی داشته باشن، چون همیشه برای یک سوال معمولا چندتا جواب رایج وجود داره که اکثر افرادی که جواب میدن همونا رو بلدن و به ندرت پیش میاد افرادی با دانش یا رویکرد خاصی پیدا بشن که یک جواب کاملا متفاوت رو بخوان ارائه بدن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323</a:t>
            </a:fld>
            <a:endParaRPr lang="en-US" sz="1200" b="0" strike="noStrike" spc="-1">
              <a:latin typeface="Times New Roman"/>
            </a:endParaRPr>
          </a:p>
        </p:txBody>
      </p:sp>
    </p:spTree>
    <p:extLst>
      <p:ext uri="{BB962C8B-B14F-4D97-AF65-F5344CB8AC3E}">
        <p14:creationId xmlns:p14="http://schemas.microsoft.com/office/powerpoint/2010/main" val="218374006"/>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درواقع مشکلی که اینجا ایجاد میشه، مشکل </a:t>
            </a:r>
            <a:r>
              <a:rPr lang="en-US" sz="1800" b="0" strike="noStrike" spc="-1">
                <a:latin typeface="Arial"/>
              </a:rPr>
              <a:t>Fastest gun in the west</a:t>
            </a:r>
            <a:r>
              <a:rPr lang="fa-IR" sz="1800" b="0" strike="noStrike" spc="-1">
                <a:latin typeface="Arial"/>
              </a:rPr>
              <a:t> هست، یعنی علاوه بر شما افراد دیگه ای هم دست به ماشه هستن! </a:t>
            </a:r>
          </a:p>
          <a:p>
            <a:pPr marL="0" indent="0" algn="just" rtl="1">
              <a:lnSpc>
                <a:spcPct val="107000"/>
              </a:lnSpc>
              <a:spcBef>
                <a:spcPts val="799"/>
              </a:spcBef>
              <a:buNone/>
              <a:tabLst>
                <a:tab pos="0" algn="l"/>
              </a:tabLst>
            </a:pPr>
            <a:r>
              <a:rPr lang="fa-IR" sz="1800" b="0" strike="noStrike" spc="-1">
                <a:latin typeface="Arial"/>
              </a:rPr>
              <a:t>و یعنی ممکنه در آن واحد کلی افراد جواب مختصر و تکراری عین هم دیگه ثبت کنن و حتی ممکنه برخی افراد بگن ااع فلانی که دیرتر از من جوابشو ثبت کرده از جواب من کپی کرده و ... درحالی که ممکنه واقعا اون دیرتر دیده باشه یا دیرتر ثبت کرده باشه و درواقع این خودش ممکنه شروع سوتفاهم باشه!</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324</a:t>
            </a:fld>
            <a:endParaRPr lang="en-US" sz="1200" b="0" strike="noStrike" spc="-1">
              <a:latin typeface="Times New Roman"/>
            </a:endParaRPr>
          </a:p>
        </p:txBody>
      </p:sp>
    </p:spTree>
    <p:extLst>
      <p:ext uri="{BB962C8B-B14F-4D97-AF65-F5344CB8AC3E}">
        <p14:creationId xmlns:p14="http://schemas.microsoft.com/office/powerpoint/2010/main" val="282685510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که برخی پیشنهاد میکنن که برای جلوگیری از این اتفاق میشه از این راهکارها استفاده کرد:</a:t>
            </a:r>
          </a:p>
          <a:p>
            <a:pPr marL="0" indent="0" algn="just" rtl="1">
              <a:lnSpc>
                <a:spcPct val="107000"/>
              </a:lnSpc>
              <a:spcBef>
                <a:spcPts val="799"/>
              </a:spcBef>
              <a:buNone/>
              <a:tabLst>
                <a:tab pos="0" algn="l"/>
              </a:tabLst>
            </a:pPr>
            <a:endParaRPr lang="fa-IR" sz="1800" b="0" strike="noStrike" spc="-1">
              <a:latin typeface="Arial"/>
            </a:endParaRPr>
          </a:p>
          <a:p>
            <a:pPr marL="0" indent="0" algn="just" rtl="1">
              <a:lnSpc>
                <a:spcPct val="107000"/>
              </a:lnSpc>
              <a:spcBef>
                <a:spcPts val="799"/>
              </a:spcBef>
              <a:buNone/>
              <a:tabLst>
                <a:tab pos="0" algn="l"/>
              </a:tabLst>
            </a:pPr>
            <a:r>
              <a:rPr lang="fa-IR" sz="1800" b="0" strike="noStrike" spc="-1">
                <a:latin typeface="Arial"/>
              </a:rPr>
              <a:t>مورد اول، اینکه، اصلا </a:t>
            </a:r>
            <a:r>
              <a:rPr lang="en-US" sz="1800" b="0" strike="noStrike" spc="-1">
                <a:latin typeface="Arial"/>
              </a:rPr>
              <a:t>short answer </a:t>
            </a:r>
            <a:r>
              <a:rPr lang="fa-IR" sz="1800" b="0" strike="noStrike" spc="-1">
                <a:latin typeface="Arial"/>
              </a:rPr>
              <a:t>ارائه نشه! اینطوری همیشه جواب های مفصل و کاملی رو داریم که کلی تحقیق شده براش و احتمال تکراری بودن یک متن طولانی کاهش پیدا میکنه!</a:t>
            </a:r>
          </a:p>
          <a:p>
            <a:pPr marL="0" indent="0" algn="just" rtl="1">
              <a:lnSpc>
                <a:spcPct val="107000"/>
              </a:lnSpc>
              <a:spcBef>
                <a:spcPts val="799"/>
              </a:spcBef>
              <a:buNone/>
              <a:tabLst>
                <a:tab pos="0" algn="l"/>
              </a:tabLst>
            </a:pPr>
            <a:endParaRPr lang="fa-IR" sz="1800" b="0" strike="noStrike" spc="-1">
              <a:latin typeface="Arial"/>
            </a:endParaRPr>
          </a:p>
          <a:p>
            <a:pPr marL="0" indent="0" algn="just" rtl="1">
              <a:lnSpc>
                <a:spcPct val="107000"/>
              </a:lnSpc>
              <a:spcBef>
                <a:spcPts val="799"/>
              </a:spcBef>
              <a:buNone/>
              <a:tabLst>
                <a:tab pos="0" algn="l"/>
              </a:tabLst>
            </a:pPr>
            <a:r>
              <a:rPr lang="fa-IR" sz="1800" b="0" strike="noStrike" spc="-1">
                <a:latin typeface="Arial"/>
              </a:rPr>
              <a:t> اما، مشکلی که وجود داره اینه تا چه اندازه، مفصل حساب میشه؟ و اصلا اینطوری خیلی از سوال ها ممکنه یکی دو روز و گاها بیشتر نیاز به تحقیق داشته باشن تا بشه یک جواب کاملا مفصل با جزییات براشون ارائه کرد، این یعنی این چند روز احتمالا اون سوال، جوابی رو دریافت نمیکنه! و کسی هم که سوال پرسیده، عملا ممکنه دیگه به جواب این سوال بعد از چند روز نیازی پیدا نکنه چون دیگه احتمالا مشکلش برطرف شده! علاوه بر اون، این روال پاسخ دادن اینقدر طولانی و خسته کننده بشه که دیگه کسی رقبت نکنه به فعالیت! که به نظرم این روش، به نوعی حذف صورت مساله است!</a:t>
            </a:r>
          </a:p>
          <a:p>
            <a:pPr marL="0" indent="0" algn="just" rtl="1">
              <a:lnSpc>
                <a:spcPct val="107000"/>
              </a:lnSpc>
              <a:spcBef>
                <a:spcPts val="799"/>
              </a:spcBef>
              <a:buNone/>
              <a:tabLst>
                <a:tab pos="0" algn="l"/>
              </a:tabLst>
            </a:pPr>
            <a:r>
              <a:rPr lang="fa-IR" sz="1800" b="0" strike="noStrike" spc="-1">
                <a:latin typeface="Arial"/>
              </a:rPr>
              <a:t>چون واقعا جواب مختصر و مفید خیلی وقت ها بسیار ارزشمند تر از جواب های طولانی وخسته کننده است! همینطور باید دقت کنیم که افرادی که اینجا جواب میدن بیکار نیستن که بخواهن چندین ساعت و چند روز وقت بزارن تا بخوان یک سوال رو جواب بدن که تازه ممکنه به عنوان </a:t>
            </a:r>
            <a:r>
              <a:rPr lang="en-US" sz="1800" b="0" strike="noStrike" spc="-1">
                <a:latin typeface="Arial"/>
              </a:rPr>
              <a:t>accepted answer</a:t>
            </a:r>
            <a:r>
              <a:rPr lang="fa-IR" sz="1800" b="0" strike="noStrike" spc="-1">
                <a:latin typeface="Arial"/>
              </a:rPr>
              <a:t> هم انتخاب نشه و حتی هیچ </a:t>
            </a:r>
            <a:r>
              <a:rPr lang="en-US" sz="1800" b="0" strike="noStrike" spc="-1">
                <a:latin typeface="Arial"/>
              </a:rPr>
              <a:t>upvote</a:t>
            </a:r>
            <a:r>
              <a:rPr lang="fa-IR" sz="1800" b="0" strike="noStrike" spc="-1">
                <a:latin typeface="Arial"/>
              </a:rPr>
              <a:t>هم دریافت نکنه و بدتر از اون گیر بد آدم هایی هم بیوفتن که بخوان </a:t>
            </a:r>
            <a:r>
              <a:rPr lang="en-US" sz="1800" b="0" strike="noStrike" spc="-1">
                <a:latin typeface="Arial"/>
              </a:rPr>
              <a:t>downvote</a:t>
            </a:r>
            <a:r>
              <a:rPr lang="fa-IR" sz="1800" b="0" strike="noStrike" spc="-1">
                <a:latin typeface="Arial"/>
              </a:rPr>
              <a:t> بی دلیل هم بدن که انگیزه اشون رو هم ازشون بگیرن!</a:t>
            </a:r>
          </a:p>
          <a:p>
            <a:pPr marL="342900" indent="-342900" algn="just" rtl="1">
              <a:lnSpc>
                <a:spcPct val="107000"/>
              </a:lnSpc>
              <a:spcBef>
                <a:spcPts val="799"/>
              </a:spcBef>
              <a:buAutoNum type="arabicPeriod"/>
              <a:tabLst>
                <a:tab pos="0" algn="l"/>
              </a:tabLst>
            </a:pPr>
            <a:endParaRPr lang="fa-IR"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325</a:t>
            </a:fld>
            <a:endParaRPr lang="en-US" sz="1200" b="0" strike="noStrike" spc="-1">
              <a:latin typeface="Times New Roman"/>
            </a:endParaRPr>
          </a:p>
        </p:txBody>
      </p:sp>
    </p:spTree>
    <p:extLst>
      <p:ext uri="{BB962C8B-B14F-4D97-AF65-F5344CB8AC3E}">
        <p14:creationId xmlns:p14="http://schemas.microsoft.com/office/powerpoint/2010/main" val="1750675790"/>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2900" indent="-342900" algn="just" rtl="1">
              <a:lnSpc>
                <a:spcPct val="107000"/>
              </a:lnSpc>
              <a:spcBef>
                <a:spcPts val="799"/>
              </a:spcBef>
              <a:buAutoNum type="arabicPeriod"/>
              <a:tabLst>
                <a:tab pos="0" algn="l"/>
              </a:tabLst>
            </a:pPr>
            <a:r>
              <a:rPr lang="fa-IR" sz="1800" b="0" strike="noStrike" spc="-1">
                <a:latin typeface="Arial"/>
              </a:rPr>
              <a:t>مورد دوم اینکه، همیشه ابتدا 5 دقیقه صبر کنین، و بعد رفرش کنین و اگر کسی جواب نداده بود، شما پاسختون رو ارائه بدین یا اصلا برین سراغ سوال های قدیمی تر و بی پاسخ!</a:t>
            </a:r>
          </a:p>
          <a:p>
            <a:pPr algn="just" rtl="1">
              <a:lnSpc>
                <a:spcPct val="107000"/>
              </a:lnSpc>
              <a:spcBef>
                <a:spcPts val="799"/>
              </a:spcBef>
              <a:buNone/>
              <a:tabLst>
                <a:tab pos="0" algn="l"/>
              </a:tabLst>
            </a:pPr>
            <a:r>
              <a:rPr lang="fa-IR" sz="1800" b="0" strike="noStrike" spc="-1">
                <a:latin typeface="Arial"/>
              </a:rPr>
              <a:t>خب اگر باقی افراد هم اینطوری فکر کنن چطور؟ یعنی همه 5 دقیقه صبر کنن و بعد برن سراغ سوال چطور؟ یا همه برن کلا سراغ سوال هایی که جواب نگرفتن! </a:t>
            </a:r>
          </a:p>
          <a:p>
            <a:pPr algn="just" rtl="1">
              <a:lnSpc>
                <a:spcPct val="107000"/>
              </a:lnSpc>
              <a:spcBef>
                <a:spcPts val="799"/>
              </a:spcBef>
              <a:buNone/>
              <a:tabLst>
                <a:tab pos="0" algn="l"/>
              </a:tabLst>
            </a:pPr>
            <a:r>
              <a:rPr lang="fa-IR" sz="1800" b="0" strike="noStrike" spc="-1">
                <a:latin typeface="Arial"/>
              </a:rPr>
              <a:t>خب اینجا هم باز دوباره همون مشکل ممکن رخ میده، و اگر بخواهیم این شیوه رو پیش بگیریم، اینطوری خیلی ها از جواب دادن و </a:t>
            </a:r>
            <a:r>
              <a:rPr lang="en-US" sz="1800" b="0" strike="noStrike" spc="-1">
                <a:latin typeface="Arial"/>
              </a:rPr>
              <a:t>Accepted answer</a:t>
            </a:r>
            <a:r>
              <a:rPr lang="fa-IR" sz="1800" b="0" strike="noStrike" spc="-1">
                <a:latin typeface="Arial"/>
              </a:rPr>
              <a:t>شدنشون دور میمونن، و اصلا کل سیستم امتیاز اینطوری میره زیر سوال چون، هدف جایزه برای فعالیت مثبت سریع و کامل افراد از بین میره و افراد دیگه رقبتشون رو از دست میدن که بخوان ادامه بدن و اینجا رفته رفته متروکه میشه! و اصلا اگر اون سوال های قدیمی تر سخت باشن و نتونیم جواب بدیم چی یا اصلا زمان بیشتری نیاز داشته باشن چطور؟ یعنی هیچ وقت هیچ جوابی رو ارائه ندیم؟ و حتی بدتر اینکه این </a:t>
            </a:r>
            <a:r>
              <a:rPr lang="en-US" sz="1800" b="0" strike="noStrike" spc="-1">
                <a:latin typeface="Arial"/>
              </a:rPr>
              <a:t>question list</a:t>
            </a:r>
            <a:r>
              <a:rPr lang="fa-IR" sz="1800" b="0" strike="noStrike" spc="-1">
                <a:latin typeface="Arial"/>
              </a:rPr>
              <a:t> و </a:t>
            </a:r>
            <a:r>
              <a:rPr lang="en-US" sz="1800" b="0" strike="noStrike" spc="-1">
                <a:latin typeface="Arial"/>
              </a:rPr>
              <a:t>bump </a:t>
            </a:r>
            <a:r>
              <a:rPr lang="fa-IR" sz="1800" b="0" strike="noStrike" spc="-1">
                <a:latin typeface="Arial"/>
              </a:rPr>
              <a:t>شدن سوالات جدید و تب </a:t>
            </a:r>
            <a:r>
              <a:rPr lang="en-US" sz="1800" b="0" strike="noStrike" spc="-1">
                <a:latin typeface="Arial"/>
              </a:rPr>
              <a:t>new</a:t>
            </a:r>
            <a:r>
              <a:rPr lang="fa-IR" sz="1800" b="0" strike="noStrike" spc="-1">
                <a:latin typeface="Arial"/>
              </a:rPr>
              <a:t> و کلی موارد دیگه که مرتبط با سوال جدید هست، زیر سوال میره، و بدتر از این دیگه بعد از مدتی اگر این الگو فراگیر بشه، دیگه سوال های جدید اون زمانی که برای پرسشگر ارزشمند هست که به جواب برسه، جوابی دریافت نمیکنه! و کلا سایت دچار فروپاشی میشه! و اصلا یک مشکلی که با سوال های بی جواب قدیمی وجود داره اینهکه فردی که سوال رو پرسیده، چون مدتی هست که جوابی دریافت نکرده، دیگه ممکنه به این زودی ها اصلا به </a:t>
            </a:r>
            <a:r>
              <a:rPr lang="en-US" sz="1800" b="0" strike="noStrike" spc="-1">
                <a:latin typeface="Arial"/>
              </a:rPr>
              <a:t>stackoverflow</a:t>
            </a:r>
            <a:r>
              <a:rPr lang="fa-IR" sz="1800" b="0" strike="noStrike" spc="-1">
                <a:latin typeface="Arial"/>
              </a:rPr>
              <a:t> سر نزنه که بخواد جواب شما رو ارزیابی کنه و به عنوان </a:t>
            </a:r>
            <a:r>
              <a:rPr lang="en-US" sz="1800" b="0" strike="noStrike" spc="-1">
                <a:latin typeface="Arial"/>
              </a:rPr>
              <a:t>accepted answer</a:t>
            </a:r>
            <a:r>
              <a:rPr lang="fa-IR" sz="1800" b="0" strike="noStrike" spc="-1">
                <a:latin typeface="Arial"/>
              </a:rPr>
              <a:t> انتخاب کنه!</a:t>
            </a:r>
          </a:p>
          <a:p>
            <a:pPr algn="just" rtl="1">
              <a:lnSpc>
                <a:spcPct val="107000"/>
              </a:lnSpc>
              <a:spcBef>
                <a:spcPts val="799"/>
              </a:spcBef>
              <a:buNone/>
              <a:tabLst>
                <a:tab pos="0" algn="l"/>
              </a:tabLst>
            </a:pPr>
            <a:r>
              <a:rPr lang="fa-IR" sz="1800" b="0" strike="noStrike" spc="-1">
                <a:latin typeface="Arial"/>
              </a:rPr>
              <a:t>و کلی پیشنهادهای این مدلی ارائه شده، که به نظرم اینجا بهتره بریم ببینیم در دنیای واقعی چی میگذره!</a:t>
            </a:r>
          </a:p>
          <a:p>
            <a:pPr marL="342900" indent="-342900" algn="just" rtl="1">
              <a:lnSpc>
                <a:spcPct val="107000"/>
              </a:lnSpc>
              <a:spcBef>
                <a:spcPts val="799"/>
              </a:spcBef>
              <a:buAutoNum type="arabicPeriod"/>
              <a:tabLst>
                <a:tab pos="0" algn="l"/>
              </a:tabLst>
            </a:pPr>
            <a:endParaRPr lang="fa-IR"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326</a:t>
            </a:fld>
            <a:endParaRPr lang="en-US" sz="1200" b="0" strike="noStrike" spc="-1">
              <a:latin typeface="Times New Roman"/>
            </a:endParaRPr>
          </a:p>
        </p:txBody>
      </p:sp>
    </p:spTree>
    <p:extLst>
      <p:ext uri="{BB962C8B-B14F-4D97-AF65-F5344CB8AC3E}">
        <p14:creationId xmlns:p14="http://schemas.microsoft.com/office/powerpoint/2010/main" val="100502448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میخواهیم جواب ارائه شده برای این تمرین در سایت </a:t>
            </a:r>
            <a:r>
              <a:rPr lang="en-US" sz="1800" b="0" strike="noStrike" spc="-1">
                <a:latin typeface="Arial"/>
              </a:rPr>
              <a:t>codewars </a:t>
            </a:r>
            <a:r>
              <a:rPr lang="fa-IR" sz="1800" b="0" strike="noStrike" spc="-1">
                <a:latin typeface="Arial"/>
              </a:rPr>
              <a:t> که میگه تکراری ها رو بشمارین، رو بررسی کنیم</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327</a:t>
            </a:fld>
            <a:endParaRPr lang="en-US" sz="1200" b="0" strike="noStrike" spc="-1">
              <a:latin typeface="Times New Roman"/>
            </a:endParaRPr>
          </a:p>
        </p:txBody>
      </p:sp>
    </p:spTree>
    <p:extLst>
      <p:ext uri="{BB962C8B-B14F-4D97-AF65-F5344CB8AC3E}">
        <p14:creationId xmlns:p14="http://schemas.microsoft.com/office/powerpoint/2010/main" val="2711967130"/>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میبینین که همه شون تقریبا مشابه هستن، یعنی از</a:t>
            </a:r>
            <a:r>
              <a:rPr lang="en-US" sz="1800" b="0" strike="noStrike" spc="-1">
                <a:latin typeface="Arial"/>
              </a:rPr>
              <a:t>toLowerCase , split </a:t>
            </a:r>
            <a:r>
              <a:rPr lang="fa-IR" sz="1800" b="0" strike="noStrike" spc="-1">
                <a:latin typeface="Arial"/>
              </a:rPr>
              <a:t> بهره بردن، یعنی هر سه تا جواب درست هستن اما فقط با شیوه های فکری مختلفی پیاده سازی شدن، که تو مورد اول 89 نفر دیگه هم جوابی ارائه کردن که مشابه همین جواب بود، یا تو مورد دوم، 31 نفر جوابی مشابه ارائه دادن، و در مورد سوم 12 نفر جواب مشابه ارائه کردن!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328</a:t>
            </a:fld>
            <a:endParaRPr lang="en-US" sz="1200" b="0" strike="noStrike" spc="-1">
              <a:latin typeface="Times New Roman"/>
            </a:endParaRPr>
          </a:p>
        </p:txBody>
      </p:sp>
    </p:spTree>
    <p:extLst>
      <p:ext uri="{BB962C8B-B14F-4D97-AF65-F5344CB8AC3E}">
        <p14:creationId xmlns:p14="http://schemas.microsoft.com/office/powerpoint/2010/main" val="197448927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اما، به این جواب دقت کنین که چقدر با بقیه متفاوت هست! نه از </a:t>
            </a:r>
            <a:r>
              <a:rPr lang="en-US" sz="1800" b="0" strike="noStrike" spc="-1">
                <a:latin typeface="Arial"/>
              </a:rPr>
              <a:t>lowerCase</a:t>
            </a:r>
            <a:r>
              <a:rPr lang="fa-IR" sz="1800" b="0" strike="noStrike" spc="-1">
                <a:latin typeface="Arial"/>
              </a:rPr>
              <a:t> استفاده کرده و نه از </a:t>
            </a:r>
            <a:r>
              <a:rPr lang="en-US" sz="1800" b="0" strike="noStrike" spc="-1">
                <a:latin typeface="Arial"/>
              </a:rPr>
              <a:t>split</a:t>
            </a:r>
            <a:r>
              <a:rPr lang="fa-IR" sz="1800" b="0" strike="noStrike" spc="-1">
                <a:latin typeface="Arial"/>
              </a:rPr>
              <a:t>! یک جواب کاملا متفاوت با استفاده از </a:t>
            </a:r>
            <a:r>
              <a:rPr lang="en-US" sz="1800" b="0" strike="noStrike" spc="-1">
                <a:latin typeface="Arial"/>
              </a:rPr>
              <a:t>regex</a:t>
            </a:r>
            <a:r>
              <a:rPr lang="fa-IR" sz="1800" b="0" strike="noStrike" spc="-1">
                <a:latin typeface="Arial"/>
              </a:rPr>
              <a:t> ارائه کرده!</a:t>
            </a:r>
          </a:p>
          <a:p>
            <a:pPr algn="just" rtl="1">
              <a:lnSpc>
                <a:spcPct val="107000"/>
              </a:lnSpc>
              <a:spcBef>
                <a:spcPts val="799"/>
              </a:spcBef>
              <a:buNone/>
              <a:tabLst>
                <a:tab pos="0" algn="l"/>
              </a:tabLst>
            </a:pPr>
            <a:r>
              <a:rPr lang="fa-IR" sz="1800" b="0" strike="noStrike" spc="-1">
                <a:latin typeface="Arial"/>
              </a:rPr>
              <a:t>بنابراین این موضوع یعنی جواب هایی که همپوشانی دارن، اجتناب ناپذیر هست و اتفاقا اغلب همینطوری هست، </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329</a:t>
            </a:fld>
            <a:endParaRPr lang="en-US" sz="1200" b="0" strike="noStrike" spc="-1">
              <a:latin typeface="Times New Roman"/>
            </a:endParaRPr>
          </a:p>
        </p:txBody>
      </p:sp>
    </p:spTree>
    <p:extLst>
      <p:ext uri="{BB962C8B-B14F-4D97-AF65-F5344CB8AC3E}">
        <p14:creationId xmlns:p14="http://schemas.microsoft.com/office/powerpoint/2010/main" val="3071222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In addition to these, you can earn credit by answering questions, that is, with your useful contribution, and as a result of this credit, all different people will know you, and you can create new connections with different people and groups, and in the end, it will be more effective in your growth path or landing a better job in a better company!</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33</a:t>
            </a:fld>
            <a:endParaRPr lang="en-US" sz="1200" b="0" strike="noStrike" spc="-1">
              <a:latin typeface="Times New Roman"/>
            </a:endParaRPr>
          </a:p>
        </p:txBody>
      </p:sp>
    </p:spTree>
    <p:extLst>
      <p:ext uri="{BB962C8B-B14F-4D97-AF65-F5344CB8AC3E}">
        <p14:creationId xmlns:p14="http://schemas.microsoft.com/office/powerpoint/2010/main" val="212921535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نه فقط برای اون چند دقیقه ای که تاز سوال پرسیده شده بلکه بارها دیده شده که جواب هایی که مدتی بعد هم ارائه میشن بازهم با جواب های قبلی همپوشانی دارن، </a:t>
            </a:r>
          </a:p>
          <a:p>
            <a:pPr algn="just" rtl="1">
              <a:lnSpc>
                <a:spcPct val="107000"/>
              </a:lnSpc>
              <a:spcBef>
                <a:spcPts val="799"/>
              </a:spcBef>
              <a:buNone/>
              <a:tabLst>
                <a:tab pos="0" algn="l"/>
              </a:tabLst>
            </a:pPr>
            <a:r>
              <a:rPr lang="fa-IR" sz="1800" b="0" strike="noStrike" spc="-1">
                <a:latin typeface="Arial"/>
              </a:rPr>
              <a:t>بنابراین به محتوا و فرمتی که ارائه میدین تو جوابتون توجه کنین، باقیش رو بسپارین به کامیونیتی که با </a:t>
            </a:r>
            <a:r>
              <a:rPr lang="en-US" sz="1800" b="0" strike="noStrike" spc="-1">
                <a:latin typeface="Arial"/>
              </a:rPr>
              <a:t>VOTE</a:t>
            </a:r>
            <a:r>
              <a:rPr lang="fa-IR" sz="1800" b="0" strike="noStrike" spc="-1">
                <a:latin typeface="Arial"/>
              </a:rPr>
              <a:t>هاشون، باعث میشن اون جواب مناسبتر بیاد بالای لیست یعنی درواقع ذهنتون رو درگیر این مساله نکنین و فقط بر کانتریبیوت مثبت یعنی ارائه راهکار مفید برای سوال مطرح شده تمرکز کنین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330</a:t>
            </a:fld>
            <a:endParaRPr lang="en-US" sz="1200" b="0" strike="noStrike" spc="-1">
              <a:latin typeface="Times New Roman"/>
            </a:endParaRPr>
          </a:p>
        </p:txBody>
      </p:sp>
    </p:spTree>
    <p:extLst>
      <p:ext uri="{BB962C8B-B14F-4D97-AF65-F5344CB8AC3E}">
        <p14:creationId xmlns:p14="http://schemas.microsoft.com/office/powerpoint/2010/main" val="118739630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همینطور برای اینکه درگیر مشکل </a:t>
            </a:r>
            <a:r>
              <a:rPr lang="en-US" sz="1800" b="0" strike="noStrike" spc="-1">
                <a:latin typeface="Arial"/>
              </a:rPr>
              <a:t>DUPLICATE</a:t>
            </a:r>
            <a:r>
              <a:rPr lang="fa-IR" sz="1800" b="0" strike="noStrike" spc="-1">
                <a:latin typeface="Arial"/>
              </a:rPr>
              <a:t>ه نشین و اگر گرفتارش شدین بدونین چکار کنین، 3تا رویکرد رایج وجود داره که براتون بیان میکنم:</a:t>
            </a:r>
          </a:p>
          <a:p>
            <a:pPr marL="342900" indent="-342900" algn="just" rtl="1">
              <a:lnSpc>
                <a:spcPct val="107000"/>
              </a:lnSpc>
              <a:spcBef>
                <a:spcPts val="799"/>
              </a:spcBef>
              <a:buFont typeface="+mj-lt"/>
              <a:buAutoNum type="arabicPeriod"/>
              <a:tabLst>
                <a:tab pos="0" algn="l"/>
              </a:tabLst>
            </a:pPr>
            <a:r>
              <a:rPr lang="fa-IR" sz="1800" b="0" strike="noStrike" spc="-1">
                <a:latin typeface="Arial"/>
              </a:rPr>
              <a:t>دسته اول میگن که،  اولین کار اینه که از سوالی که به نظرتون جالب بود و </a:t>
            </a:r>
            <a:r>
              <a:rPr lang="en-US" sz="1800" b="0" strike="noStrike" spc="-1">
                <a:latin typeface="Arial"/>
              </a:rPr>
              <a:t>offtopic</a:t>
            </a:r>
            <a:r>
              <a:rPr lang="fa-IR" sz="1800" b="0" strike="noStrike" spc="-1">
                <a:latin typeface="Arial"/>
              </a:rPr>
              <a:t> هم نبود، قبل از هرکاری، عنوانش رو طبق روش هایی که تو فصل قبل گفتیم جستجو کنین ( درواقع ازگوگل و بخش </a:t>
            </a:r>
            <a:r>
              <a:rPr lang="en-US" sz="1800" b="0" strike="noStrike" spc="-1">
                <a:latin typeface="Arial"/>
              </a:rPr>
              <a:t>Ask</a:t>
            </a:r>
            <a:r>
              <a:rPr lang="fa-IR" sz="1800" b="0" strike="noStrike" spc="-1">
                <a:latin typeface="Arial"/>
              </a:rPr>
              <a:t>ش استفاده کنین کافیه)، بعد که مطمین شدین که  </a:t>
            </a:r>
            <a:r>
              <a:rPr lang="en-US" sz="1800" b="0" strike="noStrike" spc="-1">
                <a:latin typeface="Arial"/>
              </a:rPr>
              <a:t>duplicate</a:t>
            </a:r>
            <a:r>
              <a:rPr lang="fa-IR" sz="1800" b="0" strike="noStrike" spc="-1">
                <a:latin typeface="Arial"/>
              </a:rPr>
              <a:t> نیست، حالا برین و با این شیوه</a:t>
            </a:r>
          </a:p>
          <a:p>
            <a:pPr marL="0" indent="0" algn="just" rtl="1">
              <a:lnSpc>
                <a:spcPct val="107000"/>
              </a:lnSpc>
              <a:spcBef>
                <a:spcPts val="799"/>
              </a:spcBef>
              <a:buFont typeface="+mj-lt"/>
              <a:buNone/>
              <a:tabLst>
                <a:tab pos="0" algn="l"/>
              </a:tabLst>
            </a:pPr>
            <a:r>
              <a:rPr lang="fa-IR" sz="1800" b="0" strike="noStrike" spc="-1">
                <a:latin typeface="Arial"/>
              </a:rPr>
              <a:t> </a:t>
            </a:r>
            <a:r>
              <a:rPr lang="en-US" sz="1800" b="0" strike="noStrike" spc="-1">
                <a:latin typeface="Arial"/>
              </a:rPr>
              <a:t>short answer and edit to improve</a:t>
            </a: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جواب بدین! یعنی ابتدا یک جواب مختصر اما مناسب رو ارائه بدین، سپس سعی کنین با </a:t>
            </a:r>
            <a:r>
              <a:rPr lang="en-US" sz="1800" b="0" strike="noStrike" spc="-1">
                <a:latin typeface="Arial"/>
              </a:rPr>
              <a:t>edit</a:t>
            </a:r>
            <a:r>
              <a:rPr lang="fa-IR" sz="1800" b="0" strike="noStrike" spc="-1">
                <a:latin typeface="Arial"/>
              </a:rPr>
              <a:t> اونو بهتر و بهترش کنین یا جزییات بیشتر رو در صورت نیاز بهش اضافه کنین، طوری که،  پاسخ کاملی باشه و اگر پاسخ دیگه ای هم دیدین، سعی کنین بهتر از اون باشه و دقت کنین بهتر بودن لزوما طولانی تر بودن متن پاسخ نیست!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331</a:t>
            </a:fld>
            <a:endParaRPr lang="en-US" sz="1200" b="0" strike="noStrike" spc="-1">
              <a:latin typeface="Times New Roman"/>
            </a:endParaRPr>
          </a:p>
        </p:txBody>
      </p:sp>
    </p:spTree>
    <p:extLst>
      <p:ext uri="{BB962C8B-B14F-4D97-AF65-F5344CB8AC3E}">
        <p14:creationId xmlns:p14="http://schemas.microsoft.com/office/powerpoint/2010/main" val="367345943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Font typeface="+mj-lt"/>
              <a:buNone/>
              <a:tabLst>
                <a:tab pos="0" algn="l"/>
              </a:tabLst>
            </a:pPr>
            <a:r>
              <a:rPr lang="fa-IR" sz="1800" b="0" strike="noStrike" spc="-1">
                <a:latin typeface="Arial"/>
              </a:rPr>
              <a:t>دسته دوم میگن، که اصلا نباید به فکر امتیاز گیری باشین، شما فقط به فکر خدمت و </a:t>
            </a:r>
            <a:r>
              <a:rPr lang="en-US" sz="1800" b="0" strike="noStrike" spc="-1">
                <a:latin typeface="Arial"/>
              </a:rPr>
              <a:t>contribute</a:t>
            </a:r>
            <a:r>
              <a:rPr lang="fa-IR" sz="1800" b="0" strike="noStrike" spc="-1">
                <a:latin typeface="Arial"/>
              </a:rPr>
              <a:t> مثبت باشین، یعنی اینکه یه مدتی رو صبر کنین مثلا چند دقیقه ای رو منتظر بمونین یا سوالاتی که چند دقیقه ازشون گذشته رو برین جواب بدین، چون اینطوری احتمال اینکه تکراری بوده باشن یا </a:t>
            </a:r>
            <a:r>
              <a:rPr lang="en-US" sz="1800" b="0" strike="noStrike" spc="-1">
                <a:latin typeface="Arial"/>
              </a:rPr>
              <a:t>opinion based</a:t>
            </a:r>
            <a:r>
              <a:rPr lang="fa-IR" sz="1800" b="0" strike="noStrike" spc="-1">
                <a:latin typeface="Arial"/>
              </a:rPr>
              <a:t> باشن خیلی کمتر میشه، چون اگر بود احتمالا افرادی اومدن براشون کامنت گذاشتن یا سوال رو میبستن یا حذف میکردن یا </a:t>
            </a:r>
            <a:r>
              <a:rPr lang="en-US" sz="1800" b="0" strike="noStrike" spc="-1">
                <a:latin typeface="Arial"/>
              </a:rPr>
              <a:t>downvote</a:t>
            </a:r>
            <a:r>
              <a:rPr lang="fa-IR" sz="1800" b="0" strike="noStrike" spc="-1">
                <a:latin typeface="Arial"/>
              </a:rPr>
              <a:t> میگرفت... بنابراین اینطوری امن تره و خودمون هم حتما جستجو کنیم ببینیم که آیا تکراری هست یا نه، </a:t>
            </a: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که درباره عملیاتی بودن این روش صحبت کردیم و دیدیم که خیلی روش عملی ای نیست، اما مزیت این روش اینه که اغلب بی دردسر تر از بقیه هست اما مشکلش اینه که اغلب شما جواب دیرتری ارائه میدین و ممکنه به ندرت فرصت </a:t>
            </a:r>
            <a:r>
              <a:rPr lang="en-US" sz="1800" b="0" strike="noStrike" spc="-1">
                <a:latin typeface="Arial"/>
              </a:rPr>
              <a:t>Accepted answer</a:t>
            </a:r>
            <a:r>
              <a:rPr lang="fa-IR" sz="1800" b="0" strike="noStrike" spc="-1">
                <a:latin typeface="Arial"/>
              </a:rPr>
              <a:t> رو بدست بیارین و درنتیجه امتیاز چندانی بابت تلاشتون شاید دریافت نکنین، هرچند که دقت کنین معمولا جواب های مفصل و کاملتر هم کلی امتیاز دریافت میکنن اما </a:t>
            </a:r>
            <a:r>
              <a:rPr lang="en-US" sz="1800" b="0" strike="noStrike" spc="-1">
                <a:latin typeface="Arial"/>
              </a:rPr>
              <a:t>Accpedted answer</a:t>
            </a:r>
            <a:r>
              <a:rPr lang="fa-IR" sz="1800" b="0" strike="noStrike" spc="-1">
                <a:latin typeface="Arial"/>
              </a:rPr>
              <a:t>ها احتمال دریافت امتیاز بیشتری رو دارن و همینطور گاهی وقت ها افراد سریع همون لحظه جواب ها رو </a:t>
            </a:r>
            <a:r>
              <a:rPr lang="en-US" sz="1800" b="0" strike="noStrike" spc="-1">
                <a:latin typeface="Arial"/>
              </a:rPr>
              <a:t>accept</a:t>
            </a:r>
            <a:r>
              <a:rPr lang="fa-IR" sz="1800" b="0" strike="noStrike" spc="-1">
                <a:latin typeface="Arial"/>
              </a:rPr>
              <a:t> نمیکنن ومدتی منتظر میمونن تا جواب های مختلفی رو دریافت کنن و سپس یک مورد که مناسب تر هست رو انتخاب میکنن! همینطور برای بهبود این روش میتونین سوال هایی که مدتی ازشون گذشته و هیچ جوابی دریافت نکردن رو از طریق جستجوی پیشرفته پیدا کنین و برین سراغ اون ها چون احتمالا هیچ رقابتی برای اون ها وجود نداره و از دید خیلی ها مخفی موندن، البته بازم حواستون باشه که چک کنین که </a:t>
            </a:r>
            <a:r>
              <a:rPr lang="en-US" sz="1800" b="0" strike="noStrike" spc="-1">
                <a:latin typeface="Arial"/>
              </a:rPr>
              <a:t>dupliocate</a:t>
            </a:r>
            <a:r>
              <a:rPr lang="fa-IR" sz="1800" b="0" strike="noStrike" spc="-1">
                <a:latin typeface="Arial"/>
              </a:rPr>
              <a:t> یا </a:t>
            </a:r>
            <a:r>
              <a:rPr lang="en-US" sz="1800" b="0" strike="noStrike" spc="-1">
                <a:latin typeface="Arial"/>
              </a:rPr>
              <a:t>offtopic</a:t>
            </a:r>
            <a:r>
              <a:rPr lang="fa-IR" sz="1800" b="0" strike="noStrike" spc="-1">
                <a:latin typeface="Arial"/>
              </a:rPr>
              <a:t> نشابه یعنی بدون مشکل باشه سوال، اما خب اینجا هم مشکلی که ممکنه وجود داشته باشه اینه که این سوالات ممکنه اغلب توسط افراد تازه وارد پرسیده شده باشه که وقتی میبینین جواب نگرفتن،</a:t>
            </a:r>
          </a:p>
          <a:p>
            <a:pPr marL="0" indent="0" algn="just" rtl="1">
              <a:lnSpc>
                <a:spcPct val="107000"/>
              </a:lnSpc>
              <a:spcBef>
                <a:spcPts val="799"/>
              </a:spcBef>
              <a:buFont typeface="+mj-lt"/>
              <a:buNone/>
              <a:tabLst>
                <a:tab pos="0" algn="l"/>
              </a:tabLst>
            </a:pPr>
            <a:r>
              <a:rPr lang="fa-IR" sz="1800" b="0" strike="noStrike" spc="-1">
                <a:latin typeface="Arial"/>
              </a:rPr>
              <a:t> بعد از مدتی کمتر سر میزنن به استک اورفلو و درنتیجه کمتر فرصت این پیش میاد که که بخوان بررسی کنن جوابتونو و اپر اوکی بود </a:t>
            </a:r>
            <a:r>
              <a:rPr lang="en-US" sz="1800" b="0" strike="noStrike" spc="-1">
                <a:latin typeface="Arial"/>
              </a:rPr>
              <a:t>Accepted answer</a:t>
            </a:r>
            <a:r>
              <a:rPr lang="fa-IR" sz="1800" b="0" strike="noStrike" spc="-1">
                <a:latin typeface="Arial"/>
              </a:rPr>
              <a:t>ش کنه، اما خب به هر حال دقت کنین که فقط اون فرد نیست بلکه کلی آدم دیگه هم ممکنه به همچین مشکلی بر بخورن و بیان به جوابتون </a:t>
            </a:r>
            <a:r>
              <a:rPr lang="en-US" sz="1800" b="0" strike="noStrike" spc="-1">
                <a:latin typeface="Arial"/>
              </a:rPr>
              <a:t>upvote</a:t>
            </a:r>
            <a:r>
              <a:rPr lang="fa-IR" sz="1800" b="0" strike="noStrike" spc="-1">
                <a:latin typeface="Arial"/>
              </a:rPr>
              <a:t> بدن، </a:t>
            </a: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خیلی دغدغه اش رو نداشته باشین، اما  صرفا گوشه  ذهنتون باشه</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332</a:t>
            </a:fld>
            <a:endParaRPr lang="en-US" sz="1200" b="0" strike="noStrike" spc="-1">
              <a:latin typeface="Times New Roman"/>
            </a:endParaRPr>
          </a:p>
        </p:txBody>
      </p:sp>
    </p:spTree>
    <p:extLst>
      <p:ext uri="{BB962C8B-B14F-4D97-AF65-F5344CB8AC3E}">
        <p14:creationId xmlns:p14="http://schemas.microsoft.com/office/powerpoint/2010/main" val="2402803202"/>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Font typeface="+mj-lt"/>
              <a:buNone/>
              <a:tabLst>
                <a:tab pos="0" algn="l"/>
              </a:tabLst>
            </a:pPr>
            <a:r>
              <a:rPr lang="fa-IR" sz="1800" b="0" strike="noStrike" spc="-1">
                <a:latin typeface="Arial"/>
              </a:rPr>
              <a:t>رویکرد دسته سوم افراد اینه که، با توجه اینکه استک اورفلو قوانینی داره، به صورت پیش فرض، فرض بر این هست که افراد این قوانین رو رعایت میکنن، بنابراین شما نیازی نیست چندان دغدغه تکراری بودن رو داشته باشید، کما اینکه اگر بخواهید اینکارو کنین خیلی وقت ها ممکنه این فرصت رو که یک سوال خوب و بدون مشکل و ساده ای باشه و بخواهید جواب بدید که به عنوان </a:t>
            </a:r>
            <a:r>
              <a:rPr lang="en-US" sz="1800" b="0" strike="noStrike" spc="-1">
                <a:latin typeface="Arial"/>
              </a:rPr>
              <a:t>accepted answer</a:t>
            </a:r>
            <a:r>
              <a:rPr lang="fa-IR" sz="1800" b="0" strike="noStrike" spc="-1">
                <a:latin typeface="Arial"/>
              </a:rPr>
              <a:t> انتخاب بشه، رو از دست میدید، بنابراین اینجا شما ابتدا </a:t>
            </a:r>
            <a:r>
              <a:rPr lang="en-US" sz="1800" b="0" strike="noStrike" spc="-1">
                <a:latin typeface="Arial"/>
              </a:rPr>
              <a:t>short answer</a:t>
            </a:r>
            <a:r>
              <a:rPr lang="fa-IR" sz="1800" b="0" strike="noStrike" spc="-1">
                <a:latin typeface="Arial"/>
              </a:rPr>
              <a:t> رو ارائه میکنین، بعدش میرین سراغ اینکه آیا سوال تکراری هست یا نه،  دقت کنین  که نگفتم </a:t>
            </a:r>
            <a:r>
              <a:rPr lang="en-US" sz="1800" b="0" strike="noStrike" spc="-1">
                <a:latin typeface="Arial"/>
              </a:rPr>
              <a:t>downvote</a:t>
            </a:r>
            <a:r>
              <a:rPr lang="fa-IR" sz="1800" b="0" strike="noStrike" spc="-1">
                <a:latin typeface="Arial"/>
              </a:rPr>
              <a:t>، چرا؟ چون طبیعتا قبل از جواب دادن سوال رو با دقت و خوب خوندین و چک کردین که مشکلی نداره! اینجا صرفا بحثمون سر </a:t>
            </a:r>
            <a:r>
              <a:rPr lang="en-US" sz="1800" b="0" strike="noStrike" spc="-1">
                <a:latin typeface="Arial"/>
              </a:rPr>
              <a:t>duplicate</a:t>
            </a:r>
            <a:r>
              <a:rPr lang="fa-IR" sz="1800" b="0" strike="noStrike" spc="-1">
                <a:latin typeface="Arial"/>
              </a:rPr>
              <a:t> هست، و اگر مشکلی نداشت میرین </a:t>
            </a:r>
            <a:r>
              <a:rPr lang="en-US" sz="1800" b="0" strike="noStrike" spc="-1">
                <a:latin typeface="Arial"/>
              </a:rPr>
              <a:t>edit to improve</a:t>
            </a:r>
            <a:r>
              <a:rPr lang="fa-IR" sz="1800" b="0" strike="noStrike" spc="-1">
                <a:latin typeface="Arial"/>
              </a:rPr>
              <a:t> رو هم انجام میدین</a:t>
            </a:r>
          </a:p>
          <a:p>
            <a:pPr marL="342900" indent="-342900" algn="just" rtl="1">
              <a:lnSpc>
                <a:spcPct val="107000"/>
              </a:lnSpc>
              <a:spcBef>
                <a:spcPts val="799"/>
              </a:spcBef>
              <a:buFont typeface="+mj-lt"/>
              <a:buAutoNum type="arabicPeriod"/>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همونطور که قبلا گفتم، دنیای انسان هاست و رویکردها متفاوت! </a:t>
            </a:r>
          </a:p>
          <a:p>
            <a:pPr marL="342900" indent="-342900" algn="just" rtl="1">
              <a:lnSpc>
                <a:spcPct val="107000"/>
              </a:lnSpc>
              <a:spcBef>
                <a:spcPts val="799"/>
              </a:spcBef>
              <a:buFont typeface="+mj-lt"/>
              <a:buAutoNum type="arabicPeriod"/>
              <a:tabLst>
                <a:tab pos="0" algn="l"/>
              </a:tabLst>
            </a:pP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333</a:t>
            </a:fld>
            <a:endParaRPr lang="en-US" sz="1200" b="0" strike="noStrike" spc="-1">
              <a:latin typeface="Times New Roman"/>
            </a:endParaRPr>
          </a:p>
        </p:txBody>
      </p:sp>
    </p:spTree>
    <p:extLst>
      <p:ext uri="{BB962C8B-B14F-4D97-AF65-F5344CB8AC3E}">
        <p14:creationId xmlns:p14="http://schemas.microsoft.com/office/powerpoint/2010/main" val="250142786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PlaceHolder 1"/>
          <p:cNvSpPr>
            <a:spLocks noGrp="1" noRot="1" noChangeAspect="1"/>
          </p:cNvSpPr>
          <p:nvPr>
            <p:ph type="sldImg"/>
          </p:nvPr>
        </p:nvSpPr>
        <p:spPr>
          <a:xfrm>
            <a:off x="685800" y="1143000"/>
            <a:ext cx="5486400" cy="3086100"/>
          </a:xfrm>
          <a:prstGeom prst="rect">
            <a:avLst/>
          </a:prstGeom>
          <a:ln w="0">
            <a:noFill/>
          </a:ln>
        </p:spPr>
      </p:sp>
      <p:sp>
        <p:nvSpPr>
          <p:cNvPr id="106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3</a:t>
            </a:r>
            <a:r>
              <a:rPr lang="fa-IR" sz="1800" b="0" strike="noStrike" spc="-1">
                <a:latin typeface="Comic Sans MS"/>
                <a:cs typeface="B Kamran"/>
              </a:rPr>
              <a:t>م</a:t>
            </a:r>
            <a:r>
              <a:rPr lang="en-US" sz="1800" b="0" strike="noStrike" spc="-1">
                <a:latin typeface="Comic Sans MS"/>
                <a:cs typeface="B Kamran"/>
              </a:rPr>
              <a:t>  - simple gives you more </a:t>
            </a:r>
            <a:r>
              <a:rPr lang="fa-IR" sz="1800" b="0" strike="noStrike" spc="-1">
                <a:latin typeface="Comic Sans MS"/>
                <a:cs typeface="B Kamran"/>
              </a:rPr>
              <a:t>چطور با 1 سوال بیش از 10هزار امتیاز دریافت کنیم!</a:t>
            </a:r>
          </a:p>
          <a:p>
            <a:pPr marL="182880" algn="just" rtl="1">
              <a:lnSpc>
                <a:spcPct val="107000"/>
              </a:lnSpc>
              <a:spcBef>
                <a:spcPts val="799"/>
              </a:spcBef>
              <a:buNone/>
              <a:tabLst>
                <a:tab pos="0" algn="l"/>
              </a:tabLst>
            </a:pPr>
            <a:r>
              <a:rPr lang="fa-IR" sz="1800" b="0" strike="noStrike" spc="-1">
                <a:latin typeface="Comic Sans MS"/>
                <a:cs typeface="B Kamran"/>
              </a:rPr>
              <a:t>این نکته بسیار بسیار  بسیار مهمه نه فقط برای </a:t>
            </a:r>
            <a:r>
              <a:rPr lang="en-US" sz="1800" b="0" strike="noStrike" spc="-1">
                <a:latin typeface="Comic Sans MS"/>
                <a:ea typeface="Segoe UI"/>
              </a:rPr>
              <a:t>Stackoverflow بلکه برای خیلی جاهای دیگه تو حرفه و حتی زندگیتون! </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Comic Sans MS"/>
                <a:cs typeface="B Kamran"/>
              </a:rPr>
              <a:t>همیشه یادتون باشه موضوعات عمومی، روتین، ساده و پیش و پا افتاده ای که حتی خیلی هامون شاید بهشون توجه نکنیم، تو عمل استقبال بیشتری ازشون میشه، اینجا هم همینطوره سوال های عمومی/ساده/روتین روزمره، بیشترین امتیاز رو میارن، چرا؟؟؟ چون برای هرکسی ممکنه حداقل </a:t>
            </a:r>
            <a:r>
              <a:rPr lang="en-US" sz="1800" b="0" strike="noStrike" spc="-1">
                <a:latin typeface="Comic Sans MS"/>
                <a:ea typeface="Segoe UI"/>
              </a:rPr>
              <a:t>1 بار اتفاق بیوفته یا بخصوص </a:t>
            </a:r>
            <a:r>
              <a:rPr lang="fa-IR" sz="1800" b="0" strike="noStrike" spc="-1">
                <a:latin typeface="Comic Sans MS"/>
                <a:ea typeface="Segoe UI"/>
              </a:rPr>
              <a:t>تو این دورو زمونه</a:t>
            </a:r>
            <a:r>
              <a:rPr lang="en-US" sz="1800" b="0" strike="noStrike" spc="-1">
                <a:latin typeface="Comic Sans MS"/>
                <a:ea typeface="Segoe UI"/>
              </a:rPr>
              <a:t> که کلی چیزای جدید </a:t>
            </a:r>
            <a:r>
              <a:rPr lang="fa-IR" sz="1800" b="0" strike="noStrike" spc="-1">
                <a:latin typeface="Comic Sans MS"/>
                <a:ea typeface="Segoe UI"/>
              </a:rPr>
              <a:t>هم </a:t>
            </a:r>
            <a:r>
              <a:rPr lang="en-US" sz="1800" b="0" strike="noStrike" spc="-1">
                <a:latin typeface="Comic Sans MS"/>
                <a:ea typeface="Segoe UI"/>
              </a:rPr>
              <a:t>هر روزه در میاد، دیگه کسی چیزی رو حفظ نمیکنه</a:t>
            </a:r>
            <a:r>
              <a:rPr lang="fa-IR" sz="1800" b="0" strike="noStrike" spc="-1">
                <a:latin typeface="Comic Sans MS"/>
                <a:ea typeface="Segoe UI"/>
              </a:rPr>
              <a:t> علاوه بر اون خیلی از </a:t>
            </a:r>
            <a:r>
              <a:rPr lang="en-US" sz="1800" b="0" strike="noStrike" spc="-1">
                <a:latin typeface="Comic Sans MS"/>
                <a:ea typeface="Segoe UI"/>
              </a:rPr>
              <a:t>کارها/</a:t>
            </a:r>
            <a:r>
              <a:rPr lang="fa-IR" sz="1800" b="0" strike="noStrike" spc="-1">
                <a:latin typeface="Comic Sans MS"/>
                <a:ea typeface="Segoe UI"/>
              </a:rPr>
              <a:t> حتی </a:t>
            </a:r>
            <a:r>
              <a:rPr lang="en-US" sz="1800" b="0" strike="noStrike" spc="-1">
                <a:latin typeface="Comic Sans MS"/>
                <a:ea typeface="Segoe UI"/>
              </a:rPr>
              <a:t>تابع­های</a:t>
            </a:r>
            <a:r>
              <a:rPr lang="fa-IR" sz="1800" b="0" strike="noStrike" spc="-1">
                <a:latin typeface="Comic Sans MS"/>
                <a:ea typeface="Segoe UI"/>
              </a:rPr>
              <a:t>ی که</a:t>
            </a:r>
            <a:r>
              <a:rPr lang="en-US" sz="1800" b="0" strike="noStrike" spc="-1">
                <a:latin typeface="Comic Sans MS"/>
                <a:ea typeface="Segoe UI"/>
              </a:rPr>
              <a:t> روزمره</a:t>
            </a:r>
            <a:r>
              <a:rPr lang="fa-IR" sz="1800" b="0" strike="noStrike" spc="-1">
                <a:latin typeface="Comic Sans MS"/>
                <a:ea typeface="Segoe UI"/>
              </a:rPr>
              <a:t> توی کدمون ازشون استفاده میکنیم ، چون </a:t>
            </a:r>
            <a:r>
              <a:rPr lang="en-US" sz="1800" b="0" strike="noStrike" spc="-1">
                <a:latin typeface="Comic Sans MS"/>
                <a:ea typeface="Segoe UI"/>
              </a:rPr>
              <a:t>فرّار هستن </a:t>
            </a:r>
            <a:r>
              <a:rPr lang="fa-IR" sz="1800" b="0" strike="noStrike" spc="-1">
                <a:latin typeface="Comic Sans MS"/>
                <a:ea typeface="Segoe UI"/>
              </a:rPr>
              <a:t>ممکنه </a:t>
            </a:r>
            <a:r>
              <a:rPr lang="en-US" sz="1800" b="0" strike="noStrike" spc="-1">
                <a:latin typeface="Comic Sans MS"/>
                <a:ea typeface="Segoe UI"/>
              </a:rPr>
              <a:t>در هفته چندین بار جستجو </a:t>
            </a:r>
            <a:r>
              <a:rPr lang="fa-IR" sz="1800" b="0" strike="noStrike" spc="-1">
                <a:latin typeface="Comic Sans MS"/>
                <a:ea typeface="Segoe UI"/>
              </a:rPr>
              <a:t>کنیم</a:t>
            </a:r>
            <a:r>
              <a:rPr lang="en-US" sz="1800" b="0" strike="noStrike" spc="-1">
                <a:latin typeface="Comic Sans MS"/>
                <a:ea typeface="Segoe UI"/>
              </a:rPr>
              <a:t>، برای همین وقتی از طریق سرچ به این سوال و جواب های عمومی و رایج برسن، می­خونن و upvote</a:t>
            </a:r>
            <a:r>
              <a:rPr lang="en-US" sz="1800" b="0" strike="noStrike" spc="-1">
                <a:latin typeface="B Kamran"/>
                <a:ea typeface="Segoe UI"/>
              </a:rPr>
              <a:t> میدن.</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B Kamran"/>
                <a:cs typeface="B Kamran"/>
              </a:rPr>
              <a:t>به این مثال دقت کنین، </a:t>
            </a:r>
            <a:endParaRPr lang="en-US" sz="1800" b="0" strike="noStrike" spc="-1">
              <a:latin typeface="Arial"/>
            </a:endParaRPr>
          </a:p>
        </p:txBody>
      </p:sp>
      <p:sp>
        <p:nvSpPr>
          <p:cNvPr id="1067" name="PlaceHolder 3"/>
          <p:cNvSpPr>
            <a:spLocks noGrp="1"/>
          </p:cNvSpPr>
          <p:nvPr>
            <p:ph type="sldNum" idx="11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11C0FE8-C6F4-4261-93AC-B0A086CC2512}" type="slidenum">
              <a:rPr lang="en-US" sz="1200" b="0" strike="noStrike" spc="-1">
                <a:latin typeface="Times New Roman"/>
              </a:rPr>
              <a:t>334</a:t>
            </a:fld>
            <a:endParaRPr lang="en-US" sz="1200" b="0" strike="noStrike" spc="-1">
              <a:latin typeface="Times New Roman"/>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685800" y="1143000"/>
            <a:ext cx="5486400" cy="3086100"/>
          </a:xfrm>
          <a:prstGeom prst="rect">
            <a:avLst/>
          </a:prstGeom>
          <a:ln w="0">
            <a:noFill/>
          </a:ln>
        </p:spPr>
      </p:sp>
      <p:sp>
        <p:nvSpPr>
          <p:cNvPr id="106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0">
              <a:lnSpc>
                <a:spcPct val="107000"/>
              </a:lnSpc>
              <a:spcBef>
                <a:spcPts val="799"/>
              </a:spcBef>
              <a:buNone/>
              <a:tabLst>
                <a:tab pos="0" algn="l"/>
              </a:tabLst>
            </a:pPr>
            <a:r>
              <a:rPr lang="en-US" sz="1800" b="0" strike="noStrike" spc="-1">
                <a:latin typeface="Comic Sans MS"/>
                <a:cs typeface="B Kamran"/>
              </a:rPr>
              <a:t>How do I redirect to another webpage?</a:t>
            </a:r>
          </a:p>
          <a:p>
            <a:pPr marL="182880" algn="just" rtl="1">
              <a:lnSpc>
                <a:spcPct val="107000"/>
              </a:lnSpc>
              <a:spcBef>
                <a:spcPts val="799"/>
              </a:spcBef>
              <a:buNone/>
              <a:tabLst>
                <a:tab pos="0" algn="l"/>
              </a:tabLst>
            </a:pPr>
            <a:r>
              <a:rPr lang="fa-IR" sz="1800" b="0" strike="noStrike" spc="-1">
                <a:latin typeface="Comic Sans MS"/>
                <a:cs typeface="B Kamran"/>
              </a:rPr>
              <a:t>این سوال خیلی ساده رو البته </a:t>
            </a:r>
            <a:r>
              <a:rPr lang="en-US" sz="1800" b="0" strike="noStrike" spc="-1">
                <a:latin typeface="Comic Sans MS"/>
                <a:ea typeface="Segoe UI"/>
              </a:rPr>
              <a:t>13 سال پیش پرسیده، واین سوال هم برای همه برنامه‌نویس‌های وب حتما رخ داده و میبینین که 7707</a:t>
            </a:r>
            <a:r>
              <a:rPr lang="fa-IR" sz="1800" b="0" strike="noStrike" spc="-1">
                <a:latin typeface="Comic Sans MS"/>
                <a:cs typeface="B Kamran"/>
              </a:rPr>
              <a:t>تا </a:t>
            </a:r>
            <a:r>
              <a:rPr lang="en-US" sz="1800" b="0" strike="noStrike" spc="-1">
                <a:latin typeface="Comic Sans MS"/>
                <a:ea typeface="Segoe UI"/>
              </a:rPr>
              <a:t>upvote</a:t>
            </a:r>
            <a:r>
              <a:rPr lang="fa-IR" sz="1800" b="0" strike="noStrike" spc="-1">
                <a:latin typeface="Comic Sans MS"/>
                <a:ea typeface="Segoe UI"/>
              </a:rPr>
              <a:t> </a:t>
            </a:r>
            <a:r>
              <a:rPr lang="en-US" sz="1800" b="0" strike="noStrike" spc="-1">
                <a:latin typeface="Comic Sans MS"/>
                <a:ea typeface="Segoe UI"/>
              </a:rPr>
              <a:t> دریافت کرده، به عبارتی </a:t>
            </a:r>
            <a:r>
              <a:rPr lang="fa-IR" sz="1800" b="0" strike="noStrike" spc="-1">
                <a:latin typeface="Comic Sans MS"/>
                <a:ea typeface="Segoe UI"/>
              </a:rPr>
              <a:t>این کاربر </a:t>
            </a:r>
            <a:r>
              <a:rPr lang="en-US" sz="1800" b="0" strike="noStrike" spc="-1">
                <a:latin typeface="Comic Sans MS"/>
                <a:ea typeface="Segoe UI"/>
              </a:rPr>
              <a:t>77</a:t>
            </a:r>
            <a:r>
              <a:rPr lang="fa-IR" sz="1800" b="0" strike="noStrike" spc="-1">
                <a:latin typeface="Comic Sans MS"/>
                <a:ea typeface="Segoe UI"/>
              </a:rPr>
              <a:t>هزار امتیاز </a:t>
            </a:r>
            <a:r>
              <a:rPr lang="en-US" sz="1800" b="0" strike="noStrike" spc="-1">
                <a:latin typeface="Comic Sans MS"/>
                <a:ea typeface="Segoe UI"/>
              </a:rPr>
              <a:t> از 102</a:t>
            </a:r>
            <a:r>
              <a:rPr lang="fa-IR" sz="1800" b="0" strike="noStrike" spc="-1">
                <a:latin typeface="Comic Sans MS"/>
                <a:cs typeface="B Kamran"/>
              </a:rPr>
              <a:t>کا امتیازش رو مدیون </a:t>
            </a:r>
            <a:r>
              <a:rPr lang="en-US" sz="1800" b="0" strike="noStrike" spc="-1">
                <a:latin typeface="Comic Sans MS"/>
                <a:ea typeface="Segoe UI"/>
              </a:rPr>
              <a:t>upvote</a:t>
            </a:r>
            <a:r>
              <a:rPr lang="fa-IR" sz="1800" b="0" strike="noStrike" spc="-1">
                <a:latin typeface="Comic Sans MS"/>
                <a:cs typeface="B Kamran"/>
              </a:rPr>
              <a:t>های همین سوال ساده اش هست، حالا بریم پروفایل ایشون رو بررسی کنیم:</a:t>
            </a:r>
            <a:endParaRPr lang="en-US" sz="1800" b="0" strike="noStrike" spc="-1">
              <a:latin typeface="Arial"/>
            </a:endParaRPr>
          </a:p>
          <a:p>
            <a:pPr marL="182880" algn="just" rtl="1">
              <a:lnSpc>
                <a:spcPct val="107000"/>
              </a:lnSpc>
              <a:spcBef>
                <a:spcPts val="799"/>
              </a:spcBef>
              <a:buNone/>
              <a:tabLst>
                <a:tab pos="0" algn="l"/>
              </a:tabLst>
            </a:pPr>
            <a:endParaRPr lang="en-US" sz="1800" b="0" strike="noStrike" spc="-1">
              <a:latin typeface="Arial"/>
            </a:endParaRPr>
          </a:p>
        </p:txBody>
      </p:sp>
      <p:sp>
        <p:nvSpPr>
          <p:cNvPr id="1070" name="PlaceHolder 3"/>
          <p:cNvSpPr>
            <a:spLocks noGrp="1"/>
          </p:cNvSpPr>
          <p:nvPr>
            <p:ph type="sldNum" idx="11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E786780-0061-41CA-97B8-156338D1BA71}" type="slidenum">
              <a:rPr lang="en-US" sz="1200" b="0" strike="noStrike" spc="-1">
                <a:latin typeface="Times New Roman"/>
              </a:rPr>
              <a:t>335</a:t>
            </a:fld>
            <a:endParaRPr lang="en-US" sz="1200" b="0" strike="noStrike" spc="-1">
              <a:latin typeface="Times New Roman"/>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PlaceHolder 1"/>
          <p:cNvSpPr>
            <a:spLocks noGrp="1" noRot="1" noChangeAspect="1"/>
          </p:cNvSpPr>
          <p:nvPr>
            <p:ph type="sldImg"/>
          </p:nvPr>
        </p:nvSpPr>
        <p:spPr>
          <a:xfrm>
            <a:off x="685800" y="1143000"/>
            <a:ext cx="5486400" cy="3086100"/>
          </a:xfrm>
          <a:prstGeom prst="rect">
            <a:avLst/>
          </a:prstGeom>
          <a:ln w="0">
            <a:noFill/>
          </a:ln>
        </p:spPr>
      </p:sp>
      <p:sp>
        <p:nvSpPr>
          <p:cNvPr id="107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مبینین که فقط از </a:t>
            </a:r>
            <a:r>
              <a:rPr lang="en-US" sz="1800" b="0" strike="noStrike" spc="-1">
                <a:latin typeface="Comic Sans MS"/>
                <a:ea typeface="Segoe UI"/>
              </a:rPr>
              <a:t>2</a:t>
            </a:r>
            <a:r>
              <a:rPr lang="fa-IR" sz="1800" b="0" strike="noStrike" spc="-1">
                <a:latin typeface="Comic Sans MS"/>
                <a:cs typeface="B Kamran"/>
              </a:rPr>
              <a:t>تا سوال نزدیک به </a:t>
            </a:r>
            <a:r>
              <a:rPr lang="en-US" sz="1800" b="0" strike="noStrike" spc="-1">
                <a:latin typeface="Comic Sans MS"/>
                <a:ea typeface="Segoe UI"/>
              </a:rPr>
              <a:t>100</a:t>
            </a:r>
            <a:r>
              <a:rPr lang="fa-IR" sz="1800" b="0" strike="noStrike" spc="-1">
                <a:latin typeface="Comic Sans MS"/>
                <a:ea typeface="Segoe UI"/>
              </a:rPr>
              <a:t>هزارتا</a:t>
            </a:r>
            <a:r>
              <a:rPr lang="en-US" sz="1800" b="0" strike="noStrike" spc="-1">
                <a:latin typeface="Comic Sans MS"/>
                <a:ea typeface="Segoe UI"/>
              </a:rPr>
              <a:t> امتیاز دریافت کرده! یعنی خیلی بیشتر از 10k</a:t>
            </a:r>
            <a:r>
              <a:rPr lang="fa-IR" sz="1800" b="0" strike="noStrike" spc="-1">
                <a:latin typeface="Comic Sans MS"/>
                <a:cs typeface="B Kamran"/>
              </a:rPr>
              <a:t>یی که گفتم،،</a:t>
            </a:r>
            <a:endParaRPr lang="en-US" sz="1800" b="0" strike="noStrike" spc="-1">
              <a:latin typeface="Arial"/>
            </a:endParaRPr>
          </a:p>
        </p:txBody>
      </p:sp>
      <p:sp>
        <p:nvSpPr>
          <p:cNvPr id="1073" name="PlaceHolder 3"/>
          <p:cNvSpPr>
            <a:spLocks noGrp="1"/>
          </p:cNvSpPr>
          <p:nvPr>
            <p:ph type="sldNum" idx="11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8813B2F-2F90-4C75-A47C-9756D95A98AB}" type="slidenum">
              <a:rPr lang="en-US" sz="1200" b="0" strike="noStrike" spc="-1">
                <a:latin typeface="Times New Roman"/>
              </a:rPr>
              <a:t>336</a:t>
            </a:fld>
            <a:endParaRPr lang="en-US" sz="1200" b="0" strike="noStrike" spc="-1">
              <a:latin typeface="Times New Roman"/>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PlaceHolder 1"/>
          <p:cNvSpPr>
            <a:spLocks noGrp="1" noRot="1" noChangeAspect="1"/>
          </p:cNvSpPr>
          <p:nvPr>
            <p:ph type="sldImg"/>
          </p:nvPr>
        </p:nvSpPr>
        <p:spPr>
          <a:xfrm>
            <a:off x="685800" y="1143000"/>
            <a:ext cx="5486400" cy="3086100"/>
          </a:xfrm>
          <a:prstGeom prst="rect">
            <a:avLst/>
          </a:prstGeom>
          <a:ln w="0">
            <a:noFill/>
          </a:ln>
        </p:spPr>
      </p:sp>
      <p:sp>
        <p:nvSpPr>
          <p:cNvPr id="10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ea typeface="Segoe UI"/>
              </a:rPr>
              <a:t>این سوال رو ببینین</a:t>
            </a:r>
          </a:p>
          <a:p>
            <a:pPr marL="182880" algn="just" rtl="0">
              <a:lnSpc>
                <a:spcPct val="107000"/>
              </a:lnSpc>
              <a:spcBef>
                <a:spcPts val="799"/>
              </a:spcBef>
              <a:buNone/>
              <a:tabLst>
                <a:tab pos="0" algn="l"/>
              </a:tabLst>
            </a:pPr>
            <a:r>
              <a:rPr lang="en-US" sz="1800" b="0" strike="noStrike" spc="-1">
                <a:latin typeface="Comic Sans MS"/>
                <a:ea typeface="Segoe UI"/>
              </a:rPr>
              <a:t>Loop through an array in javascript!</a:t>
            </a:r>
          </a:p>
          <a:p>
            <a:pPr marL="182880" algn="just" rtl="1">
              <a:lnSpc>
                <a:spcPct val="107000"/>
              </a:lnSpc>
              <a:spcBef>
                <a:spcPts val="799"/>
              </a:spcBef>
              <a:buNone/>
              <a:tabLst>
                <a:tab pos="0" algn="l"/>
              </a:tabLst>
            </a:pPr>
            <a:r>
              <a:rPr lang="fa-IR" sz="1800" b="0" strike="noStrike" spc="-1">
                <a:latin typeface="Comic Sans MS"/>
                <a:ea typeface="Segoe UI"/>
              </a:rPr>
              <a:t>یک سوال خیلی روتین و ساده اس، که کاربرش از همین </a:t>
            </a:r>
            <a:r>
              <a:rPr lang="en-US" sz="1800" b="0" strike="noStrike" spc="-1">
                <a:latin typeface="Comic Sans MS"/>
                <a:ea typeface="Segoe UI"/>
              </a:rPr>
              <a:t>سوال</a:t>
            </a:r>
            <a:r>
              <a:rPr lang="fa-IR" sz="1800" b="0" strike="noStrike" spc="-1">
                <a:latin typeface="Comic Sans MS"/>
                <a:ea typeface="Segoe UI"/>
              </a:rPr>
              <a:t>، </a:t>
            </a:r>
            <a:r>
              <a:rPr lang="en-US" sz="1800" b="0" strike="noStrike" spc="-1">
                <a:latin typeface="Comic Sans MS"/>
                <a:ea typeface="Segoe UI"/>
              </a:rPr>
              <a:t>37k امتیاز گرفته! </a:t>
            </a:r>
            <a:endParaRPr lang="fa-IR" sz="1800" b="0" strike="noStrike" spc="-1">
              <a:latin typeface="Comic Sans MS"/>
              <a:ea typeface="Segoe UI"/>
            </a:endParaRPr>
          </a:p>
          <a:p>
            <a:pPr marL="182880" algn="just" rtl="1">
              <a:lnSpc>
                <a:spcPct val="107000"/>
              </a:lnSpc>
              <a:spcBef>
                <a:spcPts val="799"/>
              </a:spcBef>
              <a:buNone/>
              <a:tabLst>
                <a:tab pos="0" algn="l"/>
              </a:tabLst>
            </a:pPr>
            <a:r>
              <a:rPr lang="fa-IR" sz="1800" b="0" strike="noStrike" spc="-1">
                <a:latin typeface="Comic Sans MS"/>
                <a:ea typeface="Segoe UI"/>
              </a:rPr>
              <a:t>بچه ها دقت کنین که </a:t>
            </a:r>
            <a:r>
              <a:rPr lang="en-US" sz="1800" b="0" strike="noStrike" spc="-1">
                <a:latin typeface="Comic Sans MS"/>
                <a:ea typeface="Segoe UI"/>
              </a:rPr>
              <a:t>وقتی سوالی ساده و عمومی </a:t>
            </a:r>
            <a:r>
              <a:rPr lang="fa-IR" sz="1800" b="0" strike="noStrike" spc="-1">
                <a:latin typeface="Comic Sans MS"/>
                <a:ea typeface="Segoe UI"/>
              </a:rPr>
              <a:t>هست </a:t>
            </a:r>
            <a:r>
              <a:rPr lang="en-US" sz="1800" b="0" strike="noStrike" spc="-1">
                <a:latin typeface="Comic Sans MS"/>
                <a:ea typeface="Segoe UI"/>
              </a:rPr>
              <a:t>و امتیاز زیادی میگیره حتما جوابشم </a:t>
            </a:r>
            <a:r>
              <a:rPr lang="fa-IR" sz="1800" b="0" strike="noStrike" spc="-1">
                <a:latin typeface="Comic Sans MS"/>
                <a:ea typeface="Segoe UI"/>
              </a:rPr>
              <a:t>به همین شکل کلی امتیاز دریافت میکنه</a:t>
            </a:r>
            <a:endParaRPr lang="en-US" sz="1800" b="0" strike="noStrike" spc="-1">
              <a:latin typeface="Arial"/>
            </a:endParaRPr>
          </a:p>
        </p:txBody>
      </p:sp>
      <p:sp>
        <p:nvSpPr>
          <p:cNvPr id="1076" name="PlaceHolder 3"/>
          <p:cNvSpPr>
            <a:spLocks noGrp="1"/>
          </p:cNvSpPr>
          <p:nvPr>
            <p:ph type="sldNum" idx="1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FDF03A3-2CA6-46AD-8955-A232D08DF983}" type="slidenum">
              <a:rPr lang="en-US" sz="1200" b="0" strike="noStrike" spc="-1">
                <a:latin typeface="Times New Roman"/>
              </a:rPr>
              <a:t>337</a:t>
            </a:fld>
            <a:endParaRPr lang="en-US" sz="1200" b="0" strike="noStrike" spc="-1">
              <a:latin typeface="Times New Roman"/>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PlaceHolder 1"/>
          <p:cNvSpPr>
            <a:spLocks noGrp="1" noRot="1" noChangeAspect="1"/>
          </p:cNvSpPr>
          <p:nvPr>
            <p:ph type="sldImg"/>
          </p:nvPr>
        </p:nvSpPr>
        <p:spPr>
          <a:xfrm>
            <a:off x="685800" y="1143000"/>
            <a:ext cx="5486400" cy="3086100"/>
          </a:xfrm>
          <a:prstGeom prst="rect">
            <a:avLst/>
          </a:prstGeom>
          <a:ln w="0">
            <a:noFill/>
          </a:ln>
        </p:spPr>
      </p:sp>
      <p:sp>
        <p:nvSpPr>
          <p:cNvPr id="10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میبینیم که کسی که به سوال اسلاید قبلی جواب داد، </a:t>
            </a:r>
            <a:r>
              <a:rPr lang="en-US" sz="1800" b="0" strike="noStrike" spc="-1">
                <a:latin typeface="Comic Sans MS"/>
                <a:ea typeface="Segoe UI"/>
              </a:rPr>
              <a:t>47k امتیاز</a:t>
            </a:r>
            <a:r>
              <a:rPr lang="fa-IR" sz="1800" b="0" strike="noStrike" spc="-1">
                <a:latin typeface="Comic Sans MS"/>
                <a:ea typeface="Segoe UI"/>
              </a:rPr>
              <a:t> یعنی خیلی بیشتر از خود سوال امیتاز دریافت کرده که معمولا هم همینطوره چون افرادی که تو گوگل سرچ میکنن و به این سوال میرسن سریع میرن جواب ها رو میخونن و به اون راه حلی که مشکلشونو برطرف کرد با </a:t>
            </a:r>
            <a:r>
              <a:rPr lang="en-US" sz="1800" b="0" strike="noStrike" spc="-1">
                <a:latin typeface="Comic Sans MS"/>
                <a:ea typeface="Segoe UI"/>
              </a:rPr>
              <a:t>upvote</a:t>
            </a:r>
            <a:r>
              <a:rPr lang="fa-IR" sz="1800" b="0" strike="noStrike" spc="-1">
                <a:latin typeface="Comic Sans MS"/>
                <a:ea typeface="Segoe UI"/>
              </a:rPr>
              <a:t> تشکر میکنن</a:t>
            </a:r>
          </a:p>
          <a:p>
            <a:pPr algn="just" rtl="1">
              <a:lnSpc>
                <a:spcPct val="107000"/>
              </a:lnSpc>
              <a:spcBef>
                <a:spcPts val="799"/>
              </a:spcBef>
              <a:buNone/>
              <a:tabLst>
                <a:tab pos="0" algn="l"/>
              </a:tabLst>
            </a:pPr>
            <a:r>
              <a:rPr lang="en-US" sz="1800" b="0" strike="noStrike" spc="-1">
                <a:latin typeface="Comic Sans MS"/>
                <a:ea typeface="Segoe UI"/>
              </a:rPr>
              <a:t>! البته جوابی که </a:t>
            </a:r>
            <a:r>
              <a:rPr lang="fa-IR" sz="1800" b="0" strike="noStrike" spc="-1">
                <a:latin typeface="Comic Sans MS"/>
                <a:ea typeface="Segoe UI"/>
              </a:rPr>
              <a:t>ارائه کردن</a:t>
            </a:r>
            <a:r>
              <a:rPr lang="en-US" sz="1800" b="0" strike="noStrike" spc="-1">
                <a:latin typeface="Comic Sans MS"/>
                <a:ea typeface="Segoe UI"/>
              </a:rPr>
              <a:t> بسیار مفصل بود که من تکه اولش رو فقط اینجا گذاشتم،</a:t>
            </a:r>
            <a:r>
              <a:rPr lang="fa-IR" sz="1800" b="0" strike="noStrike" spc="-1">
                <a:latin typeface="Comic Sans MS"/>
                <a:ea typeface="Segoe UI"/>
              </a:rPr>
              <a:t> و واقعا</a:t>
            </a:r>
            <a:r>
              <a:rPr lang="en-US" sz="1800" b="0" strike="noStrike" spc="-1">
                <a:latin typeface="Comic Sans MS"/>
                <a:ea typeface="Segoe UI"/>
              </a:rPr>
              <a:t> نوش جونش</a:t>
            </a:r>
            <a:r>
              <a:rPr lang="fa-IR" sz="1800" b="0" strike="noStrike" spc="-1">
                <a:latin typeface="Comic Sans MS"/>
                <a:ea typeface="Segoe UI"/>
              </a:rPr>
              <a:t>ون</a:t>
            </a:r>
            <a:r>
              <a:rPr lang="en-US" sz="1800" b="0" strike="noStrike" spc="-1">
                <a:latin typeface="Comic Sans MS"/>
                <a:ea typeface="Segoe UI"/>
              </a:rPr>
              <a:t>!</a:t>
            </a:r>
            <a:endParaRPr lang="en-US" sz="1800" b="0" strike="noStrike" spc="-1">
              <a:latin typeface="Arial"/>
            </a:endParaRPr>
          </a:p>
        </p:txBody>
      </p:sp>
      <p:sp>
        <p:nvSpPr>
          <p:cNvPr id="1079" name="PlaceHolder 3"/>
          <p:cNvSpPr>
            <a:spLocks noGrp="1"/>
          </p:cNvSpPr>
          <p:nvPr>
            <p:ph type="sldNum" idx="1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B0E36-337D-49F4-B07F-2E90E376A4A3}" type="slidenum">
              <a:rPr lang="en-US" sz="1200" b="0" strike="noStrike" spc="-1">
                <a:latin typeface="Times New Roman"/>
              </a:rPr>
              <a:t>338</a:t>
            </a:fld>
            <a:endParaRPr lang="en-US" sz="1200" b="0" strike="noStrike" spc="-1">
              <a:latin typeface="Times New Roman"/>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PlaceHolder 1"/>
          <p:cNvSpPr>
            <a:spLocks noGrp="1" noRot="1" noChangeAspect="1"/>
          </p:cNvSpPr>
          <p:nvPr>
            <p:ph type="sldImg"/>
          </p:nvPr>
        </p:nvSpPr>
        <p:spPr>
          <a:xfrm>
            <a:off x="685800" y="1143000"/>
            <a:ext cx="5486400" cy="3086100"/>
          </a:xfrm>
          <a:prstGeom prst="rect">
            <a:avLst/>
          </a:prstGeom>
          <a:ln w="0">
            <a:noFill/>
          </a:ln>
        </p:spPr>
      </p:sp>
      <p:sp>
        <p:nvSpPr>
          <p:cNvPr id="10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اگر دقت کنیم به </a:t>
            </a:r>
            <a:r>
              <a:rPr lang="en-US" sz="1800" b="0" strike="noStrike" spc="-1">
                <a:latin typeface="Comic Sans MS"/>
                <a:cs typeface="B Kamran"/>
              </a:rPr>
              <a:t>history</a:t>
            </a:r>
            <a:r>
              <a:rPr lang="fa-IR" sz="1800" b="0" strike="noStrike" spc="-1">
                <a:latin typeface="Comic Sans MS"/>
                <a:cs typeface="B Kamran"/>
              </a:rPr>
              <a:t> این جواب، میبینیم که از همون روش </a:t>
            </a:r>
            <a:r>
              <a:rPr lang="en-US" sz="1800" b="0" strike="noStrike" spc="-1">
                <a:latin typeface="Comic Sans MS"/>
                <a:cs typeface="B Kamran"/>
              </a:rPr>
              <a:t>short answer then edit to improve</a:t>
            </a:r>
            <a:r>
              <a:rPr lang="fa-IR" sz="1800" b="0" strike="noStrike" spc="-1">
                <a:latin typeface="Comic Sans MS"/>
                <a:cs typeface="B Kamran"/>
              </a:rPr>
              <a:t> که براتون توضیح داده بودیم هم بهره بردن، که یک شیوه رایج در پاسخ دادن هست!</a:t>
            </a:r>
            <a:endParaRPr lang="en-US" sz="1800" b="0" strike="noStrike" spc="-1">
              <a:latin typeface="Arial"/>
            </a:endParaRPr>
          </a:p>
        </p:txBody>
      </p:sp>
      <p:sp>
        <p:nvSpPr>
          <p:cNvPr id="1079" name="PlaceHolder 3"/>
          <p:cNvSpPr>
            <a:spLocks noGrp="1"/>
          </p:cNvSpPr>
          <p:nvPr>
            <p:ph type="sldNum" idx="1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B0E36-337D-49F4-B07F-2E90E376A4A3}" type="slidenum">
              <a:rPr lang="en-US" sz="1200" b="0" strike="noStrike" spc="-1">
                <a:latin typeface="Times New Roman"/>
              </a:rPr>
              <a:t>339</a:t>
            </a:fld>
            <a:endParaRPr lang="en-US" sz="1200" b="0" strike="noStrike" spc="-1">
              <a:latin typeface="Times New Roman"/>
            </a:endParaRPr>
          </a:p>
        </p:txBody>
      </p:sp>
    </p:spTree>
    <p:extLst>
      <p:ext uri="{BB962C8B-B14F-4D97-AF65-F5344CB8AC3E}">
        <p14:creationId xmlns:p14="http://schemas.microsoft.com/office/powerpoint/2010/main" val="2161048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Most importantly, the purpose  of sites like </a:t>
            </a:r>
            <a:r>
              <a:rPr lang="en-US" sz="1200" b="0" strike="noStrike" spc="-1" dirty="0" err="1">
                <a:latin typeface="Arial"/>
              </a:rPr>
              <a:t>Stackoverflow</a:t>
            </a:r>
            <a:r>
              <a:rPr lang="en-US" sz="1200" b="0" strike="noStrike" spc="-1" dirty="0">
                <a:latin typeface="Arial"/>
              </a:rPr>
              <a:t>, is questions and answers, and they have almost all the tools and rules needed for you to be able to ask and answer your questions accurately and fundamentally, such as pasting a photo. , text formatting tools, code placement, and almost complete support of Markdown, which means we can do almost anything we need with it. In fact, these are things that other sites and platforms such as Telegram lack or There is no suitable means for this purpose inside of them.</a:t>
            </a:r>
            <a:endParaRPr lang="fa-IR" sz="1200" b="0" strike="noStrike" spc="-1" dirty="0">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34</a:t>
            </a:fld>
            <a:endParaRPr lang="en-US" sz="1200" b="0" strike="noStrike" spc="-1">
              <a:latin typeface="Times New Roman"/>
            </a:endParaRPr>
          </a:p>
        </p:txBody>
      </p:sp>
    </p:spTree>
    <p:extLst>
      <p:ext uri="{BB962C8B-B14F-4D97-AF65-F5344CB8AC3E}">
        <p14:creationId xmlns:p14="http://schemas.microsoft.com/office/powerpoint/2010/main" val="189586713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685800" y="1143000"/>
            <a:ext cx="5486400" cy="3086100"/>
          </a:xfrm>
          <a:prstGeom prst="rect">
            <a:avLst/>
          </a:prstGeom>
          <a:ln w="0">
            <a:noFill/>
          </a:ln>
        </p:spPr>
      </p:sp>
      <p:sp>
        <p:nvSpPr>
          <p:cNvPr id="10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ایشون هم </a:t>
            </a:r>
            <a:r>
              <a:rPr lang="en-US" sz="1800" b="0" strike="noStrike" spc="-1">
                <a:latin typeface="Comic Sans MS"/>
                <a:ea typeface="Segoe UI"/>
              </a:rPr>
              <a:t>18k از امتیازش</a:t>
            </a:r>
            <a:r>
              <a:rPr lang="fa-IR" sz="1800" b="0" strike="noStrike" spc="-1">
                <a:latin typeface="Comic Sans MS"/>
                <a:ea typeface="Segoe UI"/>
              </a:rPr>
              <a:t>ون</a:t>
            </a:r>
            <a:r>
              <a:rPr lang="en-US" sz="1800" b="0" strike="noStrike" spc="-1">
                <a:latin typeface="Comic Sans MS"/>
                <a:ea typeface="Segoe UI"/>
              </a:rPr>
              <a:t> فقط و فقط بخاطر همین سوال ریکتی بود! </a:t>
            </a:r>
            <a:endParaRPr lang="en-US" sz="1800" b="0" strike="noStrike" spc="-1">
              <a:latin typeface="Arial"/>
            </a:endParaRPr>
          </a:p>
        </p:txBody>
      </p:sp>
      <p:sp>
        <p:nvSpPr>
          <p:cNvPr id="1082" name="PlaceHolder 3"/>
          <p:cNvSpPr>
            <a:spLocks noGrp="1"/>
          </p:cNvSpPr>
          <p:nvPr>
            <p:ph type="sldNum" idx="1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FF07CA9-F352-43B6-BD45-E7D3A12B3B0C}" type="slidenum">
              <a:rPr lang="en-US" sz="1200" b="0" strike="noStrike" spc="-1">
                <a:latin typeface="Times New Roman"/>
              </a:rPr>
              <a:t>340</a:t>
            </a:fld>
            <a:endParaRPr lang="en-US" sz="1200" b="0" strike="noStrike" spc="-1">
              <a:latin typeface="Times New Roman"/>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laceHolder 1"/>
          <p:cNvSpPr>
            <a:spLocks noGrp="1" noRot="1" noChangeAspect="1"/>
          </p:cNvSpPr>
          <p:nvPr>
            <p:ph type="sldImg"/>
          </p:nvPr>
        </p:nvSpPr>
        <p:spPr>
          <a:xfrm>
            <a:off x="685800" y="1143000"/>
            <a:ext cx="5486400" cy="3086100"/>
          </a:xfrm>
          <a:prstGeom prst="rect">
            <a:avLst/>
          </a:prstGeom>
          <a:ln w="0">
            <a:noFill/>
          </a:ln>
        </p:spPr>
      </p:sp>
      <p:sp>
        <p:nvSpPr>
          <p:cNvPr id="10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تعداد این جور مثال ها خیلی خیلی زیاده!</a:t>
            </a:r>
            <a:r>
              <a:rPr lang="en-US" sz="1800" b="0" strike="noStrike" spc="-1">
                <a:latin typeface="Comic Sans MS"/>
                <a:ea typeface="Segoe UI"/>
              </a:rPr>
              <a:t> با این لینک زیر که به کمک بخش Advance search stackoverflow نوشتم براتون، میتونین لیست همه سوالایی که بالای 10K امتیاز گرفتن رو ببینین</a:t>
            </a:r>
            <a:endParaRPr lang="en-US" sz="1800" b="0" strike="noStrike" spc="-1">
              <a:latin typeface="Arial"/>
            </a:endParaRPr>
          </a:p>
          <a:p>
            <a:pPr algn="just">
              <a:lnSpc>
                <a:spcPct val="107000"/>
              </a:lnSpc>
              <a:spcBef>
                <a:spcPts val="799"/>
              </a:spcBef>
              <a:buNone/>
              <a:tabLst>
                <a:tab pos="0" algn="l"/>
              </a:tabLst>
            </a:pPr>
            <a:r>
              <a:rPr lang="en-US" sz="1800" b="0" u="sng" strike="noStrike" spc="-1">
                <a:solidFill>
                  <a:srgbClr val="000000"/>
                </a:solidFill>
                <a:uFillTx/>
                <a:latin typeface="Comic Sans MS"/>
                <a:ea typeface="Segoe UI"/>
                <a:hlinkClick r:id="rId3"/>
              </a:rPr>
              <a:t>https://stackoverflow.com/search?q=score%3A1000</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یا فقط </a:t>
            </a:r>
            <a:r>
              <a:rPr lang="en-US" sz="1800" b="0" strike="noStrike" spc="-1">
                <a:latin typeface="Comic Sans MS"/>
                <a:ea typeface="Segoe UI"/>
              </a:rPr>
              <a:t>Javascript</a:t>
            </a:r>
            <a:r>
              <a:rPr lang="fa-IR" sz="1800" b="0" strike="noStrike" spc="-1">
                <a:latin typeface="Comic Sans MS"/>
                <a:cs typeface="B Kamran"/>
              </a:rPr>
              <a:t>ی هاش:</a:t>
            </a:r>
            <a:endParaRPr lang="en-US" sz="1800" b="0" strike="noStrike" spc="-1">
              <a:latin typeface="Arial"/>
            </a:endParaRPr>
          </a:p>
          <a:p>
            <a:pPr algn="just">
              <a:lnSpc>
                <a:spcPct val="107000"/>
              </a:lnSpc>
              <a:spcBef>
                <a:spcPts val="799"/>
              </a:spcBef>
              <a:buNone/>
              <a:tabLst>
                <a:tab pos="0" algn="l"/>
              </a:tabLst>
            </a:pPr>
            <a:r>
              <a:rPr lang="en-US" sz="1800" b="0" u="sng" strike="noStrike" spc="-1">
                <a:solidFill>
                  <a:srgbClr val="000000"/>
                </a:solidFill>
                <a:uFillTx/>
                <a:latin typeface="Comic Sans MS"/>
                <a:ea typeface="Segoe UI"/>
                <a:hlinkClick r:id="rId4"/>
              </a:rPr>
              <a:t>https://stackoverflow.com/search?q=%5Bjavascript%5D+score%3A1000</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میبینین اون عملگرهای جستجوی</a:t>
            </a:r>
            <a:r>
              <a:rPr lang="en-US" sz="1800" b="0" strike="noStrike" spc="-1">
                <a:latin typeface="Comic Sans MS"/>
                <a:ea typeface="Segoe UI"/>
              </a:rPr>
              <a:t> اینجور جاها </a:t>
            </a:r>
            <a:r>
              <a:rPr lang="fa-IR" sz="1800" b="0" strike="noStrike" spc="-1">
                <a:latin typeface="Comic Sans MS"/>
                <a:ea typeface="Segoe UI"/>
              </a:rPr>
              <a:t>خیلی </a:t>
            </a:r>
            <a:r>
              <a:rPr lang="en-US" sz="1800" b="0" strike="noStrike" spc="-1">
                <a:latin typeface="Comic Sans MS"/>
                <a:ea typeface="Segoe UI"/>
              </a:rPr>
              <a:t>بدرد می‌خو</a:t>
            </a:r>
            <a:r>
              <a:rPr lang="fa-IR" sz="1800" b="0" strike="noStrike" spc="-1">
                <a:latin typeface="Comic Sans MS"/>
                <a:ea typeface="Segoe UI"/>
              </a:rPr>
              <a:t>رن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مثلا توجه کنین تو سوال اول، کاربری که سوال رو پرسیده، </a:t>
            </a:r>
            <a:r>
              <a:rPr lang="en-US" sz="1800" b="0" strike="noStrike" spc="-1">
                <a:latin typeface="Comic Sans MS"/>
                <a:ea typeface="Segoe UI"/>
              </a:rPr>
              <a:t>340</a:t>
            </a:r>
            <a:r>
              <a:rPr lang="fa-IR" sz="1800" b="0" strike="noStrike" spc="-1">
                <a:latin typeface="Comic Sans MS"/>
                <a:ea typeface="Segoe UI"/>
              </a:rPr>
              <a:t>هزار</a:t>
            </a:r>
            <a:r>
              <a:rPr lang="en-US" sz="1800" b="0" strike="noStrike" spc="-1">
                <a:latin typeface="Comic Sans MS"/>
                <a:ea typeface="Segoe UI"/>
              </a:rPr>
              <a:t> امتیازشو</a:t>
            </a:r>
            <a:r>
              <a:rPr lang="fa-IR" sz="1800" b="0" strike="noStrike" spc="-1">
                <a:latin typeface="Comic Sans MS"/>
                <a:ea typeface="Segoe UI"/>
              </a:rPr>
              <a:t>نو</a:t>
            </a:r>
            <a:r>
              <a:rPr lang="en-US" sz="1800" b="0" strike="noStrike" spc="-1">
                <a:latin typeface="Comic Sans MS"/>
                <a:ea typeface="Segoe UI"/>
              </a:rPr>
              <a:t> فقط و فقط از یک سوال بدست آورده!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پس بچه­ها می­بینین همیشه همینه وقتی یک موضوعی تخصصی تر میشه،افراد کمتری هم هستن که تو اون موضوع کارکرده/مطالعه داشته باشن و بتونن کمک کنن، مثلا شما بیا از </a:t>
            </a:r>
            <a:r>
              <a:rPr lang="en-US" sz="1800" b="0" strike="noStrike" spc="-1">
                <a:latin typeface="Comic Sans MS"/>
                <a:ea typeface="Segoe UI"/>
              </a:rPr>
              <a:t>1000 نفر یه سوال درباره Lexical Scoping</a:t>
            </a:r>
            <a:r>
              <a:rPr lang="fa-IR" sz="1800" b="0" strike="noStrike" spc="-1">
                <a:latin typeface="Comic Sans MS"/>
                <a:ea typeface="Segoe UI"/>
              </a:rPr>
              <a:t> یا </a:t>
            </a:r>
            <a:r>
              <a:rPr lang="en-US" sz="1800" b="0" strike="noStrike" spc="-1">
                <a:latin typeface="Comic Sans MS"/>
                <a:ea typeface="Segoe UI"/>
              </a:rPr>
              <a:t>abstract syntax tree</a:t>
            </a:r>
            <a:r>
              <a:rPr lang="fa-IR" sz="1800" b="0" strike="noStrike" spc="-1">
                <a:latin typeface="Comic Sans MS"/>
                <a:ea typeface="Segoe UI"/>
              </a:rPr>
              <a:t> توی </a:t>
            </a:r>
            <a:r>
              <a:rPr lang="en-US" sz="1800" b="0" strike="noStrike" spc="-1">
                <a:latin typeface="Comic Sans MS"/>
                <a:ea typeface="Segoe UI"/>
              </a:rPr>
              <a:t>javascript</a:t>
            </a:r>
            <a:r>
              <a:rPr lang="fa-IR" sz="1800" b="0" strike="noStrike" spc="-1">
                <a:latin typeface="Comic Sans MS"/>
                <a:ea typeface="Segoe UI"/>
              </a:rPr>
              <a:t> بپرسین، ممکنه تعداد کمی بتونن جواب بدن اما حالا یه سوال درمورد </a:t>
            </a:r>
            <a:r>
              <a:rPr lang="en-US" sz="1800" b="0" strike="noStrike" spc="-1">
                <a:latin typeface="Comic Sans MS"/>
                <a:ea typeface="Segoe UI"/>
              </a:rPr>
              <a:t>loop</a:t>
            </a:r>
            <a:r>
              <a:rPr lang="fa-IR" sz="1800" b="0" strike="noStrike" spc="-1">
                <a:latin typeface="Comic Sans MS"/>
                <a:ea typeface="Segoe UI"/>
              </a:rPr>
              <a:t> زدن روی آرایه تو </a:t>
            </a:r>
            <a:r>
              <a:rPr lang="en-US" sz="1800" b="0" strike="noStrike" spc="-1">
                <a:latin typeface="Comic Sans MS"/>
                <a:ea typeface="Segoe UI"/>
              </a:rPr>
              <a:t>javascript</a:t>
            </a:r>
            <a:r>
              <a:rPr lang="fa-IR" sz="1800" b="0" strike="noStrike" spc="-1">
                <a:latin typeface="Comic Sans MS"/>
                <a:ea typeface="Segoe UI"/>
              </a:rPr>
              <a:t> بپرسین، تقریبا همه میتونن جواب بدن!</a:t>
            </a:r>
            <a:endParaRPr lang="en-US" sz="1800" b="0" strike="noStrike" spc="-1">
              <a:latin typeface="Arial"/>
            </a:endParaRPr>
          </a:p>
        </p:txBody>
      </p:sp>
      <p:sp>
        <p:nvSpPr>
          <p:cNvPr id="1085" name="PlaceHolder 3"/>
          <p:cNvSpPr>
            <a:spLocks noGrp="1"/>
          </p:cNvSpPr>
          <p:nvPr>
            <p:ph type="sldNum" idx="1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B1E752A-ADEC-48EE-91F3-F685239BA18E}" type="slidenum">
              <a:rPr lang="en-US" sz="1200" b="0" strike="noStrike" spc="-1">
                <a:latin typeface="Times New Roman"/>
              </a:rPr>
              <a:t>341</a:t>
            </a:fld>
            <a:endParaRPr lang="en-US" sz="1200" b="0" strike="noStrike" spc="-1">
              <a:latin typeface="Times New Roman"/>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685800" y="1143000"/>
            <a:ext cx="5486400" cy="3086100"/>
          </a:xfrm>
          <a:prstGeom prst="rect">
            <a:avLst/>
          </a:prstGeom>
          <a:ln w="0">
            <a:noFill/>
          </a:ln>
        </p:spPr>
      </p:sp>
      <p:sp>
        <p:nvSpPr>
          <p:cNvPr id="108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اینجا خوبه که قبل از پرداختن به روش‌های دیگه یه سری به تاپ‌های </a:t>
            </a:r>
            <a:r>
              <a:rPr lang="en-US" sz="1800" b="0" strike="noStrike" spc="-1">
                <a:latin typeface="Comic Sans MS"/>
                <a:ea typeface="Segoe UI"/>
              </a:rPr>
              <a:t>Stackoverflow هم بزنیم ببینم اونا چطور رشد کردن، آیا چیزی که گفتیم برای اونا هم صادقه؟ مستقیم میرم سراغ اولین و معروفترینشون یعنی John Skeet که </a:t>
            </a:r>
            <a:r>
              <a:rPr lang="fa-IR" sz="1800" b="0" strike="noStrike" spc="-1">
                <a:latin typeface="Comic Sans MS"/>
                <a:ea typeface="Segoe UI"/>
              </a:rPr>
              <a:t>تاپ</a:t>
            </a:r>
            <a:r>
              <a:rPr lang="en-US" sz="1800" b="0" strike="noStrike" spc="-1">
                <a:latin typeface="Comic Sans MS"/>
                <a:ea typeface="Segoe UI"/>
              </a:rPr>
              <a:t>  C# هست</a:t>
            </a:r>
            <a:r>
              <a:rPr lang="fa-IR" sz="1800" b="0" strike="noStrike" spc="-1">
                <a:latin typeface="Comic Sans MS"/>
                <a:ea typeface="Segoe UI"/>
              </a:rPr>
              <a:t>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88" name="PlaceHolder 3"/>
          <p:cNvSpPr>
            <a:spLocks noGrp="1"/>
          </p:cNvSpPr>
          <p:nvPr>
            <p:ph type="sldNum" idx="12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1F3296C-2578-4E5D-88CF-3F76EEB4E734}" type="slidenum">
              <a:rPr lang="en-US" sz="1200" b="0" strike="noStrike" spc="-1">
                <a:latin typeface="Times New Roman"/>
              </a:rPr>
              <a:t>342</a:t>
            </a:fld>
            <a:endParaRPr lang="en-US" sz="1200" b="0" strike="noStrike" spc="-1">
              <a:latin typeface="Times New Roman"/>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می‌بینین فقط نزدیک به </a:t>
            </a:r>
            <a:r>
              <a:rPr lang="en-US" sz="1800" b="0" strike="noStrike" spc="-1">
                <a:latin typeface="Comic Sans MS"/>
                <a:ea typeface="Segoe UI"/>
              </a:rPr>
              <a:t>400k از 1</a:t>
            </a:r>
            <a:r>
              <a:rPr lang="fa-IR" sz="1800" b="0" strike="noStrike" spc="-1">
                <a:latin typeface="Comic Sans MS"/>
                <a:cs typeface="B Kamran"/>
              </a:rPr>
              <a:t>میلیون و </a:t>
            </a:r>
            <a:r>
              <a:rPr lang="en-US" sz="1800" b="0" strike="noStrike" spc="-1">
                <a:latin typeface="Comic Sans MS"/>
                <a:ea typeface="Segoe UI"/>
              </a:rPr>
              <a:t>300</a:t>
            </a:r>
            <a:r>
              <a:rPr lang="fa-IR" sz="1800" b="0" strike="noStrike" spc="-1">
                <a:latin typeface="Comic Sans MS"/>
                <a:cs typeface="B Kamran"/>
              </a:rPr>
              <a:t>هزارتا امتیازش رو از چندتا جواب به سوال های عمومی دریافت کرده! اگر ریز بین باشین چند نکته‌ی بسیار مهم رو از دل همین صفحه بیرون میکشین:</a:t>
            </a:r>
            <a:endParaRPr lang="en-US" sz="1800" b="0" strike="noStrike" spc="-1">
              <a:latin typeface="Arial"/>
            </a:endParaRPr>
          </a:p>
          <a:p>
            <a:pPr marL="343080" indent="-343080" algn="just" rtl="1">
              <a:lnSpc>
                <a:spcPct val="107000"/>
              </a:lnSpc>
              <a:spcBef>
                <a:spcPts val="799"/>
              </a:spcBef>
              <a:buClr>
                <a:srgbClr val="000000"/>
              </a:buClr>
              <a:buFont typeface="Symbol"/>
              <a:buChar char=""/>
              <a:tabLst>
                <a:tab pos="0" algn="l"/>
              </a:tabLst>
            </a:pPr>
            <a:r>
              <a:rPr lang="fa-IR" sz="1800" b="0" strike="noStrike" spc="-1">
                <a:latin typeface="Comic Sans MS"/>
                <a:cs typeface="B Kamran"/>
              </a:rPr>
              <a:t>اولیش اینه که </a:t>
            </a:r>
            <a:r>
              <a:rPr lang="en-US" sz="1800" b="0" strike="noStrike" spc="-1">
                <a:latin typeface="Comic Sans MS"/>
                <a:ea typeface="Segoe UI"/>
              </a:rPr>
              <a:t>35 هزارتا جواب داده! این </a:t>
            </a:r>
            <a:r>
              <a:rPr lang="fa-IR" sz="1800" b="0" strike="noStrike" spc="-1">
                <a:latin typeface="Comic Sans MS"/>
                <a:cs typeface="B Kamran"/>
              </a:rPr>
              <a:t>یعنی این فرد بشدت قابل اعتماد و فعال و اصلا انگار شب و روزش روی روی همین سایت و کمک به بقیه گذرونده! خیلی کمک کرده به جامعه برنامه‌نویس‌های </a:t>
            </a:r>
            <a:r>
              <a:rPr lang="en-US" sz="1800" b="0" strike="noStrike" spc="-1">
                <a:latin typeface="Comic Sans MS"/>
                <a:ea typeface="Segoe UI"/>
              </a:rPr>
              <a:t>C#,Java! دمش گرم واقعا!</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fa-IR" sz="1800" b="0" strike="noStrike" spc="-1">
                <a:latin typeface="Comic Sans MS"/>
                <a:cs typeface="B Kamran"/>
              </a:rPr>
              <a:t>دوم اینکه این فرد که یکی از با سوادترین افراد تو حوزه مرتبطشون حساب میشن،</a:t>
            </a:r>
          </a:p>
          <a:p>
            <a:pPr marL="0" indent="0" algn="just" rtl="1">
              <a:lnSpc>
                <a:spcPct val="107000"/>
              </a:lnSpc>
              <a:buClr>
                <a:srgbClr val="000000"/>
              </a:buClr>
              <a:buFont typeface="Symbol"/>
              <a:buNone/>
              <a:tabLst>
                <a:tab pos="0" algn="l"/>
              </a:tabLst>
            </a:pPr>
            <a:r>
              <a:rPr lang="fa-IR" sz="1800" b="0" strike="noStrike" spc="-1">
                <a:latin typeface="Comic Sans MS"/>
                <a:cs typeface="B Kamran"/>
              </a:rPr>
              <a:t> اینطور برداشت میشه که هر سوالی رو باید جوابشو ایشون بدونه، اما میبینیم که </a:t>
            </a:r>
            <a:r>
              <a:rPr lang="en-US" sz="1800" b="0" strike="noStrike" spc="-1">
                <a:latin typeface="Comic Sans MS"/>
                <a:ea typeface="Segoe UI"/>
              </a:rPr>
              <a:t>51</a:t>
            </a:r>
            <a:r>
              <a:rPr lang="fa-IR" sz="1800" b="0" strike="noStrike" spc="-1">
                <a:latin typeface="Comic Sans MS"/>
                <a:cs typeface="B Kamran"/>
              </a:rPr>
              <a:t>سوال پرسیده! یعنی مثل همه قطعا سوالاتی رو داشته و داره و پرسیده و خواهد پرسید، پس وقتی همچین شخصی سوال میپرسه و خجالتی نمیکشه که بقیه چی فکر کنن، شما هم دیگه از سوال پرسیدن نترسین! </a:t>
            </a:r>
          </a:p>
          <a:p>
            <a:pPr marL="0" indent="0" algn="just" rtl="1">
              <a:lnSpc>
                <a:spcPct val="107000"/>
              </a:lnSpc>
              <a:buClr>
                <a:srgbClr val="000000"/>
              </a:buClr>
              <a:buFont typeface="Symbol"/>
              <a:buNone/>
              <a:tabLst>
                <a:tab pos="0" algn="l"/>
              </a:tabLst>
            </a:pPr>
            <a:r>
              <a:rPr lang="fa-IR" sz="1800" b="0" strike="noStrike" spc="-1">
                <a:latin typeface="Comic Sans MS"/>
                <a:cs typeface="B Kamran"/>
              </a:rPr>
              <a:t>اینکه از شما کوچیکتره، 10 سال کوچیکتره، 20سال کوچیکتره، اگر چیزی رو بلده، مودبانه برین ازشون بپرسین، اگر راهنمایی کرد که چه بهتر و برد کردین اگر راهنمایی هم نکرد که اشکالی نداره، درواقع نهایتش اینه که راهنمایی نکنه، من خودم بشخصه از این تجربه ها داشتم و از افراد کوچیکتر از خودم سوال پرسیدم و مشکلم رو برطرف کردم به لطف خدا با کمک راهنمایی هاشون وحتی بارها دیدم برخی از بچه ها چندسالی ازم کوچکتر هستن  و در برخی موضوعات دانش و تجربه بیشتری دارن و من واقعا کیف میکنم از این که باهاشون صحبت میکنم و ازشون یاد بگیرم و دوست باشم باهاشون.</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fa-IR" sz="1800" b="0" strike="noStrike" spc="-1">
                <a:latin typeface="Comic Sans MS"/>
                <a:cs typeface="B Kamran"/>
              </a:rPr>
              <a:t>نکته بعدی اینه که جناب </a:t>
            </a:r>
            <a:r>
              <a:rPr lang="en-US" sz="1800" b="0" strike="noStrike" spc="-1">
                <a:latin typeface="Comic Sans MS"/>
                <a:cs typeface="B Kamran"/>
              </a:rPr>
              <a:t>Jon Skeet</a:t>
            </a:r>
            <a:r>
              <a:rPr lang="fa-IR" sz="1800" b="0" strike="noStrike" spc="-1">
                <a:latin typeface="Comic Sans MS"/>
                <a:cs typeface="B Kamran"/>
              </a:rPr>
              <a:t> خودشون مولف کتاب </a:t>
            </a:r>
            <a:r>
              <a:rPr lang="en-US" sz="1800" b="0" strike="noStrike" spc="-1">
                <a:latin typeface="Comic Sans MS"/>
                <a:ea typeface="Segoe UI"/>
              </a:rPr>
              <a:t>C# in Depth </a:t>
            </a:r>
            <a:r>
              <a:rPr lang="fa-IR" sz="1800" b="0" strike="noStrike" spc="-1">
                <a:latin typeface="Comic Sans MS"/>
                <a:cs typeface="B Kamran"/>
              </a:rPr>
              <a:t>هست و یکی از باسواد ترین مدرس‌های </a:t>
            </a:r>
            <a:r>
              <a:rPr lang="en-US" sz="1800" b="0" strike="noStrike" spc="-1">
                <a:latin typeface="Comic Sans MS"/>
                <a:ea typeface="Segoe UI"/>
              </a:rPr>
              <a:t>C# </a:t>
            </a:r>
            <a:r>
              <a:rPr lang="fa-IR" sz="1800" b="0" strike="noStrike" spc="-1">
                <a:latin typeface="Comic Sans MS"/>
                <a:cs typeface="B Kamran"/>
              </a:rPr>
              <a:t>هستن و کتابشونم </a:t>
            </a:r>
            <a:r>
              <a:rPr lang="en-US" sz="1800" b="0" strike="noStrike" spc="-1">
                <a:latin typeface="Comic Sans MS"/>
                <a:ea typeface="Segoe UI"/>
              </a:rPr>
              <a:t>best seller</a:t>
            </a:r>
            <a:r>
              <a:rPr lang="fa-IR" sz="1800" b="0" strike="noStrike" spc="-1">
                <a:latin typeface="Comic Sans MS"/>
                <a:cs typeface="B Kamran"/>
              </a:rPr>
              <a:t>هست و توی </a:t>
            </a:r>
            <a:r>
              <a:rPr lang="en-US" sz="1800" b="0" strike="noStrike" spc="-1">
                <a:latin typeface="Comic Sans MS"/>
                <a:ea typeface="Segoe UI"/>
              </a:rPr>
              <a:t>goodreads امتیاز خوبی داره، یعنی چی؟ یعنی </a:t>
            </a:r>
            <a:r>
              <a:rPr lang="fa-IR" sz="1800" b="0" strike="noStrike" spc="-1">
                <a:latin typeface="Comic Sans MS"/>
                <a:cs typeface="B Kamran"/>
              </a:rPr>
              <a:t>اینکه وقتی همچین فردی می‌تونه اینطوری جواب بده و این همه جواب بده و اینقدر امتیاز دریافت کنه، یه معنی بیشتر نمیده! اونم اینه که مسلط به </a:t>
            </a:r>
            <a:r>
              <a:rPr lang="en-US" sz="1800" b="0" strike="noStrike" spc="-1">
                <a:latin typeface="Comic Sans MS"/>
                <a:cs typeface="B Kamran"/>
              </a:rPr>
              <a:t>c#</a:t>
            </a:r>
            <a:r>
              <a:rPr lang="fa-IR" sz="1800" b="0" strike="noStrike" spc="-1">
                <a:latin typeface="Comic Sans MS"/>
                <a:cs typeface="B Kamran"/>
              </a:rPr>
              <a:t> و منبع </a:t>
            </a:r>
            <a:r>
              <a:rPr lang="fa-IR" sz="1800" b="0" strike="noStrike" spc="-1">
                <a:latin typeface="Comic Sans MS"/>
                <a:ea typeface="Segoe UI"/>
              </a:rPr>
              <a:t>اش </a:t>
            </a:r>
            <a:r>
              <a:rPr lang="fa-IR" sz="1800" b="0" strike="noStrike" spc="-1">
                <a:latin typeface="Comic Sans MS"/>
                <a:cs typeface="B Kamran"/>
              </a:rPr>
              <a:t>هست! اولین منبع هم معمولا همون داکیومنت‌های سایت و کدخونی پروژه‌ها هست و طبیعتا گام بعدش تجربه است، همین طور شده که خودشون یک کتاب نوشتن که کتابشون هم الان یک منبع خیلی خوب برای </a:t>
            </a:r>
            <a:r>
              <a:rPr lang="en-US" sz="1800" b="0" strike="noStrike" spc="-1">
                <a:latin typeface="Comic Sans MS"/>
                <a:ea typeface="Segoe UI"/>
              </a:rPr>
              <a:t>C# هست!</a:t>
            </a:r>
            <a:endParaRPr lang="en-US" sz="1800" b="0" strike="noStrike" spc="-1">
              <a:latin typeface="Arial"/>
            </a:endParaRP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پس توجه کنین که سوال های ساده چقدر میتونن مفید باشن! البته نباید به این سوالات بسنده کنین!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343</a:t>
            </a:fld>
            <a:endParaRPr lang="en-US" sz="1200" b="0" strike="noStrike" spc="-1">
              <a:latin typeface="Times New Roman"/>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PlaceHolder 1"/>
          <p:cNvSpPr>
            <a:spLocks noGrp="1" noRot="1" noChangeAspect="1"/>
          </p:cNvSpPr>
          <p:nvPr>
            <p:ph type="sldImg"/>
          </p:nvPr>
        </p:nvSpPr>
        <p:spPr>
          <a:xfrm>
            <a:off x="685800" y="1143000"/>
            <a:ext cx="5486400" cy="3086100"/>
          </a:xfrm>
          <a:prstGeom prst="rect">
            <a:avLst/>
          </a:prstGeom>
          <a:ln w="0">
            <a:noFill/>
          </a:ln>
        </p:spPr>
      </p:sp>
      <p:sp>
        <p:nvSpPr>
          <p:cNvPr id="10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4</a:t>
            </a:r>
            <a:r>
              <a:rPr lang="fa-IR" sz="1800" b="0" strike="noStrike" spc="-1">
                <a:latin typeface="Comic Sans MS"/>
                <a:cs typeface="B Kamran"/>
              </a:rPr>
              <a:t>م – </a:t>
            </a:r>
            <a:r>
              <a:rPr lang="en-US" sz="1800" b="0" strike="noStrike" spc="-1">
                <a:latin typeface="Comic Sans MS"/>
                <a:cs typeface="B Kamran"/>
              </a:rPr>
              <a:t>Already answered</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اولین </a:t>
            </a:r>
            <a:r>
              <a:rPr lang="en-US" sz="1800" b="0" strike="noStrike" spc="-1">
                <a:latin typeface="Comic Sans MS"/>
                <a:cs typeface="B Kamran"/>
              </a:rPr>
              <a:t>golden tip</a:t>
            </a:r>
            <a:r>
              <a:rPr lang="fa-IR" sz="1800" b="0" strike="noStrike" spc="-1">
                <a:latin typeface="Comic Sans MS"/>
                <a:cs typeface="B Kamran"/>
              </a:rPr>
              <a:t> که من خودم ازش کلی امتیاز دریافت کردم و بشدت امتیاز آور هم هستو شما هم میتونین بسادگی باهاش کلی امتیاز دریافت کنین!</a:t>
            </a: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بچه ها، به نظر من </a:t>
            </a:r>
            <a:r>
              <a:rPr lang="en-US" sz="1800" b="0" strike="noStrike" spc="-1">
                <a:latin typeface="Comic Sans MS"/>
                <a:ea typeface="Segoe UI"/>
              </a:rPr>
              <a:t>Stackoverflow فقط یه سایت به منظور سوال پرسیدن نیست، یه سایت فوق العاده برای یادگیری کلی چالش­های واقعی هم هست، مشکلات/سوالاتی که ممکنه تو آینده </a:t>
            </a:r>
            <a:r>
              <a:rPr lang="fa-IR" sz="1800" b="0" strike="noStrike" spc="-1">
                <a:latin typeface="Comic Sans MS"/>
                <a:ea typeface="Segoe UI"/>
              </a:rPr>
              <a:t>باهاشون مواجه بشین</a:t>
            </a:r>
            <a:r>
              <a:rPr lang="en-US" sz="1800" b="0" strike="noStrike" spc="-1">
                <a:latin typeface="Comic Sans MS"/>
                <a:ea typeface="Segoe UI"/>
              </a:rPr>
              <a:t>، تجربیات خالص و دانش برنامه­نویس­ها اونجا جمع شده بخصوص باگ هاشون، پس با خوندن سوال­ها می­تونی</a:t>
            </a:r>
            <a:r>
              <a:rPr lang="fa-IR" sz="1800" b="0" strike="noStrike" spc="-1">
                <a:latin typeface="Comic Sans MS"/>
                <a:ea typeface="Segoe UI"/>
              </a:rPr>
              <a:t>ن</a:t>
            </a:r>
            <a:r>
              <a:rPr lang="en-US" sz="1800" b="0" strike="noStrike" spc="-1">
                <a:latin typeface="Comic Sans MS"/>
                <a:ea typeface="Segoe UI"/>
              </a:rPr>
              <a:t> کلی مطلب جدید یاد بگیری</a:t>
            </a:r>
            <a:r>
              <a:rPr lang="fa-IR" sz="1800" b="0" strike="noStrike" spc="-1">
                <a:latin typeface="Comic Sans MS"/>
                <a:ea typeface="Segoe UI"/>
              </a:rPr>
              <a:t>ن</a:t>
            </a:r>
            <a:r>
              <a:rPr lang="en-US" sz="1800" b="0" strike="noStrike" spc="-1">
                <a:latin typeface="Comic Sans MS"/>
                <a:ea typeface="Segoe UI"/>
              </a:rPr>
              <a:t>، حالا برای اینکه علاوه بر یادگیری</a:t>
            </a:r>
            <a:r>
              <a:rPr lang="fa-IR" sz="1800" b="0" strike="noStrike" spc="-1">
                <a:latin typeface="Comic Sans MS"/>
                <a:ea typeface="Segoe UI"/>
              </a:rPr>
              <a:t>ن</a:t>
            </a:r>
            <a:r>
              <a:rPr lang="en-US" sz="1800" b="0" strike="noStrike" spc="-1">
                <a:latin typeface="Comic Sans MS"/>
                <a:ea typeface="Segoe UI"/>
              </a:rPr>
              <a:t>، contribute مثبت هم داشته باشیم و کلی امتیاز هم دریافت کنیم اینکارو کنین: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 سوال­هایی که جواب گرفتن رو نگاه کنین، اگر از عنوان سوال خوشتون اومد، باز می­کنین، دقیق مطالعه می­کنین، اگر واقعا برای خودتون هم جالب بود یعنی درواقع برای خودتون هم همین سوال شکل گرفت، سعی کنین جواب بقیه رو ببینین و اگر حس کردین که می­تونه جواب بهتری هم داشته باشه، تحقیق­کنین، سرچ و مطالعه کنین و حالا جواب رو از زبون خودتون با دقت بیشتر، کامل­تر و روون­تر ارائه بدین</a:t>
            </a:r>
            <a:r>
              <a:rPr lang="ar-SA" sz="1800" b="0" strike="noStrike" spc="-1">
                <a:latin typeface="Comic Sans MS"/>
                <a:cs typeface="B Kamran"/>
              </a:rPr>
              <a:t>،</a:t>
            </a:r>
            <a:endParaRPr lang="en-US" sz="1800" b="0" strike="noStrike" spc="-1">
              <a:latin typeface="Arial"/>
            </a:endParaRPr>
          </a:p>
          <a:p>
            <a:pPr algn="just" rtl="1">
              <a:lnSpc>
                <a:spcPct val="107000"/>
              </a:lnSpc>
              <a:spcBef>
                <a:spcPts val="799"/>
              </a:spcBef>
              <a:buNone/>
              <a:tabLst>
                <a:tab pos="0" algn="l"/>
              </a:tabLst>
            </a:pPr>
            <a:r>
              <a:rPr lang="en-US" sz="1800" b="0" strike="noStrike" spc="-1">
                <a:latin typeface="Comic Sans MS"/>
                <a:ea typeface="Segoe UI"/>
              </a:rPr>
              <a:t> درواقع این جواب بهتره باعث می­شه تا افراد دیگه­ای که همین مشکل رو باهاش روبرو شدن، بیان جواب شما رو بخونن و بهتر یادبگیرن و همین باعث می­شه که به جواب خوب شما upvote بدن</a:t>
            </a:r>
            <a:r>
              <a:rPr lang="ar-SA" sz="1800" b="0" strike="noStrike" spc="-1">
                <a:latin typeface="Comic Sans MS"/>
                <a:cs typeface="B Kamran"/>
              </a:rPr>
              <a:t>، به همین راحتی نتیجه یک فعالیت مثبت در جامعه رو با امتیازهای مثبت دریافت می­کنی</a:t>
            </a:r>
            <a:r>
              <a:rPr lang="fa-IR" sz="1800" b="0" strike="noStrike" spc="-1">
                <a:latin typeface="Comic Sans MS"/>
                <a:cs typeface="B Kamran"/>
              </a:rPr>
              <a:t>ن و کلی هم به دانش خودتون اضافه میشه، حالا برای اینکه مجبور نباشین هی همیشه تو استک بگردین دنبال سوال، اینکاری که بهتون میگم </a:t>
            </a:r>
            <a:r>
              <a:rPr lang="en-US" sz="1800" b="0" strike="noStrike" spc="-1">
                <a:latin typeface="Comic Sans MS"/>
                <a:ea typeface="Segoe UI"/>
              </a:rPr>
              <a:t>prctical</a:t>
            </a:r>
            <a:r>
              <a:rPr lang="fa-IR" sz="1800" b="0" strike="noStrike" spc="-1">
                <a:latin typeface="Comic Sans MS"/>
                <a:cs typeface="B Kamran"/>
              </a:rPr>
              <a:t>تره:</a:t>
            </a: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هروقت سوالی براتون پیش اومد که جوابشو تو </a:t>
            </a:r>
            <a:r>
              <a:rPr lang="en-US" sz="1800" b="0" strike="noStrike" spc="-1">
                <a:latin typeface="Comic Sans MS"/>
                <a:ea typeface="Segoe UI"/>
              </a:rPr>
              <a:t>stackoverflow خوندی</a:t>
            </a:r>
            <a:r>
              <a:rPr lang="fa-IR" sz="1800" b="0" strike="noStrike" spc="-1">
                <a:latin typeface="Comic Sans MS"/>
                <a:ea typeface="Segoe UI"/>
              </a:rPr>
              <a:t>ن</a:t>
            </a:r>
            <a:r>
              <a:rPr lang="en-US" sz="1800" b="0" strike="noStrike" spc="-1">
                <a:latin typeface="Comic Sans MS"/>
                <a:ea typeface="Segoe UI"/>
              </a:rPr>
              <a:t>، سعی کن</a:t>
            </a:r>
            <a:r>
              <a:rPr lang="fa-IR" sz="1800" b="0" strike="noStrike" spc="-1">
                <a:latin typeface="Comic Sans MS"/>
                <a:ea typeface="Segoe UI"/>
              </a:rPr>
              <a:t>ین</a:t>
            </a:r>
            <a:r>
              <a:rPr lang="en-US" sz="1800" b="0" strike="noStrike" spc="-1">
                <a:latin typeface="Comic Sans MS"/>
                <a:ea typeface="Segoe UI"/>
              </a:rPr>
              <a:t> همین رویکرد رو اجرا کنی</a:t>
            </a:r>
            <a:r>
              <a:rPr lang="fa-IR" sz="1800" b="0" strike="noStrike" spc="-1">
                <a:latin typeface="Comic Sans MS"/>
                <a:ea typeface="Segoe UI"/>
              </a:rPr>
              <a:t>ن</a:t>
            </a:r>
            <a:r>
              <a:rPr lang="en-US" sz="1800" b="0" strike="noStrike" spc="-1">
                <a:latin typeface="Comic Sans MS"/>
                <a:ea typeface="Segoe UI"/>
              </a:rPr>
              <a:t>، یه جواب بهتر و تمیز تر ارائه بدی</a:t>
            </a:r>
            <a:r>
              <a:rPr lang="fa-IR" sz="1800" b="0" strike="noStrike" spc="-1">
                <a:latin typeface="Comic Sans MS"/>
                <a:ea typeface="Segoe UI"/>
              </a:rPr>
              <a:t>ن</a:t>
            </a:r>
            <a:r>
              <a:rPr lang="en-US" sz="1800" b="0" strike="noStrike" spc="-1">
                <a:latin typeface="Comic Sans MS"/>
                <a:ea typeface="Segoe UI"/>
              </a:rPr>
              <a:t>، تا یه جورایی داکیومنت بشه همونجا تا بقیه هم که به این مشکل برخورد کردن با دیدن جواب بهتر شما، بهتر یادبگیرن و صدالبته اگر بهتر باشه بهتون upvote هم میدن! </a:t>
            </a:r>
            <a:r>
              <a:rPr lang="ar-SA" sz="1800" b="0" strike="noStrike" spc="-1">
                <a:latin typeface="Comic Sans MS"/>
                <a:cs typeface="B Kamran"/>
              </a:rPr>
              <a:t>من خودم از این روش امتیازهای زیادی دریافت کردم، مثلا تو </a:t>
            </a:r>
            <a:r>
              <a:rPr lang="fa-IR" sz="1800" b="0" strike="noStrike" spc="-1">
                <a:latin typeface="Comic Sans MS"/>
                <a:cs typeface="B Kamran"/>
              </a:rPr>
              <a:t>این </a:t>
            </a:r>
            <a:r>
              <a:rPr lang="ar-SA" sz="1800" b="0" strike="noStrike" spc="-1">
                <a:latin typeface="Comic Sans MS"/>
                <a:cs typeface="B Kamran"/>
              </a:rPr>
              <a:t>سوال که </a:t>
            </a:r>
            <a:r>
              <a:rPr lang="fa-IR" sz="1800" b="0" strike="noStrike" spc="-1">
                <a:latin typeface="Comic Sans MS"/>
                <a:cs typeface="B Kamran"/>
              </a:rPr>
              <a:t>سال </a:t>
            </a:r>
            <a:r>
              <a:rPr lang="en-US" sz="1800" b="0" strike="noStrike" spc="-1">
                <a:latin typeface="Comic Sans MS"/>
                <a:ea typeface="Segoe UI"/>
              </a:rPr>
              <a:t>2015 </a:t>
            </a:r>
            <a:r>
              <a:rPr lang="ar-SA" sz="1800" b="0" strike="noStrike" spc="-1">
                <a:latin typeface="Comic Sans MS"/>
                <a:cs typeface="B Kamran"/>
              </a:rPr>
              <a:t>پرسیده شده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یادمه وقتی که داشتم </a:t>
            </a:r>
            <a:r>
              <a:rPr lang="en-US" sz="1800" b="0" strike="noStrike" spc="-1">
                <a:latin typeface="Comic Sans MS"/>
                <a:ea typeface="Segoe UI"/>
              </a:rPr>
              <a:t>test,jest رو مطالعه می­کردم همچین سوالی هم برای خودم پیش اومده بود، سرچ کردم و رسیدم به این سوال و جواب و حس کردم میتونه جواب بهتری هم داشته باشه و </a:t>
            </a:r>
            <a:endParaRPr lang="en-US" sz="1800" b="0" strike="noStrike" spc="-1">
              <a:latin typeface="Arial"/>
            </a:endParaRPr>
          </a:p>
        </p:txBody>
      </p:sp>
      <p:sp>
        <p:nvSpPr>
          <p:cNvPr id="1094" name="PlaceHolder 3"/>
          <p:cNvSpPr>
            <a:spLocks noGrp="1"/>
          </p:cNvSpPr>
          <p:nvPr>
            <p:ph type="sldNum" idx="1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F346918-F8EB-4616-A5AE-65882CA41F2B}" type="slidenum">
              <a:rPr lang="en-US" sz="1200" b="0" strike="noStrike" spc="-1">
                <a:latin typeface="Times New Roman"/>
              </a:rPr>
              <a:t>344</a:t>
            </a:fld>
            <a:endParaRPr lang="en-US" sz="1200" b="0" strike="noStrike" spc="-1">
              <a:latin typeface="Times New Roman"/>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PlaceHolder 1"/>
          <p:cNvSpPr>
            <a:spLocks noGrp="1" noRot="1" noChangeAspect="1"/>
          </p:cNvSpPr>
          <p:nvPr>
            <p:ph type="sldImg"/>
          </p:nvPr>
        </p:nvSpPr>
        <p:spPr>
          <a:xfrm>
            <a:off x="685800" y="1143000"/>
            <a:ext cx="5486400" cy="3086100"/>
          </a:xfrm>
          <a:prstGeom prst="rect">
            <a:avLst/>
          </a:prstGeom>
          <a:ln w="0">
            <a:noFill/>
          </a:ln>
        </p:spPr>
      </p:sp>
      <p:sp>
        <p:nvSpPr>
          <p:cNvPr id="10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رفتم تحقیق کردم و مبتنی بر منبع جواب نوشتم یعنی جوابمو متکی بر سایت خود </a:t>
            </a:r>
            <a:r>
              <a:rPr lang="en-US" sz="1800" b="0" strike="noStrike" spc="-1">
                <a:latin typeface="Comic Sans MS"/>
                <a:ea typeface="Segoe UI"/>
              </a:rPr>
              <a:t>jest کردم، تا اعتبار جواب بیشتر بشه و میبینین که 76 upvote به معنی 760 امتیاز گرفته، با اونکه جواب قبلیه سال 2015 ثبت شده و جواب من سال 2020!</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بچه ها نکته </a:t>
            </a:r>
            <a:r>
              <a:rPr lang="ar-SA" sz="1800" b="0" strike="noStrike" spc="-1">
                <a:latin typeface="Comic Sans MS"/>
                <a:cs typeface="B Kamran"/>
              </a:rPr>
              <a:t>طلایی تو امتیاز گرفتن </a:t>
            </a:r>
            <a:r>
              <a:rPr lang="fa-IR" sz="1800" b="0" strike="noStrike" spc="-1">
                <a:latin typeface="Comic Sans MS"/>
                <a:cs typeface="B Kamran"/>
              </a:rPr>
              <a:t>روی جواب دوم برای این جور سوال ها </a:t>
            </a:r>
            <a:r>
              <a:rPr lang="ar-SA" sz="1800" b="0" strike="noStrike" spc="-1">
                <a:latin typeface="Comic Sans MS"/>
                <a:cs typeface="B Kamran"/>
              </a:rPr>
              <a:t>اینه که وقتی جوابی میدین، حتما سعی کنین درصورت امکان رفرنس به منبع­های جواب رو </a:t>
            </a:r>
            <a:r>
              <a:rPr lang="fa-IR" sz="1800" b="0" strike="noStrike" spc="-1">
                <a:latin typeface="Comic Sans MS"/>
                <a:cs typeface="B Kamran"/>
              </a:rPr>
              <a:t>درج کنین</a:t>
            </a:r>
            <a:r>
              <a:rPr lang="ar-SA" sz="1800" b="0" strike="noStrike" spc="-1">
                <a:latin typeface="Comic Sans MS"/>
                <a:cs typeface="B Kamran"/>
              </a:rPr>
              <a:t>، مثلا اگه جواب تو یه سوال دیگه </a:t>
            </a:r>
            <a:r>
              <a:rPr lang="en-US" sz="1800" b="0" strike="noStrike" spc="-1">
                <a:latin typeface="Comic Sans MS"/>
                <a:ea typeface="Segoe UI"/>
              </a:rPr>
              <a:t>stackoverflow هست یا از داکیومنت سایته، یا از کتاب، این رفرنس دادن بشدت تاثیر مثبت می­زاره چون خواننده رو هدایت میکنی</a:t>
            </a:r>
            <a:r>
              <a:rPr lang="fa-IR" sz="1800" b="0" strike="noStrike" spc="-1">
                <a:latin typeface="Comic Sans MS"/>
                <a:ea typeface="Segoe UI"/>
              </a:rPr>
              <a:t>ن</a:t>
            </a:r>
            <a:r>
              <a:rPr lang="en-US" sz="1800" b="0" strike="noStrike" spc="-1">
                <a:latin typeface="Comic Sans MS"/>
                <a:ea typeface="Segoe UI"/>
              </a:rPr>
              <a:t> که برای مطالعه بیشتر به کجا می­تون</a:t>
            </a:r>
            <a:r>
              <a:rPr lang="fa-IR" sz="1800" b="0" strike="noStrike" spc="-1">
                <a:latin typeface="Comic Sans MS"/>
                <a:ea typeface="Segoe UI"/>
              </a:rPr>
              <a:t>ه</a:t>
            </a:r>
            <a:r>
              <a:rPr lang="en-US" sz="1800" b="0" strike="noStrike" spc="-1">
                <a:latin typeface="Comic Sans MS"/>
                <a:ea typeface="Segoe UI"/>
              </a:rPr>
              <a:t> بر</a:t>
            </a:r>
            <a:r>
              <a:rPr lang="fa-IR" sz="1800" b="0" strike="noStrike" spc="-1">
                <a:latin typeface="Comic Sans MS"/>
                <a:ea typeface="Segoe UI"/>
              </a:rPr>
              <a:t>ه</a:t>
            </a:r>
            <a:r>
              <a:rPr lang="en-US" sz="1800" b="0" strike="noStrike" spc="-1">
                <a:latin typeface="Comic Sans MS"/>
                <a:ea typeface="Segoe UI"/>
              </a:rPr>
              <a:t> تا رشد بهتری داشته باش</a:t>
            </a:r>
            <a:r>
              <a:rPr lang="fa-IR" sz="1800" b="0" strike="noStrike" spc="-1">
                <a:latin typeface="Comic Sans MS"/>
                <a:ea typeface="Segoe UI"/>
              </a:rPr>
              <a:t>ه</a:t>
            </a:r>
            <a:r>
              <a:rPr lang="en-US" sz="1800" b="0" strike="noStrike" spc="-1">
                <a:latin typeface="Comic Sans MS"/>
                <a:ea typeface="Segoe UI"/>
              </a:rPr>
              <a:t> و مشکل</a:t>
            </a:r>
            <a:r>
              <a:rPr lang="fa-IR" sz="1800" b="0" strike="noStrike" spc="-1">
                <a:latin typeface="Comic Sans MS"/>
                <a:ea typeface="Segoe UI"/>
              </a:rPr>
              <a:t>ش</a:t>
            </a:r>
            <a:r>
              <a:rPr lang="en-US" sz="1800" b="0" strike="noStrike" spc="-1">
                <a:latin typeface="Comic Sans MS"/>
                <a:ea typeface="Segoe UI"/>
              </a:rPr>
              <a:t> رو برطرف کن</a:t>
            </a:r>
            <a:r>
              <a:rPr lang="fa-IR" sz="1800" b="0" strike="noStrike" spc="-1">
                <a:latin typeface="Comic Sans MS"/>
                <a:ea typeface="Segoe UI"/>
              </a:rPr>
              <a:t>ه</a:t>
            </a:r>
            <a:r>
              <a:rPr lang="en-US" sz="1800" b="0" strike="noStrike" spc="-1">
                <a:latin typeface="Comic Sans MS"/>
                <a:ea typeface="Segoe UI"/>
              </a:rPr>
              <a:t> و اینکه دیگه کسی که می­خونه خیالش راحته که </a:t>
            </a:r>
            <a:r>
              <a:rPr lang="fa-IR" sz="1800" b="0" strike="noStrike" spc="-1">
                <a:latin typeface="Comic Sans MS"/>
                <a:ea typeface="Segoe UI"/>
              </a:rPr>
              <a:t>شما</a:t>
            </a:r>
            <a:r>
              <a:rPr lang="en-US" sz="1800" b="0" strike="noStrike" spc="-1">
                <a:latin typeface="Comic Sans MS"/>
                <a:ea typeface="Segoe UI"/>
              </a:rPr>
              <a:t> از رو هوا</a:t>
            </a:r>
            <a:r>
              <a:rPr lang="fa-IR" sz="1800" b="0" strike="noStrike" spc="-1">
                <a:latin typeface="Comic Sans MS"/>
                <a:ea typeface="Segoe UI"/>
              </a:rPr>
              <a:t> ا</a:t>
            </a:r>
            <a:r>
              <a:rPr lang="en-US" sz="1800" b="0" strike="noStrike" spc="-1">
                <a:latin typeface="Comic Sans MS"/>
                <a:ea typeface="Segoe UI"/>
              </a:rPr>
              <a:t>ین جواب رو ننوشتی</a:t>
            </a:r>
            <a:r>
              <a:rPr lang="fa-IR" sz="1800" b="0" strike="noStrike" spc="-1">
                <a:latin typeface="Comic Sans MS"/>
                <a:ea typeface="Segoe UI"/>
              </a:rPr>
              <a:t>ن</a:t>
            </a:r>
            <a:r>
              <a:rPr lang="en-US" sz="1800" b="0" strike="noStrike" spc="-1">
                <a:latin typeface="Comic Sans MS"/>
                <a:ea typeface="Segoe UI"/>
              </a:rPr>
              <a:t> و قابل اتکا هست! البته کلا سعی کنین همیشه مبتنی بر منبع پیش برین </a:t>
            </a:r>
            <a:r>
              <a:rPr lang="fa-IR" sz="1800" b="0" strike="noStrike" spc="-1">
                <a:latin typeface="Comic Sans MS"/>
                <a:ea typeface="Segoe UI"/>
              </a:rPr>
              <a:t>تا نتیجه بهتری رو بگیرین</a:t>
            </a:r>
            <a:r>
              <a:rPr lang="en-US" sz="1800" b="0" strike="noStrike" spc="-1">
                <a:latin typeface="Comic Sans MS"/>
                <a:ea typeface="Segoe UI"/>
              </a:rPr>
              <a:t> </a:t>
            </a:r>
            <a:endParaRPr lang="fa-IR" sz="1800" b="0" strike="noStrike" spc="-1">
              <a:latin typeface="Comic Sans MS"/>
              <a:ea typeface="Segoe UI"/>
            </a:endParaRPr>
          </a:p>
        </p:txBody>
      </p:sp>
      <p:sp>
        <p:nvSpPr>
          <p:cNvPr id="1097" name="PlaceHolder 3"/>
          <p:cNvSpPr>
            <a:spLocks noGrp="1"/>
          </p:cNvSpPr>
          <p:nvPr>
            <p:ph type="sldNum" idx="1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7E204D-DE1D-4163-9B32-F50372771E50}" type="slidenum">
              <a:rPr lang="en-US" sz="1200" b="0" strike="noStrike" spc="-1">
                <a:latin typeface="Times New Roman"/>
              </a:rPr>
              <a:t>345</a:t>
            </a:fld>
            <a:endParaRPr lang="en-US" sz="1200" b="0" strike="noStrike" spc="-1">
              <a:latin typeface="Times New Roman"/>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685800" y="1143000"/>
            <a:ext cx="5486400" cy="3086100"/>
          </a:xfrm>
          <a:prstGeom prst="rect">
            <a:avLst/>
          </a:prstGeom>
          <a:ln w="0">
            <a:noFill/>
          </a:ln>
        </p:spPr>
      </p:sp>
      <p:sp>
        <p:nvSpPr>
          <p:cNvPr id="109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5</a:t>
            </a:r>
            <a:r>
              <a:rPr lang="fa-IR" sz="1800" b="0" strike="noStrike" spc="-1">
                <a:latin typeface="Comic Sans MS"/>
                <a:cs typeface="B Kamran"/>
              </a:rPr>
              <a:t>م، </a:t>
            </a:r>
            <a:r>
              <a:rPr lang="en-US" sz="1800" b="0" strike="noStrike" spc="-1">
                <a:latin typeface="Comic Sans MS"/>
                <a:cs typeface="B Kamran"/>
              </a:rPr>
              <a:t>opensource</a:t>
            </a:r>
            <a:endParaRPr lang="fa-IR" sz="1800" b="0" strike="noStrike" spc="-1">
              <a:latin typeface="Comic Sans MS"/>
              <a:cs typeface="B Kamran"/>
            </a:endParaRPr>
          </a:p>
          <a:p>
            <a:pPr marL="182880" algn="just" rtl="1">
              <a:lnSpc>
                <a:spcPct val="107000"/>
              </a:lnSpc>
              <a:spcBef>
                <a:spcPts val="799"/>
              </a:spcBef>
              <a:buNone/>
              <a:tabLst>
                <a:tab pos="0" algn="l"/>
              </a:tabLst>
            </a:pPr>
            <a:r>
              <a:rPr lang="en-US" sz="1800" b="0" strike="noStrike" spc="-1">
                <a:latin typeface="Comic Sans MS"/>
                <a:cs typeface="B Kamran"/>
              </a:rPr>
              <a:t>Golden tip</a:t>
            </a:r>
            <a:r>
              <a:rPr lang="fa-IR" sz="1800" b="0" strike="noStrike" spc="-1">
                <a:latin typeface="Comic Sans MS"/>
                <a:cs typeface="B Kamran"/>
              </a:rPr>
              <a:t> دوم که واقعا عالیه، </a:t>
            </a:r>
          </a:p>
          <a:p>
            <a:pPr marL="182880" algn="just" rtl="1">
              <a:lnSpc>
                <a:spcPct val="107000"/>
              </a:lnSpc>
              <a:spcBef>
                <a:spcPts val="799"/>
              </a:spcBef>
              <a:buNone/>
              <a:tabLst>
                <a:tab pos="0" algn="l"/>
              </a:tabLst>
            </a:pPr>
            <a:r>
              <a:rPr lang="fa-IR" sz="1800" b="0" strike="noStrike" spc="-1">
                <a:latin typeface="Comic Sans MS"/>
                <a:cs typeface="B Kamran"/>
              </a:rPr>
              <a:t>اگر دقت کرده باشین اکثر ابزارهایی که استفاده می­کنیم </a:t>
            </a:r>
            <a:r>
              <a:rPr lang="en-US" sz="1800" b="0" strike="noStrike" spc="-1">
                <a:latin typeface="Comic Sans MS"/>
                <a:ea typeface="Segoe UI"/>
              </a:rPr>
              <a:t>opensource هستن مثل reactjs, vuejs  و...</a:t>
            </a:r>
            <a:r>
              <a:rPr lang="fa-IR" sz="1800" b="0" strike="noStrike" spc="-1">
                <a:latin typeface="Comic Sans MS"/>
                <a:ea typeface="Segoe UI"/>
              </a:rPr>
              <a:t>کلی چیزهای دیگه،</a:t>
            </a:r>
            <a:r>
              <a:rPr lang="en-US" sz="1800" b="0" strike="noStrike" spc="-1">
                <a:latin typeface="Comic Sans MS"/>
                <a:ea typeface="Segoe UI"/>
              </a:rPr>
              <a:t> این یعنی چی؟ یعنی اینکه اکثر</a:t>
            </a:r>
            <a:r>
              <a:rPr lang="fa-IR" sz="1800" b="0" strike="noStrike" spc="-1">
                <a:latin typeface="Comic Sans MS"/>
                <a:ea typeface="Segoe UI"/>
              </a:rPr>
              <a:t> </a:t>
            </a:r>
            <a:r>
              <a:rPr lang="en-US" sz="1800" b="0" strike="noStrike" spc="-1">
                <a:latin typeface="Comic Sans MS"/>
                <a:ea typeface="Segoe UI"/>
              </a:rPr>
              <a:t>سوالات هم درمورد همین موارد هست و یعنی شما به منبع اصلی این ابزارها که اغلب تو همون github هست، به سادگی دسترسی دارین</a:t>
            </a:r>
            <a:endParaRPr lang="en-US" sz="1800" b="0" strike="noStrike" spc="-1">
              <a:latin typeface="Arial"/>
            </a:endParaRPr>
          </a:p>
        </p:txBody>
      </p:sp>
      <p:sp>
        <p:nvSpPr>
          <p:cNvPr id="1100" name="PlaceHolder 3"/>
          <p:cNvSpPr>
            <a:spLocks noGrp="1"/>
          </p:cNvSpPr>
          <p:nvPr>
            <p:ph type="sldNum" idx="12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FC9F25C-1B5D-4A48-BC25-ACF7E1B8F8DB}" type="slidenum">
              <a:rPr lang="en-US" sz="1200" b="0" strike="noStrike" spc="-1">
                <a:latin typeface="Times New Roman"/>
              </a:rPr>
              <a:t>346</a:t>
            </a:fld>
            <a:endParaRPr lang="en-US" sz="1200" b="0" strike="noStrike" spc="-1">
              <a:latin typeface="Times New Roman"/>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PlaceHolder 1"/>
          <p:cNvSpPr>
            <a:spLocks noGrp="1" noRot="1" noChangeAspect="1"/>
          </p:cNvSpPr>
          <p:nvPr>
            <p:ph type="sldImg"/>
          </p:nvPr>
        </p:nvSpPr>
        <p:spPr>
          <a:xfrm>
            <a:off x="685800" y="1143000"/>
            <a:ext cx="5486400" cy="3086100"/>
          </a:xfrm>
          <a:prstGeom prst="rect">
            <a:avLst/>
          </a:prstGeom>
          <a:ln w="0">
            <a:noFill/>
          </a:ln>
        </p:spPr>
      </p:sp>
      <p:sp>
        <p:nvSpPr>
          <p:cNvPr id="11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گیت­هاب هم یه قسمتی داره به اسم</a:t>
            </a:r>
            <a:r>
              <a:rPr lang="en-US" sz="1800" b="0" strike="noStrike" spc="-1">
                <a:latin typeface="Comic Sans MS"/>
                <a:ea typeface="Segoe UI"/>
              </a:rPr>
              <a:t> releases و  issues که شما از قسمت releases می­تونین ببینین چه تغییراتی رخ داده تو هر نسخه و از قسمت issues هم می­تونین همون سوال رو پیدا کنین یا اصلا همونجا بپرسین و جواب بگیرین و بیارین تو Stackoverflow جواب بدین و لینک بدین به همون issue یا release change list</a:t>
            </a:r>
            <a:r>
              <a:rPr lang="fa-IR" sz="1800" b="0" strike="noStrike" spc="-1">
                <a:latin typeface="Comic Sans MS"/>
                <a:cs typeface="B Kamran"/>
              </a:rPr>
              <a:t>، به همین سادگی شما بهترین جواب رو ارائه می­دین و به بقیه هم این روش رو یاد می­دین! من خودمم از این روش هم کلی امتیاز دریافت کردم، ادامه رو ببین:</a:t>
            </a:r>
            <a:endParaRPr lang="en-US" sz="1800" b="0" strike="noStrike" spc="-1">
              <a:latin typeface="Arial"/>
            </a:endParaRPr>
          </a:p>
        </p:txBody>
      </p:sp>
      <p:sp>
        <p:nvSpPr>
          <p:cNvPr id="1103" name="PlaceHolder 3"/>
          <p:cNvSpPr>
            <a:spLocks noGrp="1"/>
          </p:cNvSpPr>
          <p:nvPr>
            <p:ph type="sldNum" idx="1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A9A35A1-4B3C-4437-8932-937E317C5756}" type="slidenum">
              <a:rPr lang="en-US" sz="1200" b="0" strike="noStrike" spc="-1">
                <a:latin typeface="Times New Roman"/>
              </a:rPr>
              <a:t>347</a:t>
            </a:fld>
            <a:endParaRPr lang="en-US" sz="1200" b="0" strike="noStrike" spc="-1">
              <a:latin typeface="Times New Roman"/>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PlaceHolder 1"/>
          <p:cNvSpPr>
            <a:spLocks noGrp="1" noRot="1" noChangeAspect="1"/>
          </p:cNvSpPr>
          <p:nvPr>
            <p:ph type="sldImg"/>
          </p:nvPr>
        </p:nvSpPr>
        <p:spPr>
          <a:xfrm>
            <a:off x="685800" y="1143000"/>
            <a:ext cx="5486400" cy="3086100"/>
          </a:xfrm>
          <a:prstGeom prst="rect">
            <a:avLst/>
          </a:prstGeom>
          <a:ln w="0">
            <a:noFill/>
          </a:ln>
        </p:spPr>
      </p:sp>
      <p:sp>
        <p:nvSpPr>
          <p:cNvPr id="110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اگه با </a:t>
            </a:r>
            <a:r>
              <a:rPr lang="en-US" sz="1800" b="0" strike="noStrike" spc="-1">
                <a:latin typeface="Comic Sans MS"/>
                <a:ea typeface="Segoe UI"/>
              </a:rPr>
              <a:t>Sass و تنظیم webpack به صورت دستی  کار کرده باشی</a:t>
            </a:r>
            <a:r>
              <a:rPr lang="fa-IR" sz="1800" b="0" strike="noStrike" spc="-1">
                <a:latin typeface="Comic Sans MS"/>
                <a:ea typeface="Segoe UI"/>
              </a:rPr>
              <a:t>ن</a:t>
            </a:r>
            <a:r>
              <a:rPr lang="en-US" sz="1800" b="0" strike="noStrike" spc="-1">
                <a:latin typeface="Comic Sans MS"/>
                <a:ea typeface="Segoe UI"/>
              </a:rPr>
              <a:t>، حتما تو آپدیت نسخه­هاش به این مشکل برخوردی</a:t>
            </a:r>
            <a:r>
              <a:rPr lang="fa-IR" sz="1800" b="0" strike="noStrike" spc="-1">
                <a:latin typeface="Comic Sans MS"/>
                <a:ea typeface="Segoe UI"/>
              </a:rPr>
              <a:t>ن</a:t>
            </a:r>
            <a:r>
              <a:rPr lang="en-US" sz="1800" b="0" strike="noStrike" spc="-1">
                <a:latin typeface="Comic Sans MS"/>
                <a:ea typeface="Segoe UI"/>
              </a:rPr>
              <a:t> </a:t>
            </a:r>
            <a:r>
              <a:rPr lang="fa-IR" sz="1800" b="0" strike="noStrike" spc="-1">
                <a:latin typeface="Comic Sans MS"/>
                <a:ea typeface="Segoe UI"/>
              </a:rPr>
              <a:t>که </a:t>
            </a:r>
            <a:r>
              <a:rPr lang="en-US" sz="1800" b="0" strike="noStrike" spc="-1">
                <a:latin typeface="Comic Sans MS"/>
                <a:ea typeface="Segoe UI"/>
              </a:rPr>
              <a:t>خیلی اذیت کننده است، اومدم تو Stackoverflow این سوال رو پیدا کردم دیدم که هرکسی یه جوابی داده ولی هیچ کدوم راه حل مشکل من نبود!</a:t>
            </a:r>
            <a:endParaRPr lang="en-US" sz="1800" b="0" strike="noStrike" spc="-1">
              <a:latin typeface="Arial"/>
            </a:endParaRPr>
          </a:p>
        </p:txBody>
      </p:sp>
      <p:sp>
        <p:nvSpPr>
          <p:cNvPr id="1106" name="PlaceHolder 3"/>
          <p:cNvSpPr>
            <a:spLocks noGrp="1"/>
          </p:cNvSpPr>
          <p:nvPr>
            <p:ph type="sldNum" idx="12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526814-30AD-45A1-8F00-DD2113F563FA}" type="slidenum">
              <a:rPr lang="en-US" sz="1200" b="0" strike="noStrike" spc="-1">
                <a:latin typeface="Times New Roman"/>
              </a:rPr>
              <a:t>348</a:t>
            </a:fld>
            <a:endParaRPr lang="en-US" sz="1200" b="0" strike="noStrike" spc="-1">
              <a:latin typeface="Times New Roman"/>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PlaceHolder 1"/>
          <p:cNvSpPr>
            <a:spLocks noGrp="1" noRot="1" noChangeAspect="1"/>
          </p:cNvSpPr>
          <p:nvPr>
            <p:ph type="sldImg"/>
          </p:nvPr>
        </p:nvSpPr>
        <p:spPr>
          <a:xfrm>
            <a:off x="685800" y="1143000"/>
            <a:ext cx="5486400" cy="3086100"/>
          </a:xfrm>
          <a:prstGeom prst="rect">
            <a:avLst/>
          </a:prstGeom>
          <a:ln w="0">
            <a:noFill/>
          </a:ln>
        </p:spPr>
      </p:sp>
      <p:sp>
        <p:nvSpPr>
          <p:cNvPr id="11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مثلا یکی از جواب ها که امتیاز بالایی هم داشت این بود که بجای رفع مشکل درواقع داشت صورت مساله رو حذف میکرد! میگفت آپدیت نکن و </a:t>
            </a:r>
            <a:r>
              <a:rPr lang="en-US" sz="1800" b="0" strike="noStrike" spc="-1">
                <a:latin typeface="Comic Sans MS"/>
                <a:ea typeface="Segoe UI"/>
              </a:rPr>
              <a:t>downgrade کن به نسخه قبلی که مشکل </a:t>
            </a:r>
            <a:r>
              <a:rPr lang="fa-IR" sz="1800" b="0" strike="noStrike" spc="-1">
                <a:latin typeface="Comic Sans MS"/>
                <a:ea typeface="Segoe UI"/>
              </a:rPr>
              <a:t>حل شه</a:t>
            </a:r>
            <a:r>
              <a:rPr lang="en-US" sz="1800" b="0" strike="noStrike" spc="-1">
                <a:latin typeface="Comic Sans MS"/>
                <a:ea typeface="Segoe UI"/>
              </a:rPr>
              <a:t>!</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Comic Sans MS"/>
                <a:cs typeface="B Kamran"/>
              </a:rPr>
              <a:t>اما من مثل این کامنت خیلی این جواب رو نپسندیدم که صورت مساله رو حذف کنم! </a:t>
            </a:r>
            <a:endParaRPr lang="en-US" sz="1800" b="0" strike="noStrike" spc="-1">
              <a:latin typeface="Arial"/>
            </a:endParaRPr>
          </a:p>
        </p:txBody>
      </p:sp>
      <p:sp>
        <p:nvSpPr>
          <p:cNvPr id="1109" name="PlaceHolder 3"/>
          <p:cNvSpPr>
            <a:spLocks noGrp="1"/>
          </p:cNvSpPr>
          <p:nvPr>
            <p:ph type="sldNum" idx="1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5FD80C3-5800-4B7C-B164-D37A6CAB7ECA}" type="slidenum">
              <a:rPr lang="en-US" sz="1200" b="0" strike="noStrike" spc="-1">
                <a:latin typeface="Times New Roman"/>
              </a:rPr>
              <a:t>349</a:t>
            </a:fld>
            <a:endParaRPr lang="en-US"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But you probably have a question that "is there a need to learn it"? and can’t We go like telegram groups and ask our questions!</a:t>
            </a:r>
            <a:endParaRPr lang="fa-IR" sz="1200" b="0" strike="noStrike" spc="-1" dirty="0">
              <a:latin typeface="Arial"/>
            </a:endParaRPr>
          </a:p>
          <a:p>
            <a:pPr marL="216000" indent="-216000" algn="l" rtl="0">
              <a:lnSpc>
                <a:spcPct val="100000"/>
              </a:lnSpc>
              <a:buNone/>
            </a:pPr>
            <a:endParaRPr lang="en-US" sz="1200" b="0" strike="noStrike" spc="-1" dirty="0">
              <a:latin typeface="Arial"/>
            </a:endParaRPr>
          </a:p>
          <a:p>
            <a:pPr marL="216000" indent="-216000" algn="l" rtl="0">
              <a:lnSpc>
                <a:spcPct val="100000"/>
              </a:lnSpc>
              <a:buNone/>
            </a:pPr>
            <a:r>
              <a:rPr lang="en-US" sz="1200" b="0" strike="noStrike" spc="-1" dirty="0">
                <a:latin typeface="Arial"/>
              </a:rPr>
              <a:t>Aha! There is a difference here that made make this site durable and efficient for years.</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35</a:t>
            </a:fld>
            <a:endParaRPr lang="en-US" sz="1200" b="0" strike="noStrike" spc="-1">
              <a:latin typeface="Times New Roman"/>
            </a:endParaRPr>
          </a:p>
        </p:txBody>
      </p:sp>
    </p:spTree>
    <p:extLst>
      <p:ext uri="{BB962C8B-B14F-4D97-AF65-F5344CB8AC3E}">
        <p14:creationId xmlns:p14="http://schemas.microsoft.com/office/powerpoint/2010/main" val="1390995386"/>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PlaceHolder 1"/>
          <p:cNvSpPr>
            <a:spLocks noGrp="1" noRot="1" noChangeAspect="1"/>
          </p:cNvSpPr>
          <p:nvPr>
            <p:ph type="sldImg"/>
          </p:nvPr>
        </p:nvSpPr>
        <p:spPr>
          <a:xfrm>
            <a:off x="685800" y="1143000"/>
            <a:ext cx="5486400" cy="3086100"/>
          </a:xfrm>
          <a:prstGeom prst="rect">
            <a:avLst/>
          </a:prstGeom>
          <a:ln w="0">
            <a:noFill/>
          </a:ln>
        </p:spPr>
      </p:sp>
      <p:sp>
        <p:nvSpPr>
          <p:cNvPr id="11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چون </a:t>
            </a:r>
            <a:r>
              <a:rPr lang="en-US" sz="1800" b="0" strike="noStrike" spc="-1">
                <a:latin typeface="Comic Sans MS"/>
                <a:ea typeface="Segoe UI"/>
              </a:rPr>
              <a:t>sassloader </a:t>
            </a:r>
            <a:r>
              <a:rPr lang="fa-IR" sz="1800" b="0" strike="noStrike" spc="-1">
                <a:latin typeface="Comic Sans MS"/>
                <a:ea typeface="Segoe UI"/>
              </a:rPr>
              <a:t>هم زود به زود </a:t>
            </a:r>
            <a:r>
              <a:rPr lang="en-US" sz="1800" b="0" strike="noStrike" spc="-1">
                <a:latin typeface="Comic Sans MS"/>
                <a:ea typeface="Segoe UI"/>
              </a:rPr>
              <a:t>آپدیت میده و معمولا وقتی که آپدیتی انجام میدین  و کد از کار میوفته، یعنی اینکه آپدیت از نوع major بوده و یک breaking change داشته، برای همین طبق روشی که براتون توضیح دادم رفتم به بخش releases این Sass loader</a:t>
            </a:r>
            <a:r>
              <a:rPr lang="fa-IR" sz="1800" b="0" strike="noStrike" spc="-1">
                <a:latin typeface="Comic Sans MS"/>
                <a:cs typeface="B Kamran"/>
              </a:rPr>
              <a:t>، تا ببینم چه تغییراتی رو ایجاد کردن و من سعی کنم اون تغییرات رو اعمال کنم تا کدم دوباره کار کنه! میبنین که اینجا خیلی تمیز نوشته چه تغییراتی تو هر نسخه ایجاد شده، مثلا اینجا اگر توی تنظیمات وبپکتون تو نسخه </a:t>
            </a:r>
            <a:r>
              <a:rPr lang="en-US" sz="1800" b="0" strike="noStrike" spc="-1">
                <a:latin typeface="Comic Sans MS"/>
                <a:ea typeface="Segoe UI"/>
              </a:rPr>
              <a:t>7sass از آپشن data استفاده کرده باشین وقتی آپدیت کردین به نسخه 8 باید اینو تغییر بدین به prepednData</a:t>
            </a:r>
            <a:r>
              <a:rPr lang="fa-IR" sz="1800" b="0" strike="noStrike" spc="-1">
                <a:latin typeface="Comic Sans MS"/>
                <a:cs typeface="B Kamran"/>
              </a:rPr>
              <a:t>، و اگر از نسخه </a:t>
            </a:r>
            <a:r>
              <a:rPr lang="en-US" sz="1800" b="0" strike="noStrike" spc="-1">
                <a:latin typeface="Comic Sans MS"/>
                <a:ea typeface="Segoe UI"/>
              </a:rPr>
              <a:t>8 به نسخه 9 آپدیت کرده باشین باید تغییر بدین به additionalData! </a:t>
            </a:r>
            <a:endParaRPr lang="fa-IR" sz="1800" b="0" strike="noStrike" spc="-1">
              <a:latin typeface="Comic Sans MS"/>
              <a:ea typeface="Segoe UI"/>
            </a:endParaRPr>
          </a:p>
          <a:p>
            <a:pPr marL="182880" algn="just" rtl="1">
              <a:lnSpc>
                <a:spcPct val="107000"/>
              </a:lnSpc>
              <a:spcBef>
                <a:spcPts val="799"/>
              </a:spcBef>
              <a:buNone/>
              <a:tabLst>
                <a:tab pos="0" algn="l"/>
              </a:tabLst>
            </a:pPr>
            <a:r>
              <a:rPr lang="fa-IR" sz="1800" b="0" strike="noStrike" spc="-1">
                <a:latin typeface="Comic Sans MS"/>
              </a:rPr>
              <a:t>همین با همین تغییراتی که اینجا بیان شده و اصلاحش توی کد خودتون، اون مشکلات برطرف میشه</a:t>
            </a:r>
            <a:endParaRPr lang="en-US" sz="1800" b="0" strike="noStrike" spc="-1">
              <a:latin typeface="Arial"/>
            </a:endParaRPr>
          </a:p>
        </p:txBody>
      </p:sp>
      <p:sp>
        <p:nvSpPr>
          <p:cNvPr id="1112" name="PlaceHolder 3"/>
          <p:cNvSpPr>
            <a:spLocks noGrp="1"/>
          </p:cNvSpPr>
          <p:nvPr>
            <p:ph type="sldNum" idx="13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A286F-132C-4D35-9326-6B17AB8D7E03}" type="slidenum">
              <a:rPr lang="en-US" sz="1200" b="0" strike="noStrike" spc="-1">
                <a:latin typeface="Times New Roman"/>
              </a:rPr>
              <a:t>350</a:t>
            </a:fld>
            <a:endParaRPr lang="en-US" sz="1200" b="0" strike="noStrike" spc="-1">
              <a:latin typeface="Times New Roman"/>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PlaceHolder 1"/>
          <p:cNvSpPr>
            <a:spLocks noGrp="1" noRot="1" noChangeAspect="1"/>
          </p:cNvSpPr>
          <p:nvPr>
            <p:ph type="sldImg"/>
          </p:nvPr>
        </p:nvSpPr>
        <p:spPr>
          <a:xfrm>
            <a:off x="685800" y="1143000"/>
            <a:ext cx="5486400" cy="3086100"/>
          </a:xfrm>
          <a:prstGeom prst="rect">
            <a:avLst/>
          </a:prstGeom>
          <a:ln w="0">
            <a:noFill/>
          </a:ln>
        </p:spPr>
      </p:sp>
      <p:sp>
        <p:nvSpPr>
          <p:cNvPr id="11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دیدین که خیلی راحت بهترین و دقیق­ترین و کامل­ترین جواب دنیا رو دقیقا از منبعش یادگرفتم و رفتم همین جواب­ها رو طبق روش همیشگی با ذکر منبع تو جواب تو </a:t>
            </a:r>
            <a:r>
              <a:rPr lang="en-US" sz="1800" b="0" strike="noStrike" spc="-1">
                <a:latin typeface="Comic Sans MS"/>
                <a:ea typeface="Segoe UI"/>
              </a:rPr>
              <a:t>Stackoverflow ارائه کردم که 40</a:t>
            </a:r>
            <a:r>
              <a:rPr lang="fa-IR" sz="1800" b="0" strike="noStrike" spc="-1">
                <a:latin typeface="Comic Sans MS"/>
                <a:cs typeface="B Kamran"/>
              </a:rPr>
              <a:t>تا </a:t>
            </a:r>
            <a:r>
              <a:rPr lang="en-US" sz="1800" b="0" strike="noStrike" spc="-1">
                <a:latin typeface="Comic Sans MS"/>
                <a:ea typeface="Segoe UI"/>
              </a:rPr>
              <a:t>Upvote یعنی 400 </a:t>
            </a:r>
            <a:r>
              <a:rPr lang="fa-IR" sz="1800" b="0" strike="noStrike" spc="-1">
                <a:latin typeface="Comic Sans MS"/>
                <a:ea typeface="Segoe UI"/>
              </a:rPr>
              <a:t>   </a:t>
            </a:r>
            <a:r>
              <a:rPr lang="en-US" sz="1800" b="0" strike="noStrike" spc="-1">
                <a:latin typeface="Comic Sans MS"/>
                <a:ea typeface="Segoe UI"/>
              </a:rPr>
              <a:t>امتیاز گرفتم! </a:t>
            </a:r>
            <a:r>
              <a:rPr lang="fa-IR" sz="1800" b="0" strike="noStrike" spc="-1">
                <a:latin typeface="Comic Sans MS"/>
                <a:ea typeface="Segoe UI"/>
              </a:rPr>
              <a:t> به همین سادگی میتونین با کمک منابع هم مشکلات خودتون رو رفع کنین و هم به بقیه کمک کنین و هم کلی امتیاز دریافت کنین که درواقع اعتبار شما به عنوان یک فرد حرفه ای محسوب میشه</a:t>
            </a:r>
            <a:endParaRPr lang="en-US" sz="1800" b="0" strike="noStrike" spc="-1">
              <a:latin typeface="Arial"/>
            </a:endParaRPr>
          </a:p>
        </p:txBody>
      </p:sp>
      <p:sp>
        <p:nvSpPr>
          <p:cNvPr id="1115" name="PlaceHolder 3"/>
          <p:cNvSpPr>
            <a:spLocks noGrp="1"/>
          </p:cNvSpPr>
          <p:nvPr>
            <p:ph type="sldNum" idx="1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E8E0B94-3550-4176-BA4A-BE0703E0CED6}" type="slidenum">
              <a:rPr lang="en-US" sz="1200" b="0" strike="noStrike" spc="-1">
                <a:latin typeface="Times New Roman"/>
              </a:rPr>
              <a:t>351</a:t>
            </a:fld>
            <a:endParaRPr lang="en-US" sz="1200" b="0" strike="noStrike" spc="-1">
              <a:latin typeface="Times New Roman"/>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ceHolder 1"/>
          <p:cNvSpPr>
            <a:spLocks noGrp="1" noRot="1" noChangeAspect="1"/>
          </p:cNvSpPr>
          <p:nvPr>
            <p:ph type="sldImg"/>
          </p:nvPr>
        </p:nvSpPr>
        <p:spPr>
          <a:xfrm>
            <a:off x="685800" y="1143000"/>
            <a:ext cx="5486400" cy="3086100"/>
          </a:xfrm>
          <a:prstGeom prst="rect">
            <a:avLst/>
          </a:prstGeom>
          <a:ln w="0">
            <a:noFill/>
          </a:ln>
        </p:spPr>
      </p:sp>
      <p:sp>
        <p:nvSpPr>
          <p:cNvPr id="11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 حالا به یه نمونه دیگه دقت کنین، درواقع اینجا بود که این روش جالب رو یادگرفتم، سوالی پرسیده بودم که </a:t>
            </a:r>
            <a:r>
              <a:rPr lang="fa-IR" sz="1800" b="0" strike="noStrike" spc="-1">
                <a:latin typeface="Comic Sans MS"/>
                <a:cs typeface="B Kamran"/>
              </a:rPr>
              <a:t>جوابش خیلی برام جالب بود، درواقع چندتا نکته جالب داشت،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اولی این که</a:t>
            </a:r>
            <a:r>
              <a:rPr lang="en-US" sz="1800" b="0" strike="noStrike" spc="-1">
                <a:latin typeface="Comic Sans MS"/>
                <a:cs typeface="B Kamran"/>
              </a:rPr>
              <a:t> </a:t>
            </a:r>
            <a:r>
              <a:rPr lang="fa-IR" sz="1800" b="0" strike="noStrike" spc="-1">
                <a:latin typeface="Comic Sans MS"/>
                <a:cs typeface="B Kamran"/>
              </a:rPr>
              <a:t> جناب </a:t>
            </a:r>
            <a:r>
              <a:rPr lang="en-US" sz="1800" b="0" strike="noStrike" spc="-1">
                <a:latin typeface="Comic Sans MS"/>
                <a:cs typeface="B Kamran"/>
              </a:rPr>
              <a:t>roland</a:t>
            </a:r>
            <a:r>
              <a:rPr lang="fa-IR" sz="1800" b="0" strike="noStrike" spc="-1">
                <a:latin typeface="Comic Sans MS"/>
                <a:cs typeface="B Kamran"/>
              </a:rPr>
              <a:t>، محبت کرد و سوالمو ویرایش کردن تا بهتر بشه،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دومیش اینکه علاوه بر جواب خوبی که با فرمت مناسب با بکارگیری </a:t>
            </a:r>
            <a:r>
              <a:rPr lang="en-US" sz="1800" b="0" strike="noStrike" spc="-1">
                <a:latin typeface="Comic Sans MS"/>
                <a:cs typeface="B Kamran"/>
              </a:rPr>
              <a:t>markdown</a:t>
            </a:r>
            <a:r>
              <a:rPr lang="fa-IR" sz="1800" b="0" strike="noStrike" spc="-1">
                <a:latin typeface="Comic Sans MS"/>
                <a:cs typeface="B Kamran"/>
              </a:rPr>
              <a:t> ارائه داد،</a:t>
            </a:r>
            <a:r>
              <a:rPr lang="en-US" sz="1800" b="0" strike="noStrike" spc="-1">
                <a:latin typeface="Comic Sans MS"/>
                <a:ea typeface="Segoe UI"/>
              </a:rPr>
              <a:t>یک لینک Live Example</a:t>
            </a:r>
            <a:r>
              <a:rPr lang="fa-IR" sz="1800" b="0" strike="noStrike" spc="-1">
                <a:latin typeface="Comic Sans MS"/>
                <a:ea typeface="Segoe UI"/>
              </a:rPr>
              <a:t> </a:t>
            </a:r>
            <a:r>
              <a:rPr lang="en-US" sz="1800" b="0" strike="noStrike" spc="-1">
                <a:latin typeface="Comic Sans MS"/>
                <a:ea typeface="Segoe UI"/>
              </a:rPr>
              <a:t>توی codesandbox برای تست و یادگیری </a:t>
            </a:r>
            <a:r>
              <a:rPr lang="fa-IR" sz="1800" b="0" strike="noStrike" spc="-1">
                <a:latin typeface="Comic Sans MS"/>
                <a:cs typeface="B Kamran"/>
              </a:rPr>
              <a:t>بهتر </a:t>
            </a:r>
            <a:r>
              <a:rPr lang="fa-IR" sz="1800" b="0" strike="noStrike" spc="-1">
                <a:latin typeface="Comic Sans MS"/>
                <a:ea typeface="Segoe UI"/>
              </a:rPr>
              <a:t>هم قرار داد </a:t>
            </a:r>
            <a:r>
              <a:rPr lang="fa-IR" sz="1800" b="0" strike="noStrike" spc="-1">
                <a:latin typeface="Comic Sans MS"/>
                <a:cs typeface="B Kamran"/>
              </a:rPr>
              <a:t>،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و سومی و مهمتر از همه اینکه یک لینک از گیت هاب قرار داد که این از همه برام جالب تر بود،  بازش کردم </a:t>
            </a:r>
            <a:endParaRPr lang="en-US" sz="1800" b="0" strike="noStrike" spc="-1">
              <a:latin typeface="Arial"/>
            </a:endParaRPr>
          </a:p>
        </p:txBody>
      </p:sp>
      <p:sp>
        <p:nvSpPr>
          <p:cNvPr id="1118" name="PlaceHolder 3"/>
          <p:cNvSpPr>
            <a:spLocks noGrp="1"/>
          </p:cNvSpPr>
          <p:nvPr>
            <p:ph type="sldNum" idx="1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4D5FD6-CE3C-4706-B0B2-A43EC190AE6E}" type="slidenum">
              <a:rPr lang="en-US" sz="1200" b="0" strike="noStrike" spc="-1">
                <a:latin typeface="Times New Roman"/>
              </a:rPr>
              <a:t>352</a:t>
            </a:fld>
            <a:endParaRPr lang="en-US" sz="1200" b="0" strike="noStrike" spc="-1">
              <a:latin typeface="Times New Roman"/>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ceHolder 1"/>
          <p:cNvSpPr>
            <a:spLocks noGrp="1" noRot="1" noChangeAspect="1"/>
          </p:cNvSpPr>
          <p:nvPr>
            <p:ph type="sldImg"/>
          </p:nvPr>
        </p:nvSpPr>
        <p:spPr>
          <a:xfrm>
            <a:off x="685800" y="1143000"/>
            <a:ext cx="5486400" cy="3086100"/>
          </a:xfrm>
          <a:prstGeom prst="rect">
            <a:avLst/>
          </a:prstGeom>
          <a:ln w="0">
            <a:noFill/>
          </a:ln>
        </p:spPr>
      </p:sp>
      <p:sp>
        <p:nvSpPr>
          <p:cNvPr id="11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اینجا بود که دیدم اااه چه حرکت حرفه ای و جالبی، سوال رو با زبون خودش توی بخش</a:t>
            </a:r>
            <a:r>
              <a:rPr lang="en-US" sz="1800" b="0" strike="noStrike" spc="-1">
                <a:latin typeface="Comic Sans MS"/>
                <a:ea typeface="Segoe UI"/>
              </a:rPr>
              <a:t> issues</a:t>
            </a:r>
            <a:r>
              <a:rPr lang="fa-IR" sz="1800" b="0" strike="noStrike" spc="-1">
                <a:latin typeface="Comic Sans MS"/>
                <a:ea typeface="Segoe UI"/>
              </a:rPr>
              <a:t> ابزار مورد نظر یعنی همون </a:t>
            </a:r>
            <a:r>
              <a:rPr lang="en-US" sz="1800" b="0" strike="noStrike" spc="-1">
                <a:latin typeface="Comic Sans MS"/>
                <a:ea typeface="Segoe UI"/>
              </a:rPr>
              <a:t>vuejs</a:t>
            </a:r>
            <a:r>
              <a:rPr lang="fa-IR" sz="1800" b="0" strike="noStrike" spc="-1">
                <a:latin typeface="Comic Sans MS"/>
                <a:ea typeface="Segoe UI"/>
              </a:rPr>
              <a:t> پرسید و جوابشو آورد توی </a:t>
            </a:r>
            <a:r>
              <a:rPr lang="en-US" sz="1800" b="0" strike="noStrike" spc="-1">
                <a:latin typeface="Comic Sans MS"/>
                <a:ea typeface="Segoe UI"/>
              </a:rPr>
              <a:t>Stackoverflow</a:t>
            </a:r>
            <a:r>
              <a:rPr lang="fa-IR" sz="1800" b="0" strike="noStrike" spc="-1">
                <a:latin typeface="Comic Sans MS"/>
                <a:ea typeface="Segoe UI"/>
              </a:rPr>
              <a:t> ارائه داد...</a:t>
            </a:r>
          </a:p>
          <a:p>
            <a:pPr algn="just" rtl="1">
              <a:lnSpc>
                <a:spcPct val="107000"/>
              </a:lnSpc>
              <a:spcBef>
                <a:spcPts val="799"/>
              </a:spcBef>
              <a:buNone/>
              <a:tabLst>
                <a:tab pos="0" algn="l"/>
              </a:tabLst>
            </a:pPr>
            <a:r>
              <a:rPr lang="fa-IR" sz="1800" b="0" strike="noStrike" spc="-1">
                <a:latin typeface="Comic Sans MS"/>
              </a:rPr>
              <a:t>درواقع این جا بود که من این روش رو یادگرفتم و خیلی هم لذت بردم از کارش👌</a:t>
            </a:r>
            <a:endParaRPr lang="en-US" sz="1800" b="0" strike="noStrike" spc="-1">
              <a:latin typeface="Arial"/>
            </a:endParaRPr>
          </a:p>
        </p:txBody>
      </p:sp>
      <p:sp>
        <p:nvSpPr>
          <p:cNvPr id="1118" name="PlaceHolder 3"/>
          <p:cNvSpPr>
            <a:spLocks noGrp="1"/>
          </p:cNvSpPr>
          <p:nvPr>
            <p:ph type="sldNum" idx="1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4D5FD6-CE3C-4706-B0B2-A43EC190AE6E}" type="slidenum">
              <a:rPr lang="en-US" sz="1200" b="0" strike="noStrike" spc="-1">
                <a:latin typeface="Times New Roman"/>
              </a:rPr>
              <a:t>353</a:t>
            </a:fld>
            <a:endParaRPr lang="en-US" sz="1200" b="0" strike="noStrike" spc="-1">
              <a:latin typeface="Times New Roman"/>
            </a:endParaRPr>
          </a:p>
        </p:txBody>
      </p:sp>
    </p:spTree>
    <p:extLst>
      <p:ext uri="{BB962C8B-B14F-4D97-AF65-F5344CB8AC3E}">
        <p14:creationId xmlns:p14="http://schemas.microsoft.com/office/powerpoint/2010/main" val="402256377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PlaceHolder 1"/>
          <p:cNvSpPr>
            <a:spLocks noGrp="1" noRot="1" noChangeAspect="1"/>
          </p:cNvSpPr>
          <p:nvPr>
            <p:ph type="sldImg"/>
          </p:nvPr>
        </p:nvSpPr>
        <p:spPr>
          <a:xfrm>
            <a:off x="685800" y="1143000"/>
            <a:ext cx="5486400" cy="3086100"/>
          </a:xfrm>
          <a:prstGeom prst="rect">
            <a:avLst/>
          </a:prstGeom>
          <a:ln w="0">
            <a:noFill/>
          </a:ln>
        </p:spPr>
      </p:sp>
      <p:sp>
        <p:nvSpPr>
          <p:cNvPr id="112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6م، سوال حرفه ای با کمک </a:t>
            </a:r>
            <a:r>
              <a:rPr lang="en-US" sz="1800" b="0" strike="noStrike" spc="-1">
                <a:latin typeface="Comic Sans MS"/>
                <a:cs typeface="B Kamran"/>
              </a:rPr>
              <a:t>Reprex</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توی قسمت قبل دیدین که من توی سوالم از عکس کد استفاده کرده بودم، هرچند که بعدا اصلاحش کردم اما خداروشکر کسی </a:t>
            </a:r>
            <a:r>
              <a:rPr lang="en-US" sz="1800" b="0" strike="noStrike" spc="-1">
                <a:latin typeface="Comic Sans MS"/>
                <a:cs typeface="B Kamran"/>
              </a:rPr>
              <a:t>downvote</a:t>
            </a:r>
            <a:r>
              <a:rPr lang="fa-IR" sz="1800" b="0" strike="noStrike" spc="-1">
                <a:latin typeface="Comic Sans MS"/>
                <a:cs typeface="B Kamran"/>
              </a:rPr>
              <a:t>ی نداد، چون </a:t>
            </a:r>
            <a:r>
              <a:rPr lang="en-US" sz="1800" b="0" strike="noStrike" spc="-1">
                <a:latin typeface="Comic Sans MS"/>
                <a:ea typeface="Segoe UI"/>
              </a:rPr>
              <a:t>Stackoverflow </a:t>
            </a:r>
            <a:r>
              <a:rPr lang="fa-IR" sz="1800" b="0" strike="noStrike" spc="-1">
                <a:latin typeface="Comic Sans MS"/>
                <a:ea typeface="Segoe UI"/>
              </a:rPr>
              <a:t> </a:t>
            </a:r>
            <a:r>
              <a:rPr lang="en-US" sz="1800" b="0" strike="noStrike" spc="-1">
                <a:latin typeface="Comic Sans MS"/>
                <a:ea typeface="Segoe UI"/>
              </a:rPr>
              <a:t>پیشنهاداتی داره و کاربرانش هم طبق اون پیشنهادات عمل میکنن یعنی با upvote/downvote/closeVote عمل امربه معروف و نهی از منکر رو انجام میدن، بنابراین ممکن هست وقتی عکس کد </a:t>
            </a:r>
            <a:r>
              <a:rPr lang="fa-IR" sz="1800" b="0" strike="noStrike" spc="-1">
                <a:latin typeface="Comic Sans MS"/>
                <a:ea typeface="Segoe UI"/>
              </a:rPr>
              <a:t>یا عکس خطا </a:t>
            </a:r>
            <a:r>
              <a:rPr lang="en-US" sz="1800" b="0" strike="noStrike" spc="-1">
                <a:latin typeface="Comic Sans MS"/>
                <a:ea typeface="Segoe UI"/>
              </a:rPr>
              <a:t>رو قرار بدین</a:t>
            </a:r>
            <a:r>
              <a:rPr lang="fa-IR" sz="1800" b="0" strike="noStrike" spc="-1">
                <a:latin typeface="Comic Sans MS"/>
                <a:ea typeface="Segoe UI"/>
              </a:rPr>
              <a:t>، کلی امتیاز منفی دریافت کنین، البته من شانس اوردم که بهم </a:t>
            </a:r>
            <a:r>
              <a:rPr lang="en-US" sz="1800" b="0" strike="noStrike" spc="-1">
                <a:latin typeface="Comic Sans MS"/>
                <a:ea typeface="Segoe UI"/>
              </a:rPr>
              <a:t>downvote</a:t>
            </a:r>
            <a:r>
              <a:rPr lang="fa-IR" sz="1800" b="0" strike="noStrike" spc="-1">
                <a:latin typeface="Comic Sans MS"/>
                <a:ea typeface="Segoe UI"/>
              </a:rPr>
              <a:t> ندادن، </a:t>
            </a:r>
            <a:endParaRPr lang="en-US" sz="1800" b="0" strike="noStrike" spc="-1">
              <a:latin typeface="Arial"/>
            </a:endParaRPr>
          </a:p>
        </p:txBody>
      </p:sp>
      <p:sp>
        <p:nvSpPr>
          <p:cNvPr id="1121" name="PlaceHolder 3"/>
          <p:cNvSpPr>
            <a:spLocks noGrp="1"/>
          </p:cNvSpPr>
          <p:nvPr>
            <p:ph type="sldNum" idx="13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02583C0-C648-4DF0-9BC9-3F3077872E3D}" type="slidenum">
              <a:rPr lang="en-US" sz="1200" b="0" strike="noStrike" spc="-1">
                <a:latin typeface="Times New Roman"/>
              </a:rPr>
              <a:t>354</a:t>
            </a:fld>
            <a:endParaRPr lang="en-US" sz="1200" b="0" strike="noStrike" spc="-1">
              <a:latin typeface="Times New Roman"/>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PlaceHolder 1"/>
          <p:cNvSpPr>
            <a:spLocks noGrp="1" noRot="1" noChangeAspect="1"/>
          </p:cNvSpPr>
          <p:nvPr>
            <p:ph type="sldImg"/>
          </p:nvPr>
        </p:nvSpPr>
        <p:spPr>
          <a:xfrm>
            <a:off x="685800" y="1143000"/>
            <a:ext cx="5486400" cy="3086100"/>
          </a:xfrm>
          <a:prstGeom prst="rect">
            <a:avLst/>
          </a:prstGeom>
          <a:ln w="0">
            <a:noFill/>
          </a:ln>
        </p:spPr>
      </p:sp>
      <p:sp>
        <p:nvSpPr>
          <p:cNvPr id="11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اینجا یک مثال دیگه رو میبینیم که </a:t>
            </a:r>
            <a:r>
              <a:rPr lang="en-US" sz="1800" b="0" strike="noStrike" spc="-1">
                <a:latin typeface="Comic Sans MS"/>
                <a:ea typeface="Segoe UI"/>
              </a:rPr>
              <a:t>زحمت کشید</a:t>
            </a:r>
            <a:r>
              <a:rPr lang="fa-IR" sz="1800" b="0" strike="noStrike" spc="-1">
                <a:latin typeface="Comic Sans MS"/>
                <a:ea typeface="Segoe UI"/>
              </a:rPr>
              <a:t>ن وجواب دادن اما</a:t>
            </a:r>
            <a:r>
              <a:rPr lang="en-US" sz="1800" b="0" strike="noStrike" spc="-1">
                <a:latin typeface="Comic Sans MS"/>
                <a:ea typeface="Segoe UI"/>
              </a:rPr>
              <a:t> توی جواب میبینی</a:t>
            </a:r>
            <a:r>
              <a:rPr lang="fa-IR" sz="1800" b="0" strike="noStrike" spc="-1">
                <a:latin typeface="Comic Sans MS"/>
                <a:ea typeface="Segoe UI"/>
              </a:rPr>
              <a:t>ن</a:t>
            </a:r>
            <a:r>
              <a:rPr lang="en-US" sz="1800" b="0" strike="noStrike" spc="-1">
                <a:latin typeface="Comic Sans MS"/>
                <a:ea typeface="Segoe UI"/>
              </a:rPr>
              <a:t> که شکایت کرد که چرا بجای متن کد از عکس کد استفاده </a:t>
            </a:r>
            <a:r>
              <a:rPr lang="fa-IR" sz="1800" b="0" strike="noStrike" spc="-1">
                <a:latin typeface="Comic Sans MS"/>
                <a:ea typeface="Segoe UI"/>
              </a:rPr>
              <a:t>شد</a:t>
            </a:r>
            <a:r>
              <a:rPr lang="en-US" sz="1800" b="0" strike="noStrike" spc="-1">
                <a:latin typeface="Comic Sans MS"/>
                <a:ea typeface="Segoe UI"/>
              </a:rPr>
              <a:t>، چون مجبور شد که کل کد رو از اول تایپ کنه </a:t>
            </a:r>
            <a:r>
              <a:rPr lang="fa-IR" sz="1800" b="0" strike="noStrike" spc="-1">
                <a:latin typeface="Comic Sans MS"/>
                <a:ea typeface="Segoe UI"/>
              </a:rPr>
              <a:t> و علاوه بر اون عکس قابل جستجو هم نیست، </a:t>
            </a:r>
            <a:r>
              <a:rPr lang="en-US" sz="1800" b="0" strike="noStrike" spc="-1">
                <a:latin typeface="Comic Sans MS"/>
                <a:ea typeface="Segoe UI"/>
              </a:rPr>
              <a:t>بنابراین وقتی که سوالی رو می­پرسین بخصوص سوالی که نیازمند Debug کردن هست، افراد معمولا وقتی که شما یک code ساده و قابل فهم رو قرار می­دین</a:t>
            </a:r>
            <a:r>
              <a:rPr lang="fa-IR" sz="1800" b="0" strike="noStrike" spc="-1">
                <a:latin typeface="Comic Sans MS"/>
                <a:ea typeface="Segoe UI"/>
              </a:rPr>
              <a:t> بیشتر مشتاق میشن که بهتون کمک کنن چون میتونن </a:t>
            </a:r>
            <a:r>
              <a:rPr lang="en-US" sz="1800" b="0" strike="noStrike" spc="-1">
                <a:latin typeface="Comic Sans MS"/>
                <a:ea typeface="Segoe UI"/>
              </a:rPr>
              <a:t>طبق توضیحتون مشکل رو دوباره ایجاد کنن تا بتونن سریعتر/دقی</a:t>
            </a:r>
            <a:r>
              <a:rPr lang="fa-IR" sz="1800" b="0" strike="noStrike" spc="-1">
                <a:latin typeface="Comic Sans MS"/>
                <a:ea typeface="Segoe UI"/>
              </a:rPr>
              <a:t>قت</a:t>
            </a:r>
            <a:r>
              <a:rPr lang="en-US" sz="1800" b="0" strike="noStrike" spc="-1">
                <a:latin typeface="Comic Sans MS"/>
                <a:ea typeface="Segoe UI"/>
              </a:rPr>
              <a:t>ر بررسیش کنن</a:t>
            </a:r>
            <a:endParaRPr lang="fa-IR" sz="1800" b="0" strike="noStrike" spc="-1">
              <a:latin typeface="Comic Sans MS"/>
              <a:ea typeface="Segoe UI"/>
            </a:endParaRPr>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توجه کنین که فقط زمانی از عکس استفاده کنین که واقعا کمک به درک و خوانایی بهتر برای رفع مشکل میکنه اما سعی نکنین که عکس رو جایگزین کد کنین!</a:t>
            </a:r>
            <a:endParaRPr lang="en-US" sz="1800" b="0" strike="noStrike" spc="-1">
              <a:latin typeface="Arial"/>
            </a:endParaRPr>
          </a:p>
        </p:txBody>
      </p:sp>
      <p:sp>
        <p:nvSpPr>
          <p:cNvPr id="1124" name="PlaceHolder 3"/>
          <p:cNvSpPr>
            <a:spLocks noGrp="1"/>
          </p:cNvSpPr>
          <p:nvPr>
            <p:ph type="sldNum" idx="1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90FF48-67E8-4C43-8596-C499BDC9F72D}" type="slidenum">
              <a:rPr lang="en-US" sz="1200" b="0" strike="noStrike" spc="-1">
                <a:latin typeface="Times New Roman"/>
              </a:rPr>
              <a:t>355</a:t>
            </a:fld>
            <a:endParaRPr lang="en-US" sz="1200" b="0" strike="noStrike" spc="-1">
              <a:latin typeface="Times New Roman"/>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PlaceHolder 1"/>
          <p:cNvSpPr>
            <a:spLocks noGrp="1" noRot="1" noChangeAspect="1"/>
          </p:cNvSpPr>
          <p:nvPr>
            <p:ph type="sldImg"/>
          </p:nvPr>
        </p:nvSpPr>
        <p:spPr>
          <a:xfrm>
            <a:off x="685800" y="1143000"/>
            <a:ext cx="5486400" cy="3086100"/>
          </a:xfrm>
          <a:prstGeom prst="rect">
            <a:avLst/>
          </a:prstGeom>
          <a:ln w="0">
            <a:noFill/>
          </a:ln>
        </p:spPr>
      </p:sp>
      <p:sp>
        <p:nvSpPr>
          <p:cNvPr id="11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تو کامیونیتی به همچین کدی میگن Reprex مخفف</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 Minimal, Reproducible Example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یا MCVE مخفف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minimal, complete and verifiable example</a:t>
            </a:r>
            <a:r>
              <a:rPr lang="en-US" sz="1800" b="0" strike="noStrike" spc="-1">
                <a:latin typeface="B Kamran"/>
                <a:ea typeface="Segoe UI"/>
              </a:rPr>
              <a:t>  </a:t>
            </a:r>
            <a:endParaRPr lang="fa-IR" sz="1800" b="0" strike="noStrike" spc="-1">
              <a:latin typeface="B Kamran"/>
              <a:ea typeface="Segoe UI"/>
            </a:endParaRPr>
          </a:p>
          <a:p>
            <a:pPr algn="just" rtl="1">
              <a:lnSpc>
                <a:spcPct val="107000"/>
              </a:lnSpc>
              <a:spcBef>
                <a:spcPts val="799"/>
              </a:spcBef>
              <a:buNone/>
              <a:tabLst>
                <a:tab pos="0" algn="l"/>
              </a:tabLst>
            </a:pPr>
            <a:r>
              <a:rPr lang="en-US" sz="1800" b="0" strike="noStrike" spc="-1">
                <a:latin typeface="B Kamran"/>
                <a:ea typeface="Segoe UI"/>
              </a:rPr>
              <a:t>یا </a:t>
            </a:r>
            <a:r>
              <a:rPr lang="en-US" sz="1800" b="0" strike="noStrike" spc="-1">
                <a:latin typeface="Comic Sans MS"/>
                <a:ea typeface="Segoe UI"/>
              </a:rPr>
              <a:t>MWE  که مخفف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minimal, workable example</a:t>
            </a:r>
            <a:r>
              <a:rPr lang="en-US" sz="1800" b="0" strike="noStrike" spc="-1">
                <a:latin typeface="B Kamran"/>
                <a:ea typeface="Segoe UI"/>
              </a:rPr>
              <a:t> </a:t>
            </a:r>
            <a:r>
              <a:rPr lang="fa-IR" sz="1800" b="0" strike="noStrike" spc="-1">
                <a:latin typeface="Comic Sans MS"/>
                <a:cs typeface="B Kamran"/>
              </a:rPr>
              <a:t>هست، </a:t>
            </a:r>
            <a:endParaRPr lang="en-US" sz="1800" b="0" strike="noStrike" spc="-1">
              <a:latin typeface="Arial"/>
            </a:endParaRPr>
          </a:p>
        </p:txBody>
      </p:sp>
      <p:sp>
        <p:nvSpPr>
          <p:cNvPr id="1124" name="PlaceHolder 3"/>
          <p:cNvSpPr>
            <a:spLocks noGrp="1"/>
          </p:cNvSpPr>
          <p:nvPr>
            <p:ph type="sldNum" idx="1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90FF48-67E8-4C43-8596-C499BDC9F72D}" type="slidenum">
              <a:rPr lang="en-US" sz="1200" b="0" strike="noStrike" spc="-1">
                <a:latin typeface="Times New Roman"/>
              </a:rPr>
              <a:t>356</a:t>
            </a:fld>
            <a:endParaRPr lang="en-US" sz="1200" b="0" strike="noStrike" spc="-1">
              <a:latin typeface="Times New Roman"/>
            </a:endParaRPr>
          </a:p>
        </p:txBody>
      </p:sp>
    </p:spTree>
    <p:extLst>
      <p:ext uri="{BB962C8B-B14F-4D97-AF65-F5344CB8AC3E}">
        <p14:creationId xmlns:p14="http://schemas.microsoft.com/office/powerpoint/2010/main" val="210956203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100" b="1" strike="noStrike" spc="-1">
                <a:latin typeface="Comic Sans MS"/>
                <a:cs typeface="B Kamran"/>
              </a:rPr>
              <a:t>برای استفاده از</a:t>
            </a:r>
            <a:r>
              <a:rPr lang="en-US" sz="1100" b="1" strike="noStrike" spc="-1">
                <a:latin typeface="Comic Sans MS"/>
                <a:ea typeface="Segoe UI"/>
              </a:rPr>
              <a:t> reprex باید به این نکات توجه کنین:</a:t>
            </a:r>
            <a:endParaRPr lang="en-US" sz="1100" b="0" strike="noStrike" spc="-1">
              <a:latin typeface="Arial"/>
            </a:endParaRPr>
          </a:p>
          <a:p>
            <a:pPr marL="343080" indent="-343080" algn="just" rtl="1">
              <a:lnSpc>
                <a:spcPct val="107000"/>
              </a:lnSpc>
              <a:spcBef>
                <a:spcPts val="799"/>
              </a:spcBef>
              <a:buClr>
                <a:srgbClr val="000000"/>
              </a:buClr>
              <a:buFont typeface="Symbol"/>
              <a:buChar char=""/>
              <a:tabLst>
                <a:tab pos="0" algn="l"/>
              </a:tabLst>
            </a:pPr>
            <a:r>
              <a:rPr lang="fa-IR" sz="1100" b="1" strike="noStrike" spc="-1">
                <a:latin typeface="Comic Sans MS"/>
                <a:cs typeface="B Kamran"/>
              </a:rPr>
              <a:t>اول اینکه باید </a:t>
            </a:r>
            <a:r>
              <a:rPr lang="en-US" sz="1100" b="1" strike="noStrike" spc="-1">
                <a:latin typeface="Comic Sans MS"/>
                <a:ea typeface="Segoe UI"/>
              </a:rPr>
              <a:t>Minimal</a:t>
            </a:r>
            <a:r>
              <a:rPr lang="en-US" sz="1400" b="0" strike="noStrike" spc="-1">
                <a:latin typeface="Comic Sans MS"/>
                <a:ea typeface="Segoe UI"/>
              </a:rPr>
              <a:t>: باشه یعنی ت</a:t>
            </a:r>
            <a:r>
              <a:rPr lang="ar-SA" sz="1400" b="0" strike="noStrike" spc="-1">
                <a:solidFill>
                  <a:srgbClr val="011627"/>
                </a:solidFill>
                <a:latin typeface="Georgia"/>
                <a:cs typeface="B Kamran"/>
              </a:rPr>
              <a:t>ا حد امکان از کد کمتری استفاده کنید که همچنان همون مشکل رو ایجاد می­کنه:</a:t>
            </a:r>
            <a:endParaRPr lang="en-US" sz="1400" b="0" strike="noStrike" spc="-1">
              <a:latin typeface="Arial"/>
            </a:endParaRPr>
          </a:p>
          <a:p>
            <a:pPr marL="457200" algn="just" rtl="1">
              <a:lnSpc>
                <a:spcPct val="107000"/>
              </a:lnSpc>
              <a:spcBef>
                <a:spcPts val="799"/>
              </a:spcBef>
              <a:buNone/>
              <a:tabLst>
                <a:tab pos="0" algn="l"/>
              </a:tabLst>
            </a:pPr>
            <a:r>
              <a:rPr lang="fa-IR" sz="1400" b="0" strike="noStrike" spc="-1">
                <a:latin typeface="Comic Sans MS"/>
                <a:cs typeface="B Kamran"/>
              </a:rPr>
              <a:t>دقت کنین که هرچی کد بیشتر و بزرگتر باشه، آدم­های کمتری حوصله و وقت می­کنن که بیان کد شمارو بررسی و بهتون کمک کنن. برای ساده­ کردن کدتون می­تونین از دو روش </a:t>
            </a:r>
          </a:p>
          <a:p>
            <a:pPr marL="457200" algn="just" rtl="1">
              <a:lnSpc>
                <a:spcPct val="107000"/>
              </a:lnSpc>
              <a:spcBef>
                <a:spcPts val="799"/>
              </a:spcBef>
              <a:buNone/>
              <a:tabLst>
                <a:tab pos="0" algn="l"/>
              </a:tabLst>
            </a:pPr>
            <a:endParaRPr lang="fa-IR" sz="1400" b="0" strike="noStrike" spc="-1">
              <a:latin typeface="Comic Sans MS"/>
              <a:cs typeface="B Kamran"/>
            </a:endParaRPr>
          </a:p>
          <a:p>
            <a:pPr marL="1143000" lvl="2" indent="-228600">
              <a:lnSpc>
                <a:spcPct val="90000"/>
              </a:lnSpc>
              <a:spcBef>
                <a:spcPts val="499"/>
              </a:spcBef>
              <a:buClr>
                <a:srgbClr val="000000"/>
              </a:buClr>
              <a:buFont typeface="Arial"/>
              <a:buChar char="•"/>
            </a:pPr>
            <a:r>
              <a:rPr lang="en-US" sz="1400" b="0" strike="noStrike" spc="-1">
                <a:solidFill>
                  <a:srgbClr val="000000"/>
                </a:solidFill>
                <a:latin typeface="-apple-system"/>
              </a:rPr>
              <a:t>Restart from scratch</a:t>
            </a:r>
            <a:endParaRPr lang="fa-IR" sz="1400" b="0" strike="noStrike" spc="-1">
              <a:solidFill>
                <a:srgbClr val="000000"/>
              </a:solidFill>
              <a:latin typeface="-apple-system"/>
            </a:endParaRPr>
          </a:p>
          <a:p>
            <a:pPr marL="1143000" lvl="2" indent="-228600">
              <a:lnSpc>
                <a:spcPct val="90000"/>
              </a:lnSpc>
              <a:spcBef>
                <a:spcPts val="499"/>
              </a:spcBef>
              <a:buClr>
                <a:srgbClr val="000000"/>
              </a:buClr>
              <a:buFont typeface="Arial"/>
              <a:buChar char="•"/>
            </a:pPr>
            <a:r>
              <a:rPr lang="fa-IR" sz="1400" b="0" strike="noStrike" spc="-1">
                <a:solidFill>
                  <a:srgbClr val="000000"/>
                </a:solidFill>
                <a:latin typeface="-apple-system"/>
              </a:rPr>
              <a:t>و</a:t>
            </a:r>
            <a:endParaRPr lang="en-US" sz="1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1400" b="0" strike="noStrike" spc="-1">
                <a:solidFill>
                  <a:srgbClr val="000000"/>
                </a:solidFill>
                <a:latin typeface="-apple-system"/>
              </a:rPr>
              <a:t>Divide &amp; Conquer</a:t>
            </a:r>
            <a:endParaRPr lang="en-US" sz="1400" b="0" strike="noStrike" spc="-1">
              <a:solidFill>
                <a:srgbClr val="000000"/>
              </a:solidFill>
              <a:latin typeface="Calibri"/>
            </a:endParaRPr>
          </a:p>
          <a:p>
            <a:pPr marL="457200" algn="just" rtl="0">
              <a:lnSpc>
                <a:spcPct val="107000"/>
              </a:lnSpc>
              <a:spcBef>
                <a:spcPts val="799"/>
              </a:spcBef>
              <a:buNone/>
              <a:tabLst>
                <a:tab pos="0" algn="l"/>
              </a:tabLst>
            </a:pPr>
            <a:endParaRPr lang="fa-IR" sz="1400" b="0" strike="noStrike" spc="-1">
              <a:latin typeface="Comic Sans MS"/>
              <a:cs typeface="B Kamran"/>
            </a:endParaRPr>
          </a:p>
          <a:p>
            <a:pPr marL="457200" algn="just" rtl="1">
              <a:lnSpc>
                <a:spcPct val="107000"/>
              </a:lnSpc>
              <a:spcBef>
                <a:spcPts val="799"/>
              </a:spcBef>
              <a:buNone/>
              <a:tabLst>
                <a:tab pos="0" algn="l"/>
              </a:tabLst>
            </a:pPr>
            <a:r>
              <a:rPr lang="fa-IR" sz="1400" b="0" strike="noStrike" spc="-1">
                <a:latin typeface="Comic Sans MS"/>
                <a:cs typeface="B Kamran"/>
              </a:rPr>
              <a:t>کمک بگیرین:</a:t>
            </a:r>
            <a:endParaRPr lang="en-US" sz="14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100" b="1" strike="noStrike" spc="-1">
                <a:latin typeface="Comic Sans MS"/>
                <a:ea typeface="Segoe UI"/>
              </a:rPr>
              <a:t> که توی روش </a:t>
            </a:r>
            <a:r>
              <a:rPr lang="en-US" sz="1100" b="1" strike="noStrike" spc="-1">
                <a:latin typeface="Comic Sans MS"/>
                <a:ea typeface="Segoe UI"/>
              </a:rPr>
              <a:t>Restart from scratch</a:t>
            </a:r>
            <a:r>
              <a:rPr lang="fa-IR" sz="1100" b="1" strike="noStrike" spc="-1">
                <a:latin typeface="Comic Sans MS"/>
                <a:ea typeface="Segoe UI"/>
              </a:rPr>
              <a:t> میگه، </a:t>
            </a:r>
            <a:r>
              <a:rPr lang="en-US" sz="1400" b="0" strike="noStrike" spc="-1">
                <a:latin typeface="Comic Sans MS"/>
                <a:ea typeface="Segoe UI"/>
              </a:rPr>
              <a:t>: یک برنامه جدید ایجاد کنین( مثلا دوباره </a:t>
            </a:r>
            <a:r>
              <a:rPr lang="en-US" sz="1100" b="0" strike="noStrike" spc="-1">
                <a:latin typeface="Comic Sans MS"/>
                <a:ea typeface="Segoe UI"/>
              </a:rPr>
              <a:t>Create-react-app</a:t>
            </a:r>
            <a:r>
              <a:rPr lang="en-US" sz="1400" b="0" strike="noStrike" spc="-1">
                <a:latin typeface="Comic Sans MS"/>
                <a:ea typeface="Segoe UI"/>
              </a:rPr>
              <a:t> کنین)، تنها قسمت­هایی که نیازه تا اون مشکل خاص ایجاد بشه رو اضافه کنین و سعی کنین از اسم­های ساده و توضیحات درصورت نیاز برای تابع­ها و متغییر­ها استفاده کنین تا درک کد راحتتر بشه</a:t>
            </a:r>
            <a:endParaRPr lang="en-US" sz="1400" b="0" strike="noStrike" spc="-1">
              <a:latin typeface="Arial"/>
            </a:endParaRPr>
          </a:p>
          <a:p>
            <a:pPr marL="743040" lvl="1" indent="-285840" algn="just" rtl="1">
              <a:lnSpc>
                <a:spcPct val="107000"/>
              </a:lnSpc>
              <a:buClr>
                <a:srgbClr val="000000"/>
              </a:buClr>
              <a:buFont typeface="Courier New"/>
              <a:buChar char="o"/>
              <a:tabLst>
                <a:tab pos="0" algn="l"/>
              </a:tabLst>
            </a:pPr>
            <a:r>
              <a:rPr lang="fa-IR" sz="1100" b="1" strike="noStrike" spc="-1">
                <a:latin typeface="Comic Sans MS"/>
                <a:ea typeface="Segoe UI"/>
              </a:rPr>
              <a:t> روش دوم</a:t>
            </a:r>
            <a:r>
              <a:rPr lang="en-US" sz="1100" b="1" strike="noStrike" spc="-1">
                <a:latin typeface="Comic Sans MS"/>
                <a:ea typeface="Segoe UI"/>
              </a:rPr>
              <a:t>Divide &amp; Conquer</a:t>
            </a:r>
            <a:r>
              <a:rPr lang="fa-IR" sz="1100" b="1" strike="noStrike" spc="-1">
                <a:latin typeface="Comic Sans MS"/>
                <a:ea typeface="Segoe UI"/>
              </a:rPr>
              <a:t>هست، </a:t>
            </a:r>
            <a:r>
              <a:rPr lang="en-US" sz="1400" b="1" strike="noStrike" spc="-1">
                <a:latin typeface="Comic Sans MS"/>
                <a:ea typeface="Segoe UI"/>
              </a:rPr>
              <a:t>:</a:t>
            </a:r>
            <a:r>
              <a:rPr lang="en-US" sz="1400" b="0" strike="noStrike" spc="-1">
                <a:latin typeface="Comic Sans MS"/>
                <a:ea typeface="Segoe UI"/>
              </a:rPr>
              <a:t> اگه نمی­دونی</a:t>
            </a:r>
            <a:r>
              <a:rPr lang="fa-IR" sz="1400" b="0" strike="noStrike" spc="-1">
                <a:latin typeface="Comic Sans MS"/>
                <a:ea typeface="Segoe UI"/>
              </a:rPr>
              <a:t>ن</a:t>
            </a:r>
            <a:r>
              <a:rPr lang="en-US" sz="1400" b="0" strike="noStrike" spc="-1">
                <a:latin typeface="Comic Sans MS"/>
                <a:ea typeface="Segoe UI"/>
              </a:rPr>
              <a:t> که مشکل دقیقا از کجای کد هست، تکه تکه از کد رو حذف ک</a:t>
            </a:r>
            <a:r>
              <a:rPr lang="fa-IR" sz="1400" b="0" strike="noStrike" spc="-1">
                <a:latin typeface="Comic Sans MS"/>
                <a:ea typeface="Segoe UI"/>
              </a:rPr>
              <a:t>نی</a:t>
            </a:r>
            <a:r>
              <a:rPr lang="en-US" sz="1400" b="0" strike="noStrike" spc="-1">
                <a:latin typeface="Comic Sans MS"/>
                <a:ea typeface="Segoe UI"/>
              </a:rPr>
              <a:t>ن تا جایی که ببینی</a:t>
            </a:r>
            <a:r>
              <a:rPr lang="fa-IR" sz="1400" b="0" strike="noStrike" spc="-1">
                <a:latin typeface="Comic Sans MS"/>
                <a:ea typeface="Segoe UI"/>
              </a:rPr>
              <a:t>ن</a:t>
            </a:r>
            <a:r>
              <a:rPr lang="en-US" sz="1400" b="0" strike="noStrike" spc="-1">
                <a:latin typeface="Comic Sans MS"/>
                <a:ea typeface="Segoe UI"/>
              </a:rPr>
              <a:t> اون قسمتی که مشکل ایجاد می­کرد برطرف شده یا نه، اینطوری فقط همون قسمتی از کد که مشکل رو ایجاد می­کنه رو توی </a:t>
            </a:r>
            <a:r>
              <a:rPr lang="en-US" sz="1100" b="0" strike="noStrike" spc="-1">
                <a:latin typeface="Comic Sans MS"/>
                <a:ea typeface="Segoe UI"/>
              </a:rPr>
              <a:t>reprex</a:t>
            </a:r>
            <a:r>
              <a:rPr lang="en-US" sz="1400" b="0" strike="noStrike" spc="-1">
                <a:latin typeface="Comic Sans MS"/>
                <a:ea typeface="Segoe UI"/>
              </a:rPr>
              <a:t> قرارش میدی</a:t>
            </a:r>
            <a:r>
              <a:rPr lang="fa-IR" sz="1400" b="0" strike="noStrike" spc="-1">
                <a:latin typeface="Comic Sans MS"/>
                <a:ea typeface="Segoe UI"/>
              </a:rPr>
              <a:t>ن</a:t>
            </a:r>
            <a:r>
              <a:rPr lang="en-US" sz="1400" b="0" strike="noStrike" spc="-1">
                <a:latin typeface="Comic Sans MS"/>
                <a:ea typeface="Segoe UI"/>
              </a:rPr>
              <a:t>.</a:t>
            </a:r>
            <a:endParaRPr lang="en-US" sz="14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357</a:t>
            </a:fld>
            <a:endParaRPr lang="en-US" sz="1200" b="0" strike="noStrike" spc="-1">
              <a:latin typeface="Times New Roman"/>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1" strike="noStrike" spc="-1">
                <a:latin typeface="Comic Sans MS"/>
                <a:cs typeface="B Kamran"/>
              </a:rPr>
              <a:t>مورد دوم این هست که باید </a:t>
            </a:r>
            <a:r>
              <a:rPr lang="en-US" sz="1800" b="1" strike="noStrike" spc="-1">
                <a:latin typeface="Comic Sans MS"/>
                <a:ea typeface="Segoe UI"/>
              </a:rPr>
              <a:t>readable</a:t>
            </a:r>
            <a:r>
              <a:rPr lang="fa-IR" sz="1800" b="1" strike="noStrike" spc="-1">
                <a:latin typeface="Comic Sans MS"/>
                <a:cs typeface="B Kamran"/>
              </a:rPr>
              <a:t>باشه  یعنی </a:t>
            </a:r>
            <a:r>
              <a:rPr lang="en-US" sz="1800" b="0" strike="noStrike" spc="-1">
                <a:latin typeface="Comic Sans MS"/>
                <a:ea typeface="Segoe UI"/>
              </a:rPr>
              <a:t>: خوانایی/وضوح کد رو فدای کمینه/مختصرسازی Reprex نکن</a:t>
            </a:r>
            <a:r>
              <a:rPr lang="fa-IR" sz="1800" b="0" strike="noStrike" spc="-1">
                <a:latin typeface="Comic Sans MS"/>
                <a:ea typeface="Segoe UI"/>
              </a:rPr>
              <a:t>ین</a:t>
            </a:r>
            <a:r>
              <a:rPr lang="en-US" sz="1800" b="0" strike="noStrike" spc="-1">
                <a:latin typeface="Comic Sans MS"/>
                <a:ea typeface="Segoe UI"/>
              </a:rPr>
              <a:t>! از نام­گذاری مناسب، فرمت کد و Comment گذاری درصورت نیاز کمک بگیرین. بهتره که از ادیتورتون استفاده کنین برای </a:t>
            </a:r>
            <a:r>
              <a:rPr lang="fa-IR" sz="1800" b="0" strike="noStrike" spc="-1">
                <a:latin typeface="Comic Sans MS"/>
                <a:ea typeface="Segoe UI"/>
              </a:rPr>
              <a:t>آماده کردن </a:t>
            </a:r>
            <a:r>
              <a:rPr lang="en-US" sz="1800" b="0" strike="noStrike" spc="-1">
                <a:latin typeface="Comic Sans MS"/>
                <a:ea typeface="Segoe UI"/>
              </a:rPr>
              <a:t>reprex</a:t>
            </a:r>
            <a:r>
              <a:rPr lang="fa-IR" sz="1800" b="0" strike="noStrike" spc="-1">
                <a:latin typeface="Comic Sans MS"/>
                <a:ea typeface="Segoe UI"/>
              </a:rPr>
              <a:t> </a:t>
            </a:r>
            <a:r>
              <a:rPr lang="en-US" sz="1800" b="0" strike="noStrike" spc="-1">
                <a:latin typeface="Comic Sans MS"/>
                <a:ea typeface="Segoe UI"/>
              </a:rPr>
              <a:t> ترجیحا از space استفاده کنین برای فاصله گذاری­ها چون ممکنه tab به خوبی پشتیبانی نشه!</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358</a:t>
            </a:fld>
            <a:endParaRPr lang="en-US" sz="1200" b="0" strike="noStrike" spc="-1">
              <a:latin typeface="Times New Roman"/>
            </a:endParaRPr>
          </a:p>
        </p:txBody>
      </p:sp>
    </p:spTree>
    <p:extLst>
      <p:ext uri="{BB962C8B-B14F-4D97-AF65-F5344CB8AC3E}">
        <p14:creationId xmlns:p14="http://schemas.microsoft.com/office/powerpoint/2010/main" val="1327875215"/>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1" strike="noStrike" spc="-1">
                <a:latin typeface="Comic Sans MS"/>
                <a:cs typeface="B Kamran"/>
              </a:rPr>
              <a:t>سوم اینکه باید </a:t>
            </a:r>
            <a:r>
              <a:rPr lang="en-US" sz="1800" b="1" strike="noStrike" spc="-1">
                <a:latin typeface="Comic Sans MS"/>
                <a:ea typeface="Segoe UI"/>
              </a:rPr>
              <a:t>Complete</a:t>
            </a:r>
            <a:r>
              <a:rPr lang="en-US" sz="1800" b="0" strike="noStrike" spc="-1">
                <a:latin typeface="Comic Sans MS"/>
                <a:ea typeface="Segoe UI"/>
              </a:rPr>
              <a:t>: باشه یعنی ت</a:t>
            </a:r>
            <a:r>
              <a:rPr lang="ar-SA" sz="1800" b="0" strike="noStrike" spc="-1">
                <a:solidFill>
                  <a:srgbClr val="011627"/>
                </a:solidFill>
                <a:latin typeface="Georgia"/>
                <a:cs typeface="B Kamran"/>
              </a:rPr>
              <a:t>مام قسمت­هایی که شخص دیگه­ای برای بازتولید مشکلی که در سوال مطرح کردین، نیاز </a:t>
            </a:r>
            <a:r>
              <a:rPr lang="fa-IR" sz="1800" b="0" strike="noStrike" spc="-1">
                <a:solidFill>
                  <a:srgbClr val="011627"/>
                </a:solidFill>
                <a:latin typeface="Georgia"/>
                <a:cs typeface="B Kamran"/>
              </a:rPr>
              <a:t>داره</a:t>
            </a:r>
            <a:r>
              <a:rPr lang="ar-SA" sz="1800" b="0" strike="noStrike" spc="-1">
                <a:solidFill>
                  <a:srgbClr val="011627"/>
                </a:solidFill>
                <a:latin typeface="Georgia"/>
                <a:cs typeface="B Kamran"/>
              </a:rPr>
              <a:t> رو</a:t>
            </a:r>
            <a:r>
              <a:rPr lang="fa-IR" sz="1800" b="0" strike="noStrike" spc="-1">
                <a:solidFill>
                  <a:srgbClr val="011627"/>
                </a:solidFill>
                <a:latin typeface="Georgia"/>
                <a:cs typeface="B Kamran"/>
              </a:rPr>
              <a:t>،</a:t>
            </a:r>
            <a:r>
              <a:rPr lang="ar-SA" sz="1800" b="0" strike="noStrike" spc="-1">
                <a:solidFill>
                  <a:srgbClr val="011627"/>
                </a:solidFill>
                <a:latin typeface="Georgia"/>
                <a:cs typeface="B Kamran"/>
              </a:rPr>
              <a:t> قرار بدین.</a:t>
            </a:r>
            <a:r>
              <a:rPr lang="en-US" sz="1800" b="0" strike="noStrike" spc="-1">
                <a:solidFill>
                  <a:srgbClr val="011627"/>
                </a:solidFill>
                <a:latin typeface="Georgia"/>
                <a:ea typeface="Segoe UI"/>
              </a:rPr>
              <a:t> همینطور</a:t>
            </a:r>
            <a:endParaRPr lang="en-US" sz="18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800" b="0" strike="noStrike" spc="-1">
                <a:latin typeface="Comic Sans MS"/>
                <a:cs typeface="B Kamran"/>
              </a:rPr>
              <a:t>اگر پروژه نیاز به بخشی از کد­های سمت سرور یا تنظیمات </a:t>
            </a:r>
            <a:r>
              <a:rPr lang="en-US" sz="1800" b="0" strike="noStrike" spc="-1">
                <a:latin typeface="Comic Sans MS"/>
                <a:ea typeface="Segoe UI"/>
              </a:rPr>
              <a:t>xml,json و... داره </a:t>
            </a:r>
            <a:r>
              <a:rPr lang="fa-IR" sz="1800" b="0" strike="noStrike" spc="-1">
                <a:latin typeface="Comic Sans MS"/>
                <a:ea typeface="Segoe UI"/>
              </a:rPr>
              <a:t>همه رو</a:t>
            </a:r>
            <a:r>
              <a:rPr lang="en-US" sz="1800" b="0" strike="noStrike" spc="-1">
                <a:latin typeface="Comic Sans MS"/>
                <a:ea typeface="Segoe UI"/>
              </a:rPr>
              <a:t> قرار بدین یا سرور رو mock کنین، اگر یک صفحه وب هست هر3</a:t>
            </a:r>
            <a:r>
              <a:rPr lang="fa-IR" sz="1800" b="0" strike="noStrike" spc="-1">
                <a:latin typeface="Comic Sans MS"/>
                <a:cs typeface="B Kamran"/>
              </a:rPr>
              <a:t>تای </a:t>
            </a:r>
            <a:r>
              <a:rPr lang="en-US" sz="1800" b="0" strike="noStrike" spc="-1">
                <a:latin typeface="Comic Sans MS"/>
                <a:ea typeface="Segoe UI"/>
              </a:rPr>
              <a:t>HTML,CSS,JS رو باید قرار بدین، چون اگر یکی رو قرار بدین ممکنه اصلا مشکل از اونی باشه که شما قرار ندادین!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برای هرکدوم از  این موارد </a:t>
            </a:r>
            <a:r>
              <a:rPr lang="en-US" sz="1800" b="0" strike="noStrike" spc="-1">
                <a:latin typeface="Comic Sans MS"/>
                <a:cs typeface="B Kamran"/>
              </a:rPr>
              <a:t>html css js</a:t>
            </a:r>
            <a:r>
              <a:rPr lang="fa-IR" sz="1800" b="0" strike="noStrike" spc="-1">
                <a:latin typeface="Comic Sans MS"/>
                <a:cs typeface="B Kamran"/>
              </a:rPr>
              <a:t> یک </a:t>
            </a:r>
            <a:r>
              <a:rPr lang="en-US" sz="1800" b="0" strike="noStrike" spc="-1">
                <a:latin typeface="Comic Sans MS"/>
                <a:ea typeface="Segoe UI"/>
              </a:rPr>
              <a:t>codeblock جدا استفاده کنین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از </a:t>
            </a:r>
            <a:r>
              <a:rPr lang="en-US" sz="1800" b="0" strike="noStrike" spc="-1">
                <a:latin typeface="Comic Sans MS"/>
                <a:ea typeface="Segoe UI"/>
              </a:rPr>
              <a:t>stacksnippet استفاده کنین(</a:t>
            </a:r>
            <a:endParaRPr lang="en-US" sz="18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800" b="1" strike="noStrike" spc="-1">
                <a:latin typeface="Comic Sans MS"/>
                <a:cs typeface="B Kamran"/>
              </a:rPr>
              <a:t>دقت کنین که </a:t>
            </a:r>
            <a:r>
              <a:rPr lang="en-US" sz="1800" b="1" strike="noStrike" spc="-1">
                <a:latin typeface="Comic Sans MS"/>
                <a:ea typeface="Segoe UI"/>
              </a:rPr>
              <a:t>Reproducible باشه یعنی</a:t>
            </a:r>
            <a:r>
              <a:rPr lang="en-US" sz="1800" b="0" strike="noStrike" spc="-1">
                <a:latin typeface="Comic Sans MS"/>
                <a:ea typeface="Segoe UI"/>
              </a:rPr>
              <a:t> ک</a:t>
            </a:r>
            <a:r>
              <a:rPr lang="ar-SA" sz="1800" b="0" strike="noStrike" spc="-1">
                <a:solidFill>
                  <a:srgbClr val="011627"/>
                </a:solidFill>
                <a:latin typeface="Georgia"/>
                <a:cs typeface="B Kamran"/>
              </a:rPr>
              <a:t>دی رو که می‌خواهی</a:t>
            </a:r>
            <a:r>
              <a:rPr lang="fa-IR" sz="1800" b="0" strike="noStrike" spc="-1">
                <a:solidFill>
                  <a:srgbClr val="011627"/>
                </a:solidFill>
                <a:latin typeface="Georgia"/>
                <a:cs typeface="B Kamran"/>
              </a:rPr>
              <a:t>ن</a:t>
            </a:r>
            <a:r>
              <a:rPr lang="en-US" sz="1800" b="0" strike="noStrike" spc="-1">
                <a:solidFill>
                  <a:srgbClr val="011627"/>
                </a:solidFill>
                <a:latin typeface="Georgia"/>
                <a:ea typeface="Segoe UI"/>
              </a:rPr>
              <a:t> ارائه کنین، آزمایش کنین تا مطمئن بشین که مشکل رو بازتولید می‌کنه و درنهایت </a:t>
            </a:r>
            <a:r>
              <a:rPr lang="fa-IR" sz="1800" b="0" strike="noStrike" spc="-1">
                <a:latin typeface="Comic Sans MS"/>
                <a:cs typeface="B Kamran"/>
              </a:rPr>
              <a:t>دوباره چک کنین که خطا رخ میده و وجود داره، چون ممکنه گاهی به صورت غیرمستقیم موقع ایجاد </a:t>
            </a:r>
            <a:r>
              <a:rPr lang="en-US" sz="1800" b="0" strike="noStrike" spc="-1">
                <a:latin typeface="Comic Sans MS"/>
                <a:ea typeface="Segoe UI"/>
              </a:rPr>
              <a:t>reprex مشکل رو جا بندازین یا اصلا حلش کرده باشین!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و یادتون باشه اینکه بگین “</a:t>
            </a:r>
            <a:r>
              <a:rPr lang="en-US" sz="1800" b="0" strike="noStrike" spc="-1">
                <a:latin typeface="Comic Sans MS"/>
                <a:ea typeface="Segoe UI"/>
              </a:rPr>
              <a:t>it doesn’t work” هیچ کمکی به درک سوال و مشکل نمی­کنه، دقیق توضیح بدین که مشکل چیه و شما انتظار چه انتظاری دارین؟ بگین که دقیقا خطا چی بود، کدوم خط این خطا رو داره ایجاد می­کنه</a:t>
            </a:r>
            <a:r>
              <a:rPr lang="fa-IR" sz="1800" b="0" strike="noStrike" spc="-1">
                <a:latin typeface="Comic Sans MS"/>
                <a:ea typeface="Segoe UI"/>
              </a:rPr>
              <a:t> تا افرادی که دارن مطالعه میکنن سریع برن همون قسمت رو بررسی کنن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هر مشکل دیگه­ای جدای از این مشکل رو از </a:t>
            </a:r>
            <a:r>
              <a:rPr lang="en-US" sz="1800" b="0" strike="noStrike" spc="-1">
                <a:latin typeface="Comic Sans MS"/>
                <a:ea typeface="Segoe UI"/>
              </a:rPr>
              <a:t>reprex حذف کنین، مثلا اگر مشکلتون درباره خطای کامپایل نیست، مطمین بشین که  reprex همچین خطایی نداره، میتونین از linter</a:t>
            </a:r>
            <a:r>
              <a:rPr lang="fa-IR" sz="1800" b="0" strike="noStrike" spc="-1">
                <a:latin typeface="Comic Sans MS"/>
                <a:cs typeface="B Kamran"/>
              </a:rPr>
              <a:t>ها هم کمک بگیرین. درواقع دقت کنین که فقط همین مشکل توی سوال وجود داشته باشه تا افراد با تمرکز بر موضوع بتونن کمکتون کنن وگرنه تعدا مشکلات که زیاد بشه ممکنه سوالتونو ول کنن و برن!</a:t>
            </a:r>
            <a:endParaRPr lang="en-US" sz="1800" b="0" strike="noStrike" spc="-1">
              <a:latin typeface="Arial"/>
            </a:endParaRPr>
          </a:p>
          <a:p>
            <a:pPr algn="just" rtl="1">
              <a:lnSpc>
                <a:spcPct val="107000"/>
              </a:lnSpc>
              <a:buNone/>
              <a:tabLst>
                <a:tab pos="0" algn="l"/>
              </a:tabLst>
            </a:pP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359</a:t>
            </a:fld>
            <a:endParaRPr lang="en-US" sz="1200" b="0" strike="noStrike" spc="-1">
              <a:latin typeface="Times New Roman"/>
            </a:endParaRPr>
          </a:p>
        </p:txBody>
      </p:sp>
    </p:spTree>
    <p:extLst>
      <p:ext uri="{BB962C8B-B14F-4D97-AF65-F5344CB8AC3E}">
        <p14:creationId xmlns:p14="http://schemas.microsoft.com/office/powerpoint/2010/main" val="230238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You must have heard about downvotes or </a:t>
            </a:r>
            <a:r>
              <a:rPr lang="en-US" sz="1200" b="0" strike="noStrike" spc="-1" dirty="0" err="1">
                <a:latin typeface="Arial"/>
              </a:rPr>
              <a:t>stackoverflow</a:t>
            </a:r>
            <a:r>
              <a:rPr lang="en-US" sz="1200" b="0" strike="noStrike" spc="-1" dirty="0">
                <a:latin typeface="Arial"/>
              </a:rPr>
              <a:t> negative points! Or you may have even experienced it, like this example when you asked a question and got 30 downvotes, and some of you, like my old self, saw that you can't ask a question due to that issue, and you desperately went to other places to find your answer!</a:t>
            </a: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36</a:t>
            </a:fld>
            <a:endParaRPr lang="en-US" sz="1200" b="0" strike="noStrike" spc="-1">
              <a:latin typeface="Times New Roman"/>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PlaceHolder 1"/>
          <p:cNvSpPr>
            <a:spLocks noGrp="1" noRot="1" noChangeAspect="1"/>
          </p:cNvSpPr>
          <p:nvPr>
            <p:ph type="sldImg"/>
          </p:nvPr>
        </p:nvSpPr>
        <p:spPr>
          <a:xfrm>
            <a:off x="685800" y="1143000"/>
            <a:ext cx="5486400" cy="3086100"/>
          </a:xfrm>
          <a:prstGeom prst="rect">
            <a:avLst/>
          </a:prstGeom>
          <a:ln w="0">
            <a:noFill/>
          </a:ln>
        </p:spPr>
      </p:sp>
      <p:sp>
        <p:nvSpPr>
          <p:cNvPr id="11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شما میتونین </a:t>
            </a:r>
            <a:r>
              <a:rPr lang="en-US" sz="1800" b="0" strike="noStrike" spc="-1">
                <a:latin typeface="Comic Sans MS"/>
                <a:ea typeface="Segoe UI"/>
              </a:rPr>
              <a:t>reprex</a:t>
            </a:r>
            <a:r>
              <a:rPr lang="fa-IR" sz="1800" b="0" strike="noStrike" spc="-1">
                <a:latin typeface="Comic Sans MS"/>
                <a:cs typeface="B Kamran"/>
              </a:rPr>
              <a:t>تون رو به دو صورت قرار بدین، اولیش به صورت </a:t>
            </a:r>
            <a:r>
              <a:rPr lang="en-US" sz="1800" b="0" strike="noStrike" spc="-1">
                <a:latin typeface="Comic Sans MS"/>
                <a:cs typeface="B Kamran"/>
              </a:rPr>
              <a:t>codeblock </a:t>
            </a:r>
            <a:r>
              <a:rPr lang="en-US" sz="1800" b="0" strike="noStrike" spc="-1">
                <a:latin typeface="Comic Sans MS"/>
                <a:ea typeface="Segoe UI"/>
              </a:rPr>
              <a:t>هست، که با کمک Codeblock استک اورفلو یا بهتر ازاون Markdown میتونین انجامش بدین، این بیشتر برای این مدل سو</a:t>
            </a:r>
            <a:r>
              <a:rPr lang="fa-IR" sz="1800" b="0" strike="noStrike" spc="-1">
                <a:latin typeface="Comic Sans MS"/>
                <a:ea typeface="Segoe UI"/>
              </a:rPr>
              <a:t>ا</a:t>
            </a:r>
            <a:r>
              <a:rPr lang="en-US" sz="1800" b="0" strike="noStrike" spc="-1">
                <a:latin typeface="Comic Sans MS"/>
                <a:ea typeface="Segoe UI"/>
              </a:rPr>
              <a:t>لات هست که کدش ساده</a:t>
            </a:r>
            <a:r>
              <a:rPr lang="fa-IR" sz="1800" b="0" strike="noStrike" spc="-1">
                <a:latin typeface="Comic Sans MS"/>
                <a:ea typeface="Segoe UI"/>
              </a:rPr>
              <a:t> هست</a:t>
            </a:r>
            <a:r>
              <a:rPr lang="en-US" sz="1800" b="0" strike="noStrike" spc="-1">
                <a:latin typeface="Comic Sans MS"/>
                <a:ea typeface="Segoe UI"/>
              </a:rPr>
              <a:t> و نیازی به اجراش نیست، چون توضیح رو مختصر و تمیز جلوش میشه نوشت!</a:t>
            </a:r>
            <a:endParaRPr lang="en-US" sz="1800" b="0" strike="noStrike" spc="-1">
              <a:latin typeface="Arial"/>
            </a:endParaRPr>
          </a:p>
        </p:txBody>
      </p:sp>
      <p:sp>
        <p:nvSpPr>
          <p:cNvPr id="1130" name="PlaceHolder 3"/>
          <p:cNvSpPr>
            <a:spLocks noGrp="1"/>
          </p:cNvSpPr>
          <p:nvPr>
            <p:ph type="sldNum" idx="13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0D22F57-0BFF-4607-B403-2556388BF32C}" type="slidenum">
              <a:rPr lang="en-US" sz="1200" b="0" strike="noStrike" spc="-1">
                <a:latin typeface="Times New Roman"/>
              </a:rPr>
              <a:t>360</a:t>
            </a:fld>
            <a:endParaRPr lang="en-US" sz="1200" b="0" strike="noStrike" spc="-1">
              <a:latin typeface="Times New Roman"/>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PlaceHolder 1"/>
          <p:cNvSpPr>
            <a:spLocks noGrp="1" noRot="1" noChangeAspect="1"/>
          </p:cNvSpPr>
          <p:nvPr>
            <p:ph type="sldImg"/>
          </p:nvPr>
        </p:nvSpPr>
        <p:spPr>
          <a:xfrm>
            <a:off x="685800" y="1143000"/>
            <a:ext cx="5486400" cy="3086100"/>
          </a:xfrm>
          <a:prstGeom prst="rect">
            <a:avLst/>
          </a:prstGeom>
          <a:ln w="0">
            <a:noFill/>
          </a:ln>
        </p:spPr>
      </p:sp>
      <p:sp>
        <p:nvSpPr>
          <p:cNvPr id="11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دومی هم به شکل </a:t>
            </a:r>
            <a:r>
              <a:rPr lang="en-US" sz="1100" b="0" strike="noStrike" spc="-1">
                <a:latin typeface="Comic Sans MS"/>
                <a:ea typeface="Segoe UI"/>
              </a:rPr>
              <a:t>Playground</a:t>
            </a:r>
            <a:r>
              <a:rPr lang="fa-IR" sz="1100" b="0" strike="noStrike" spc="-1">
                <a:latin typeface="Comic Sans MS"/>
                <a:cs typeface="B Kamran"/>
              </a:rPr>
              <a:t>یا </a:t>
            </a:r>
            <a:r>
              <a:rPr lang="en-US" sz="1100" b="0" strike="noStrike" spc="-1">
                <a:latin typeface="Comic Sans MS"/>
                <a:ea typeface="Segoe UI"/>
              </a:rPr>
              <a:t>live example هست، این بیشتر برای زمانیه که</a:t>
            </a:r>
            <a:r>
              <a:rPr lang="fa-IR" sz="1100" b="0" strike="noStrike" spc="-1">
                <a:latin typeface="Comic Sans MS"/>
                <a:ea typeface="Segoe UI"/>
              </a:rPr>
              <a:t> میخواهیم </a:t>
            </a:r>
            <a:r>
              <a:rPr lang="en-US" sz="1100" b="0" strike="noStrike" spc="-1">
                <a:latin typeface="Comic Sans MS"/>
                <a:ea typeface="Segoe UI"/>
              </a:rPr>
              <a:t>کاربر </a:t>
            </a:r>
            <a:r>
              <a:rPr lang="fa-IR" sz="1100" b="0" strike="noStrike" spc="-1">
                <a:latin typeface="Comic Sans MS"/>
                <a:ea typeface="Segoe UI"/>
              </a:rPr>
              <a:t>کد رو تست کنه  و </a:t>
            </a:r>
            <a:r>
              <a:rPr lang="en-US" sz="1100" b="0" strike="noStrike" spc="-1">
                <a:latin typeface="Comic Sans MS"/>
                <a:ea typeface="Segoe UI"/>
              </a:rPr>
              <a:t>خروجی </a:t>
            </a:r>
            <a:r>
              <a:rPr lang="fa-IR" sz="1100" b="0" strike="noStrike" spc="-1">
                <a:latin typeface="Comic Sans MS"/>
                <a:ea typeface="Segoe UI"/>
              </a:rPr>
              <a:t>رو </a:t>
            </a:r>
            <a:r>
              <a:rPr lang="en-US" sz="1100" b="0" strike="noStrike" spc="-1">
                <a:latin typeface="Comic Sans MS"/>
                <a:ea typeface="Segoe UI"/>
              </a:rPr>
              <a:t>ببینه وبررسی کنه</a:t>
            </a:r>
            <a:r>
              <a:rPr lang="fa-IR" sz="1100" b="0" strike="noStrike" spc="-1">
                <a:latin typeface="Comic Sans MS"/>
                <a:ea typeface="Segoe UI"/>
              </a:rPr>
              <a:t>،</a:t>
            </a:r>
          </a:p>
          <a:p>
            <a:pPr marL="457200" algn="just" rtl="1">
              <a:lnSpc>
                <a:spcPct val="107000"/>
              </a:lnSpc>
              <a:buNone/>
              <a:tabLst>
                <a:tab pos="0" algn="l"/>
              </a:tabLst>
            </a:pPr>
            <a:endParaRPr lang="fa-IR" sz="1100" b="0" strike="noStrike" spc="-1">
              <a:latin typeface="Comic Sans MS"/>
              <a:ea typeface="Segoe UI"/>
            </a:endParaRPr>
          </a:p>
          <a:p>
            <a:pPr marL="457200" algn="just" rtl="1">
              <a:lnSpc>
                <a:spcPct val="107000"/>
              </a:lnSpc>
              <a:buNone/>
              <a:tabLst>
                <a:tab pos="0" algn="l"/>
              </a:tabLst>
            </a:pPr>
            <a:r>
              <a:rPr lang="en-US" sz="1100" b="0" strike="noStrike" spc="-1">
                <a:latin typeface="Comic Sans MS"/>
                <a:ea typeface="Segoe UI"/>
              </a:rPr>
              <a:t>، مثل اینجا که من تو</a:t>
            </a:r>
            <a:r>
              <a:rPr lang="fa-IR" sz="1100" b="0" strike="noStrike" spc="-1">
                <a:latin typeface="Comic Sans MS"/>
                <a:ea typeface="Segoe UI"/>
              </a:rPr>
              <a:t> </a:t>
            </a:r>
            <a:r>
              <a:rPr lang="en-US" sz="1100" b="0" strike="noStrike" spc="-1">
                <a:latin typeface="Comic Sans MS"/>
                <a:ea typeface="Segoe UI"/>
              </a:rPr>
              <a:t>جوابم</a:t>
            </a:r>
            <a:r>
              <a:rPr lang="fa-IR" sz="1100" b="0" strike="noStrike" spc="-1">
                <a:latin typeface="Comic Sans MS"/>
                <a:ea typeface="Segoe UI"/>
              </a:rPr>
              <a:t>،</a:t>
            </a:r>
            <a:r>
              <a:rPr lang="en-US" sz="1100" b="0" strike="noStrike" spc="-1">
                <a:latin typeface="Comic Sans MS"/>
                <a:ea typeface="Segoe UI"/>
              </a:rPr>
              <a:t> کد رو با استفاده از Stack snippet قرار دادم تا بتونه همونجا خروجی رو ببینه و لمس کنه</a:t>
            </a:r>
            <a:r>
              <a:rPr lang="fa-IR" sz="1100" b="0" strike="noStrike" spc="-1">
                <a:latin typeface="Comic Sans MS"/>
                <a:ea typeface="Segoe UI"/>
              </a:rPr>
              <a:t>،</a:t>
            </a:r>
          </a:p>
          <a:p>
            <a:pPr marL="457200" algn="just" rtl="1">
              <a:lnSpc>
                <a:spcPct val="107000"/>
              </a:lnSpc>
              <a:buNone/>
              <a:tabLst>
                <a:tab pos="0" algn="l"/>
              </a:tabLst>
            </a:pPr>
            <a:endParaRPr lang="fa-IR" sz="1100" b="0" strike="noStrike" spc="-1">
              <a:latin typeface="Comic Sans MS"/>
              <a:ea typeface="Segoe UI"/>
            </a:endParaRPr>
          </a:p>
          <a:p>
            <a:pPr marL="457200" algn="just" rtl="1">
              <a:lnSpc>
                <a:spcPct val="107000"/>
              </a:lnSpc>
              <a:buNone/>
              <a:tabLst>
                <a:tab pos="0" algn="l"/>
              </a:tabLst>
            </a:pPr>
            <a:r>
              <a:rPr lang="fa-IR" sz="1100" b="0" strike="noStrike" spc="-1">
                <a:latin typeface="Comic Sans MS"/>
                <a:ea typeface="Segoe UI"/>
              </a:rPr>
              <a:t> میبینین که </a:t>
            </a:r>
            <a:r>
              <a:rPr lang="en-US" sz="1100" b="0" strike="noStrike" spc="-1">
                <a:latin typeface="Comic Sans MS"/>
                <a:ea typeface="Segoe UI"/>
              </a:rPr>
              <a:t>به طور خودکار خودش در قالب CODE BLIOCK قرار </a:t>
            </a:r>
            <a:r>
              <a:rPr lang="fa-IR" sz="1100" b="0" strike="noStrike" spc="-1">
                <a:latin typeface="Comic Sans MS"/>
                <a:ea typeface="Segoe UI"/>
              </a:rPr>
              <a:t>میگیره</a:t>
            </a:r>
            <a:r>
              <a:rPr lang="en-US" sz="1100" b="0" strike="noStrike" spc="-1">
                <a:latin typeface="Comic Sans MS"/>
                <a:ea typeface="Segoe UI"/>
              </a:rPr>
              <a:t> و stackoverflow</a:t>
            </a:r>
            <a:r>
              <a:rPr lang="fa-IR" sz="1100" b="0" strike="noStrike" spc="-1">
                <a:latin typeface="Comic Sans MS"/>
                <a:ea typeface="Segoe UI"/>
              </a:rPr>
              <a:t> </a:t>
            </a:r>
            <a:r>
              <a:rPr lang="en-US" sz="1100" b="0" strike="noStrike" spc="-1">
                <a:latin typeface="Comic Sans MS"/>
                <a:ea typeface="Segoe UI"/>
              </a:rPr>
              <a:t>یک دکمه هم برای اجرا و تستش میزاره </a:t>
            </a:r>
            <a:endParaRPr lang="en-US" sz="1100" b="0" strike="noStrike" spc="-1">
              <a:latin typeface="Arial"/>
            </a:endParaRPr>
          </a:p>
        </p:txBody>
      </p:sp>
      <p:sp>
        <p:nvSpPr>
          <p:cNvPr id="1136" name="PlaceHolder 3"/>
          <p:cNvSpPr>
            <a:spLocks noGrp="1"/>
          </p:cNvSpPr>
          <p:nvPr>
            <p:ph type="sldNum" idx="1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4B15E4E-8155-44E1-A13D-A8292039B1E8}" type="slidenum">
              <a:rPr lang="en-US" sz="1200" b="0" strike="noStrike" spc="-1">
                <a:latin typeface="Times New Roman"/>
              </a:rPr>
              <a:t>361</a:t>
            </a:fld>
            <a:endParaRPr lang="en-US" sz="1200" b="0" strike="noStrike" spc="-1">
              <a:latin typeface="Times New Roman"/>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PlaceHolder 1"/>
          <p:cNvSpPr>
            <a:spLocks noGrp="1" noRot="1" noChangeAspect="1"/>
          </p:cNvSpPr>
          <p:nvPr>
            <p:ph type="sldImg"/>
          </p:nvPr>
        </p:nvSpPr>
        <p:spPr>
          <a:xfrm>
            <a:off x="685800" y="1143000"/>
            <a:ext cx="5486400" cy="3086100"/>
          </a:xfrm>
          <a:prstGeom prst="rect">
            <a:avLst/>
          </a:prstGeom>
          <a:ln w="0">
            <a:noFill/>
          </a:ln>
        </p:spPr>
      </p:sp>
      <p:sp>
        <p:nvSpPr>
          <p:cNvPr id="11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و برای اینکار کافیه روی دکمه </a:t>
            </a:r>
            <a:r>
              <a:rPr lang="en-US" sz="1100" b="0" strike="noStrike" spc="-1">
                <a:latin typeface="Comic Sans MS"/>
                <a:ea typeface="Segoe UI"/>
              </a:rPr>
              <a:t>snippet بزنین تا این صفحه باز بشه و کدتون رو توش قرار بدین، و میبینین که حتی میتونین کد های ریکتی و vue  و انگولاریتون رو هم اینجا برای اجرا به صورت live example قرار بدین!</a:t>
            </a:r>
            <a:endParaRPr lang="en-US" sz="1100" b="0" strike="noStrike" spc="-1">
              <a:latin typeface="Arial"/>
            </a:endParaRPr>
          </a:p>
        </p:txBody>
      </p:sp>
      <p:sp>
        <p:nvSpPr>
          <p:cNvPr id="1139" name="PlaceHolder 3"/>
          <p:cNvSpPr>
            <a:spLocks noGrp="1"/>
          </p:cNvSpPr>
          <p:nvPr>
            <p:ph type="sldNum" idx="13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2F61564-104C-4DF0-AF93-CE73972B52E6}" type="slidenum">
              <a:rPr lang="en-US" sz="1200" b="0" strike="noStrike" spc="-1">
                <a:latin typeface="Times New Roman"/>
              </a:rPr>
              <a:t>362</a:t>
            </a:fld>
            <a:endParaRPr lang="en-US" sz="1200" b="0" strike="noStrike" spc="-1">
              <a:latin typeface="Times New Roman"/>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685800" y="1143000"/>
            <a:ext cx="5486400" cy="3086100"/>
          </a:xfrm>
          <a:prstGeom prst="rect">
            <a:avLst/>
          </a:prstGeom>
          <a:ln w="0">
            <a:noFill/>
          </a:ln>
        </p:spPr>
      </p:sp>
      <p:sp>
        <p:nvSpPr>
          <p:cNvPr id="11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این روش برای کد ها و مثال های حداکثر 1 صفحه ای مناسبه، اما اگر بیشتر از این بشه خیلی صورت جالبی پیدا نمیکنه و اصلا ممکنه کاربر صفحه سوال رو ببنده بره! </a:t>
            </a:r>
            <a:endParaRPr lang="en-US" sz="1100" b="0" strike="noStrike" spc="-1">
              <a:latin typeface="Arial"/>
            </a:endParaRPr>
          </a:p>
        </p:txBody>
      </p:sp>
      <p:sp>
        <p:nvSpPr>
          <p:cNvPr id="1142" name="PlaceHolder 3"/>
          <p:cNvSpPr>
            <a:spLocks noGrp="1"/>
          </p:cNvSpPr>
          <p:nvPr>
            <p:ph type="sldNum" idx="14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CB74330-280C-485D-9794-271D305991CD}" type="slidenum">
              <a:rPr lang="en-US" sz="1200" b="0" strike="noStrike" spc="-1">
                <a:latin typeface="Times New Roman"/>
              </a:rPr>
              <a:t>363</a:t>
            </a:fld>
            <a:endParaRPr lang="en-US" sz="1200" b="0" strike="noStrike" spc="-1">
              <a:latin typeface="Times New Roman"/>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PlaceHolder 1"/>
          <p:cNvSpPr>
            <a:spLocks noGrp="1" noRot="1" noChangeAspect="1"/>
          </p:cNvSpPr>
          <p:nvPr>
            <p:ph type="sldImg"/>
          </p:nvPr>
        </p:nvSpPr>
        <p:spPr>
          <a:xfrm>
            <a:off x="685800" y="1143000"/>
            <a:ext cx="5486400" cy="3086100"/>
          </a:xfrm>
          <a:prstGeom prst="rect">
            <a:avLst/>
          </a:prstGeom>
          <a:ln w="0">
            <a:noFill/>
          </a:ln>
        </p:spPr>
      </p:sp>
      <p:sp>
        <p:nvSpPr>
          <p:cNvPr id="11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برای همین بهتره برای کد های بیشتر و بزرگتر،  از </a:t>
            </a:r>
            <a:r>
              <a:rPr lang="en-US" sz="1100" b="0" strike="noStrike" spc="-1">
                <a:latin typeface="Comic Sans MS"/>
                <a:ea typeface="Segoe UI"/>
              </a:rPr>
              <a:t>github/Codepen و یا Codesandbox استفاده کنین که خیلی گزینه بهتری هست!</a:t>
            </a:r>
            <a:endParaRPr lang="en-US" sz="1100" b="0" strike="noStrike" spc="-1">
              <a:latin typeface="Arial"/>
            </a:endParaRPr>
          </a:p>
        </p:txBody>
      </p:sp>
      <p:sp>
        <p:nvSpPr>
          <p:cNvPr id="1145" name="PlaceHolder 3"/>
          <p:cNvSpPr>
            <a:spLocks noGrp="1"/>
          </p:cNvSpPr>
          <p:nvPr>
            <p:ph type="sldNum" idx="1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A18FD25-9AE3-4380-805F-E2171212761A}" type="slidenum">
              <a:rPr lang="en-US" sz="1200" b="0" strike="noStrike" spc="-1">
                <a:latin typeface="Times New Roman"/>
              </a:rPr>
              <a:t>364</a:t>
            </a:fld>
            <a:endParaRPr lang="en-US" sz="1200" b="0" strike="noStrike" spc="-1">
              <a:latin typeface="Times New Roman"/>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laceHolder 1"/>
          <p:cNvSpPr>
            <a:spLocks noGrp="1" noRot="1" noChangeAspect="1"/>
          </p:cNvSpPr>
          <p:nvPr>
            <p:ph type="sldImg"/>
          </p:nvPr>
        </p:nvSpPr>
        <p:spPr>
          <a:xfrm>
            <a:off x="685800" y="1143000"/>
            <a:ext cx="5486400" cy="3086100"/>
          </a:xfrm>
          <a:prstGeom prst="rect">
            <a:avLst/>
          </a:prstGeom>
          <a:ln w="0">
            <a:noFill/>
          </a:ln>
        </p:spPr>
      </p:sp>
      <p:sp>
        <p:nvSpPr>
          <p:cNvPr id="11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به عنوان مثال به این کد که توی </a:t>
            </a:r>
            <a:r>
              <a:rPr lang="en-US" sz="1100" b="0" strike="noStrike" spc="-1">
                <a:latin typeface="Comic Sans MS"/>
                <a:cs typeface="B Kamran"/>
              </a:rPr>
              <a:t>codesandbox</a:t>
            </a:r>
            <a:r>
              <a:rPr lang="fa-IR" sz="1100" b="0" strike="noStrike" spc="-1">
                <a:latin typeface="Comic Sans MS"/>
                <a:cs typeface="B Kamran"/>
              </a:rPr>
              <a:t> قرار گرفته توجه کنین، خیلی سریع و راحت کل </a:t>
            </a:r>
            <a:r>
              <a:rPr lang="en-US" sz="1100" b="0" strike="noStrike" spc="-1">
                <a:latin typeface="Comic Sans MS"/>
                <a:ea typeface="Segoe UI"/>
              </a:rPr>
              <a:t>reprex رو مرتب منظم </a:t>
            </a:r>
            <a:r>
              <a:rPr lang="fa-IR" sz="1100" b="0" strike="noStrike" spc="-1">
                <a:latin typeface="Comic Sans MS"/>
                <a:ea typeface="Segoe UI"/>
              </a:rPr>
              <a:t>و یکجا میتونی </a:t>
            </a:r>
            <a:r>
              <a:rPr lang="en-US" sz="1100" b="0" strike="noStrike" spc="-1">
                <a:latin typeface="Comic Sans MS"/>
                <a:ea typeface="Segoe UI"/>
              </a:rPr>
              <a:t>بررسی کنیم و تغییر بدیم تا مشکل رو </a:t>
            </a:r>
            <a:r>
              <a:rPr lang="fa-IR" sz="1100" b="0" strike="noStrike" spc="-1">
                <a:latin typeface="Comic Sans MS"/>
                <a:ea typeface="Segoe UI"/>
              </a:rPr>
              <a:t>پیدا و </a:t>
            </a:r>
            <a:r>
              <a:rPr lang="en-US" sz="1100" b="0" strike="noStrike" spc="-1">
                <a:latin typeface="Comic Sans MS"/>
                <a:ea typeface="Segoe UI"/>
              </a:rPr>
              <a:t>برطرف کنیم</a:t>
            </a:r>
            <a:r>
              <a:rPr lang="fa-IR" sz="1100" b="0" strike="noStrike" spc="-1">
                <a:latin typeface="Comic Sans MS"/>
                <a:ea typeface="Segoe UI"/>
              </a:rPr>
              <a:t> و بریم جواب رو ارائه بدیم</a:t>
            </a:r>
            <a:r>
              <a:rPr lang="en-US" sz="1100" b="0" strike="noStrike" spc="-1">
                <a:latin typeface="Comic Sans MS"/>
                <a:ea typeface="Segoe UI"/>
              </a:rPr>
              <a:t>!</a:t>
            </a:r>
            <a:endParaRPr lang="en-US" sz="1100" b="0" strike="noStrike" spc="-1">
              <a:latin typeface="Arial"/>
            </a:endParaRPr>
          </a:p>
        </p:txBody>
      </p:sp>
      <p:sp>
        <p:nvSpPr>
          <p:cNvPr id="1148" name="PlaceHolder 3"/>
          <p:cNvSpPr>
            <a:spLocks noGrp="1"/>
          </p:cNvSpPr>
          <p:nvPr>
            <p:ph type="sldNum" idx="1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995EDB7-69B9-4F20-9CCF-23D83EC00D90}" type="slidenum">
              <a:rPr lang="en-US" sz="1200" b="0" strike="noStrike" spc="-1">
                <a:latin typeface="Times New Roman"/>
              </a:rPr>
              <a:t>365</a:t>
            </a:fld>
            <a:endParaRPr lang="en-US" sz="1200" b="0" strike="noStrike" spc="-1">
              <a:latin typeface="Times New Roman"/>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PlaceHolder 1"/>
          <p:cNvSpPr>
            <a:spLocks noGrp="1" noRot="1" noChangeAspect="1"/>
          </p:cNvSpPr>
          <p:nvPr>
            <p:ph type="sldImg"/>
          </p:nvPr>
        </p:nvSpPr>
        <p:spPr>
          <a:xfrm>
            <a:off x="685800" y="1143000"/>
            <a:ext cx="5486400" cy="3086100"/>
          </a:xfrm>
          <a:prstGeom prst="rect">
            <a:avLst/>
          </a:prstGeom>
          <a:ln w="0">
            <a:noFill/>
          </a:ln>
        </p:spPr>
      </p:sp>
      <p:sp>
        <p:nvSpPr>
          <p:cNvPr id="11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یا مثل این جواب از هردوتا استفاده مفید و بهینه کنیم، که اگر اینکارو نمیکرد، و میخواست کل اون </a:t>
            </a:r>
            <a:r>
              <a:rPr lang="en-US" sz="1100" b="0" strike="noStrike" spc="-1">
                <a:latin typeface="Comic Sans MS"/>
                <a:cs typeface="B Kamran"/>
              </a:rPr>
              <a:t>reprex</a:t>
            </a:r>
            <a:r>
              <a:rPr lang="fa-IR" sz="1100" b="0" strike="noStrike" spc="-1">
                <a:latin typeface="Comic Sans MS"/>
                <a:cs typeface="B Kamran"/>
              </a:rPr>
              <a:t> رو بیاره اینجا، </a:t>
            </a:r>
          </a:p>
          <a:p>
            <a:pPr marL="457200" algn="just" rtl="1">
              <a:lnSpc>
                <a:spcPct val="107000"/>
              </a:lnSpc>
              <a:buNone/>
              <a:tabLst>
                <a:tab pos="0" algn="l"/>
              </a:tabLst>
            </a:pPr>
            <a:r>
              <a:rPr lang="fa-IR" sz="1100" b="0" strike="noStrike" spc="-1">
                <a:latin typeface="Comic Sans MS"/>
                <a:cs typeface="B Kamran"/>
              </a:rPr>
              <a:t>احتمالا هیچ وقت به این اندازه امتیاز دریافت نمیکرد! </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برای اینکه بهتر درک کنین، همونطور که در گذشته گفتم، خودتون بزارن جای افرادی که میان دنبال جواب، ببینین بیشتر سراغ چه جوابی میرین!</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متوجه میشین که، بیشتر میرین سراغ جواب هایی که ساده و تمیز هستن و واقعا مفید هستن و خیلی وقت ها جواب های طولانی و با فرمت بندی نامناسب رو کلا </a:t>
            </a:r>
            <a:r>
              <a:rPr lang="en-US" sz="1100" b="0" strike="noStrike" spc="-1">
                <a:latin typeface="Comic Sans MS"/>
                <a:cs typeface="B Kamran"/>
              </a:rPr>
              <a:t>skip </a:t>
            </a:r>
            <a:r>
              <a:rPr lang="fa-IR" sz="1100" b="0" strike="noStrike" spc="-1">
                <a:latin typeface="Comic Sans MS"/>
                <a:cs typeface="B Kamran"/>
              </a:rPr>
              <a:t>میکنین! </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پس سعی کنین حرفه ای رفتار کن تا امتیاز بیشتری هم بگیرین!</a:t>
            </a:r>
            <a:endParaRPr lang="en-US" sz="1100" b="0" strike="noStrike" spc="-1">
              <a:latin typeface="Arial"/>
            </a:endParaRPr>
          </a:p>
        </p:txBody>
      </p:sp>
      <p:sp>
        <p:nvSpPr>
          <p:cNvPr id="1151" name="PlaceHolder 3"/>
          <p:cNvSpPr>
            <a:spLocks noGrp="1"/>
          </p:cNvSpPr>
          <p:nvPr>
            <p:ph type="sldNum" idx="14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CD2A489-1B6B-4855-A573-E8464BB9BBF1}" type="slidenum">
              <a:rPr lang="en-US" sz="1200" b="0" strike="noStrike" spc="-1">
                <a:latin typeface="Times New Roman"/>
              </a:rPr>
              <a:t>366</a:t>
            </a:fld>
            <a:endParaRPr lang="en-US" sz="1200" b="0" strike="noStrike" spc="-1">
              <a:latin typeface="Times New Roman"/>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PlaceHolder 1"/>
          <p:cNvSpPr>
            <a:spLocks noGrp="1" noRot="1" noChangeAspect="1"/>
          </p:cNvSpPr>
          <p:nvPr>
            <p:ph type="sldImg"/>
          </p:nvPr>
        </p:nvSpPr>
        <p:spPr>
          <a:xfrm>
            <a:off x="685800" y="1143000"/>
            <a:ext cx="5486400" cy="3086100"/>
          </a:xfrm>
          <a:prstGeom prst="rect">
            <a:avLst/>
          </a:prstGeom>
          <a:ln w="0">
            <a:noFill/>
          </a:ln>
        </p:spPr>
      </p:sp>
      <p:sp>
        <p:nvSpPr>
          <p:cNvPr id="11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مورد7م – </a:t>
            </a:r>
            <a:r>
              <a:rPr lang="en-US" sz="1800" b="0" strike="noStrike" spc="-1">
                <a:latin typeface="Comic Sans MS"/>
                <a:cs typeface="B Kamran"/>
              </a:rPr>
              <a:t>community wiki</a:t>
            </a: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اگر دقت کرده باشین برخی از سوال جواب ها زیرشون یه عبارتی به اسم </a:t>
            </a:r>
            <a:r>
              <a:rPr lang="en-US" sz="1800" b="0" strike="noStrike" spc="-1">
                <a:latin typeface="Comic Sans MS"/>
                <a:ea typeface="Segoe UI"/>
              </a:rPr>
              <a:t>community wiki نوشته شده! میخوام بهتون بگم که چی هست و چرا باید </a:t>
            </a:r>
            <a:r>
              <a:rPr lang="fa-IR" sz="1800" b="0" strike="noStrike" spc="-1">
                <a:latin typeface="Comic Sans MS"/>
                <a:ea typeface="Segoe UI"/>
              </a:rPr>
              <a:t>موقع استفاده از</a:t>
            </a:r>
            <a:r>
              <a:rPr lang="en-US" sz="1800" b="0" strike="noStrike" spc="-1">
                <a:latin typeface="Comic Sans MS"/>
                <a:ea typeface="Segoe UI"/>
              </a:rPr>
              <a:t> community wiki! مراقب باشین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54" name="PlaceHolder 3"/>
          <p:cNvSpPr>
            <a:spLocks noGrp="1"/>
          </p:cNvSpPr>
          <p:nvPr>
            <p:ph type="sldNum" idx="14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56D9A5F-7120-4BC8-8F57-BEFE902E3241}" type="slidenum">
              <a:rPr lang="en-US" sz="1200" b="0" strike="noStrike" spc="-1">
                <a:latin typeface="Times New Roman"/>
              </a:rPr>
              <a:t>367</a:t>
            </a:fld>
            <a:endParaRPr lang="en-US" sz="1200" b="0" strike="noStrike" spc="-1">
              <a:latin typeface="Times New Roman"/>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PlaceHolder 1"/>
          <p:cNvSpPr>
            <a:spLocks noGrp="1" noRot="1" noChangeAspect="1"/>
          </p:cNvSpPr>
          <p:nvPr>
            <p:ph type="sldImg"/>
          </p:nvPr>
        </p:nvSpPr>
        <p:spPr>
          <a:xfrm>
            <a:off x="685800" y="1143000"/>
            <a:ext cx="5486400" cy="3086100"/>
          </a:xfrm>
          <a:prstGeom prst="rect">
            <a:avLst/>
          </a:prstGeom>
          <a:ln w="0">
            <a:noFill/>
          </a:ln>
        </p:spPr>
      </p:sp>
      <p:sp>
        <p:nvSpPr>
          <p:cNvPr id="11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قبلا گفتیم که هدف استک اورفلو تبدیل شدن به جایی برای کلی از اطلاعات مفید و خوب هست یعنی درواقع منبع باشه!</a:t>
            </a:r>
          </a:p>
          <a:p>
            <a:pPr marL="457200" algn="just" rtl="1">
              <a:lnSpc>
                <a:spcPct val="107000"/>
              </a:lnSpc>
              <a:buNone/>
              <a:tabLst>
                <a:tab pos="0" algn="l"/>
              </a:tabLst>
            </a:pPr>
            <a:r>
              <a:rPr lang="fa-IR" sz="1800" b="0" strike="noStrike" spc="-1">
                <a:latin typeface="Comic Sans MS"/>
                <a:cs typeface="B Kamran"/>
              </a:rPr>
              <a:t>برای همین </a:t>
            </a:r>
            <a:r>
              <a:rPr lang="en-US" sz="1800" b="0" strike="noStrike" spc="-1">
                <a:latin typeface="Comic Sans MS"/>
                <a:ea typeface="Segoe UI"/>
              </a:rPr>
              <a:t>Community wiki رو ارائه دادن که بیشتر این جنبه رو تقویت میکنه،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57" name="PlaceHolder 3"/>
          <p:cNvSpPr>
            <a:spLocks noGrp="1"/>
          </p:cNvSpPr>
          <p:nvPr>
            <p:ph type="sldNum" idx="14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6F8526-A9F5-4708-9378-61A6BAF2BBE8}" type="slidenum">
              <a:rPr lang="en-US" sz="1200" b="0" strike="noStrike" spc="-1">
                <a:latin typeface="Times New Roman"/>
              </a:rPr>
              <a:t>368</a:t>
            </a:fld>
            <a:endParaRPr lang="en-US" sz="1200" b="0" strike="noStrike" spc="-1">
              <a:latin typeface="Times New Roman"/>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یعنی شما موقع جواب دادن به سوال، اگر دقت کنین یه تیکی اون پایین هست، که اگه بزنینش، این جواب شما تبدیل به یک جواب از نوع </a:t>
            </a:r>
            <a:r>
              <a:rPr lang="en-US" sz="1800" b="0" strike="noStrike" spc="-1">
                <a:latin typeface="Comic Sans MS"/>
                <a:ea typeface="Segoe UI"/>
              </a:rPr>
              <a:t>Wiki </a:t>
            </a:r>
            <a:r>
              <a:rPr lang="fa-IR" sz="1800" b="0" strike="noStrike" spc="-1">
                <a:latin typeface="Comic Sans MS"/>
                <a:cs typeface="B Kamran"/>
              </a:rPr>
              <a:t>میشه </a:t>
            </a:r>
            <a:r>
              <a:rPr lang="fa-IR" sz="1800" b="0" strike="noStrike" spc="-1">
                <a:latin typeface="Comic Sans MS"/>
                <a:ea typeface="Segoe UI"/>
              </a:rPr>
              <a:t>،</a:t>
            </a:r>
            <a:r>
              <a:rPr lang="en-US" sz="1800" b="0" strike="noStrike" spc="-1">
                <a:latin typeface="Comic Sans MS"/>
                <a:ea typeface="Segoe UI"/>
              </a:rPr>
              <a:t> </a:t>
            </a:r>
            <a:r>
              <a:rPr lang="fa-IR" sz="1800" b="0" strike="noStrike" spc="-1">
                <a:latin typeface="Comic Sans MS"/>
                <a:ea typeface="Segoe UI"/>
              </a:rPr>
              <a:t>که وقتی بدونین چی میشه احتمالا مایل نباشین که جز درموارد خاصی ازش استفاده کنین</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369</a:t>
            </a:fld>
            <a:endParaRPr lang="en-US"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Or this question that was not only close voted and closed but also given 146 downvotes...</a:t>
            </a:r>
            <a:endParaRPr lang="fa-IR" sz="1200" b="0" strike="noStrike" spc="-1" dirty="0">
              <a:latin typeface="Arial"/>
            </a:endParaRP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37</a:t>
            </a:fld>
            <a:endParaRPr lang="en-US" sz="1200" b="0" strike="noStrike" spc="-1">
              <a:latin typeface="Times New Roman"/>
            </a:endParaRPr>
          </a:p>
        </p:txBody>
      </p:sp>
    </p:spTree>
    <p:extLst>
      <p:ext uri="{BB962C8B-B14F-4D97-AF65-F5344CB8AC3E}">
        <p14:creationId xmlns:p14="http://schemas.microsoft.com/office/powerpoint/2010/main" val="324210250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en-US" sz="1800" b="0" strike="noStrike" spc="-1">
                <a:latin typeface="Comic Sans MS"/>
                <a:ea typeface="Segoe UI"/>
              </a:rPr>
              <a:t> چون وقتی که سوال/جوابی تبدیل به community wiki میشه دیگه upvote/downvote هاش برای شما محاسبه نمیشه یعنی تو</a:t>
            </a:r>
            <a:r>
              <a:rPr lang="fa-IR" sz="1800" b="0" strike="noStrike" spc="-1">
                <a:latin typeface="Comic Sans MS"/>
                <a:ea typeface="Segoe UI"/>
              </a:rPr>
              <a:t> این</a:t>
            </a:r>
            <a:r>
              <a:rPr lang="en-US" sz="1800" b="0" strike="noStrike" spc="-1">
                <a:latin typeface="Comic Sans MS"/>
                <a:ea typeface="Segoe UI"/>
              </a:rPr>
              <a:t> مثال </a:t>
            </a:r>
            <a:r>
              <a:rPr lang="fa-IR" sz="1800" b="0" strike="noStrike" spc="-1">
                <a:latin typeface="Comic Sans MS"/>
                <a:ea typeface="Segoe UI"/>
              </a:rPr>
              <a:t>که </a:t>
            </a:r>
            <a:r>
              <a:rPr lang="en-US" sz="1800" b="0" strike="noStrike" spc="-1">
                <a:latin typeface="Comic Sans MS"/>
                <a:ea typeface="Segoe UI"/>
              </a:rPr>
              <a:t>89</a:t>
            </a:r>
            <a:r>
              <a:rPr lang="fa-IR" sz="1800" b="0" strike="noStrike" spc="-1">
                <a:latin typeface="Comic Sans MS"/>
                <a:cs typeface="B Kamran"/>
              </a:rPr>
              <a:t>تا </a:t>
            </a:r>
            <a:r>
              <a:rPr lang="en-US" sz="1800" b="0" strike="noStrike" spc="-1">
                <a:latin typeface="Comic Sans MS"/>
                <a:ea typeface="Segoe UI"/>
              </a:rPr>
              <a:t>upvote به معنی 890</a:t>
            </a:r>
            <a:r>
              <a:rPr lang="fa-IR" sz="1800" b="0" strike="noStrike" spc="-1">
                <a:latin typeface="Comic Sans MS"/>
                <a:cs typeface="B Kamran"/>
              </a:rPr>
              <a:t>امتیاز دریافت کردم، همین الان اگر تیک </a:t>
            </a:r>
            <a:r>
              <a:rPr lang="en-US" sz="1800" b="0" strike="noStrike" spc="-1">
                <a:latin typeface="Comic Sans MS"/>
                <a:ea typeface="Segoe UI"/>
              </a:rPr>
              <a:t>Community wiki</a:t>
            </a:r>
            <a:r>
              <a:rPr lang="fa-IR" sz="1800" b="0" strike="noStrike" spc="-1">
                <a:latin typeface="Comic Sans MS"/>
                <a:cs typeface="B Kamran"/>
              </a:rPr>
              <a:t>شو بزنم،؛ دیگه هر </a:t>
            </a:r>
            <a:r>
              <a:rPr lang="en-US" sz="1800" b="0" strike="noStrike" spc="-1">
                <a:latin typeface="Comic Sans MS"/>
                <a:ea typeface="Segoe UI"/>
              </a:rPr>
              <a:t>upvote</a:t>
            </a:r>
            <a:r>
              <a:rPr lang="fa-IR" sz="1800" b="0" strike="noStrike" spc="-1">
                <a:latin typeface="Comic Sans MS"/>
                <a:cs typeface="B Kamran"/>
              </a:rPr>
              <a:t>ی که بگیره برای من امتیازی حساب نمیشه! چرا؟ چون که من مجوز این پست رو از خودم به </a:t>
            </a:r>
            <a:r>
              <a:rPr lang="en-US" sz="1800" b="0" strike="noStrike" spc="-1">
                <a:latin typeface="Comic Sans MS"/>
                <a:ea typeface="Segoe UI"/>
              </a:rPr>
              <a:t>community تغییر دادم یعنی الان صاحبش درواقع community هست و تو این حالت هرکسی با حداقل 100 امتیاز میتونه پست رو ویرایش کنه!البته badge</a:t>
            </a:r>
            <a:r>
              <a:rPr lang="fa-IR" sz="1800" b="0" strike="noStrike" spc="-1">
                <a:latin typeface="Comic Sans MS"/>
                <a:cs typeface="B Kamran"/>
              </a:rPr>
              <a:t>ی اگر بگیره بهم میده ولی خوب </a:t>
            </a:r>
            <a:r>
              <a:rPr lang="en-US" sz="1800" b="0" strike="noStrike" spc="-1">
                <a:latin typeface="Comic Sans MS"/>
                <a:ea typeface="Segoe UI"/>
              </a:rPr>
              <a:t>score دیگه نه!! بنابراین برای امتیاز گیری این یه میوه ممنوعه هست</a:t>
            </a:r>
            <a:r>
              <a:rPr lang="fa-IR" sz="1800" b="0" strike="noStrike" spc="-1">
                <a:latin typeface="Comic Sans MS"/>
                <a:ea typeface="Segoe UI"/>
              </a:rPr>
              <a:t>، </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370</a:t>
            </a:fld>
            <a:endParaRPr lang="en-US" sz="1200" b="0" strike="noStrike" spc="-1">
              <a:latin typeface="Times New Roman"/>
            </a:endParaRPr>
          </a:p>
        </p:txBody>
      </p:sp>
    </p:spTree>
    <p:extLst>
      <p:ext uri="{BB962C8B-B14F-4D97-AF65-F5344CB8AC3E}">
        <p14:creationId xmlns:p14="http://schemas.microsoft.com/office/powerpoint/2010/main" val="973671795"/>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Arial"/>
              </a:rPr>
              <a:t>البته  </a:t>
            </a:r>
            <a:r>
              <a:rPr lang="en-US" sz="1800" b="0" strike="noStrike" spc="-1">
                <a:latin typeface="Arial"/>
              </a:rPr>
              <a:t>Community wiki </a:t>
            </a:r>
            <a:r>
              <a:rPr lang="fa-IR" sz="1800" b="0" strike="noStrike" spc="-1">
                <a:latin typeface="Arial"/>
              </a:rPr>
              <a:t> اغلب در مسائل زیر کاربرد داره:</a:t>
            </a:r>
          </a:p>
          <a:p>
            <a:pPr marL="685800" indent="-228600" algn="just" rtl="1">
              <a:lnSpc>
                <a:spcPct val="107000"/>
              </a:lnSpc>
              <a:buFont typeface="+mj-lt"/>
              <a:buAutoNum type="arabicPeriod"/>
              <a:tabLst>
                <a:tab pos="0" algn="l"/>
              </a:tabLst>
            </a:pPr>
            <a:r>
              <a:rPr lang="fa-IR" sz="1800" b="0" strike="noStrike" spc="-1">
                <a:latin typeface="Arial"/>
              </a:rPr>
              <a:t>یکوقت شما به سوالی جواب میدین اما ممکنه بعداً نیاز به بروزرسانی اون باشه بخصوص جواب های پر امتیاز یا </a:t>
            </a:r>
            <a:r>
              <a:rPr lang="en-US" sz="1800" b="0" strike="noStrike" spc="-1">
                <a:latin typeface="Arial"/>
              </a:rPr>
              <a:t>Accepted answer</a:t>
            </a:r>
            <a:r>
              <a:rPr lang="fa-IR" sz="1800" b="0" strike="noStrike" spc="-1">
                <a:latin typeface="Arial"/>
              </a:rPr>
              <a:t>، و شما فرصت نمیکنی یا به هر دلیل دیگه ای، نمی تونین هی درگیر اون باشین تا جواب رو همیشه بروز نگه دارین، پس یک جواب اولیه درست ارائه میکنین و بعد با تیک کامیونی ویکی به بقیه اجازه میدید تا در جواب شما دخل و تصرف کنند و به شکلی که فکر میکنن بهتره اونو تغییر بدن درواقع اجازه میدین که آپدیت این سوال جواب رو کامیونیتی انجام بده تا همیشه سوال جواب معتبر باقی بمونه</a:t>
            </a:r>
          </a:p>
          <a:p>
            <a:pPr marL="685800" indent="-228600" algn="just" rtl="1">
              <a:lnSpc>
                <a:spcPct val="107000"/>
              </a:lnSpc>
              <a:buFont typeface="+mj-lt"/>
              <a:buAutoNum type="arabicPeriod"/>
              <a:tabLst>
                <a:tab pos="0" algn="l"/>
              </a:tabLst>
            </a:pPr>
            <a:r>
              <a:rPr lang="fa-IR" sz="1800" b="0" strike="noStrike" spc="-1">
                <a:latin typeface="Arial"/>
              </a:rPr>
              <a:t> دلیل دیگه ای که ازش استفاده میشه اینه که شما جوابی که دارین ارائه میکنین همه اش یا بخش زیادی از اون مربوط به شخص دیگری هست مثلا از سایت دیگه ای، کتاب دیگه ای هست، اینجا هم از ویکی استفاده میکنید چون اخلاقی نیست امتیازی بگیرین که اطلاعات و جوابش مال شما نیست، البته اگر کاملا کپی کرده باشین! دقت کنید که در این حالت بحث کپی رایت رو هم باید رعایت کرد که جدای از ارجاع دادن با لینک به اون کتاب یا محتوای شخص دیگه هست!</a:t>
            </a:r>
          </a:p>
          <a:p>
            <a:pPr marL="457200" algn="just" rtl="1">
              <a:lnSpc>
                <a:spcPct val="107000"/>
              </a:lnSpc>
              <a:buNone/>
              <a:tabLst>
                <a:tab pos="0" algn="l"/>
              </a:tabLst>
            </a:pPr>
            <a:endParaRPr lang="fa-IR" sz="1800" b="0" strike="noStrike" spc="-1">
              <a:latin typeface="Comic Sans MS"/>
              <a:ea typeface="Segoe UI"/>
            </a:endParaRPr>
          </a:p>
          <a:p>
            <a:pPr marL="457200" algn="just" rtl="1">
              <a:lnSpc>
                <a:spcPct val="107000"/>
              </a:lnSpc>
              <a:buNone/>
              <a:tabLst>
                <a:tab pos="0" algn="l"/>
              </a:tabLst>
            </a:pPr>
            <a:r>
              <a:rPr lang="en-US" sz="1800" b="0" strike="noStrike" spc="-1">
                <a:latin typeface="Comic Sans MS"/>
                <a:ea typeface="Segoe UI"/>
              </a:rPr>
              <a:t> بنابراین خیلی توصیه نمی­کنم این مورد رو استفاده کنین</a:t>
            </a:r>
            <a:r>
              <a:rPr lang="fa-IR" sz="1800" b="0" strike="noStrike" spc="-1">
                <a:latin typeface="Comic Sans MS"/>
                <a:ea typeface="Segoe UI"/>
              </a:rPr>
              <a:t> مگر اینکه جزو موارد فوق باشن</a:t>
            </a:r>
            <a:r>
              <a:rPr lang="en-US" sz="1800" b="0" strike="noStrike" spc="-1">
                <a:latin typeface="Comic Sans MS"/>
                <a:ea typeface="Segoe UI"/>
              </a:rPr>
              <a:t>، اما مورد بعدی ویکی بهتری هست به نظرم و بشدت امتیاز آور!</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371</a:t>
            </a:fld>
            <a:endParaRPr lang="en-US" sz="1200" b="0" strike="noStrike" spc="-1">
              <a:latin typeface="Times New Roman"/>
            </a:endParaRPr>
          </a:p>
        </p:txBody>
      </p:sp>
    </p:spTree>
    <p:extLst>
      <p:ext uri="{BB962C8B-B14F-4D97-AF65-F5344CB8AC3E}">
        <p14:creationId xmlns:p14="http://schemas.microsoft.com/office/powerpoint/2010/main" val="2423779468"/>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PlaceHolder 1"/>
          <p:cNvSpPr>
            <a:spLocks noGrp="1" noRot="1" noChangeAspect="1"/>
          </p:cNvSpPr>
          <p:nvPr>
            <p:ph type="sldImg"/>
          </p:nvPr>
        </p:nvSpPr>
        <p:spPr>
          <a:xfrm>
            <a:off x="685800" y="1143000"/>
            <a:ext cx="5486400" cy="3086100"/>
          </a:xfrm>
          <a:prstGeom prst="rect">
            <a:avLst/>
          </a:prstGeom>
          <a:ln w="0">
            <a:noFill/>
          </a:ln>
        </p:spPr>
      </p:sp>
      <p:sp>
        <p:nvSpPr>
          <p:cNvPr id="11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مورد8م، -</a:t>
            </a:r>
            <a:r>
              <a:rPr lang="en-US" sz="1800" b="0" strike="noStrike" spc="-1">
                <a:latin typeface="Comic Sans MS"/>
                <a:cs typeface="B Kamran"/>
              </a:rPr>
              <a:t>self answer</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نکته طلایی</a:t>
            </a:r>
            <a:r>
              <a:rPr lang="en-US" sz="1800" b="0" strike="noStrike" spc="-1">
                <a:latin typeface="Comic Sans MS"/>
                <a:cs typeface="B Kamran"/>
              </a:rPr>
              <a:t> </a:t>
            </a:r>
            <a:r>
              <a:rPr lang="fa-IR" sz="1800" b="0" strike="noStrike" spc="-1">
                <a:latin typeface="Comic Sans MS"/>
                <a:cs typeface="B Kamran"/>
              </a:rPr>
              <a:t>سوم،</a:t>
            </a:r>
          </a:p>
          <a:p>
            <a:pPr algn="just" rtl="1">
              <a:lnSpc>
                <a:spcPct val="107000"/>
              </a:lnSpc>
              <a:spcBef>
                <a:spcPts val="799"/>
              </a:spcBef>
              <a:buNone/>
              <a:tabLst>
                <a:tab pos="0" algn="l"/>
              </a:tabLst>
            </a:pPr>
            <a:r>
              <a:rPr lang="fa-IR" sz="1800" b="0" strike="noStrike" spc="-1">
                <a:latin typeface="Comic Sans MS"/>
                <a:cs typeface="B Kamran"/>
              </a:rPr>
              <a:t> قبلا گفتم هرجا براتون سوالی به وجود اومد، مثلا دارین مطلبی می­خونین و متوجه نشدین، تو </a:t>
            </a:r>
            <a:r>
              <a:rPr lang="en-US" sz="1800" b="0" strike="noStrike" spc="-1">
                <a:latin typeface="Comic Sans MS"/>
                <a:ea typeface="Segoe UI"/>
              </a:rPr>
              <a:t>Stackoverflow هم جستجو ک</a:t>
            </a:r>
            <a:r>
              <a:rPr lang="fa-IR" sz="1800" b="0" strike="noStrike" spc="-1">
                <a:latin typeface="Comic Sans MS"/>
                <a:ea typeface="Segoe UI"/>
              </a:rPr>
              <a:t>نی</a:t>
            </a:r>
            <a:r>
              <a:rPr lang="en-US" sz="1800" b="0" strike="noStrike" spc="-1">
                <a:latin typeface="Comic Sans MS"/>
                <a:ea typeface="Segoe UI"/>
              </a:rPr>
              <a:t>ن، </a:t>
            </a:r>
          </a:p>
          <a:p>
            <a:pPr algn="just" rtl="1">
              <a:lnSpc>
                <a:spcPct val="107000"/>
              </a:lnSpc>
              <a:spcBef>
                <a:spcPts val="799"/>
              </a:spcBef>
              <a:buNone/>
              <a:tabLst>
                <a:tab pos="0" algn="l"/>
              </a:tabLst>
            </a:pPr>
            <a:r>
              <a:rPr lang="en-US" sz="1800" b="0" strike="noStrike" spc="-1">
                <a:latin typeface="Comic Sans MS"/>
                <a:ea typeface="Segoe UI"/>
              </a:rPr>
              <a:t>اگه وجود داشت </a:t>
            </a:r>
            <a:r>
              <a:rPr lang="fa-IR" sz="1800" b="0" strike="noStrike" spc="-1">
                <a:latin typeface="Comic Sans MS"/>
                <a:cs typeface="B Kamran"/>
              </a:rPr>
              <a:t>که برین بخونین و امتیاز مثبت هم بدین به سوال و جواب خوب، واگر حس کردین میتونه بهتر بشه هم یا ویرایش کنین یا جواب بهتر و کاملتری در صورت نیاز ارائه بدین،</a:t>
            </a:r>
          </a:p>
          <a:p>
            <a:pPr algn="just" rtl="1">
              <a:lnSpc>
                <a:spcPct val="107000"/>
              </a:lnSpc>
              <a:spcBef>
                <a:spcPts val="799"/>
              </a:spcBef>
              <a:buNone/>
              <a:tabLst>
                <a:tab pos="0" algn="l"/>
              </a:tabLst>
            </a:pPr>
            <a:r>
              <a:rPr lang="fa-IR" sz="1800" b="0" strike="noStrike" spc="-1">
                <a:latin typeface="Comic Sans MS"/>
                <a:cs typeface="B Kamran"/>
              </a:rPr>
              <a:t> بچه ها لطفا توجه کنین که</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این اخلاق تشکر از بقیه رو توی خودتون جا بندازین، مطلبی براتون جالب/مفید بود، با </a:t>
            </a:r>
            <a:r>
              <a:rPr lang="en-US" sz="1800" b="1" strike="noStrike" spc="-1">
                <a:latin typeface="Comic Sans MS"/>
                <a:ea typeface="Segoe UI"/>
              </a:rPr>
              <a:t>like, upvote, save,comment هرابزاری که</a:t>
            </a:r>
            <a:r>
              <a:rPr lang="fa-IR" sz="1800" b="1" strike="noStrike" spc="-1">
                <a:latin typeface="Comic Sans MS"/>
                <a:ea typeface="Segoe UI"/>
              </a:rPr>
              <a:t> تو بستری که توش فعالیت میکنین </a:t>
            </a:r>
            <a:r>
              <a:rPr lang="en-US" sz="1800" b="1" strike="noStrike" spc="-1">
                <a:latin typeface="Comic Sans MS"/>
                <a:ea typeface="Segoe UI"/>
              </a:rPr>
              <a:t>هست </a:t>
            </a:r>
            <a:r>
              <a:rPr lang="fa-IR" sz="1800" b="1" strike="noStrike" spc="-1">
                <a:latin typeface="Comic Sans MS"/>
                <a:cs typeface="B Kamran"/>
              </a:rPr>
              <a:t>که بتونین تشکر کنین باهاش اینکارو انجام بده البته توجه کنین که نیازی نیست که با </a:t>
            </a:r>
            <a:r>
              <a:rPr lang="en-US" sz="1800" b="1" strike="noStrike" spc="-1">
                <a:latin typeface="Comic Sans MS"/>
                <a:cs typeface="B Kamran"/>
              </a:rPr>
              <a:t>comment</a:t>
            </a:r>
            <a:r>
              <a:rPr lang="fa-IR" sz="1800" b="1" strike="noStrike" spc="-1">
                <a:latin typeface="Comic Sans MS"/>
                <a:cs typeface="B Kamran"/>
              </a:rPr>
              <a:t> تشکر کنین و همون </a:t>
            </a:r>
            <a:r>
              <a:rPr lang="en-US" sz="1800" b="1" strike="noStrike" spc="-1">
                <a:latin typeface="Comic Sans MS"/>
                <a:cs typeface="B Kamran"/>
              </a:rPr>
              <a:t>upvote</a:t>
            </a:r>
            <a:r>
              <a:rPr lang="fa-IR" sz="1800" b="1" strike="noStrike" spc="-1">
                <a:latin typeface="Comic Sans MS"/>
                <a:cs typeface="B Kamran"/>
              </a:rPr>
              <a:t> کفایته، یادتون باشه دنیا بده بستونه، بده، بستون، بده بستون! اگر این روال یک طرفه بشه، زنجیره قطع می­شه! </a:t>
            </a:r>
            <a:endParaRPr lang="en-US" sz="1800" b="0" strike="noStrike" spc="-1">
              <a:latin typeface="Arial"/>
            </a:endParaRPr>
          </a:p>
          <a:p>
            <a:pPr marL="457200" algn="just" rtl="1">
              <a:lnSpc>
                <a:spcPct val="107000"/>
              </a:lnSpc>
              <a:buNone/>
              <a:tabLst>
                <a:tab pos="0" algn="l"/>
              </a:tabLst>
            </a:pP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و اما اگر سوال وجود نداشت، </a:t>
            </a:r>
          </a:p>
          <a:p>
            <a:pPr marL="457200" algn="just" rtl="1">
              <a:lnSpc>
                <a:spcPct val="107000"/>
              </a:lnSpc>
              <a:buNone/>
              <a:tabLst>
                <a:tab pos="0" algn="l"/>
              </a:tabLst>
            </a:pPr>
            <a:r>
              <a:rPr lang="fa-IR" sz="1800" b="0" strike="noStrike" spc="-1">
                <a:latin typeface="Comic Sans MS"/>
                <a:cs typeface="B Kamran"/>
              </a:rPr>
              <a:t>خودتون بپرسین! </a:t>
            </a:r>
          </a:p>
          <a:p>
            <a:pPr marL="457200" algn="just" rtl="1">
              <a:lnSpc>
                <a:spcPct val="107000"/>
              </a:lnSpc>
              <a:buNone/>
              <a:tabLst>
                <a:tab pos="0" algn="l"/>
              </a:tabLst>
            </a:pPr>
            <a:r>
              <a:rPr lang="fa-IR" sz="1800" b="0" strike="noStrike" spc="-1">
                <a:latin typeface="Comic Sans MS"/>
                <a:cs typeface="B Kamran"/>
              </a:rPr>
              <a:t>درواقع با اینکار شما می­شین کسی که این سوال رو اولین بار در </a:t>
            </a:r>
            <a:r>
              <a:rPr lang="en-US" sz="1800" b="0" strike="noStrike" spc="-1">
                <a:latin typeface="Comic Sans MS"/>
                <a:ea typeface="Segoe UI"/>
              </a:rPr>
              <a:t>Stackoverflow </a:t>
            </a:r>
            <a:r>
              <a:rPr lang="fa-IR" sz="1800" b="0" strike="noStrike" spc="-1">
                <a:latin typeface="Comic Sans MS"/>
                <a:cs typeface="B Kamran"/>
              </a:rPr>
              <a:t>پرسید، </a:t>
            </a:r>
            <a:endParaRPr lang="en-US" sz="1800" b="0" strike="noStrike" spc="-1">
              <a:latin typeface="Arial"/>
            </a:endParaRPr>
          </a:p>
          <a:p>
            <a:pPr marL="457200" algn="just" rtl="1">
              <a:lnSpc>
                <a:spcPct val="107000"/>
              </a:lnSpc>
              <a:buNone/>
              <a:tabLst>
                <a:tab pos="0" algn="l"/>
              </a:tabLst>
            </a:pPr>
            <a:r>
              <a:rPr lang="fa-IR" sz="1800" b="0" strike="noStrike" spc="-1">
                <a:latin typeface="Comic Sans MS"/>
                <a:cs typeface="B Kamran"/>
              </a:rPr>
              <a:t>حالا  از این مدل سوالا توی مقالات، </a:t>
            </a:r>
            <a:r>
              <a:rPr lang="en-US" sz="1800" b="0" strike="noStrike" spc="-1">
                <a:latin typeface="Comic Sans MS"/>
                <a:ea typeface="Segoe UI"/>
              </a:rPr>
              <a:t>meme</a:t>
            </a:r>
            <a:r>
              <a:rPr lang="fa-IR" sz="1800" b="0" strike="noStrike" spc="-1">
                <a:latin typeface="Comic Sans MS"/>
                <a:cs typeface="B Kamran"/>
              </a:rPr>
              <a:t>های برنامه­نویسی، نکات </a:t>
            </a:r>
            <a:r>
              <a:rPr lang="en-US" sz="1800" b="0" strike="noStrike" spc="-1">
                <a:latin typeface="Comic Sans MS"/>
                <a:ea typeface="Segoe UI"/>
              </a:rPr>
              <a:t>javascript</a:t>
            </a:r>
            <a:r>
              <a:rPr lang="fa-IR" sz="1800" b="0" strike="noStrike" spc="-1">
                <a:latin typeface="Comic Sans MS"/>
                <a:cs typeface="B Kamran"/>
              </a:rPr>
              <a:t>ی، زیاده</a:t>
            </a:r>
            <a:endParaRPr lang="en-US" sz="1800" b="0" strike="noStrike" spc="-1">
              <a:latin typeface="Arial"/>
            </a:endParaRPr>
          </a:p>
          <a:p>
            <a:pPr marL="457200" algn="just" rtl="1">
              <a:lnSpc>
                <a:spcPct val="107000"/>
              </a:lnSpc>
              <a:buNone/>
              <a:tabLst>
                <a:tab pos="0" algn="l"/>
              </a:tabLst>
            </a:pPr>
            <a:r>
              <a:rPr lang="en-US" sz="1800" b="0" strike="noStrike" spc="-1">
                <a:latin typeface="Comic Sans MS"/>
                <a:ea typeface="Segoe UI"/>
              </a:rPr>
              <a:t> البته توصیه نمی­کنم که از امروز پاشین هی </a:t>
            </a:r>
            <a:r>
              <a:rPr lang="fa-IR" sz="1800" b="0" strike="noStrike" spc="-1">
                <a:latin typeface="Comic Sans MS"/>
                <a:cs typeface="B Kamran"/>
              </a:rPr>
              <a:t>برین این چیزا رو جستجو کنین به هوای اینکه یه سوال این مدلی دربیارین و بخواهین بپرسین، اما این روشی که بهتون میگم </a:t>
            </a:r>
            <a:r>
              <a:rPr lang="en-US" sz="1800" b="0" strike="noStrike" spc="-1">
                <a:latin typeface="Comic Sans MS"/>
                <a:cs typeface="B Kamran"/>
              </a:rPr>
              <a:t>practical</a:t>
            </a:r>
            <a:r>
              <a:rPr lang="fa-IR" sz="1800" b="0" strike="noStrike" spc="-1">
                <a:latin typeface="Comic Sans MS"/>
                <a:cs typeface="B Kamran"/>
              </a:rPr>
              <a:t> تره و اینو انجام بدین، :</a:t>
            </a:r>
          </a:p>
          <a:p>
            <a:pPr marL="457200" algn="just" rtl="1">
              <a:lnSpc>
                <a:spcPct val="107000"/>
              </a:lnSpc>
              <a:buNone/>
              <a:tabLst>
                <a:tab pos="0" algn="l"/>
              </a:tabLst>
            </a:pPr>
            <a:r>
              <a:rPr lang="fa-IR" sz="1800" b="0" strike="noStrike" spc="-1">
                <a:latin typeface="Comic Sans MS"/>
                <a:cs typeface="B Kamran"/>
              </a:rPr>
              <a:t>یعنی حین مطالعه بخصوص از منابع و کتاب ها و حین کد زدن حتی ، اگر سوالی براتون پیش اومد، سعی کنین بیاین تو </a:t>
            </a:r>
            <a:r>
              <a:rPr lang="en-US" sz="1800" b="0" strike="noStrike" spc="-1">
                <a:latin typeface="Comic Sans MS"/>
                <a:cs typeface="B Kamran"/>
              </a:rPr>
              <a:t>stackoverflow </a:t>
            </a:r>
            <a:r>
              <a:rPr lang="fa-IR" sz="1800" b="0" strike="noStrike" spc="-1">
                <a:latin typeface="Comic Sans MS"/>
                <a:cs typeface="B Kamran"/>
              </a:rPr>
              <a:t>جستجو کنین، اگر نبود شما بپرسین،  اینکار رو که انجام بدین بهتر جواب می­گیرین. این مثال رو ببین که من چقدر ازش امتیاز گرفتم: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63" name="PlaceHolder 3"/>
          <p:cNvSpPr>
            <a:spLocks noGrp="1"/>
          </p:cNvSpPr>
          <p:nvPr>
            <p:ph type="sldNum" idx="1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DC66FCB-BEAD-4F6E-B75C-F44F55EDA336}" type="slidenum">
              <a:rPr lang="en-US" sz="1200" b="0" strike="noStrike" spc="-1">
                <a:latin typeface="Times New Roman"/>
              </a:rPr>
              <a:t>372</a:t>
            </a:fld>
            <a:endParaRPr lang="en-US" sz="1200" b="0" strike="noStrike" spc="-1">
              <a:latin typeface="Times New Roman"/>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یکی از بچه­ها یک </a:t>
            </a:r>
            <a:r>
              <a:rPr lang="en-US" sz="1800" b="0" strike="noStrike" spc="-1">
                <a:latin typeface="Comic Sans MS"/>
                <a:ea typeface="Segoe UI"/>
              </a:rPr>
              <a:t>meme از چالش­های javascript برام </a:t>
            </a:r>
            <a:r>
              <a:rPr lang="fa-IR" sz="1800" b="0" strike="noStrike" spc="-1">
                <a:latin typeface="Comic Sans MS"/>
                <a:cs typeface="B Kamran"/>
              </a:rPr>
              <a:t>فرستاده بود، خوندمش و برام سوال شده بود واقعا که چرا همچین اتفاقی رخ میده، برای همین رفتم سرچ کردم دیدم که توی </a:t>
            </a:r>
            <a:r>
              <a:rPr lang="en-US" sz="1800" b="0" strike="noStrike" spc="-1">
                <a:latin typeface="Comic Sans MS"/>
                <a:ea typeface="Segoe UI"/>
              </a:rPr>
              <a:t>stackoverflow </a:t>
            </a:r>
            <a:r>
              <a:rPr lang="fa-IR" sz="1800" b="0" strike="noStrike" spc="-1">
                <a:latin typeface="Comic Sans MS"/>
                <a:cs typeface="B Kamran"/>
              </a:rPr>
              <a:t>نیست</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373</a:t>
            </a:fld>
            <a:endParaRPr lang="en-US" sz="1200" b="0" strike="noStrike" spc="-1">
              <a:latin typeface="Times New Roman"/>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رفتم درموردش مطالعه کردم و مثل همیشه تلاشم بر این بود تا دقیق ترین جواب ممکن در دنیا رو بدست بیارم و ارائه کنم، </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374</a:t>
            </a:fld>
            <a:endParaRPr lang="en-US" sz="1200" b="0" strike="noStrike" spc="-1">
              <a:latin typeface="Times New Roman"/>
            </a:endParaRPr>
          </a:p>
        </p:txBody>
      </p:sp>
    </p:spTree>
    <p:extLst>
      <p:ext uri="{BB962C8B-B14F-4D97-AF65-F5344CB8AC3E}">
        <p14:creationId xmlns:p14="http://schemas.microsoft.com/office/powerpoint/2010/main" val="298561922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برای همین رفتم سراغ متن استاندارد زبان </a:t>
            </a:r>
            <a:r>
              <a:rPr lang="en-US" sz="1800" b="0" strike="noStrike" spc="-1">
                <a:latin typeface="Comic Sans MS"/>
                <a:cs typeface="B Kamran"/>
              </a:rPr>
              <a:t>javascript</a:t>
            </a:r>
            <a:r>
              <a:rPr lang="fa-IR" sz="1800" b="0" strike="noStrike" spc="-1">
                <a:latin typeface="Comic Sans MS"/>
                <a:cs typeface="B Kamran"/>
              </a:rPr>
              <a:t>، چون بارها به این صفحه رجوع کرده بودم میدونستم که خیلی سریع و راحت میتونم به جواب دست پیدا کنم، و میبینین که با یه سرچ ساده توی این سند دقیقا به جزییات پیاده سازی </a:t>
            </a:r>
            <a:r>
              <a:rPr lang="en-US" sz="1800" b="0" strike="noStrike" spc="-1">
                <a:latin typeface="Comic Sans MS"/>
                <a:cs typeface="B Kamran"/>
              </a:rPr>
              <a:t>parseInt</a:t>
            </a:r>
            <a:r>
              <a:rPr lang="fa-IR" sz="1800" b="0" strike="noStrike" spc="-1">
                <a:latin typeface="Comic Sans MS"/>
                <a:cs typeface="B Kamran"/>
              </a:rPr>
              <a:t> دست پیدا کردم و میبینین که نوشته چی هست و برای چه هدفی ایجاد شده و گام به گام وقتی ازش استفاده میکنین چه اتفاقی میوفته یعنی این تابع </a:t>
            </a:r>
            <a:r>
              <a:rPr lang="en-US" sz="1800" b="0" strike="noStrike" spc="-1">
                <a:latin typeface="Comic Sans MS"/>
                <a:cs typeface="B Kamran"/>
              </a:rPr>
              <a:t>parsInt</a:t>
            </a:r>
            <a:r>
              <a:rPr lang="fa-IR" sz="1800" b="0" strike="noStrike" spc="-1">
                <a:latin typeface="Comic Sans MS"/>
                <a:cs typeface="B Kamran"/>
              </a:rPr>
              <a:t> چکار میکنه!</a:t>
            </a:r>
          </a:p>
          <a:p>
            <a:pPr marL="457200" algn="just" rtl="1">
              <a:lnSpc>
                <a:spcPct val="107000"/>
              </a:lnSpc>
              <a:buNone/>
              <a:tabLst>
                <a:tab pos="0" algn="l"/>
              </a:tabLst>
            </a:pP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درواقع چیزی که باعث شد من سراغ این سند بیام  این بود که اوایلی که میخواستم </a:t>
            </a:r>
            <a:r>
              <a:rPr lang="en-US" sz="1800" b="0" strike="noStrike" spc="-1">
                <a:latin typeface="Comic Sans MS"/>
                <a:cs typeface="B Kamran"/>
              </a:rPr>
              <a:t>javascript</a:t>
            </a:r>
            <a:r>
              <a:rPr lang="fa-IR" sz="1800" b="0" strike="noStrike" spc="-1">
                <a:latin typeface="Comic Sans MS"/>
                <a:cs typeface="B Kamran"/>
              </a:rPr>
              <a:t> رو شروع کنم کلی دوره از </a:t>
            </a:r>
            <a:r>
              <a:rPr lang="en-US" sz="1800" b="0" strike="noStrike" spc="-1">
                <a:latin typeface="Comic Sans MS"/>
                <a:cs typeface="B Kamran"/>
              </a:rPr>
              <a:t>javascript</a:t>
            </a:r>
            <a:r>
              <a:rPr lang="fa-IR" sz="1800" b="0" strike="noStrike" spc="-1">
                <a:latin typeface="Comic Sans MS"/>
                <a:cs typeface="B Kamran"/>
              </a:rPr>
              <a:t> تهیه کرده بودم و مطالعه کرده بودم، درواقع همون موضوعی که ابتدای این دوره بهش اشاره کرده بودم، خودم تو باتلاق این دوره ها و کتاب های ناقصو بعضا نامناسب گیر افتاده بودم، تا اینکه با کتاب خوبی مثل </a:t>
            </a:r>
            <a:r>
              <a:rPr lang="en-US" sz="1800" b="0" strike="noStrike" spc="-1">
                <a:latin typeface="Comic Sans MS"/>
                <a:cs typeface="B Kamran"/>
              </a:rPr>
              <a:t>YDKJS</a:t>
            </a:r>
            <a:r>
              <a:rPr lang="fa-IR" sz="1800" b="0" strike="noStrike" spc="-1">
                <a:latin typeface="Comic Sans MS"/>
                <a:cs typeface="B Kamran"/>
              </a:rPr>
              <a:t> آشنا شدم و از اونجا متوجه شدم که این کتاب ها و اصلا سراغ استاندارد وحتی کد گیت هاب این ابزارها رفتن چقدر میتونه بهم کمک کنه، و وقتی که </a:t>
            </a:r>
            <a:r>
              <a:rPr lang="en-US" sz="1800" b="0" strike="noStrike" spc="-1">
                <a:latin typeface="Comic Sans MS"/>
                <a:cs typeface="B Kamran"/>
              </a:rPr>
              <a:t>Javascript</a:t>
            </a:r>
            <a:r>
              <a:rPr lang="fa-IR" sz="1800" b="0" strike="noStrike" spc="-1">
                <a:latin typeface="Comic Sans MS"/>
                <a:cs typeface="B Kamran"/>
              </a:rPr>
              <a:t> رو میخواستم حرفه ای یادبگیرم شروع کرده بودم خوندن این کتاب و استاندارد نسخه </a:t>
            </a:r>
            <a:r>
              <a:rPr lang="en-US" sz="1800" b="0" strike="noStrike" spc="-1">
                <a:latin typeface="Comic Sans MS"/>
                <a:cs typeface="B Kamran"/>
              </a:rPr>
              <a:t>2015</a:t>
            </a:r>
            <a:r>
              <a:rPr lang="fa-IR" sz="1800" b="0" strike="noStrike" spc="-1">
                <a:latin typeface="Comic Sans MS"/>
                <a:cs typeface="B Kamran"/>
              </a:rPr>
              <a:t> یا همون </a:t>
            </a:r>
            <a:r>
              <a:rPr lang="en-US" sz="1800" b="0" strike="noStrike" spc="-1">
                <a:latin typeface="Comic Sans MS"/>
                <a:cs typeface="B Kamran"/>
              </a:rPr>
              <a:t>es6</a:t>
            </a:r>
            <a:r>
              <a:rPr lang="fa-IR" sz="1800" b="0" strike="noStrike" spc="-1">
                <a:latin typeface="Comic Sans MS"/>
                <a:cs typeface="B Kamran"/>
              </a:rPr>
              <a:t>، </a:t>
            </a:r>
            <a:r>
              <a:rPr lang="en-US" sz="1800" b="0" strike="noStrike" spc="-1">
                <a:latin typeface="Comic Sans MS"/>
                <a:cs typeface="B Kamran"/>
              </a:rPr>
              <a:t> </a:t>
            </a:r>
            <a:r>
              <a:rPr lang="fa-IR" sz="1800" b="0" strike="noStrike" spc="-1">
                <a:latin typeface="Comic Sans MS"/>
                <a:cs typeface="B Kamran"/>
              </a:rPr>
              <a:t>چون میدونستم که پیاده سازی های مرورگرها باید مطابق با استاندارد باشه، البته توجه کنین که معمولا مدتی طول میکشه تا مرورگرها بتونن استاندارد رو کامل پیاده سازی کنن</a:t>
            </a:r>
          </a:p>
          <a:p>
            <a:pPr marL="457200" algn="just" rtl="1">
              <a:lnSpc>
                <a:spcPct val="107000"/>
              </a:lnSpc>
              <a:buNone/>
              <a:tabLst>
                <a:tab pos="0" algn="l"/>
              </a:tabLst>
            </a:pPr>
            <a:endParaRPr lang="fa-IR" sz="1800" b="0" strike="noStrike" spc="-1">
              <a:latin typeface="Comic Sans MS"/>
              <a:cs typeface="B Kamran"/>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375</a:t>
            </a:fld>
            <a:endParaRPr lang="en-US" sz="1200" b="0" strike="noStrike" spc="-1">
              <a:latin typeface="Times New Roman"/>
            </a:endParaRPr>
          </a:p>
        </p:txBody>
      </p:sp>
    </p:spTree>
    <p:extLst>
      <p:ext uri="{BB962C8B-B14F-4D97-AF65-F5344CB8AC3E}">
        <p14:creationId xmlns:p14="http://schemas.microsoft.com/office/powerpoint/2010/main" val="177871155"/>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که شما از طریق سایت </a:t>
            </a:r>
            <a:r>
              <a:rPr lang="en-US" sz="1800" b="0" strike="noStrike" spc="-1">
                <a:latin typeface="Comic Sans MS"/>
                <a:cs typeface="B Kamran"/>
              </a:rPr>
              <a:t>caniuse</a:t>
            </a:r>
            <a:r>
              <a:rPr lang="fa-IR" sz="1800" b="0" strike="noStrike" spc="-1">
                <a:latin typeface="Comic Sans MS"/>
                <a:cs typeface="B Kamran"/>
              </a:rPr>
              <a:t> میتونین چک کنین و ببینین که آیا اون ویژگی پیاده سازی شده هست یا نه، یا حتی در چه نسخه ای از کدام مرورگر پیاده سازی شده </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376</a:t>
            </a:fld>
            <a:endParaRPr lang="en-US" sz="1200" b="0" strike="noStrike" spc="-1">
              <a:latin typeface="Times New Roman"/>
            </a:endParaRPr>
          </a:p>
        </p:txBody>
      </p:sp>
    </p:spTree>
    <p:extLst>
      <p:ext uri="{BB962C8B-B14F-4D97-AF65-F5344CB8AC3E}">
        <p14:creationId xmlns:p14="http://schemas.microsoft.com/office/powerpoint/2010/main" val="2957658649"/>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البته </a:t>
            </a:r>
            <a:r>
              <a:rPr lang="en-US" sz="1800" b="0" strike="noStrike" spc="-1">
                <a:latin typeface="Comic Sans MS"/>
                <a:cs typeface="B Kamran"/>
              </a:rPr>
              <a:t>Ecma International</a:t>
            </a:r>
            <a:r>
              <a:rPr lang="fa-IR" sz="1800" b="0" strike="noStrike" spc="-1">
                <a:latin typeface="Comic Sans MS"/>
                <a:cs typeface="B Kamran"/>
              </a:rPr>
              <a:t> فقط محدود به استاندارد </a:t>
            </a:r>
            <a:r>
              <a:rPr lang="en-US" sz="1800" b="0" strike="noStrike" spc="-1">
                <a:latin typeface="Comic Sans MS"/>
                <a:cs typeface="B Kamran"/>
              </a:rPr>
              <a:t>Javascript</a:t>
            </a:r>
            <a:r>
              <a:rPr lang="fa-IR" sz="1800" b="0" strike="noStrike" spc="-1">
                <a:latin typeface="Comic Sans MS"/>
                <a:cs typeface="B Kamran"/>
              </a:rPr>
              <a:t> نیست، بلکه زبان هایی مثل </a:t>
            </a:r>
            <a:r>
              <a:rPr lang="en-US" sz="1800" b="0" strike="noStrike" spc="-1">
                <a:latin typeface="Comic Sans MS"/>
                <a:cs typeface="B Kamran"/>
              </a:rPr>
              <a:t>dart, cpp, c#</a:t>
            </a:r>
            <a:r>
              <a:rPr lang="fa-IR" sz="1800" b="0" strike="noStrike" spc="-1">
                <a:latin typeface="Comic Sans MS"/>
                <a:cs typeface="B Kamran"/>
              </a:rPr>
              <a:t> هم استانداردشون اینجا قرار داره</a:t>
            </a:r>
          </a:p>
          <a:p>
            <a:pPr marL="457200" algn="just" rtl="1">
              <a:lnSpc>
                <a:spcPct val="107000"/>
              </a:lnSpc>
              <a:buNone/>
              <a:tabLst>
                <a:tab pos="0" algn="l"/>
              </a:tabLst>
            </a:pP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377</a:t>
            </a:fld>
            <a:endParaRPr lang="en-US" sz="1200" b="0" strike="noStrike" spc="-1">
              <a:latin typeface="Times New Roman"/>
            </a:endParaRPr>
          </a:p>
        </p:txBody>
      </p:sp>
    </p:spTree>
    <p:extLst>
      <p:ext uri="{BB962C8B-B14F-4D97-AF65-F5344CB8AC3E}">
        <p14:creationId xmlns:p14="http://schemas.microsoft.com/office/powerpoint/2010/main" val="3231781460"/>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حتی میتونین از جزییات مواردی که هنوز استاندارد هم نشدن باخبر بشین و بدونین که در چه وضعیتی قرار گرفتن!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378</a:t>
            </a:fld>
            <a:endParaRPr lang="en-US" sz="1200" b="0" strike="noStrike" spc="-1">
              <a:latin typeface="Times New Roman"/>
            </a:endParaRPr>
          </a:p>
        </p:txBody>
      </p:sp>
    </p:spTree>
    <p:extLst>
      <p:ext uri="{BB962C8B-B14F-4D97-AF65-F5344CB8AC3E}">
        <p14:creationId xmlns:p14="http://schemas.microsoft.com/office/powerpoint/2010/main" val="379920911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وحتی میتونین برین در گیت هابشون و یا گروه های مرتبطشون و درخواست </a:t>
            </a:r>
            <a:r>
              <a:rPr lang="en-US" sz="1800" b="0" strike="noStrike" spc="-1">
                <a:latin typeface="Comic Sans MS"/>
                <a:cs typeface="B Kamran"/>
              </a:rPr>
              <a:t>feature</a:t>
            </a:r>
            <a:r>
              <a:rPr lang="fa-IR" sz="1800" b="0" strike="noStrike" spc="-1">
                <a:latin typeface="Comic Sans MS"/>
                <a:cs typeface="B Kamran"/>
              </a:rPr>
              <a:t> برای زبان مورد نظرتون بکنید، یا درموردشون صحبت بکنین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379</a:t>
            </a:fld>
            <a:endParaRPr lang="en-US" sz="1200" b="0" strike="noStrike" spc="-1">
              <a:latin typeface="Times New Roman"/>
            </a:endParaRPr>
          </a:p>
        </p:txBody>
      </p:sp>
    </p:spTree>
    <p:extLst>
      <p:ext uri="{BB962C8B-B14F-4D97-AF65-F5344CB8AC3E}">
        <p14:creationId xmlns:p14="http://schemas.microsoft.com/office/powerpoint/2010/main" val="688346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9456" indent="-219456" algn="l" rtl="0" eaLnBrk="1" latinLnBrk="0" hangingPunct="1">
              <a:spcBef>
                <a:spcPts val="0"/>
              </a:spcBef>
              <a:spcAft>
                <a:spcPts val="0"/>
              </a:spcAft>
            </a:pPr>
            <a:r>
              <a:rPr lang="en-US" sz="1200" b="0" strike="noStrike" spc="-1" dirty="0">
                <a:latin typeface="Arial"/>
              </a:rPr>
              <a:t>Not only many questions get negative points but also remain unanswered...</a:t>
            </a:r>
          </a:p>
          <a:p>
            <a:pPr marL="219456" indent="-219456" algn="l" rtl="0" eaLnBrk="1" latinLnBrk="0" hangingPunct="1">
              <a:spcBef>
                <a:spcPts val="0"/>
              </a:spcBef>
              <a:spcAft>
                <a:spcPts val="0"/>
              </a:spcAft>
            </a:pPr>
            <a:r>
              <a:rPr lang="en-US" sz="1200" b="0" strike="noStrike" spc="-1" dirty="0">
                <a:latin typeface="Arial"/>
              </a:rPr>
              <a:t>So, tell me, don’t  you think you should learn it? Don’t you want to avoid getting so many negative points and close votes? Don’t you want to get your answer faster as a result?</a:t>
            </a:r>
          </a:p>
          <a:p>
            <a:pPr marL="219456" indent="-219456" algn="l" rtl="0" eaLnBrk="1" latinLnBrk="0" hangingPunct="1">
              <a:spcBef>
                <a:spcPts val="0"/>
              </a:spcBef>
              <a:spcAft>
                <a:spcPts val="0"/>
              </a:spcAft>
            </a:pPr>
            <a:r>
              <a:rPr lang="en-US" sz="1200" b="0" strike="noStrike" spc="-1" dirty="0">
                <a:latin typeface="Arial"/>
              </a:rPr>
              <a:t>Well, listen carefully and pay attention to all the points that I tell you in this course!</a:t>
            </a:r>
          </a:p>
          <a:p>
            <a:pPr marL="219456" indent="-219456" algn="l" rtl="0" eaLnBrk="1" latinLnBrk="0" hangingPunct="1">
              <a:spcBef>
                <a:spcPts val="0"/>
              </a:spcBef>
              <a:spcAft>
                <a:spcPts val="0"/>
              </a:spcAft>
            </a:pPr>
            <a:endParaRPr lang="en-US" sz="1200" b="0" strike="noStrike" spc="-1" dirty="0">
              <a:latin typeface="Arial"/>
            </a:endParaRPr>
          </a:p>
          <a:p>
            <a:pPr marL="219456" indent="-219456" algn="l" rtl="0" eaLnBrk="1" latinLnBrk="0" hangingPunct="1">
              <a:spcBef>
                <a:spcPts val="0"/>
              </a:spcBef>
              <a:spcAft>
                <a:spcPts val="0"/>
              </a:spcAft>
            </a:pPr>
            <a:r>
              <a:rPr lang="en-US" sz="1200" b="0" strike="noStrike" spc="-1" dirty="0">
                <a:latin typeface="Arial"/>
              </a:rPr>
              <a:t>this is because the </a:t>
            </a:r>
            <a:r>
              <a:rPr lang="en-US" sz="1200" b="0" strike="noStrike" spc="-1" dirty="0" err="1">
                <a:latin typeface="Arial"/>
              </a:rPr>
              <a:t>stackoverflow</a:t>
            </a:r>
            <a:r>
              <a:rPr lang="en-US" sz="1200" b="0" strike="noStrike" spc="-1" dirty="0">
                <a:latin typeface="Arial"/>
              </a:rPr>
              <a:t> has a series of rules that you must learn.</a:t>
            </a: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38</a:t>
            </a:fld>
            <a:endParaRPr lang="en-US" sz="1200" b="0" strike="noStrike" spc="-1">
              <a:latin typeface="Times New Roman"/>
            </a:endParaRPr>
          </a:p>
        </p:txBody>
      </p:sp>
    </p:spTree>
    <p:extLst>
      <p:ext uri="{BB962C8B-B14F-4D97-AF65-F5344CB8AC3E}">
        <p14:creationId xmlns:p14="http://schemas.microsoft.com/office/powerpoint/2010/main" val="1300631726"/>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به عنوان مثال من در آگوست سال 2020، درمورد مشکل </a:t>
            </a:r>
            <a:r>
              <a:rPr lang="en-US" sz="1800" b="0" strike="noStrike" spc="-1">
                <a:latin typeface="Comic Sans MS"/>
                <a:cs typeface="B Kamran"/>
              </a:rPr>
              <a:t>ReDOS Attack</a:t>
            </a:r>
            <a:r>
              <a:rPr lang="fa-IR" sz="1800" b="0" strike="noStrike" spc="-1">
                <a:latin typeface="Comic Sans MS"/>
                <a:cs typeface="B Kamran"/>
              </a:rPr>
              <a:t> در </a:t>
            </a:r>
            <a:r>
              <a:rPr lang="en-US" sz="1800" b="0" strike="noStrike" spc="-1">
                <a:latin typeface="Comic Sans MS"/>
                <a:cs typeface="B Kamran"/>
              </a:rPr>
              <a:t>javascript</a:t>
            </a:r>
            <a:r>
              <a:rPr lang="fa-IR" sz="1800" b="0" strike="noStrike" spc="-1">
                <a:latin typeface="Comic Sans MS"/>
                <a:cs typeface="B Kamran"/>
              </a:rPr>
              <a:t> اینجا بحثی رو اغاز کرده بودم</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380</a:t>
            </a:fld>
            <a:endParaRPr lang="en-US" sz="1200" b="0" strike="noStrike" spc="-1">
              <a:latin typeface="Times New Roman"/>
            </a:endParaRPr>
          </a:p>
        </p:txBody>
      </p:sp>
    </p:spTree>
    <p:extLst>
      <p:ext uri="{BB962C8B-B14F-4D97-AF65-F5344CB8AC3E}">
        <p14:creationId xmlns:p14="http://schemas.microsoft.com/office/powerpoint/2010/main" val="2990639597"/>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که مشاهده میکنین در سال 2021 ،  </a:t>
            </a:r>
            <a:r>
              <a:rPr lang="en-US" sz="1800" b="0" strike="noStrike" spc="-1">
                <a:latin typeface="Comic Sans MS"/>
                <a:cs typeface="B Kamran"/>
              </a:rPr>
              <a:t>V8 engine</a:t>
            </a:r>
            <a:r>
              <a:rPr lang="fa-IR" sz="1800" b="0" strike="noStrike" spc="-1">
                <a:latin typeface="Comic Sans MS"/>
                <a:cs typeface="B Kamran"/>
              </a:rPr>
              <a:t> برای کروم، راه حلی برای این موضوع توسعه دادن.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381</a:t>
            </a:fld>
            <a:endParaRPr lang="en-US" sz="1200" b="0" strike="noStrike" spc="-1">
              <a:latin typeface="Times New Roman"/>
            </a:endParaRPr>
          </a:p>
        </p:txBody>
      </p:sp>
    </p:spTree>
    <p:extLst>
      <p:ext uri="{BB962C8B-B14F-4D97-AF65-F5344CB8AC3E}">
        <p14:creationId xmlns:p14="http://schemas.microsoft.com/office/powerpoint/2010/main" val="3182389249"/>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ea typeface="Segoe UI"/>
              </a:rPr>
              <a:t>بنابراین یادتون باشه استانداردها، منابع/داکیومنت های معتبر مثل </a:t>
            </a:r>
            <a:r>
              <a:rPr lang="en-US" sz="1800" b="0" strike="noStrike" spc="-1">
                <a:latin typeface="Comic Sans MS"/>
                <a:ea typeface="Segoe UI"/>
              </a:rPr>
              <a:t>MDN</a:t>
            </a:r>
            <a:r>
              <a:rPr lang="fa-IR" sz="1800" b="0" strike="noStrike" spc="-1">
                <a:latin typeface="Comic Sans MS"/>
                <a:ea typeface="Segoe UI"/>
              </a:rPr>
              <a:t> و کتاب های معتبر مثل </a:t>
            </a:r>
            <a:r>
              <a:rPr lang="en-US" sz="1800" b="0" strike="noStrike" spc="-1">
                <a:latin typeface="Comic Sans MS"/>
                <a:ea typeface="Segoe UI"/>
              </a:rPr>
              <a:t>YDKJS, the definie guide jaavscript</a:t>
            </a:r>
            <a:r>
              <a:rPr lang="fa-IR" sz="1800" b="0" strike="noStrike" spc="-1">
                <a:latin typeface="Comic Sans MS"/>
                <a:ea typeface="Segoe UI"/>
              </a:rPr>
              <a:t> یا همونطور که چند اسلاید قبل تر توضیح دادیم ریپازیتوری گیت هاب اون پروژه یا ابزاری که ازش استفاده میکنیم، </a:t>
            </a:r>
            <a:r>
              <a:rPr lang="en-US" sz="1800" b="0" strike="noStrike" spc="-1">
                <a:latin typeface="Comic Sans MS"/>
                <a:ea typeface="Segoe UI"/>
              </a:rPr>
              <a:t>تو </a:t>
            </a:r>
            <a:r>
              <a:rPr lang="fa-IR" sz="1800" b="0" strike="noStrike" spc="-1">
                <a:latin typeface="Comic Sans MS"/>
                <a:cs typeface="B Kamran"/>
              </a:rPr>
              <a:t>این جور مواقع بهترین گزینه و دقیق­ترین منابع هستن،</a:t>
            </a:r>
          </a:p>
          <a:p>
            <a:pPr marL="457200" algn="just" rtl="1">
              <a:lnSpc>
                <a:spcPct val="107000"/>
              </a:lnSpc>
              <a:buNone/>
              <a:tabLst>
                <a:tab pos="0" algn="l"/>
              </a:tabLst>
            </a:pP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382</a:t>
            </a:fld>
            <a:endParaRPr lang="en-US" sz="1200" b="0" strike="noStrike" spc="-1">
              <a:latin typeface="Times New Roman"/>
            </a:endParaRPr>
          </a:p>
        </p:txBody>
      </p:sp>
    </p:spTree>
    <p:extLst>
      <p:ext uri="{BB962C8B-B14F-4D97-AF65-F5344CB8AC3E}">
        <p14:creationId xmlns:p14="http://schemas.microsoft.com/office/powerpoint/2010/main" val="2679333859"/>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 حالا که یادگرفتم چرا این اتفاق میوفته، تصمیم گرفتم که این دانش و تحقیق و وقتی که گذاشتم رو با بقیه به اشتراک بزارم تا افراد دیگه هم وقتی به این سوال برخورد کردن بتونن در سریعترین زمان ممکنه به دقیقترین و کاملترین جواب دنیا دست پیدا کنن برای همین رفتم توی </a:t>
            </a:r>
            <a:r>
              <a:rPr lang="en-US" sz="1800" b="0" strike="noStrike" spc="-1">
                <a:latin typeface="Comic Sans MS"/>
                <a:ea typeface="Segoe UI"/>
              </a:rPr>
              <a:t>Stackoverflow </a:t>
            </a:r>
            <a:r>
              <a:rPr lang="fa-IR" sz="1800" b="0" strike="noStrike" spc="-1">
                <a:latin typeface="Comic Sans MS"/>
                <a:cs typeface="B Kamran"/>
              </a:rPr>
              <a:t>سوال رو پرسیدم و جوابشم خودم مبتنی بر منبع دادم،</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383</a:t>
            </a:fld>
            <a:endParaRPr lang="en-US" sz="1200" b="0" strike="noStrike" spc="-1">
              <a:latin typeface="Times New Roman"/>
            </a:endParaRPr>
          </a:p>
        </p:txBody>
      </p:sp>
    </p:spTree>
    <p:extLst>
      <p:ext uri="{BB962C8B-B14F-4D97-AF65-F5344CB8AC3E}">
        <p14:creationId xmlns:p14="http://schemas.microsoft.com/office/powerpoint/2010/main" val="514628947"/>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PlaceHolder 1"/>
          <p:cNvSpPr>
            <a:spLocks noGrp="1" noRot="1" noChangeAspect="1"/>
          </p:cNvSpPr>
          <p:nvPr>
            <p:ph type="sldImg"/>
          </p:nvPr>
        </p:nvSpPr>
        <p:spPr>
          <a:xfrm>
            <a:off x="685800" y="1143000"/>
            <a:ext cx="5486400" cy="3086100"/>
          </a:xfrm>
          <a:prstGeom prst="rect">
            <a:avLst/>
          </a:prstGeom>
          <a:ln w="0">
            <a:noFill/>
          </a:ln>
        </p:spPr>
      </p:sp>
      <p:sp>
        <p:nvSpPr>
          <p:cNvPr id="11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 ممکنه براتون این عجیب باشه، اما باید بگم که اتفاقا Stackoverflow و جامعه کاربراش از این کار خیلی حمایت خوبی می­کنن، اگه دقت کنین زیر قسمت سوال یه تیک جواب به سوال خودتون هست که stackoverflow میگه اگر شما امتیازتون حداقل 15 هست و جواب سوال رو هم خودتون میدونین حتما ازش استفاده کنین بخصوص اگر هدفتون document کردن هم باشه، که اونو بزنین یه باکسی </a:t>
            </a:r>
            <a:r>
              <a:rPr lang="fa-IR" sz="1800" b="0" strike="noStrike" spc="-1">
                <a:latin typeface="Comic Sans MS"/>
                <a:ea typeface="Segoe UI"/>
              </a:rPr>
              <a:t>باز</a:t>
            </a:r>
            <a:r>
              <a:rPr lang="en-US" sz="1800" b="0" strike="noStrike" spc="-1">
                <a:latin typeface="Comic Sans MS"/>
                <a:ea typeface="Segoe UI"/>
              </a:rPr>
              <a:t> می­شه که می­تونین همون لحظه که سوال رو نوشتین جوابشم بنویسین و باهمدیگه ثبت کنین، البته باید حداقل48 ساعت بگذره تابتونین جوابتونو به عنوان accepted answer انتخاب کنین. </a:t>
            </a:r>
            <a:endParaRPr lang="en-US" sz="1800" b="0" strike="noStrike" spc="-1">
              <a:latin typeface="Arial"/>
            </a:endParaRPr>
          </a:p>
        </p:txBody>
      </p:sp>
      <p:sp>
        <p:nvSpPr>
          <p:cNvPr id="1169" name="PlaceHolder 3"/>
          <p:cNvSpPr>
            <a:spLocks noGrp="1"/>
          </p:cNvSpPr>
          <p:nvPr>
            <p:ph type="sldNum" idx="14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A2C0681-465B-4363-97C3-414FA1AFC607}" type="slidenum">
              <a:rPr lang="en-US" sz="1200" b="0" strike="noStrike" spc="-1">
                <a:latin typeface="Times New Roman"/>
              </a:rPr>
              <a:t>384</a:t>
            </a:fld>
            <a:endParaRPr lang="en-US" sz="1200" b="0" strike="noStrike" spc="-1">
              <a:latin typeface="Times New Roman"/>
            </a:endParaRPr>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PlaceHolder 1"/>
          <p:cNvSpPr>
            <a:spLocks noGrp="1" noRot="1" noChangeAspect="1"/>
          </p:cNvSpPr>
          <p:nvPr>
            <p:ph type="sldImg"/>
          </p:nvPr>
        </p:nvSpPr>
        <p:spPr>
          <a:xfrm>
            <a:off x="685800" y="1143000"/>
            <a:ext cx="5486400" cy="3086100"/>
          </a:xfrm>
          <a:prstGeom prst="rect">
            <a:avLst/>
          </a:prstGeom>
          <a:ln w="0">
            <a:noFill/>
          </a:ln>
        </p:spPr>
      </p:sp>
      <p:sp>
        <p:nvSpPr>
          <p:cNvPr id="11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200" b="0" strike="noStrike" spc="-1">
                <a:latin typeface="Comic Sans MS"/>
                <a:cs typeface="B Kamran"/>
              </a:rPr>
              <a:t>دلیل حمایت هم ساده­اس، شما یک سوال رو پرسیدین افرادی سرچ کردن برای همین سوال/چالش، به این سوال شما در </a:t>
            </a:r>
            <a:r>
              <a:rPr lang="en-US" sz="1200" b="0" strike="noStrike" spc="-1">
                <a:latin typeface="Comic Sans MS"/>
                <a:ea typeface="Segoe UI"/>
              </a:rPr>
              <a:t>stackoverflow مثل هرسوال دیگه ای که سرچ میکردن میرسن، میان میخونن سوال رو براشون جالب باشه به سوال هم upvote میدن، جوابشم ببینن و براشون جالب باشه به اون هم upvote میدن و کاری ندارن که کی پرسیده و کی جواب داده، مهم این contribute  مفیدی هست که شما انجام دادین و به هرکسی نفعی رسونده باشه اون فرد هم تشکرشو درقالب این upvote</a:t>
            </a:r>
            <a:r>
              <a:rPr lang="en-US" sz="1200" b="0" strike="noStrike" spc="-1">
                <a:latin typeface="B Kamran"/>
                <a:ea typeface="Segoe UI"/>
              </a:rPr>
              <a:t> به شما ابراز می­کنه. همینطور که میبینین خود Stackoverflow هم تاکید و تایید میکنه</a:t>
            </a:r>
            <a:r>
              <a:rPr lang="fa-IR" sz="1200" b="0" strike="noStrike" spc="-1">
                <a:latin typeface="B Kamran"/>
                <a:ea typeface="Segoe UI"/>
              </a:rPr>
              <a:t> این</a:t>
            </a:r>
            <a:r>
              <a:rPr lang="en-US" sz="1200" b="0" strike="noStrike" spc="-1">
                <a:latin typeface="B Kamran"/>
                <a:ea typeface="Segoe UI"/>
              </a:rPr>
              <a:t> روش</a:t>
            </a:r>
            <a:r>
              <a:rPr lang="fa-IR" sz="1200" b="0" strike="noStrike" spc="-1">
                <a:latin typeface="B Kamran"/>
                <a:ea typeface="Segoe UI"/>
              </a:rPr>
              <a:t> رو!</a:t>
            </a:r>
          </a:p>
          <a:p>
            <a:pPr algn="l"/>
            <a:r>
              <a:rPr lang="en-US" b="0" i="0">
                <a:solidFill>
                  <a:srgbClr val="3C4146"/>
                </a:solidFill>
                <a:effectLst/>
                <a:latin typeface="Source Sans Pro" panose="020B0503030403020204" pitchFamily="34" charset="0"/>
              </a:rPr>
              <a:t>To be crystal clear, </a:t>
            </a:r>
            <a:r>
              <a:rPr lang="en-US" b="1" i="0">
                <a:solidFill>
                  <a:srgbClr val="3C4146"/>
                </a:solidFill>
                <a:effectLst/>
                <a:latin typeface="Source Sans Pro" panose="020B0503030403020204" pitchFamily="34" charset="0"/>
              </a:rPr>
              <a:t>it is not merely OK to ask and answer your own question, it is </a:t>
            </a:r>
            <a:r>
              <a:rPr lang="en-US" b="1" i="1">
                <a:solidFill>
                  <a:srgbClr val="3C4146"/>
                </a:solidFill>
                <a:effectLst/>
                <a:latin typeface="Source Sans Pro" panose="020B0503030403020204" pitchFamily="34" charset="0"/>
              </a:rPr>
              <a:t>explicitly encouraged</a:t>
            </a:r>
            <a:r>
              <a:rPr lang="en-US" b="0" i="0">
                <a:solidFill>
                  <a:srgbClr val="3C4146"/>
                </a:solidFill>
                <a:effectLst/>
                <a:latin typeface="Source Sans Pro" panose="020B0503030403020204" pitchFamily="34" charset="0"/>
              </a:rPr>
              <a:t>.</a:t>
            </a:r>
            <a:endParaRPr lang="fa-IR" sz="1200" b="0" strike="noStrike" spc="-1">
              <a:latin typeface="B Kamran"/>
              <a:ea typeface="Segoe UI"/>
            </a:endParaRPr>
          </a:p>
          <a:p>
            <a:pPr algn="just" rtl="1">
              <a:lnSpc>
                <a:spcPct val="107000"/>
              </a:lnSpc>
              <a:spcBef>
                <a:spcPts val="799"/>
              </a:spcBef>
              <a:buNone/>
              <a:tabLst>
                <a:tab pos="0" algn="l"/>
              </a:tabLst>
            </a:pPr>
            <a:r>
              <a:rPr lang="fa-IR" sz="1800" b="0" strike="noStrike" spc="-1">
                <a:latin typeface="Comic Sans MS"/>
                <a:cs typeface="B Kamran"/>
              </a:rPr>
              <a:t>میبینین که دارن به صورت واضح و شفاف حمایت میکنن! پس همیشه یادتون باشه همونطور که قبلا گفتم برای بردن باید </a:t>
            </a:r>
            <a:r>
              <a:rPr lang="fa-IR" sz="1800" b="1" strike="noStrike" spc="-1">
                <a:latin typeface="Comic Sans MS"/>
                <a:cs typeface="B Kamran"/>
              </a:rPr>
              <a:t>قانون بازی</a:t>
            </a:r>
            <a:r>
              <a:rPr lang="en-US" sz="1800" b="0" strike="noStrike" spc="-1">
                <a:latin typeface="Comic Sans MS"/>
                <a:ea typeface="Segoe UI"/>
              </a:rPr>
              <a:t> رو خوب بلد/مسلط باشین</a:t>
            </a:r>
            <a:endParaRPr lang="en-US" sz="1800" b="0" strike="noStrike" spc="-1">
              <a:latin typeface="Arial"/>
            </a:endParaRPr>
          </a:p>
        </p:txBody>
      </p:sp>
      <p:sp>
        <p:nvSpPr>
          <p:cNvPr id="1172" name="PlaceHolder 3"/>
          <p:cNvSpPr>
            <a:spLocks noGrp="1"/>
          </p:cNvSpPr>
          <p:nvPr>
            <p:ph type="sldNum" idx="15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8505759-21C3-48F2-8DAC-FE2E90F7B9FF}" type="slidenum">
              <a:rPr lang="en-US" sz="1200" b="0" strike="noStrike" spc="-1">
                <a:latin typeface="Times New Roman"/>
              </a:rPr>
              <a:t>385</a:t>
            </a:fld>
            <a:endParaRPr lang="en-US" sz="1200" b="0" strike="noStrike" spc="-1">
              <a:latin typeface="Times New Roman"/>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PlaceHolder 1"/>
          <p:cNvSpPr>
            <a:spLocks noGrp="1" noRot="1" noChangeAspect="1"/>
          </p:cNvSpPr>
          <p:nvPr>
            <p:ph type="sldImg"/>
          </p:nvPr>
        </p:nvSpPr>
        <p:spPr>
          <a:xfrm>
            <a:off x="685800" y="1143000"/>
            <a:ext cx="5486400" cy="3086100"/>
          </a:xfrm>
          <a:prstGeom prst="rect">
            <a:avLst/>
          </a:prstGeom>
          <a:ln w="0">
            <a:noFill/>
          </a:ln>
        </p:spPr>
      </p:sp>
      <p:sp>
        <p:nvSpPr>
          <p:cNvPr id="11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همونطور که میبینین خودم از این روش خیلی بهره بردم</a:t>
            </a:r>
            <a:r>
              <a:rPr lang="en-US" sz="1800" b="0" strike="noStrike" spc="-1">
                <a:latin typeface="Comic Sans MS"/>
                <a:ea typeface="Segoe UI"/>
              </a:rPr>
              <a:t>، یعنی از یه سوال meme که همه بهش میخندن و اغلب هم جوابشو نمیدونن، من اینجا نه تنها خوب یادگرفتم بلکه مبتنی بر منبع هم سوال جواب گذاشتم و تقریبا 1400 </a:t>
            </a:r>
            <a:r>
              <a:rPr lang="fa-IR" sz="1800" b="0" strike="noStrike" spc="-1">
                <a:latin typeface="Comic Sans MS"/>
                <a:ea typeface="Segoe UI"/>
              </a:rPr>
              <a:t> </a:t>
            </a:r>
            <a:r>
              <a:rPr lang="en-US" sz="1800" b="0" strike="noStrike" spc="-1">
                <a:latin typeface="Comic Sans MS"/>
                <a:ea typeface="Segoe UI"/>
              </a:rPr>
              <a:t>امتیاز دریافت کردم!</a:t>
            </a:r>
            <a:r>
              <a:rPr lang="fa-IR" sz="1200" b="0" strike="noStrike" spc="-1">
                <a:latin typeface="Comic Sans MS"/>
                <a:cs typeface="B Kamran"/>
              </a:rPr>
              <a:t>، این یعنی اگر قواعد بازی رو بلد باشیم حتی میتونیم یک </a:t>
            </a:r>
            <a:r>
              <a:rPr lang="en-US" sz="1200" b="0" strike="noStrike" spc="-1">
                <a:latin typeface="Comic Sans MS"/>
                <a:ea typeface="Segoe UI"/>
              </a:rPr>
              <a:t>meme</a:t>
            </a:r>
            <a:r>
              <a:rPr lang="fa-IR" sz="1200" b="0" strike="noStrike" spc="-1">
                <a:latin typeface="Comic Sans MS"/>
                <a:cs typeface="B Kamran"/>
              </a:rPr>
              <a:t>ساده رو به یک فرصت خوب تبدیل کنیم!!!!!</a:t>
            </a:r>
            <a:endParaRPr lang="en-US" sz="12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بنابراین:</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سعی کنین همیشه هر سوالی براتون پیش میاد، اینجا جستجو کنین و اگ</a:t>
            </a:r>
            <a:r>
              <a:rPr lang="ar-SA" sz="1800" b="1" strike="noStrike" spc="-1">
                <a:latin typeface="Comic Sans MS"/>
                <a:cs typeface="B Kamran"/>
              </a:rPr>
              <a:t>ر نبود بپرسی</a:t>
            </a:r>
            <a:r>
              <a:rPr lang="fa-IR" sz="1800" b="1" strike="noStrike" spc="-1">
                <a:latin typeface="Comic Sans MS"/>
                <a:cs typeface="B Kamran"/>
              </a:rPr>
              <a:t>ن</a:t>
            </a:r>
            <a:r>
              <a:rPr lang="ar-SA" sz="1800" b="1" strike="noStrike" spc="-1">
                <a:latin typeface="Comic Sans MS"/>
                <a:cs typeface="B Kamran"/>
              </a:rPr>
              <a:t> چون شما می­شی</a:t>
            </a:r>
            <a:r>
              <a:rPr lang="fa-IR" sz="1800" b="1" strike="noStrike" spc="-1">
                <a:latin typeface="Comic Sans MS"/>
                <a:cs typeface="B Kamran"/>
              </a:rPr>
              <a:t>ن</a:t>
            </a:r>
            <a:r>
              <a:rPr lang="ar-SA" sz="1800" b="1" strike="noStrike" spc="-1">
                <a:latin typeface="Comic Sans MS"/>
                <a:cs typeface="B Kamran"/>
              </a:rPr>
              <a:t> اولین نفری که این سوال رو پرسیده! چون این نه تنها ممکنه سوال حداقل </a:t>
            </a:r>
            <a:r>
              <a:rPr lang="en-US" sz="1800" b="1" strike="noStrike" spc="-1">
                <a:latin typeface="Comic Sans MS"/>
                <a:ea typeface="Segoe UI"/>
              </a:rPr>
              <a:t>30% ادم های دیگه باشه، بلکه باعث میشه شما توسط افراد دیگه دیده بشین  و همین دیده شدنه باعث میشه که نتورک شما بزرگتر بشه و رشد بکنه به عنوان ادم حرفه ای و فعال شما رو بشناسن و این بعدا برای کار و بخصوص تیم لید شدن خیلی </a:t>
            </a:r>
            <a:r>
              <a:rPr lang="fa-IR" sz="1800" b="1" strike="noStrike" spc="-1">
                <a:latin typeface="Comic Sans MS"/>
                <a:cs typeface="B Kamran"/>
              </a:rPr>
              <a:t>ارزشمنده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75" name="PlaceHolder 3"/>
          <p:cNvSpPr>
            <a:spLocks noGrp="1"/>
          </p:cNvSpPr>
          <p:nvPr>
            <p:ph type="sldNum" idx="15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75C9B8F-7C56-4CDE-8FE1-209A363FB0F6}" type="slidenum">
              <a:rPr lang="en-US" sz="1200" b="0" strike="noStrike" spc="-1">
                <a:latin typeface="Times New Roman"/>
              </a:rPr>
              <a:t>386</a:t>
            </a:fld>
            <a:endParaRPr lang="en-US" sz="1200" b="0" strike="noStrike" spc="-1">
              <a:latin typeface="Times New Roman"/>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مورد9 – </a:t>
            </a:r>
            <a:r>
              <a:rPr lang="en-US" sz="1800" b="0" strike="noStrike" spc="-1">
                <a:latin typeface="Comic Sans MS"/>
                <a:cs typeface="B Kamran"/>
              </a:rPr>
              <a:t>Share</a:t>
            </a:r>
            <a:r>
              <a:rPr lang="fa-IR" sz="1800" b="0" strike="noStrike" spc="-1">
                <a:latin typeface="Comic Sans MS"/>
                <a:cs typeface="B Kamran"/>
              </a:rPr>
              <a:t> کردن سوال</a:t>
            </a:r>
          </a:p>
          <a:p>
            <a:pPr algn="just" rtl="1">
              <a:lnSpc>
                <a:spcPct val="107000"/>
              </a:lnSpc>
              <a:spcBef>
                <a:spcPts val="799"/>
              </a:spcBef>
              <a:buNone/>
              <a:tabLst>
                <a:tab pos="0" algn="l"/>
              </a:tabLst>
            </a:pPr>
            <a:r>
              <a:rPr lang="fa-IR" sz="1800" b="0" strike="noStrike" spc="-1">
                <a:latin typeface="Comic Sans MS"/>
                <a:cs typeface="B Kamran"/>
              </a:rPr>
              <a:t>چون سوالتون طبق قوانین کپی-رایت </a:t>
            </a:r>
            <a:r>
              <a:rPr lang="en-US" sz="1800" b="0" strike="noStrike" spc="-1">
                <a:latin typeface="Comic Sans MS"/>
                <a:ea typeface="Segoe UI"/>
              </a:rPr>
              <a:t>Stackoverflow مال خودت</a:t>
            </a:r>
            <a:r>
              <a:rPr lang="fa-IR" sz="1800" b="0" strike="noStrike" spc="-1">
                <a:latin typeface="Comic Sans MS"/>
                <a:ea typeface="Segoe UI"/>
              </a:rPr>
              <a:t>ون هست یعنی وقتی روی دکمه </a:t>
            </a:r>
            <a:r>
              <a:rPr lang="en-US" sz="1800" b="0" strike="noStrike" spc="-1">
                <a:latin typeface="Comic Sans MS"/>
                <a:ea typeface="Segoe UI"/>
              </a:rPr>
              <a:t>history </a:t>
            </a:r>
            <a:r>
              <a:rPr lang="fa-IR" sz="1800" b="0" strike="noStrike" spc="-1">
                <a:latin typeface="Comic Sans MS"/>
                <a:ea typeface="Segoe UI"/>
              </a:rPr>
              <a:t>سوال جواب کلیک کنین</a:t>
            </a: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387</a:t>
            </a:fld>
            <a:endParaRPr lang="en-US" sz="1200" b="0" strike="noStrike" spc="-1">
              <a:latin typeface="Times New Roman"/>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میبینین که یکی از ستون ها درباره </a:t>
            </a:r>
            <a:r>
              <a:rPr lang="en-US" sz="1800" b="0" strike="noStrike" spc="-1">
                <a:latin typeface="Comic Sans MS"/>
                <a:cs typeface="B Kamran"/>
              </a:rPr>
              <a:t>license</a:t>
            </a:r>
            <a:r>
              <a:rPr lang="fa-IR" sz="1800" b="0" strike="noStrike" spc="-1">
                <a:latin typeface="Comic Sans MS"/>
                <a:cs typeface="B Kamran"/>
              </a:rPr>
              <a:t> این محتوا هست، که میبینین </a:t>
            </a:r>
            <a:r>
              <a:rPr lang="en-US" sz="1800" b="0" strike="noStrike" spc="-1">
                <a:latin typeface="Comic Sans MS"/>
                <a:cs typeface="B Kamran"/>
              </a:rPr>
              <a:t>licence </a:t>
            </a:r>
            <a:r>
              <a:rPr lang="fa-IR" sz="1800" b="0" strike="noStrike" spc="-1">
                <a:latin typeface="Comic Sans MS"/>
                <a:cs typeface="B Kamran"/>
              </a:rPr>
              <a:t>ش از نوع </a:t>
            </a:r>
            <a:r>
              <a:rPr lang="en-US" sz="1800" b="0" strike="noStrike" spc="-1">
                <a:latin typeface="Comic Sans MS"/>
                <a:cs typeface="B Kamran"/>
              </a:rPr>
              <a:t>creative common</a:t>
            </a:r>
            <a:r>
              <a:rPr lang="fa-IR" sz="1800" b="0" strike="noStrike" spc="-1">
                <a:latin typeface="Comic Sans MS"/>
                <a:cs typeface="B Kamran"/>
              </a:rPr>
              <a:t> هست و وقتی روش کلیک کنین</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388</a:t>
            </a:fld>
            <a:endParaRPr lang="en-US" sz="1200" b="0" strike="noStrike" spc="-1">
              <a:latin typeface="Times New Roman"/>
            </a:endParaRPr>
          </a:p>
        </p:txBody>
      </p:sp>
    </p:spTree>
    <p:extLst>
      <p:ext uri="{BB962C8B-B14F-4D97-AF65-F5344CB8AC3E}">
        <p14:creationId xmlns:p14="http://schemas.microsoft.com/office/powerpoint/2010/main" val="356256625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جزییاتش رو میتونین توی سایت </a:t>
            </a:r>
            <a:r>
              <a:rPr lang="en-US" sz="1800" b="0" strike="noStrike" spc="-1">
                <a:latin typeface="Comic Sans MS"/>
                <a:cs typeface="B Kamran"/>
              </a:rPr>
              <a:t>creative commons</a:t>
            </a:r>
            <a:r>
              <a:rPr lang="fa-IR" sz="1800" b="0" strike="noStrike" spc="-1">
                <a:latin typeface="Comic Sans MS"/>
                <a:cs typeface="B Kamran"/>
              </a:rPr>
              <a:t> ببینین، الان طبق این لایسنس ما میتونیم کاملا آزادانه این محتوا رو هرجایی که دلمون بخواد </a:t>
            </a:r>
            <a:r>
              <a:rPr lang="en-US" sz="1800" b="0" strike="noStrike" spc="-1">
                <a:latin typeface="Comic Sans MS"/>
                <a:cs typeface="B Kamran"/>
              </a:rPr>
              <a:t>share</a:t>
            </a:r>
            <a:r>
              <a:rPr lang="fa-IR" sz="1800" b="0" strike="noStrike" spc="-1">
                <a:latin typeface="Comic Sans MS"/>
                <a:cs typeface="B Kamran"/>
              </a:rPr>
              <a:t> کنیم، </a:t>
            </a:r>
          </a:p>
          <a:p>
            <a:pPr algn="just" rtl="1">
              <a:lnSpc>
                <a:spcPct val="107000"/>
              </a:lnSpc>
              <a:spcBef>
                <a:spcPts val="799"/>
              </a:spcBef>
              <a:buNone/>
              <a:tabLst>
                <a:tab pos="0" algn="l"/>
              </a:tabLst>
            </a:pPr>
            <a:r>
              <a:rPr lang="fa-IR" sz="1800" b="0" strike="noStrike" spc="-1">
                <a:latin typeface="Comic Sans MS"/>
                <a:cs typeface="B Kamran"/>
              </a:rPr>
              <a:t>این محتوا رو میتونیم تغییر بدیم انتقال بدیم و برای هر هدفی حتی تجاری هم استفاده کنیم</a:t>
            </a:r>
          </a:p>
          <a:p>
            <a:pPr algn="just" rtl="1">
              <a:lnSpc>
                <a:spcPct val="107000"/>
              </a:lnSpc>
              <a:spcBef>
                <a:spcPts val="799"/>
              </a:spcBef>
              <a:buNone/>
              <a:tabLst>
                <a:tab pos="0" algn="l"/>
              </a:tabLst>
            </a:pPr>
            <a:r>
              <a:rPr lang="fa-IR" sz="1800" b="0" strike="noStrike" spc="-1">
                <a:latin typeface="Comic Sans MS"/>
                <a:cs typeface="B Kamran"/>
              </a:rPr>
              <a:t>فقط باید مقرراتی یا </a:t>
            </a:r>
            <a:r>
              <a:rPr lang="en-US" sz="1800" b="0" strike="noStrike" spc="-1">
                <a:latin typeface="Comic Sans MS"/>
                <a:cs typeface="B Kamran"/>
              </a:rPr>
              <a:t>Term</a:t>
            </a:r>
            <a:r>
              <a:rPr lang="fa-IR" sz="1800" b="0" strike="noStrike" spc="-1">
                <a:latin typeface="Comic Sans MS"/>
                <a:cs typeface="B Kamran"/>
              </a:rPr>
              <a:t>هایی که بیان شده رو رعایت کنین:</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اول اینکه شما باید </a:t>
            </a:r>
            <a:r>
              <a:rPr lang="en-US" sz="1800" b="0" strike="noStrike" spc="-1">
                <a:latin typeface="Comic Sans MS"/>
                <a:cs typeface="B Kamran"/>
              </a:rPr>
              <a:t>credit</a:t>
            </a:r>
            <a:r>
              <a:rPr lang="fa-IR" sz="1800" b="0" strike="noStrike" spc="-1">
                <a:latin typeface="Comic Sans MS"/>
                <a:cs typeface="B Kamran"/>
              </a:rPr>
              <a:t>مناسب رو ارائه بدین، لینکی به </a:t>
            </a:r>
            <a:r>
              <a:rPr lang="en-US" sz="1800" b="0" strike="noStrike" spc="-1">
                <a:latin typeface="Comic Sans MS"/>
                <a:cs typeface="B Kamran"/>
              </a:rPr>
              <a:t>licence</a:t>
            </a:r>
            <a:r>
              <a:rPr lang="fa-IR" sz="1800" b="0" strike="noStrike" spc="-1">
                <a:latin typeface="Comic Sans MS"/>
                <a:cs typeface="B Kamran"/>
              </a:rPr>
              <a:t> قرار بدین، اگر تغییری ایجاد کردین اونو بیان کنین اما نه به شیوه ای که کسی فکر کنه که فرد اول این تغییرات رو تایید میکنه یا پیشنهاد میده</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اگر تغییری دادید باید تحت همان لایسنس قبلی این محصول جدید رو ارائه بدین</a:t>
            </a:r>
          </a:p>
          <a:p>
            <a:pPr marL="0" indent="0" algn="just" rtl="1">
              <a:lnSpc>
                <a:spcPct val="107000"/>
              </a:lnSpc>
              <a:spcBef>
                <a:spcPts val="799"/>
              </a:spcBef>
              <a:buNone/>
              <a:tabLst>
                <a:tab pos="0" algn="l"/>
              </a:tabLst>
            </a:pPr>
            <a:r>
              <a:rPr lang="fa-IR" sz="1800" b="0" strike="noStrike" spc="-1">
                <a:latin typeface="Comic Sans MS"/>
                <a:cs typeface="B Kamran"/>
              </a:rPr>
              <a:t>توصیه میکنم این موارد رو کامل و با دقت بخونین</a:t>
            </a: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389</a:t>
            </a:fld>
            <a:endParaRPr lang="en-US" sz="1200" b="0" strike="noStrike" spc="-1">
              <a:latin typeface="Times New Roman"/>
            </a:endParaRPr>
          </a:p>
        </p:txBody>
      </p:sp>
    </p:spTree>
    <p:extLst>
      <p:ext uri="{BB962C8B-B14F-4D97-AF65-F5344CB8AC3E}">
        <p14:creationId xmlns:p14="http://schemas.microsoft.com/office/powerpoint/2010/main" val="2843638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9456" indent="-219456" algn="l" rtl="0" eaLnBrk="1" latinLnBrk="0" hangingPunct="1">
              <a:spcBef>
                <a:spcPts val="0"/>
              </a:spcBef>
              <a:spcAft>
                <a:spcPts val="0"/>
              </a:spcAft>
            </a:pPr>
            <a:r>
              <a:rPr lang="en-US" sz="1200" b="0" strike="noStrike" spc="-1" dirty="0">
                <a:latin typeface="Arial"/>
              </a:rPr>
              <a:t>Also, along with them, I will tell you about the unwritten rules or my experience, so that you can get the best results, which means getting answers like these more than 770,000 questions with a lot of upvotes!</a:t>
            </a:r>
          </a:p>
          <a:p>
            <a:pPr marL="219456" indent="-219456" algn="l" rtl="0" eaLnBrk="1" latinLnBrk="0" hangingPunct="1">
              <a:spcBef>
                <a:spcPts val="0"/>
              </a:spcBef>
              <a:spcAft>
                <a:spcPts val="0"/>
              </a:spcAft>
            </a:pPr>
            <a:endParaRPr lang="en-US" sz="1200" b="0" strike="noStrike" spc="-1" dirty="0">
              <a:latin typeface="Arial"/>
            </a:endParaRPr>
          </a:p>
          <a:p>
            <a:pPr marL="219456" indent="-219456" algn="l" rtl="0" eaLnBrk="1" latinLnBrk="0" hangingPunct="1">
              <a:spcBef>
                <a:spcPts val="0"/>
              </a:spcBef>
              <a:spcAft>
                <a:spcPts val="0"/>
              </a:spcAft>
            </a:pPr>
            <a:r>
              <a:rPr lang="en-US" sz="1200" b="0" strike="noStrike" spc="-1" dirty="0">
                <a:latin typeface="Arial"/>
              </a:rPr>
              <a:t>Be sure that the the </a:t>
            </a:r>
            <a:r>
              <a:rPr lang="en-US" sz="1200" b="0" strike="noStrike" spc="-1" dirty="0" err="1">
                <a:latin typeface="Arial"/>
              </a:rPr>
              <a:t>rightway</a:t>
            </a:r>
            <a:r>
              <a:rPr lang="en-US" sz="1200" b="0" strike="noStrike" spc="-1" dirty="0">
                <a:latin typeface="Arial"/>
              </a:rPr>
              <a:t> always works!</a:t>
            </a:r>
          </a:p>
          <a:p>
            <a:pPr marL="219456" indent="-219456" algn="l" rtl="0" eaLnBrk="1" latinLnBrk="0" hangingPunct="1">
              <a:spcBef>
                <a:spcPts val="0"/>
              </a:spcBef>
              <a:spcAft>
                <a:spcPts val="0"/>
              </a:spcAft>
            </a:pPr>
            <a:endParaRPr lang="en-US" sz="1200" b="0" strike="noStrike" spc="-1" dirty="0">
              <a:latin typeface="Arial"/>
            </a:endParaRPr>
          </a:p>
          <a:p>
            <a:pPr marL="219456" indent="-219456" algn="l" rtl="0" eaLnBrk="1" latinLnBrk="0" hangingPunct="1">
              <a:spcBef>
                <a:spcPts val="0"/>
              </a:spcBef>
              <a:spcAft>
                <a:spcPts val="0"/>
              </a:spcAft>
            </a:pPr>
            <a:r>
              <a:rPr lang="en-US" sz="1200" b="0" strike="noStrike" spc="-1" dirty="0">
                <a:latin typeface="Arial"/>
              </a:rPr>
              <a:t>Try to make it a habit to spend at least 2 hours a week on </a:t>
            </a:r>
            <a:r>
              <a:rPr lang="en-US" sz="1200" b="0" strike="noStrike" spc="-1" dirty="0" err="1">
                <a:latin typeface="Arial"/>
              </a:rPr>
              <a:t>stackoverflow</a:t>
            </a:r>
            <a:r>
              <a:rPr lang="en-US" sz="1200" b="0" strike="noStrike" spc="-1" dirty="0">
                <a:latin typeface="Arial"/>
              </a:rPr>
              <a:t> in order to grow better...</a:t>
            </a:r>
          </a:p>
          <a:p>
            <a:pPr marL="219456" indent="-219456" algn="l" rtl="0" eaLnBrk="1" latinLnBrk="0" hangingPunct="1">
              <a:spcBef>
                <a:spcPts val="0"/>
              </a:spcBef>
              <a:spcAft>
                <a:spcPts val="0"/>
              </a:spcAft>
            </a:pPr>
            <a:r>
              <a:rPr lang="en-US" sz="1200" b="0" strike="noStrike" spc="-1" dirty="0">
                <a:latin typeface="Arial"/>
              </a:rPr>
              <a:t>  Of course, I had colleagues who spent 1-2 hours every day on </a:t>
            </a:r>
            <a:r>
              <a:rPr lang="en-US" sz="1200" b="0" strike="noStrike" spc="-1" dirty="0" err="1">
                <a:latin typeface="Arial"/>
              </a:rPr>
              <a:t>stackoverflow</a:t>
            </a:r>
            <a:r>
              <a:rPr lang="en-US" sz="1200" b="0" strike="noStrike" spc="-1" dirty="0">
                <a:latin typeface="Arial"/>
              </a:rPr>
              <a:t> and now their scores are above 20k...</a:t>
            </a:r>
          </a:p>
          <a:p>
            <a:pPr marL="219456" indent="-219456" algn="l" rtl="0" eaLnBrk="1" latinLnBrk="0" hangingPunct="1">
              <a:spcBef>
                <a:spcPts val="0"/>
              </a:spcBef>
              <a:spcAft>
                <a:spcPts val="0"/>
              </a:spcAft>
            </a:pPr>
            <a:r>
              <a:rPr lang="en-US" sz="1200" b="0" strike="noStrike" spc="-1" dirty="0">
                <a:latin typeface="Arial"/>
              </a:rPr>
              <a:t>Now let's go to a very common question</a:t>
            </a: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39</a:t>
            </a:fld>
            <a:endParaRPr lang="en-US" sz="1200" b="0" strike="noStrike" spc="-1">
              <a:latin typeface="Times New Roman"/>
            </a:endParaRPr>
          </a:p>
        </p:txBody>
      </p:sp>
    </p:spTree>
    <p:extLst>
      <p:ext uri="{BB962C8B-B14F-4D97-AF65-F5344CB8AC3E}">
        <p14:creationId xmlns:p14="http://schemas.microsoft.com/office/powerpoint/2010/main" val="2331672934"/>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حالا که متوجه شدیم میتونیم بدون مشکل به اشتراک بزاریم</a:t>
            </a:r>
            <a:r>
              <a:rPr lang="en-US" sz="1800" b="0" strike="noStrike" spc="-1">
                <a:latin typeface="Comic Sans MS"/>
                <a:ea typeface="Segoe UI"/>
              </a:rPr>
              <a:t>، بنابراین ایده بدی نیست که سو</a:t>
            </a:r>
            <a:r>
              <a:rPr lang="fa-IR" sz="1800" b="0" strike="noStrike" spc="-1">
                <a:latin typeface="Comic Sans MS"/>
                <a:cs typeface="B Kamran"/>
              </a:rPr>
              <a:t>الی که توی </a:t>
            </a:r>
            <a:r>
              <a:rPr lang="en-US" sz="1800" b="0" strike="noStrike" spc="-1">
                <a:latin typeface="Comic Sans MS"/>
                <a:ea typeface="Segoe UI"/>
              </a:rPr>
              <a:t>stackoverflow  پرسیدی</a:t>
            </a:r>
            <a:r>
              <a:rPr lang="fa-IR" sz="1800" b="0" strike="noStrike" spc="-1">
                <a:latin typeface="Comic Sans MS"/>
                <a:ea typeface="Segoe UI"/>
              </a:rPr>
              <a:t>ن</a:t>
            </a:r>
            <a:r>
              <a:rPr lang="en-US" sz="1800" b="0" strike="noStrike" spc="-1">
                <a:latin typeface="Comic Sans MS"/>
                <a:ea typeface="Segoe UI"/>
              </a:rPr>
              <a:t> رو توی </a:t>
            </a:r>
            <a:r>
              <a:rPr lang="fa-IR" sz="1800" b="0" strike="noStrike" spc="-1">
                <a:latin typeface="Comic Sans MS"/>
                <a:ea typeface="Segoe UI"/>
              </a:rPr>
              <a:t>توییتر، لینکدین و </a:t>
            </a:r>
            <a:r>
              <a:rPr lang="en-US" sz="1800" b="0" strike="noStrike" spc="-1">
                <a:latin typeface="Comic Sans MS"/>
                <a:ea typeface="Segoe UI"/>
              </a:rPr>
              <a:t>گروه­</a:t>
            </a:r>
            <a:r>
              <a:rPr lang="fa-IR" sz="1800" b="0" strike="noStrike" spc="-1">
                <a:latin typeface="Comic Sans MS"/>
                <a:ea typeface="Segoe UI"/>
              </a:rPr>
              <a:t>های مختلف </a:t>
            </a:r>
            <a:r>
              <a:rPr lang="en-US" sz="1800" b="0" strike="noStrike" spc="-1">
                <a:latin typeface="Comic Sans MS"/>
                <a:ea typeface="Segoe UI"/>
              </a:rPr>
              <a:t>هم قرار بدی</a:t>
            </a:r>
            <a:r>
              <a:rPr lang="fa-IR" sz="1800" b="0" strike="noStrike" spc="-1">
                <a:latin typeface="Comic Sans MS"/>
                <a:ea typeface="Segoe UI"/>
              </a:rPr>
              <a:t>ن</a:t>
            </a:r>
            <a:r>
              <a:rPr lang="en-US" sz="1800" b="0" strike="noStrike" spc="-1">
                <a:latin typeface="Comic Sans MS"/>
                <a:ea typeface="Segoe UI"/>
              </a:rPr>
              <a:t> به این امید که جوابت</a:t>
            </a:r>
            <a:r>
              <a:rPr lang="fa-IR" sz="1800" b="0" strike="noStrike" spc="-1">
                <a:latin typeface="Comic Sans MS"/>
                <a:ea typeface="Segoe UI"/>
              </a:rPr>
              <a:t>ون</a:t>
            </a:r>
            <a:r>
              <a:rPr lang="en-US" sz="1800" b="0" strike="noStrike" spc="-1">
                <a:latin typeface="Comic Sans MS"/>
                <a:ea typeface="Segoe UI"/>
              </a:rPr>
              <a:t> رو سریعتر دریافت کنی</a:t>
            </a:r>
            <a:r>
              <a:rPr lang="fa-IR" sz="1800" b="0" strike="noStrike" spc="-1">
                <a:latin typeface="Comic Sans MS"/>
                <a:ea typeface="Segoe UI"/>
              </a:rPr>
              <a:t>ن</a:t>
            </a:r>
            <a:r>
              <a:rPr lang="en-US" sz="1800" b="0" strike="noStrike" spc="-1">
                <a:latin typeface="Comic Sans MS"/>
                <a:ea typeface="Segoe UI"/>
              </a:rPr>
              <a:t>، فقط حواست</a:t>
            </a:r>
            <a:r>
              <a:rPr lang="fa-IR" sz="1800" b="0" strike="noStrike" spc="-1">
                <a:latin typeface="Comic Sans MS"/>
                <a:ea typeface="Segoe UI"/>
              </a:rPr>
              <a:t>ون</a:t>
            </a:r>
            <a:r>
              <a:rPr lang="en-US" sz="1800" b="0" strike="noStrike" spc="-1">
                <a:latin typeface="Comic Sans MS"/>
                <a:ea typeface="Segoe UI"/>
              </a:rPr>
              <a:t> رو خوب جمع کن</a:t>
            </a:r>
            <a:r>
              <a:rPr lang="fa-IR" sz="1800" b="0" strike="noStrike" spc="-1">
                <a:latin typeface="Comic Sans MS"/>
                <a:ea typeface="Segoe UI"/>
              </a:rPr>
              <a:t>ین</a:t>
            </a:r>
            <a:r>
              <a:rPr lang="en-US" sz="1800" b="0" strike="noStrike" spc="-1">
                <a:latin typeface="Comic Sans MS"/>
                <a:ea typeface="Segoe UI"/>
              </a:rPr>
              <a:t>، به هیچ وجه نیا</a:t>
            </a:r>
            <a:r>
              <a:rPr lang="fa-IR" sz="1800" b="0" strike="noStrike" spc="-1">
                <a:latin typeface="Comic Sans MS"/>
                <a:ea typeface="Segoe UI"/>
              </a:rPr>
              <a:t>ین</a:t>
            </a:r>
            <a:r>
              <a:rPr lang="en-US" sz="1800" b="0" strike="noStrike" spc="-1">
                <a:latin typeface="Comic Sans MS"/>
                <a:ea typeface="Segoe UI"/>
              </a:rPr>
              <a:t> به </a:t>
            </a:r>
            <a:r>
              <a:rPr lang="fa-IR" sz="1800" b="0" strike="noStrike" spc="-1">
                <a:latin typeface="Comic Sans MS"/>
                <a:ea typeface="Segoe UI"/>
              </a:rPr>
              <a:t>دوستاتون</a:t>
            </a:r>
            <a:r>
              <a:rPr lang="en-US" sz="1800" b="0" strike="noStrike" spc="-1">
                <a:latin typeface="Comic Sans MS"/>
                <a:ea typeface="Segoe UI"/>
              </a:rPr>
              <a:t> بگ</a:t>
            </a:r>
            <a:r>
              <a:rPr lang="fa-IR" sz="1800" b="0" strike="noStrike" spc="-1">
                <a:latin typeface="Comic Sans MS"/>
                <a:ea typeface="Segoe UI"/>
              </a:rPr>
              <a:t>ین</a:t>
            </a:r>
            <a:r>
              <a:rPr lang="en-US" sz="1800" b="0" strike="noStrike" spc="-1">
                <a:latin typeface="Comic Sans MS"/>
                <a:ea typeface="Segoe UI"/>
              </a:rPr>
              <a:t> که یه سوال جدید پرسیدم برین امتیاز بدین،</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 بجاش، ازشون بخواهین که اگه عنوان سوال براشون جالب بود، برن، بخونن، تونستن اونا هم contribute کنن یعنی کامنت بزارن/جواب بدن/ویرایش کنن و کاملا عادی اگه دوس داشتن می­تونن upvote یا downvote بدن! </a:t>
            </a:r>
            <a:endParaRPr lang="fa-IR" sz="1800" b="0" strike="noStrike" spc="-1">
              <a:latin typeface="Comic Sans MS"/>
              <a:ea typeface="Segoe UI"/>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فقط حواستون باشه که این اتفاق ممکنه براتون چالش ایجاد کنه، یعنی افرادی هستن که دوست شما هستن و از سر خیر و دوستی و محبتی که به شما دارن، لینک رو باز کنن و برن </a:t>
            </a:r>
            <a:r>
              <a:rPr lang="en-US" sz="1800" b="0" strike="noStrike" spc="-1">
                <a:latin typeface="Comic Sans MS"/>
                <a:ea typeface="Segoe UI"/>
              </a:rPr>
              <a:t>upvote بدن بدون اینکه حتی سوال جواب رو خونده باشن</a:t>
            </a:r>
            <a:r>
              <a:rPr lang="fa-IR" sz="1800" b="0" strike="noStrike" spc="-1">
                <a:latin typeface="Comic Sans MS"/>
                <a:ea typeface="Segoe UI"/>
              </a:rPr>
              <a:t> </a:t>
            </a:r>
            <a:r>
              <a:rPr lang="en-US" sz="1800" b="0" strike="noStrike" spc="-1">
                <a:latin typeface="Comic Sans MS"/>
                <a:ea typeface="Segoe UI"/>
              </a:rPr>
              <a:t>و موافقش باشن! اینطوری </a:t>
            </a:r>
            <a:r>
              <a:rPr lang="fa-IR" sz="1800" b="0" strike="noStrike" spc="-1">
                <a:latin typeface="Comic Sans MS"/>
                <a:ea typeface="Segoe UI"/>
              </a:rPr>
              <a:t>ممکنه ناخواسته گرفتار چالش </a:t>
            </a:r>
            <a:r>
              <a:rPr lang="en-US" sz="1800" b="0" strike="noStrike" spc="-1">
                <a:latin typeface="Comic Sans MS"/>
                <a:ea typeface="Segoe UI"/>
              </a:rPr>
              <a:t>gang</a:t>
            </a:r>
            <a:r>
              <a:rPr lang="fa-IR" sz="1800" b="0" strike="noStrike" spc="-1">
                <a:latin typeface="Comic Sans MS"/>
                <a:ea typeface="Segoe UI"/>
              </a:rPr>
              <a:t> بشین، که </a:t>
            </a:r>
            <a:r>
              <a:rPr lang="en-US" sz="1800" b="0" strike="noStrike" spc="-1">
                <a:latin typeface="Comic Sans MS"/>
                <a:ea typeface="Segoe UI"/>
              </a:rPr>
              <a:t>نه تنها بعد از یه مدتی اخطار stackoverflow رو دریافت می­کنین بلکه اگر تکرارش کنین، امتیازهای همه افرادی که درگیر این روش بودن رو حذف می­کنه و حتی ممکنه اکانتتون رو هم suspend کنن </a:t>
            </a:r>
            <a:r>
              <a:rPr lang="fa-IR" sz="1800" b="0" strike="noStrike" spc="-1">
                <a:latin typeface="Comic Sans MS"/>
                <a:ea typeface="Segoe UI"/>
              </a:rPr>
              <a:t>یعنی شمارو </a:t>
            </a:r>
            <a:r>
              <a:rPr lang="en-US" sz="1800" b="0" strike="noStrike" spc="-1">
                <a:latin typeface="Comic Sans MS"/>
                <a:ea typeface="Segoe UI"/>
              </a:rPr>
              <a:t>gang</a:t>
            </a:r>
            <a:r>
              <a:rPr lang="fa-IR" sz="1800" b="0" strike="noStrike" spc="-1">
                <a:latin typeface="Comic Sans MS"/>
                <a:ea typeface="Segoe UI"/>
              </a:rPr>
              <a:t> حساب میکنه </a:t>
            </a:r>
            <a:r>
              <a:rPr lang="en-US" sz="1800" b="0" strike="noStrike" spc="-1">
                <a:latin typeface="Comic Sans MS"/>
                <a:ea typeface="Segoe UI"/>
              </a:rPr>
              <a:t>که قبلا درموردش توضیح دادم، بنابراین همیشه رویکردتون و تاکیدتو</a:t>
            </a:r>
            <a:r>
              <a:rPr lang="fa-IR" sz="1800" b="0" strike="noStrike" spc="-1">
                <a:latin typeface="Comic Sans MS"/>
                <a:ea typeface="Segoe UI"/>
              </a:rPr>
              <a:t>ن</a:t>
            </a:r>
            <a:r>
              <a:rPr lang="en-US" sz="1800" b="0" strike="noStrike" spc="-1">
                <a:latin typeface="Comic Sans MS"/>
                <a:ea typeface="Segoe UI"/>
              </a:rPr>
              <a:t> موقع اشتراک گذاری این باشه که بچه ها یه سوال پرسیدم ممنون میشم اگر کسی بلده اونجا جواب بده، همین</a:t>
            </a:r>
            <a:r>
              <a:rPr lang="fa-IR" sz="1800" b="0" strike="noStrike" spc="-1">
                <a:latin typeface="Comic Sans MS"/>
                <a:ea typeface="Segoe UI"/>
              </a:rPr>
              <a:t>!</a:t>
            </a:r>
            <a:r>
              <a:rPr lang="en-US" sz="1800" b="0" strike="noStrike" spc="-1">
                <a:latin typeface="Comic Sans MS"/>
                <a:ea typeface="Segoe UI"/>
              </a:rPr>
              <a:t> یا اگر فکر میکنین که ممکنه دوستاتتون نخونده upvote بدن، ترجیحا اینکارو نکنین!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390</a:t>
            </a:fld>
            <a:endParaRPr lang="en-US" sz="1200" b="0" strike="noStrike" spc="-1">
              <a:latin typeface="Times New Roman"/>
            </a:endParaRPr>
          </a:p>
        </p:txBody>
      </p:sp>
    </p:spTree>
    <p:extLst>
      <p:ext uri="{BB962C8B-B14F-4D97-AF65-F5344CB8AC3E}">
        <p14:creationId xmlns:p14="http://schemas.microsoft.com/office/powerpoint/2010/main" val="49876481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البته خود </a:t>
            </a:r>
            <a:r>
              <a:rPr lang="en-US" sz="1800" b="0" strike="noStrike" spc="-1">
                <a:latin typeface="Comic Sans MS"/>
              </a:rPr>
              <a:t>stackoverflow</a:t>
            </a:r>
            <a:r>
              <a:rPr lang="fa-IR" sz="1800" b="0" strike="noStrike" spc="-1">
                <a:latin typeface="Comic Sans MS"/>
              </a:rPr>
              <a:t> دو تا مکانیزم جالب داره که اولی توییت کردنش مثل اسلاید قبل و لینک کردنش به سوالتون و دومی اینه که سوال هایی که جواب نگرفتن توسط ربات </a:t>
            </a:r>
            <a:r>
              <a:rPr lang="en-US" sz="1800" b="0" strike="noStrike" spc="-1">
                <a:latin typeface="Comic Sans MS"/>
              </a:rPr>
              <a:t>community</a:t>
            </a:r>
            <a:r>
              <a:rPr lang="fa-IR" sz="1800" b="0" strike="noStrike" spc="-1">
                <a:latin typeface="Comic Sans MS"/>
              </a:rPr>
              <a:t>، </a:t>
            </a:r>
            <a:r>
              <a:rPr lang="en-US" sz="1800" b="0" strike="noStrike" spc="-1">
                <a:latin typeface="Comic Sans MS"/>
              </a:rPr>
              <a:t>bump</a:t>
            </a:r>
            <a:r>
              <a:rPr lang="fa-IR" sz="1800" b="0" strike="noStrike" spc="-1">
                <a:latin typeface="Comic Sans MS"/>
              </a:rPr>
              <a:t> میشن یعنی یه </a:t>
            </a:r>
            <a:r>
              <a:rPr lang="en-US" sz="1800" b="0" strike="noStrike" spc="-1">
                <a:latin typeface="Comic Sans MS"/>
              </a:rPr>
              <a:t>Revision</a:t>
            </a:r>
            <a:r>
              <a:rPr lang="fa-IR" sz="1800" b="0" strike="noStrike" spc="-1">
                <a:latin typeface="Comic Sans MS"/>
              </a:rPr>
              <a:t> روی سوال میخوره تا بیاد بالای لیست سوالات صفحه اول </a:t>
            </a:r>
            <a:r>
              <a:rPr lang="en-US" sz="1800" b="0" strike="noStrike" spc="-1">
                <a:latin typeface="Comic Sans MS"/>
              </a:rPr>
              <a:t>stackopverlow</a:t>
            </a:r>
            <a:r>
              <a:rPr lang="fa-IR" sz="1800" b="0" strike="noStrike" spc="-1">
                <a:latin typeface="Comic Sans MS"/>
              </a:rPr>
              <a:t>، تا اینطوری احتمال دوباره دیده شدن سوال، و درنتیجه احتمال جواب گرفتنش بیشتر بشه، </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391</a:t>
            </a:fld>
            <a:endParaRPr lang="en-US" sz="1200" b="0" strike="noStrike" spc="-1">
              <a:latin typeface="Times New Roman"/>
            </a:endParaRPr>
          </a:p>
        </p:txBody>
      </p:sp>
    </p:spTree>
    <p:extLst>
      <p:ext uri="{BB962C8B-B14F-4D97-AF65-F5344CB8AC3E}">
        <p14:creationId xmlns:p14="http://schemas.microsoft.com/office/powerpoint/2010/main" val="28478548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البته </a:t>
            </a:r>
            <a:r>
              <a:rPr lang="en-US" sz="1800" b="0" strike="noStrike" spc="-1">
                <a:latin typeface="Comic Sans MS"/>
              </a:rPr>
              <a:t>community bot</a:t>
            </a:r>
            <a:r>
              <a:rPr lang="fa-IR" sz="1800" b="0" strike="noStrike" spc="-1">
                <a:latin typeface="Comic Sans MS"/>
              </a:rPr>
              <a:t>، کارهای بیشتری رو هم انجام میده </a:t>
            </a: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392</a:t>
            </a:fld>
            <a:endParaRPr lang="en-US" sz="1200" b="0" strike="noStrike" spc="-1">
              <a:latin typeface="Times New Roman"/>
            </a:endParaRPr>
          </a:p>
        </p:txBody>
      </p:sp>
    </p:spTree>
    <p:extLst>
      <p:ext uri="{BB962C8B-B14F-4D97-AF65-F5344CB8AC3E}">
        <p14:creationId xmlns:p14="http://schemas.microsoft.com/office/powerpoint/2010/main" val="3017043466"/>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مثل ویرایش سوال/جواب ها و فرمت بندیشون، که فیچر عجیب و جالبیه واقعا</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393</a:t>
            </a:fld>
            <a:endParaRPr lang="en-US" sz="1200" b="0" strike="noStrike" spc="-1">
              <a:latin typeface="Times New Roman"/>
            </a:endParaRPr>
          </a:p>
        </p:txBody>
      </p:sp>
    </p:spTree>
    <p:extLst>
      <p:ext uri="{BB962C8B-B14F-4D97-AF65-F5344CB8AC3E}">
        <p14:creationId xmlns:p14="http://schemas.microsoft.com/office/powerpoint/2010/main" val="1088723831"/>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یا حتی کامنت گذاری برای سوال جواب ها که چه چیزهایی رو باید انجام بدن تا سوال جواب بهتری بشه!</a:t>
            </a: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394</a:t>
            </a:fld>
            <a:endParaRPr lang="en-US" sz="1200" b="0" strike="noStrike" spc="-1">
              <a:latin typeface="Times New Roman"/>
            </a:endParaRPr>
          </a:p>
        </p:txBody>
      </p:sp>
    </p:spTree>
    <p:extLst>
      <p:ext uri="{BB962C8B-B14F-4D97-AF65-F5344CB8AC3E}">
        <p14:creationId xmlns:p14="http://schemas.microsoft.com/office/powerpoint/2010/main" val="493459381"/>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به هرحال اشتراک گذاری میتونه خیلی مفید باشه، فقط حواستون به نکته ای که گفتم باشه، برای اینکه بدون دغدغه سوالتون رو به اشتراک بزارین، به نظرم از هرچندتاسوالی که میپرسین اونایی که مهمتر هست رو به اشتراک بزارین، یا اونایی که جوابی دریافت نکردن، اینطوری خیالتون هم راحتتر خواهد بود، هرچند که اگر همه سوالات رو هم به اشتراک بگذارید برخلاف قوانین نیست!</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395</a:t>
            </a:fld>
            <a:endParaRPr lang="en-US" sz="1200" b="0" strike="noStrike" spc="-1">
              <a:latin typeface="Times New Roman"/>
            </a:endParaRPr>
          </a:p>
        </p:txBody>
      </p:sp>
    </p:spTree>
    <p:extLst>
      <p:ext uri="{BB962C8B-B14F-4D97-AF65-F5344CB8AC3E}">
        <p14:creationId xmlns:p14="http://schemas.microsoft.com/office/powerpoint/2010/main" val="115673815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PlaceHolder 1"/>
          <p:cNvSpPr>
            <a:spLocks noGrp="1" noRot="1" noChangeAspect="1"/>
          </p:cNvSpPr>
          <p:nvPr>
            <p:ph type="sldImg"/>
          </p:nvPr>
        </p:nvSpPr>
        <p:spPr>
          <a:xfrm>
            <a:off x="685800" y="1143000"/>
            <a:ext cx="5486400" cy="3086100"/>
          </a:xfrm>
          <a:prstGeom prst="rect">
            <a:avLst/>
          </a:prstGeom>
          <a:ln w="0">
            <a:noFill/>
          </a:ln>
        </p:spPr>
      </p:sp>
      <p:sp>
        <p:nvSpPr>
          <p:cNvPr id="11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موردآخر  - </a:t>
            </a:r>
            <a:r>
              <a:rPr lang="en-US" sz="1800" b="0" strike="noStrike" spc="-1">
                <a:latin typeface="Comic Sans MS"/>
                <a:cs typeface="B Kamran"/>
              </a:rPr>
              <a:t>Strong Entry</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یک ویژگی خوبی که </a:t>
            </a:r>
            <a:r>
              <a:rPr lang="en-US" sz="1800" b="0" strike="noStrike" spc="-1">
                <a:latin typeface="Comic Sans MS"/>
                <a:cs typeface="B Kamran"/>
              </a:rPr>
              <a:t>StackExchange</a:t>
            </a:r>
            <a:r>
              <a:rPr lang="fa-IR" sz="1800" b="0" strike="noStrike" spc="-1">
                <a:latin typeface="Comic Sans MS"/>
                <a:cs typeface="B Kamran"/>
              </a:rPr>
              <a:t> پیاده کرده اینه که اگر شما توی حداقل </a:t>
            </a:r>
            <a:r>
              <a:rPr lang="en-US" sz="1800" b="0" strike="noStrike" spc="-1">
                <a:latin typeface="Comic Sans MS"/>
                <a:ea typeface="Segoe UI"/>
              </a:rPr>
              <a:t>1</a:t>
            </a:r>
            <a:r>
              <a:rPr lang="fa-IR" sz="1800" b="0" strike="noStrike" spc="-1">
                <a:latin typeface="Comic Sans MS"/>
                <a:cs typeface="B Kamran"/>
              </a:rPr>
              <a:t>یکی از سایت های </a:t>
            </a:r>
            <a:r>
              <a:rPr lang="en-US" sz="1800" b="0" strike="noStrike" spc="-1">
                <a:latin typeface="Comic Sans MS"/>
                <a:ea typeface="Segoe UI"/>
              </a:rPr>
              <a:t>Stackexchange حداقل 200 امتیاز داشته باشین، جزو یوزرهای با تجربه شناخته میشین، اینطوری هر بار که به هر سایت دیگه ای از Stackexchange join</a:t>
            </a:r>
            <a:r>
              <a:rPr lang="fa-IR" sz="1800" b="0" strike="noStrike" spc="-1">
                <a:latin typeface="Comic Sans MS"/>
                <a:cs typeface="B Kamran"/>
              </a:rPr>
              <a:t>شین، </a:t>
            </a:r>
            <a:r>
              <a:rPr lang="en-US" sz="1800" b="0" strike="noStrike" spc="-1">
                <a:latin typeface="Comic Sans MS"/>
                <a:ea typeface="Segoe UI"/>
              </a:rPr>
              <a:t>100 امتیاز مثل این تصویر که میبنین بهتئون میدن، چرا؟ چون فرض اینه که این کاربر </a:t>
            </a:r>
            <a:r>
              <a:rPr lang="fa-IR" sz="1800" b="0" strike="noStrike" spc="-1">
                <a:latin typeface="Comic Sans MS"/>
                <a:ea typeface="Segoe UI"/>
              </a:rPr>
              <a:t>از قبل</a:t>
            </a:r>
            <a:r>
              <a:rPr lang="en-US" sz="1800" b="0" strike="noStrike" spc="-1">
                <a:latin typeface="Comic Sans MS"/>
                <a:ea typeface="Segoe UI"/>
              </a:rPr>
              <a:t> قوانین رو تا حدودی میدونه </a:t>
            </a:r>
            <a:r>
              <a:rPr lang="fa-IR" sz="1800" b="0" strike="noStrike" spc="-1">
                <a:latin typeface="Comic Sans MS"/>
                <a:ea typeface="Segoe UI"/>
              </a:rPr>
              <a:t>و مطالعه کرده، </a:t>
            </a:r>
            <a:r>
              <a:rPr lang="en-US" sz="1800" b="0" strike="noStrike" spc="-1">
                <a:latin typeface="Comic Sans MS"/>
                <a:ea typeface="Segoe UI"/>
              </a:rPr>
              <a:t>بنابراین مشکلی نداره که اینجا هم بتونه upvote/edit/report و... رو هم انجام بده</a:t>
            </a:r>
            <a:r>
              <a:rPr lang="fa-IR" sz="1800" b="0" strike="noStrike" spc="-1">
                <a:latin typeface="Comic Sans MS"/>
                <a:ea typeface="Segoe UI"/>
              </a:rPr>
              <a:t> یعنی به شما اعتماد دارن</a:t>
            </a:r>
            <a:r>
              <a:rPr lang="en-US" sz="1800" b="0" strike="noStrike" spc="-1">
                <a:latin typeface="Comic Sans MS"/>
                <a:ea typeface="Segoe UI"/>
              </a:rPr>
              <a:t>! </a:t>
            </a:r>
            <a:r>
              <a:rPr lang="fa-IR" sz="1800" b="0" strike="noStrike" spc="-1">
                <a:latin typeface="Comic Sans MS"/>
                <a:ea typeface="Segoe UI"/>
              </a:rPr>
              <a:t> بنابراین وقتی سوال یا جوابی ارائه میدین، کمتر به عنوان یک تازه وارد درنظر گرفته میشین و احتمال </a:t>
            </a:r>
            <a:r>
              <a:rPr lang="en-US" sz="1800" b="0" strike="noStrike" spc="-1">
                <a:latin typeface="Comic Sans MS"/>
                <a:ea typeface="Segoe UI"/>
              </a:rPr>
              <a:t>downvote </a:t>
            </a:r>
            <a:r>
              <a:rPr lang="fa-IR" sz="1800" b="0" strike="noStrike" spc="-1">
                <a:latin typeface="Comic Sans MS"/>
                <a:ea typeface="Segoe UI"/>
              </a:rPr>
              <a:t>کمتر میشه، </a:t>
            </a:r>
            <a:r>
              <a:rPr lang="fa-IR" sz="1800" b="0" strike="noStrike" spc="-1">
                <a:solidFill>
                  <a:srgbClr val="000000"/>
                </a:solidFill>
                <a:latin typeface="Comic Sans MS"/>
                <a:cs typeface="B Kamran"/>
              </a:rPr>
              <a:t>به همین راحتی اگه این قوانین رو بلد باشیم، می­تونیم زودتر پیشرفت کنیم، و دیگه نیاز نیست هی هربار از صفر شروع کنیم!</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81" name="PlaceHolder 3"/>
          <p:cNvSpPr>
            <a:spLocks noGrp="1"/>
          </p:cNvSpPr>
          <p:nvPr>
            <p:ph type="sldNum" idx="15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915DF19-882F-4116-934C-CBF23BD87035}" type="slidenum">
              <a:rPr lang="en-US" sz="1200" b="0" strike="noStrike" spc="-1">
                <a:latin typeface="Times New Roman"/>
              </a:rPr>
              <a:t>396</a:t>
            </a:fld>
            <a:endParaRPr lang="en-US" sz="1200" b="0" strike="noStrike" spc="-1">
              <a:latin typeface="Times New Roman"/>
            </a:endParaRPr>
          </a:p>
        </p:txBody>
      </p:sp>
    </p:spTree>
    <p:extLst>
      <p:ext uri="{BB962C8B-B14F-4D97-AF65-F5344CB8AC3E}">
        <p14:creationId xmlns:p14="http://schemas.microsoft.com/office/powerpoint/2010/main" val="10657310"/>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dirty="0">
                <a:latin typeface="Arial"/>
              </a:rPr>
              <a:t>مروری بر فصل 6: </a:t>
            </a:r>
            <a:r>
              <a:rPr lang="en-US" sz="2000" b="0" strike="noStrike" spc="-1" dirty="0">
                <a:latin typeface="Arial"/>
              </a:rPr>
              <a:t>how to get more scores</a:t>
            </a:r>
          </a:p>
          <a:p>
            <a:pPr marL="216000" indent="-216000" algn="r" rtl="1">
              <a:lnSpc>
                <a:spcPct val="100000"/>
              </a:lnSpc>
              <a:buNone/>
            </a:pPr>
            <a:endParaRPr lang="fa-IR" sz="2000" b="0" strike="noStrike" spc="-1" dirty="0">
              <a:latin typeface="Arial"/>
            </a:endParaRPr>
          </a:p>
          <a:p>
            <a:pPr marL="216000" indent="-216000" algn="r" rtl="1">
              <a:lnSpc>
                <a:spcPct val="100000"/>
              </a:lnSpc>
              <a:buNone/>
            </a:pPr>
            <a:r>
              <a:rPr lang="fa-IR" sz="2000" b="0" strike="noStrike" spc="-1" dirty="0">
                <a:latin typeface="Arial"/>
              </a:rPr>
              <a:t>تو این فصل درمورد اهمیت استفاده از </a:t>
            </a:r>
            <a:r>
              <a:rPr lang="en-US" sz="2000" b="0" strike="noStrike" spc="-1" dirty="0">
                <a:latin typeface="Arial"/>
              </a:rPr>
              <a:t>watched tags</a:t>
            </a:r>
            <a:r>
              <a:rPr lang="fa-IR" sz="2000" b="0" strike="noStrike" spc="-1" dirty="0">
                <a:latin typeface="Arial"/>
              </a:rPr>
              <a:t> صحبت کردیم تا  بتونیم سریعترین جواب رو ارائه بدیم! و همینطور گفتیم برای اینکه میدون رو به دست بگیرین ابتدا یه جواب مختصر و مفید ارائه بدین، بعدش در صورت نیاز، پاسختونو تو چنددقیقه آتی ویرایش کنین و مفصل ترش کنین، اینطوری میتونین سریعتر به امتیاز و جواب </a:t>
            </a:r>
            <a:r>
              <a:rPr lang="en-US" sz="2000" b="0" strike="noStrike" spc="-1" dirty="0">
                <a:latin typeface="Arial"/>
              </a:rPr>
              <a:t>Accepted answer</a:t>
            </a:r>
            <a:r>
              <a:rPr lang="fa-IR" sz="2000" b="0" strike="noStrike" spc="-1" dirty="0">
                <a:latin typeface="Arial"/>
              </a:rPr>
              <a:t> دست پیدا کنین و یادتون باشه جواب های </a:t>
            </a:r>
            <a:r>
              <a:rPr lang="en-US" sz="2000" b="0" strike="noStrike" spc="-1" dirty="0">
                <a:latin typeface="Arial"/>
              </a:rPr>
              <a:t>Accept</a:t>
            </a:r>
            <a:r>
              <a:rPr lang="fa-IR" sz="2000" b="0" strike="noStrike" spc="-1" dirty="0">
                <a:latin typeface="Arial"/>
              </a:rPr>
              <a:t> شده، امتیاز های بیشتری رو دریافت میکنن چون افراد معمولا دنبال این ها هستن، </a:t>
            </a:r>
          </a:p>
          <a:p>
            <a:pPr marL="216000" indent="-216000" algn="r" rtl="1">
              <a:lnSpc>
                <a:spcPct val="100000"/>
              </a:lnSpc>
              <a:buNone/>
            </a:pPr>
            <a:r>
              <a:rPr lang="fa-IR" sz="2000" b="0" strike="noStrike" spc="-1" dirty="0">
                <a:latin typeface="Arial"/>
              </a:rPr>
              <a:t>علاوه بر اون توضیح دادیم که بیشترین امتیازها رو سوال جواب های ساده بدست میارن و</a:t>
            </a:r>
          </a:p>
          <a:p>
            <a:pPr marL="216000" indent="-216000" algn="r" rtl="1">
              <a:lnSpc>
                <a:spcPct val="100000"/>
              </a:lnSpc>
              <a:buNone/>
            </a:pPr>
            <a:r>
              <a:rPr lang="fa-IR" sz="2000" b="0" strike="noStrike" spc="-1" dirty="0">
                <a:latin typeface="Arial"/>
              </a:rPr>
              <a:t> همینطور چطور میتونین از سوال هایی که جواب دارن بهترین نتیجه رو دریافت کنین، و</a:t>
            </a:r>
          </a:p>
          <a:p>
            <a:pPr marL="216000" indent="-216000" algn="r" rtl="1">
              <a:lnSpc>
                <a:spcPct val="100000"/>
              </a:lnSpc>
              <a:buNone/>
            </a:pPr>
            <a:r>
              <a:rPr lang="fa-IR" sz="2000" b="0" strike="noStrike" spc="-1" dirty="0">
                <a:latin typeface="Arial"/>
              </a:rPr>
              <a:t> از همه مهمتر چطور جواب حرفه ای یا درواقع بهترین جواب رو با کمک منبع اصلی مثلا استانداردشون، </a:t>
            </a:r>
            <a:r>
              <a:rPr lang="en-US" sz="2000" b="0" strike="noStrike" spc="-1" dirty="0" err="1">
                <a:latin typeface="Arial"/>
              </a:rPr>
              <a:t>github</a:t>
            </a:r>
            <a:r>
              <a:rPr lang="en-US" sz="2000" b="0" strike="noStrike" spc="-1" dirty="0">
                <a:latin typeface="Arial"/>
              </a:rPr>
              <a:t> repository </a:t>
            </a:r>
            <a:r>
              <a:rPr lang="fa-IR" sz="2000" b="0" strike="noStrike" spc="-1" dirty="0">
                <a:latin typeface="Arial"/>
              </a:rPr>
              <a:t> اون کتاب خونه یا ابزار ارائه بدین!</a:t>
            </a:r>
          </a:p>
          <a:p>
            <a:pPr marL="216000" indent="-216000" algn="r" rtl="1">
              <a:lnSpc>
                <a:spcPct val="100000"/>
              </a:lnSpc>
              <a:buNone/>
            </a:pPr>
            <a:r>
              <a:rPr lang="fa-IR" sz="2000" b="0" strike="noStrike" spc="-1" dirty="0">
                <a:latin typeface="Arial"/>
              </a:rPr>
              <a:t>در ادمه درباره </a:t>
            </a:r>
            <a:r>
              <a:rPr lang="en-US" sz="2000" b="0" strike="noStrike" spc="-1" dirty="0">
                <a:latin typeface="Arial"/>
              </a:rPr>
              <a:t>community wiki </a:t>
            </a:r>
            <a:r>
              <a:rPr lang="fa-IR" sz="2000" b="0" strike="noStrike" spc="-1" dirty="0">
                <a:latin typeface="Arial"/>
              </a:rPr>
              <a:t>صحبت کردیم ، همینطور وقتی که </a:t>
            </a:r>
            <a:r>
              <a:rPr lang="en-US" sz="2000" b="0" strike="noStrike" spc="-1" dirty="0">
                <a:latin typeface="Arial"/>
              </a:rPr>
              <a:t>Share </a:t>
            </a:r>
            <a:r>
              <a:rPr lang="fa-IR" sz="2000" b="0" strike="noStrike" spc="-1" dirty="0">
                <a:latin typeface="Arial"/>
              </a:rPr>
              <a:t>میکنین سوالتون رو چطور عمل کنین و از اون مهمتر، چطور از سوال های </a:t>
            </a:r>
            <a:r>
              <a:rPr lang="en-US" sz="2000" b="0" strike="noStrike" spc="-1" dirty="0">
                <a:latin typeface="Arial"/>
              </a:rPr>
              <a:t>self  answer</a:t>
            </a:r>
            <a:r>
              <a:rPr lang="fa-IR" sz="2000" b="0" strike="noStrike" spc="-1" dirty="0">
                <a:latin typeface="Arial"/>
              </a:rPr>
              <a:t> بهترین استفاده رو میشه برد و در نهایت نکته ای برای شروع پر قدرت رو بهتون گفتیم که چه زمانی وارد یک مجموعه دیگه </a:t>
            </a:r>
            <a:r>
              <a:rPr lang="en-US" sz="2000" b="0" strike="noStrike" spc="-1" dirty="0" err="1">
                <a:latin typeface="Arial"/>
              </a:rPr>
              <a:t>stackoverflow</a:t>
            </a:r>
            <a:r>
              <a:rPr lang="fa-IR" sz="2000" b="0" strike="noStrike" spc="-1" dirty="0">
                <a:latin typeface="Arial"/>
              </a:rPr>
              <a:t> بشین! و فعالیتتون رو آغاز کنین، </a:t>
            </a:r>
          </a:p>
          <a:p>
            <a:pPr marL="216000" indent="-216000" algn="r" rtl="1">
              <a:lnSpc>
                <a:spcPct val="100000"/>
              </a:lnSpc>
              <a:buNone/>
            </a:pPr>
            <a:endParaRPr lang="fa-IR" sz="2000" b="0" strike="noStrike" spc="-1" dirty="0">
              <a:latin typeface="Arial"/>
            </a:endParaRPr>
          </a:p>
          <a:p>
            <a:pPr marL="216000" indent="-216000" algn="r" rtl="1">
              <a:lnSpc>
                <a:spcPct val="100000"/>
              </a:lnSpc>
              <a:buNone/>
            </a:pPr>
            <a:r>
              <a:rPr lang="fa-IR" sz="2000" b="0" strike="noStrike" spc="-1" dirty="0">
                <a:latin typeface="Arial"/>
              </a:rPr>
              <a:t>با فصل پایانی همراهمون باشین</a:t>
            </a:r>
            <a:endParaRPr lang="en-US" sz="2000" b="0" strike="noStrike" spc="-1" dirty="0">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397</a:t>
            </a:fld>
            <a:endParaRPr lang="en-US" sz="1200" b="0" strike="noStrike" spc="-1">
              <a:latin typeface="Times New Roman"/>
            </a:endParaRPr>
          </a:p>
        </p:txBody>
      </p:sp>
    </p:spTree>
    <p:extLst>
      <p:ext uri="{BB962C8B-B14F-4D97-AF65-F5344CB8AC3E}">
        <p14:creationId xmlns:p14="http://schemas.microsoft.com/office/powerpoint/2010/main" val="1174702100"/>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laceHolder 1"/>
          <p:cNvSpPr>
            <a:spLocks noGrp="1" noRot="1" noChangeAspect="1"/>
          </p:cNvSpPr>
          <p:nvPr>
            <p:ph type="sldImg"/>
          </p:nvPr>
        </p:nvSpPr>
        <p:spPr>
          <a:xfrm>
            <a:off x="685800" y="1143000"/>
            <a:ext cx="5486400" cy="3086100"/>
          </a:xfrm>
          <a:prstGeom prst="rect">
            <a:avLst/>
          </a:prstGeom>
          <a:ln w="0">
            <a:noFill/>
          </a:ln>
        </p:spPr>
      </p:sp>
      <p:sp>
        <p:nvSpPr>
          <p:cNvPr id="11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رسیدیم به فصل آخر، </a:t>
            </a:r>
          </a:p>
          <a:p>
            <a:pPr algn="r" rtl="1">
              <a:lnSpc>
                <a:spcPct val="100000"/>
              </a:lnSpc>
              <a:buNone/>
              <a:tabLst>
                <a:tab pos="0" algn="l"/>
              </a:tabLst>
            </a:pPr>
            <a:r>
              <a:rPr lang="fa-IR" sz="1800" b="0" strike="noStrike" spc="-1">
                <a:latin typeface="Comic Sans MS"/>
                <a:cs typeface="B Kamran"/>
              </a:rPr>
              <a:t>دوتا نکته رو میخوام بگم، </a:t>
            </a:r>
          </a:p>
          <a:p>
            <a:pPr algn="r" rtl="1">
              <a:lnSpc>
                <a:spcPct val="100000"/>
              </a:lnSpc>
              <a:buNone/>
              <a:tabLst>
                <a:tab pos="0" algn="l"/>
              </a:tabLst>
            </a:pPr>
            <a:r>
              <a:rPr lang="fa-IR" sz="1800" b="0" strike="noStrike" spc="-1">
                <a:latin typeface="Comic Sans MS"/>
                <a:cs typeface="B Kamran"/>
              </a:rPr>
              <a:t>اولی اینکه همونطور که تو فصل­های قبل هم توضیح دادیم، همیشه سعی کنین از هر رسانه­ای که در دسترس شما قرار داده شده جلوه مناسبی از تخصصتون رو به شیوه درست و نه غیرواقعی و دروغ شکل و گنده­گویی و... به نمایش بزارین، شما باید تا می­تونین خودتون رو به بقیه معرفی کنین، اینطوری افراد بیشتری متوجه حضور شما می­شن، متوجه فعالیت­ها و تخصص شما می­شن و به شما رجوع می­کنن، بنابراین صفحه پروفایلتون رو خوب و تمیز بسازین، مثلا شما میتونین خیلی ساده مثل </a:t>
            </a:r>
            <a:r>
              <a:rPr lang="en-US" sz="1800" b="0" strike="noStrike" spc="-1">
                <a:latin typeface="Comic Sans MS"/>
                <a:cs typeface="B Kamran"/>
              </a:rPr>
              <a:t>jon skeet</a:t>
            </a:r>
            <a:r>
              <a:rPr lang="fa-IR" sz="1800" b="0" strike="noStrike" spc="-1">
                <a:latin typeface="Comic Sans MS"/>
                <a:cs typeface="B Kamran"/>
              </a:rPr>
              <a:t> یه سری اطلاعات مختصر و مفید از خودتون ارائه کنین</a:t>
            </a:r>
            <a:endParaRPr lang="en-US" sz="1800" b="0" strike="noStrike" spc="-1">
              <a:latin typeface="Arial"/>
            </a:endParaRPr>
          </a:p>
          <a:p>
            <a:pPr algn="r" rtl="1">
              <a:lnSpc>
                <a:spcPct val="100000"/>
              </a:lnSpc>
              <a:buNone/>
              <a:tabLst>
                <a:tab pos="0" algn="l"/>
              </a:tabLst>
            </a:pPr>
            <a:endParaRPr lang="en-US" sz="1800" b="0" strike="noStrike" spc="-1">
              <a:latin typeface="Arial"/>
            </a:endParaRPr>
          </a:p>
        </p:txBody>
      </p:sp>
      <p:sp>
        <p:nvSpPr>
          <p:cNvPr id="1184" name="PlaceHolder 3"/>
          <p:cNvSpPr>
            <a:spLocks noGrp="1"/>
          </p:cNvSpPr>
          <p:nvPr>
            <p:ph type="sldNum" idx="15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8BEA399-DB64-4A32-AC3D-AD0BFC41CD72}" type="slidenum">
              <a:rPr lang="en-US" sz="1200" b="0" strike="noStrike" spc="-1">
                <a:latin typeface="Times New Roman"/>
              </a:rPr>
              <a:t>398</a:t>
            </a:fld>
            <a:endParaRPr lang="en-US" sz="1200" b="0" strike="noStrike" spc="-1">
              <a:latin typeface="Times New Roman"/>
            </a:endParaRPr>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دومین نکته که خیلی مهم هست رو با مثال براتون میگم، درواقع دوباره سری به لژیونرهای </a:t>
            </a:r>
            <a:r>
              <a:rPr lang="en-US" sz="1800" b="0" strike="noStrike" spc="-1">
                <a:latin typeface="Comic Sans MS"/>
                <a:cs typeface="B Kamran"/>
              </a:rPr>
              <a:t>Stackoverflwow </a:t>
            </a:r>
            <a:r>
              <a:rPr lang="fa-IR" sz="1800" b="0" strike="noStrike" spc="-1">
                <a:latin typeface="Comic Sans MS"/>
                <a:cs typeface="B Kamran"/>
              </a:rPr>
              <a:t> بزنیم و ببینیم که واقعا این افراد برای بدست آوردن این امتیاز ها سختی کشیدن یا اینکه صرفا چندتا سوال جواب ساده رو انجام دادن و کلی امتیاز دریافت کردن!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399</a:t>
            </a:fld>
            <a:endParaRPr lang="en-US" sz="1200" b="0" strike="noStrike" spc="-1">
              <a:latin typeface="Times New Roman"/>
            </a:endParaRPr>
          </a:p>
        </p:txBody>
      </p:sp>
    </p:spTree>
    <p:extLst>
      <p:ext uri="{BB962C8B-B14F-4D97-AF65-F5344CB8AC3E}">
        <p14:creationId xmlns:p14="http://schemas.microsoft.com/office/powerpoint/2010/main" val="273081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buNone/>
            </a:pPr>
            <a:r>
              <a:rPr lang="en-US" sz="2000" dirty="0"/>
              <a:t>If you have seen our webpack4 the right way course, you know that our approach is always based on reference and experience, and almost all the tips in this course are the same, that is, the tips that come up are completely practical and reliable! And we tried our best to make it the best practical reference for professional </a:t>
            </a:r>
            <a:r>
              <a:rPr lang="en-US" sz="2000" dirty="0" err="1"/>
              <a:t>Stackoverflow</a:t>
            </a:r>
            <a:r>
              <a:rPr lang="en-US" sz="2000" dirty="0"/>
              <a:t> that we know, and although we checked the content of the course with different sources and evaluated it with different people who have high scores in </a:t>
            </a:r>
            <a:r>
              <a:rPr lang="en-US" sz="2000" dirty="0" err="1"/>
              <a:t>Stackoverflow</a:t>
            </a:r>
            <a:r>
              <a:rPr lang="en-US" sz="2000" dirty="0"/>
              <a:t>, however, because the only perfect truth is God, so We would be grateful if you could share some tips for improvement with us.</a:t>
            </a:r>
            <a:endParaRPr lang="fa-IR" sz="2000" dirty="0"/>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4</a:t>
            </a:fld>
            <a:endParaRPr lang="en-US" sz="1200" b="0" strike="noStrike" spc="-1">
              <a:latin typeface="Times New Roman"/>
            </a:endParaRPr>
          </a:p>
        </p:txBody>
      </p:sp>
    </p:spTree>
    <p:extLst>
      <p:ext uri="{BB962C8B-B14F-4D97-AF65-F5344CB8AC3E}">
        <p14:creationId xmlns:p14="http://schemas.microsoft.com/office/powerpoint/2010/main" val="2022300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Is it good to include the score of </a:t>
            </a:r>
            <a:r>
              <a:rPr lang="en-US" sz="1200" b="0" strike="noStrike" spc="-1" dirty="0" err="1">
                <a:latin typeface="Arial"/>
              </a:rPr>
              <a:t>stackoverflow</a:t>
            </a:r>
            <a:r>
              <a:rPr lang="en-US" sz="1200" b="0" strike="noStrike" spc="-1" dirty="0">
                <a:latin typeface="Arial"/>
              </a:rPr>
              <a:t> in our resume?</a:t>
            </a:r>
          </a:p>
          <a:p>
            <a:pPr marL="216000" indent="-216000" algn="l" rtl="0">
              <a:lnSpc>
                <a:spcPct val="100000"/>
              </a:lnSpc>
              <a:buNone/>
            </a:pPr>
            <a:r>
              <a:rPr lang="en-US" sz="1200" b="0" strike="noStrike" spc="-1" dirty="0">
                <a:latin typeface="Arial"/>
              </a:rPr>
              <a:t>There are two point of views:</a:t>
            </a:r>
            <a:endParaRPr lang="fa-IR" sz="1200" b="0" strike="noStrike" spc="-1" dirty="0">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40</a:t>
            </a:fld>
            <a:endParaRPr lang="en-US" sz="1200" b="0" strike="noStrike" spc="-1">
              <a:latin typeface="Times New Roman"/>
            </a:endParaRPr>
          </a:p>
        </p:txBody>
      </p:sp>
    </p:spTree>
    <p:extLst>
      <p:ext uri="{BB962C8B-B14F-4D97-AF65-F5344CB8AC3E}">
        <p14:creationId xmlns:p14="http://schemas.microsoft.com/office/powerpoint/2010/main" val="3720165894"/>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تو فصل قبل دیده بودیم که جناب </a:t>
            </a:r>
            <a:r>
              <a:rPr lang="en-US" sz="1800" b="0" strike="noStrike" spc="-1">
                <a:latin typeface="Comic Sans MS"/>
                <a:cs typeface="B Kamran"/>
              </a:rPr>
              <a:t>john Skeet</a:t>
            </a:r>
            <a:r>
              <a:rPr lang="fa-IR" sz="1800" b="0" strike="noStrike" spc="-1">
                <a:latin typeface="Comic Sans MS"/>
                <a:cs typeface="B Kamran"/>
              </a:rPr>
              <a:t> که اولین نفر هستن و بیش از 300، 400هزارتا از امتیازشون رو از چندتا سوال/جواب بدست اوردن، آیا واقعا همش همین بوده؟</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400</a:t>
            </a:fld>
            <a:endParaRPr lang="en-US" sz="1200" b="0" strike="noStrike" spc="-1">
              <a:latin typeface="Times New Roman"/>
            </a:endParaRPr>
          </a:p>
        </p:txBody>
      </p:sp>
    </p:spTree>
    <p:extLst>
      <p:ext uri="{BB962C8B-B14F-4D97-AF65-F5344CB8AC3E}">
        <p14:creationId xmlns:p14="http://schemas.microsoft.com/office/powerpoint/2010/main" val="4095359989"/>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وقتی پروفایلشونو دقیقتر بررسی کنیم میبینیم که بیش از هزارتا جواب داره که اصلا هیچ امتیازی دریافت نکردن! و حتی یکی از جواب هاشون 2تا </a:t>
            </a:r>
            <a:r>
              <a:rPr lang="en-US" sz="1800" b="0" strike="noStrike" spc="-1">
                <a:latin typeface="Comic Sans MS"/>
                <a:cs typeface="B Kamran"/>
              </a:rPr>
              <a:t>downvote</a:t>
            </a:r>
            <a:r>
              <a:rPr lang="fa-IR" sz="1800" b="0" strike="noStrike" spc="-1">
                <a:latin typeface="Comic Sans MS"/>
                <a:cs typeface="B Kamran"/>
              </a:rPr>
              <a:t> هم گرفته!!</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401</a:t>
            </a:fld>
            <a:endParaRPr lang="en-US" sz="1200" b="0" strike="noStrike" spc="-1">
              <a:latin typeface="Times New Roman"/>
            </a:endParaRPr>
          </a:p>
        </p:txBody>
      </p:sp>
    </p:spTree>
    <p:extLst>
      <p:ext uri="{BB962C8B-B14F-4D97-AF65-F5344CB8AC3E}">
        <p14:creationId xmlns:p14="http://schemas.microsoft.com/office/powerpoint/2010/main" val="4208746627"/>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 نفر دوم جناب </a:t>
            </a:r>
            <a:r>
              <a:rPr lang="en-US" sz="1800" b="0" strike="noStrike" spc="-1">
                <a:latin typeface="Comic Sans MS"/>
                <a:cs typeface="B Kamran"/>
              </a:rPr>
              <a:t>Gordon linoff</a:t>
            </a:r>
            <a:r>
              <a:rPr lang="fa-IR" sz="1800" b="0" strike="noStrike" spc="-1">
                <a:latin typeface="Comic Sans MS"/>
                <a:cs typeface="B Kamran"/>
              </a:rPr>
              <a:t> که بیش از 30هزارتا از جواب هاشون بدون امتیاز هستن، که از این تعداد نزدیک 8هزارتاشون هم </a:t>
            </a:r>
            <a:r>
              <a:rPr lang="en-US" sz="1800" b="0" strike="noStrike" spc="-1">
                <a:latin typeface="Comic Sans MS"/>
                <a:cs typeface="B Kamran"/>
              </a:rPr>
              <a:t>Accepted answer</a:t>
            </a:r>
            <a:r>
              <a:rPr lang="fa-IR" sz="1800" b="0" strike="noStrike" spc="-1">
                <a:latin typeface="Comic Sans MS"/>
                <a:cs typeface="B Kamran"/>
              </a:rPr>
              <a:t> هستن ولی باز هم </a:t>
            </a:r>
            <a:r>
              <a:rPr lang="en-US" sz="1800" b="0" strike="noStrike" spc="-1">
                <a:latin typeface="Comic Sans MS"/>
                <a:cs typeface="B Kamran"/>
              </a:rPr>
              <a:t>upvote</a:t>
            </a:r>
            <a:r>
              <a:rPr lang="fa-IR" sz="1800" b="0" strike="noStrike" spc="-1">
                <a:latin typeface="Comic Sans MS"/>
                <a:cs typeface="B Kamran"/>
              </a:rPr>
              <a:t>ی دریافت نکردن! تازه 354تاشون هم </a:t>
            </a:r>
            <a:r>
              <a:rPr lang="en-US" sz="1800" b="0" strike="noStrike" spc="-1">
                <a:latin typeface="Comic Sans MS"/>
                <a:cs typeface="B Kamran"/>
              </a:rPr>
              <a:t>downvote</a:t>
            </a:r>
            <a:r>
              <a:rPr lang="fa-IR" sz="1800" b="0" strike="noStrike" spc="-1">
                <a:latin typeface="Comic Sans MS"/>
                <a:cs typeface="B Kamran"/>
              </a:rPr>
              <a:t> گرفتن!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402</a:t>
            </a:fld>
            <a:endParaRPr lang="en-US" sz="1200" b="0" strike="noStrike" spc="-1">
              <a:latin typeface="Times New Roman"/>
            </a:endParaRPr>
          </a:p>
        </p:txBody>
      </p:sp>
    </p:spTree>
    <p:extLst>
      <p:ext uri="{BB962C8B-B14F-4D97-AF65-F5344CB8AC3E}">
        <p14:creationId xmlns:p14="http://schemas.microsoft.com/office/powerpoint/2010/main" val="265888096"/>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همینطور نفر سوم جناب </a:t>
            </a:r>
            <a:r>
              <a:rPr lang="en-US" sz="1800" b="0" strike="noStrike" spc="-1">
                <a:latin typeface="Comic Sans MS"/>
                <a:cs typeface="B Kamran"/>
              </a:rPr>
              <a:t>VonC</a:t>
            </a:r>
            <a:r>
              <a:rPr lang="fa-IR" sz="1800" b="0" strike="noStrike" spc="-1">
                <a:latin typeface="Comic Sans MS"/>
                <a:cs typeface="B Kamran"/>
              </a:rPr>
              <a:t>که بیش از 7هزارتا جواب بدون امتیاز دارن که بیش از 1500تاش </a:t>
            </a:r>
            <a:r>
              <a:rPr lang="en-US" sz="1800" b="0" strike="noStrike" spc="-1">
                <a:latin typeface="Comic Sans MS"/>
                <a:cs typeface="B Kamran"/>
              </a:rPr>
              <a:t>accepted answer </a:t>
            </a:r>
            <a:r>
              <a:rPr lang="fa-IR" sz="1800" b="0" strike="noStrike" spc="-1">
                <a:latin typeface="Comic Sans MS"/>
                <a:cs typeface="B Kamran"/>
              </a:rPr>
              <a:t>هستن و تازه 96 تا هم </a:t>
            </a:r>
            <a:r>
              <a:rPr lang="en-US" sz="1800" b="0" strike="noStrike" spc="-1">
                <a:latin typeface="Comic Sans MS"/>
                <a:cs typeface="B Kamran"/>
              </a:rPr>
              <a:t>downvote</a:t>
            </a:r>
            <a:r>
              <a:rPr lang="fa-IR" sz="1800" b="0" strike="noStrike" spc="-1">
                <a:latin typeface="Comic Sans MS"/>
                <a:cs typeface="B Kamran"/>
              </a:rPr>
              <a:t> دریافت کردن! </a:t>
            </a:r>
          </a:p>
          <a:p>
            <a:pPr algn="just" rtl="1">
              <a:lnSpc>
                <a:spcPct val="107000"/>
              </a:lnSpc>
              <a:spcBef>
                <a:spcPts val="799"/>
              </a:spcBef>
              <a:buNone/>
              <a:tabLst>
                <a:tab pos="0" algn="l"/>
              </a:tabLst>
            </a:pP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403</a:t>
            </a:fld>
            <a:endParaRPr lang="en-US" sz="1200" b="0" strike="noStrike" spc="-1">
              <a:latin typeface="Times New Roman"/>
            </a:endParaRPr>
          </a:p>
        </p:txBody>
      </p:sp>
    </p:spTree>
    <p:extLst>
      <p:ext uri="{BB962C8B-B14F-4D97-AF65-F5344CB8AC3E}">
        <p14:creationId xmlns:p14="http://schemas.microsoft.com/office/powerpoint/2010/main" val="2938212427"/>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درواقع اینا رو بهتون نشون دادم تا واقعیت و مساله دنیای انسانی و با انسان ها سروکار داریم رو بیشتر درک کنین، و ببینین که برای رسیدن به همچین جاهایی، احتمالا شما هم کلی سوال جواب درست خواهید داشت که نه تنها امتیاز مثبت دریافت نمیکنن بلکه ممکنه امتیاز منفی هم بگیرن! یعنی هرچقدر هم سعی کنین که قوانین رو رعایت کنین، باز هم ممکنه که شما امتیاز منفی دریافت کنین، </a:t>
            </a:r>
            <a:r>
              <a:rPr lang="en-US" sz="1800" b="0" strike="noStrike" spc="-1">
                <a:latin typeface="Comic Sans MS"/>
                <a:cs typeface="B Kamran"/>
              </a:rPr>
              <a:t>close vote</a:t>
            </a:r>
            <a:r>
              <a:rPr lang="fa-IR" sz="1800" b="0" strike="noStrike" spc="-1">
                <a:latin typeface="Comic Sans MS"/>
                <a:cs typeface="B Kamran"/>
              </a:rPr>
              <a:t> دریافت کنین، حتی و سوال جوابتون هم </a:t>
            </a:r>
            <a:r>
              <a:rPr lang="en-US" sz="1800" b="0" strike="noStrike" spc="-1">
                <a:latin typeface="Comic Sans MS"/>
                <a:cs typeface="B Kamran"/>
              </a:rPr>
              <a:t>delete</a:t>
            </a:r>
            <a:r>
              <a:rPr lang="fa-IR" sz="1800" b="0" strike="noStrike" spc="-1">
                <a:latin typeface="Comic Sans MS"/>
                <a:cs typeface="B Kamran"/>
              </a:rPr>
              <a:t> بشه!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404</a:t>
            </a:fld>
            <a:endParaRPr lang="en-US" sz="1200" b="0" strike="noStrike" spc="-1">
              <a:latin typeface="Times New Roman"/>
            </a:endParaRPr>
          </a:p>
        </p:txBody>
      </p:sp>
    </p:spTree>
    <p:extLst>
      <p:ext uri="{BB962C8B-B14F-4D97-AF65-F5344CB8AC3E}">
        <p14:creationId xmlns:p14="http://schemas.microsoft.com/office/powerpoint/2010/main" val="2731780224"/>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دیدین و شنیدین تو رانندگی هرچقدر هم یک نفر حواسش باشه و حرفه ای باشه، باز هم ممکنه خدای ناکرده تصادف کنه حالا یا بخاطر حواس پرتیش، یا بی دقتی بقیه یا دلایل دیگه!</a:t>
            </a: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405</a:t>
            </a:fld>
            <a:endParaRPr lang="en-US" sz="1200" b="0" strike="noStrike" spc="-1">
              <a:latin typeface="Times New Roman"/>
            </a:endParaRPr>
          </a:p>
        </p:txBody>
      </p:sp>
    </p:spTree>
    <p:extLst>
      <p:ext uri="{BB962C8B-B14F-4D97-AF65-F5344CB8AC3E}">
        <p14:creationId xmlns:p14="http://schemas.microsoft.com/office/powerpoint/2010/main" val="1491939799"/>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cs typeface="B Kamran"/>
              </a:rPr>
              <a:t>Stackoverflow</a:t>
            </a:r>
            <a:r>
              <a:rPr lang="fa-IR" sz="1800" b="0" strike="noStrike" spc="-1">
                <a:latin typeface="Comic Sans MS"/>
                <a:cs typeface="B Kamran"/>
              </a:rPr>
              <a:t>هم همینه دقیقا مثل دنیای بیرون، چون همش اینجا درگیر آدم هاو قضاوت های افراد هستیم و هرکسی رای خودشو داره، گاهی ممکنه شما حرف حق رو بزنین، اما عده ای که تعدادشون بیشتر از شماست، متوجه درستی حرف شما نشن و شما اذیت شین! گاهی هم ممکنه که غرور دانش و امتیاز شما باعث بشه که شما متوجه نشین که کجای کارتون ایراد داره، گاهی هم ممکنه گیر </a:t>
            </a:r>
            <a:r>
              <a:rPr lang="en-US" sz="1800" b="0" strike="noStrike" spc="-1">
                <a:latin typeface="Comic Sans MS"/>
                <a:cs typeface="B Kamran"/>
              </a:rPr>
              <a:t>gang</a:t>
            </a:r>
            <a:r>
              <a:rPr lang="fa-IR" sz="1800" b="0" strike="noStrike" spc="-1">
                <a:latin typeface="Comic Sans MS"/>
                <a:cs typeface="B Kamran"/>
              </a:rPr>
              <a:t> ها بیوفتین و اذیت شین! </a:t>
            </a:r>
            <a:r>
              <a:rPr lang="fa-IR" sz="1800" b="0" strike="noStrike" spc="-1">
                <a:latin typeface="Comic Sans MS"/>
              </a:rPr>
              <a:t>بنابراین گاهی اوقات ممکنه با رعایت همه این نکات برخی از سوال جواب هاتون هیچ </a:t>
            </a:r>
            <a:r>
              <a:rPr lang="en-US" sz="1800" b="0" strike="noStrike" spc="-1">
                <a:latin typeface="Comic Sans MS"/>
              </a:rPr>
              <a:t>upvote</a:t>
            </a:r>
            <a:r>
              <a:rPr lang="fa-IR" sz="1800" b="0" strike="noStrike" spc="-1">
                <a:latin typeface="Comic Sans MS"/>
              </a:rPr>
              <a:t>ی دریافت نکنه و حتی سوال هاتون هم بی پاسخ بمونه و حتی بدتر </a:t>
            </a:r>
            <a:r>
              <a:rPr lang="en-US" sz="1800" b="0" strike="noStrike" spc="-1">
                <a:latin typeface="Comic Sans MS"/>
              </a:rPr>
              <a:t>downvote , close vote , delete vote</a:t>
            </a:r>
            <a:r>
              <a:rPr lang="fa-IR" sz="1800" b="0" strike="noStrike" spc="-1">
                <a:latin typeface="Comic Sans MS"/>
              </a:rPr>
              <a:t> هم بگیرین اونم بدون دلیل واضحی که به شما کمک کنه که اصلاح کنین،</a:t>
            </a:r>
          </a:p>
          <a:p>
            <a:pPr algn="just" rtl="1">
              <a:lnSpc>
                <a:spcPct val="107000"/>
              </a:lnSpc>
              <a:spcBef>
                <a:spcPts val="799"/>
              </a:spcBef>
              <a:buNone/>
              <a:tabLst>
                <a:tab pos="0" algn="l"/>
              </a:tabLst>
            </a:pPr>
            <a:r>
              <a:rPr lang="fa-IR" sz="1800" b="0" strike="noStrike" spc="-1">
                <a:latin typeface="Comic Sans MS"/>
              </a:rPr>
              <a:t>برای همین شما باید توجه کنین ونباید دلسرد شین و باید ادامه بدین،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406</a:t>
            </a:fld>
            <a:endParaRPr lang="en-US" sz="1200" b="0" strike="noStrike" spc="-1">
              <a:latin typeface="Times New Roman"/>
            </a:endParaRPr>
          </a:p>
        </p:txBody>
      </p:sp>
    </p:spTree>
    <p:extLst>
      <p:ext uri="{BB962C8B-B14F-4D97-AF65-F5344CB8AC3E}">
        <p14:creationId xmlns:p14="http://schemas.microsoft.com/office/powerpoint/2010/main" val="1474251569"/>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خیلی وقت ها بعد از گذشت یک مدت خاصی افراد به مشکل مشابهی برمیخورن و به سوال جواب هاتون که برسن و ببینین مفید باشه براشون </a:t>
            </a:r>
            <a:r>
              <a:rPr lang="en-US" sz="1800" b="0" strike="noStrike" spc="-1">
                <a:latin typeface="Comic Sans MS"/>
              </a:rPr>
              <a:t>upvote</a:t>
            </a:r>
            <a:r>
              <a:rPr lang="fa-IR" sz="1800" b="0" strike="noStrike" spc="-1">
                <a:latin typeface="Comic Sans MS"/>
              </a:rPr>
              <a:t> میدن که برای خودم چندین بار پیش اومده، مثلا اینجا ببینین که این سوالی که بیش از 2سال پیش پرسیده بودم، توی 30 روز گذشته </a:t>
            </a:r>
            <a:r>
              <a:rPr lang="en-US" sz="1800" b="0" strike="noStrike" spc="-1">
                <a:latin typeface="Comic Sans MS"/>
              </a:rPr>
              <a:t>upvote</a:t>
            </a:r>
            <a:r>
              <a:rPr lang="fa-IR" sz="1800" b="0" strike="noStrike" spc="-1">
                <a:latin typeface="Comic Sans MS"/>
              </a:rPr>
              <a:t> دریافت کرده، یعنی تازه افرادی پیدا شدن که همچین مشکلی رو بهش برخورد کردن...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407</a:t>
            </a:fld>
            <a:endParaRPr lang="en-US" sz="1200" b="0" strike="noStrike" spc="-1">
              <a:latin typeface="Times New Roman"/>
            </a:endParaRPr>
          </a:p>
        </p:txBody>
      </p:sp>
    </p:spTree>
    <p:extLst>
      <p:ext uri="{BB962C8B-B14F-4D97-AF65-F5344CB8AC3E}">
        <p14:creationId xmlns:p14="http://schemas.microsoft.com/office/powerpoint/2010/main" val="21712167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بنابراین حواستون باشه اونی که 10کا امتیاز گرفته، ساده بدستش نیاورده! به قول سعدی که میگه</a:t>
            </a:r>
          </a:p>
          <a:p>
            <a:pPr algn="ctr"/>
            <a:r>
              <a:rPr lang="fa-IR" sz="2800" b="0" i="0">
                <a:solidFill>
                  <a:srgbClr val="444444"/>
                </a:solidFill>
                <a:effectLst/>
                <a:latin typeface="IRS"/>
              </a:rPr>
              <a:t>نابرده رنج، گنج میسر نمی شود</a:t>
            </a:r>
          </a:p>
          <a:p>
            <a:pPr algn="ctr"/>
            <a:r>
              <a:rPr lang="fa-IR" sz="2800" b="0" i="0">
                <a:solidFill>
                  <a:srgbClr val="444444"/>
                </a:solidFill>
                <a:effectLst/>
                <a:latin typeface="IRS"/>
              </a:rPr>
              <a:t>مزد آن گرفت جان </a:t>
            </a:r>
            <a:r>
              <a:rPr lang="fa-IR" sz="2800" b="1" i="0">
                <a:solidFill>
                  <a:srgbClr val="444444"/>
                </a:solidFill>
                <a:effectLst/>
                <a:latin typeface="IRS"/>
              </a:rPr>
              <a:t>برادر</a:t>
            </a:r>
            <a:r>
              <a:rPr lang="fa-IR" sz="2800" b="0" i="0">
                <a:solidFill>
                  <a:srgbClr val="444444"/>
                </a:solidFill>
                <a:effectLst/>
                <a:latin typeface="IRS"/>
              </a:rPr>
              <a:t> که کار کرد</a:t>
            </a: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408</a:t>
            </a:fld>
            <a:endParaRPr lang="en-US" sz="1200" b="0" strike="noStrike" spc="-1">
              <a:latin typeface="Times New Roman"/>
            </a:endParaRPr>
          </a:p>
        </p:txBody>
      </p:sp>
    </p:spTree>
    <p:extLst>
      <p:ext uri="{BB962C8B-B14F-4D97-AF65-F5344CB8AC3E}">
        <p14:creationId xmlns:p14="http://schemas.microsoft.com/office/powerpoint/2010/main" val="3422145054"/>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پس فکر نکنین که همه چی از قبل آماده شده و مسیر بسیار هموار هست و شما کارتون به سادگی اینه که  فقط آخرین حرکت رو انجام بدین تا رشد کنین!  نه همچین خبرهایی نیست! اما </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409</a:t>
            </a:fld>
            <a:endParaRPr lang="en-US" sz="1200" b="0" strike="noStrike" spc="-1">
              <a:latin typeface="Times New Roman"/>
            </a:endParaRPr>
          </a:p>
        </p:txBody>
      </p:sp>
    </p:spTree>
    <p:extLst>
      <p:ext uri="{BB962C8B-B14F-4D97-AF65-F5344CB8AC3E}">
        <p14:creationId xmlns:p14="http://schemas.microsoft.com/office/powerpoint/2010/main" val="1175364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1200" b="0" strike="noStrike" spc="-1" dirty="0">
                <a:latin typeface="Arial"/>
              </a:rPr>
              <a:t>The first category says you should not put it! Because if you are very strong, you must have cooperated with good places so far and they know you, and as a result, you must have good job positions in your options.</a:t>
            </a:r>
          </a:p>
          <a:p>
            <a:pPr marL="0" indent="0" algn="l" rtl="0">
              <a:lnSpc>
                <a:spcPct val="100000"/>
              </a:lnSpc>
              <a:buNone/>
            </a:pPr>
            <a:r>
              <a:rPr lang="en-US" sz="1200" b="0" strike="noStrike" spc="-1" dirty="0">
                <a:latin typeface="Arial"/>
              </a:rPr>
              <a:t>In fact, their view is that work experience is always a priority and it is better not to focus on anything else!</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41</a:t>
            </a:fld>
            <a:endParaRPr lang="en-US" sz="1200" b="0" strike="noStrike" spc="-1">
              <a:latin typeface="Times New Roman"/>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تو این دوره بهترین روش ها رو یادگرفتین، درواقع با چاله چوله های مسیر اشنا شدین و از همه مهمتر سعی کردم نوع نگاه به فعالیت رو بهتون یاد بدم درواقع ماهیگیری رو یادبگیرین،  </a:t>
            </a:r>
          </a:p>
          <a:p>
            <a:pPr algn="just" rtl="1">
              <a:lnSpc>
                <a:spcPct val="107000"/>
              </a:lnSpc>
              <a:spcBef>
                <a:spcPts val="799"/>
              </a:spcBef>
              <a:buNone/>
              <a:tabLst>
                <a:tab pos="0" algn="l"/>
              </a:tabLst>
            </a:pPr>
            <a:r>
              <a:rPr lang="fa-IR" sz="1800" b="0" strike="noStrike" spc="-1">
                <a:latin typeface="Comic Sans MS"/>
                <a:ea typeface="Segoe UI"/>
              </a:rPr>
              <a:t>تا از یک سرباز به قدرت یک وزیر بهره ببرین، اما ! </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410</a:t>
            </a:fld>
            <a:endParaRPr lang="en-US" sz="1200" b="0" strike="noStrike" spc="-1">
              <a:latin typeface="Times New Roman"/>
            </a:endParaRPr>
          </a:p>
        </p:txBody>
      </p:sp>
    </p:spTree>
    <p:extLst>
      <p:ext uri="{BB962C8B-B14F-4D97-AF65-F5344CB8AC3E}">
        <p14:creationId xmlns:p14="http://schemas.microsoft.com/office/powerpoint/2010/main" val="2563224276"/>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این وسط احتمالا شماهم تلفاتی خواهید داشت، بنابراین این یک موضوع طبیعی هست و نباید بابتش غصه بیش از اندازه بخورین و نا امید بشین، بنابراین هر </a:t>
            </a:r>
            <a:r>
              <a:rPr lang="en-US" sz="1800" b="0" strike="noStrike" spc="-1">
                <a:latin typeface="Comic Sans MS"/>
                <a:ea typeface="Segoe UI"/>
              </a:rPr>
              <a:t>close vote/ downvote</a:t>
            </a:r>
            <a:r>
              <a:rPr lang="fa-IR" sz="1800" b="0" strike="noStrike" spc="-1">
                <a:latin typeface="Comic Sans MS"/>
                <a:ea typeface="Segoe UI"/>
              </a:rPr>
              <a:t> یی که گرفتین، همونطورکه تو فصل های قبل توضیح دادیم، بازبینی کنین سوال جوابتونو تا مشکلتون رو پیدا کنین،  </a:t>
            </a: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411</a:t>
            </a:fld>
            <a:endParaRPr lang="en-US" sz="1200" b="0" strike="noStrike" spc="-1">
              <a:latin typeface="Times New Roman"/>
            </a:endParaRPr>
          </a:p>
        </p:txBody>
      </p:sp>
    </p:spTree>
    <p:extLst>
      <p:ext uri="{BB962C8B-B14F-4D97-AF65-F5344CB8AC3E}">
        <p14:creationId xmlns:p14="http://schemas.microsoft.com/office/powerpoint/2010/main" val="487756179"/>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مطمین باشین که در نهایت با </a:t>
            </a:r>
            <a:r>
              <a:rPr lang="en-US" sz="1800" b="0" strike="noStrike" spc="-1">
                <a:latin typeface="Comic Sans MS"/>
                <a:ea typeface="Segoe UI"/>
              </a:rPr>
              <a:t>The right way</a:t>
            </a:r>
            <a:r>
              <a:rPr lang="fa-IR" sz="1800" b="0" strike="noStrike" spc="-1">
                <a:latin typeface="Comic Sans MS"/>
                <a:ea typeface="Segoe UI"/>
              </a:rPr>
              <a:t>، این شما هستین که پ</a:t>
            </a:r>
            <a:r>
              <a:rPr lang="fa-IR" sz="1800" b="0" strike="noStrike" spc="-1">
                <a:latin typeface="Arial"/>
                <a:ea typeface="Segoe UI"/>
              </a:rPr>
              <a:t>یروز میدان هستین</a:t>
            </a:r>
            <a:endParaRPr lang="fa-IR" sz="1800" b="0" strike="noStrike" spc="-1">
              <a:latin typeface="Comic Sans MS"/>
              <a:ea typeface="Segoe UI"/>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412</a:t>
            </a:fld>
            <a:endParaRPr lang="en-US" sz="1200" b="0" strike="noStrike" spc="-1">
              <a:latin typeface="Times New Roman"/>
            </a:endParaRPr>
          </a:p>
        </p:txBody>
      </p:sp>
    </p:spTree>
    <p:extLst>
      <p:ext uri="{BB962C8B-B14F-4D97-AF65-F5344CB8AC3E}">
        <p14:creationId xmlns:p14="http://schemas.microsoft.com/office/powerpoint/2010/main" val="2338638174"/>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5800" y="1143000"/>
            <a:ext cx="5486400" cy="3086100"/>
          </a:xfrm>
          <a:prstGeom prst="rect">
            <a:avLst/>
          </a:prstGeom>
          <a:ln w="0">
            <a:noFill/>
          </a:ln>
        </p:spPr>
      </p:sp>
      <p:sp>
        <p:nvSpPr>
          <p:cNvPr id="11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همینطور،اکیدا </a:t>
            </a:r>
            <a:r>
              <a:rPr lang="en-US" sz="1800" b="0" strike="noStrike" spc="-1">
                <a:latin typeface="Comic Sans MS"/>
                <a:ea typeface="Segoe UI"/>
              </a:rPr>
              <a:t>توصیه می­کنم که حتما در هفته حداقل</a:t>
            </a:r>
            <a:r>
              <a:rPr lang="fa-IR" sz="1800" b="0" strike="noStrike" spc="-1">
                <a:latin typeface="Comic Sans MS"/>
                <a:ea typeface="Segoe UI"/>
              </a:rPr>
              <a:t> 2 تا 3 </a:t>
            </a:r>
            <a:r>
              <a:rPr lang="fa-IR" sz="1800" b="0" strike="noStrike" spc="-1">
                <a:latin typeface="Comic Sans MS"/>
                <a:cs typeface="B Kamran"/>
              </a:rPr>
              <a:t>ساعت وقت بزارین برای </a:t>
            </a:r>
            <a:r>
              <a:rPr lang="en-US" sz="1800" b="0" strike="noStrike" spc="-1">
                <a:latin typeface="Comic Sans MS"/>
                <a:ea typeface="Segoe UI"/>
              </a:rPr>
              <a:t>stackoverflow تا جزئی از عادتتون بشه و هرچند که نکات اساسی و تجربه­ خودم</a:t>
            </a:r>
            <a:r>
              <a:rPr lang="fa-IR" sz="1800" b="0" strike="noStrike" spc="-1">
                <a:latin typeface="Comic Sans MS"/>
                <a:ea typeface="Segoe UI"/>
              </a:rPr>
              <a:t> </a:t>
            </a:r>
            <a:r>
              <a:rPr lang="en-US" sz="1800" b="0" strike="noStrike" spc="-1">
                <a:latin typeface="Comic Sans MS"/>
                <a:ea typeface="Segoe UI"/>
              </a:rPr>
              <a:t>و خیلی از مدیرهای Stackoverflow با امتیاز های </a:t>
            </a:r>
            <a:r>
              <a:rPr lang="fa-IR" sz="1800" b="0" strike="noStrike" spc="-1">
                <a:latin typeface="Comic Sans MS"/>
                <a:ea typeface="Segoe UI"/>
              </a:rPr>
              <a:t>بالا رو براتون شرح دادم اما یک سری نکاتی هم هست که ممکنه وقتی که امتیازتون حداقل به چندهزارتا رسید  اون موقع احتمالا بهشون نیاز پیدا کنین، بنابراین سعی کنین </a:t>
            </a:r>
            <a:r>
              <a:rPr lang="en-US" sz="1800" b="0" strike="noStrike" spc="-1">
                <a:latin typeface="Comic Sans MS"/>
                <a:ea typeface="Segoe UI"/>
              </a:rPr>
              <a:t>محتوای</a:t>
            </a:r>
            <a:r>
              <a:rPr lang="fa-IR" sz="1800" b="0" strike="noStrike" spc="-1">
                <a:latin typeface="Comic Sans MS"/>
                <a:ea typeface="Segoe UI"/>
              </a:rPr>
              <a:t> این 2</a:t>
            </a:r>
            <a:r>
              <a:rPr lang="en-US" sz="1800" b="0" strike="noStrike" spc="-1">
                <a:latin typeface="Comic Sans MS"/>
                <a:ea typeface="Segoe UI"/>
              </a:rPr>
              <a:t> لینک </a:t>
            </a:r>
            <a:r>
              <a:rPr lang="fa-IR" sz="1800" b="0" strike="noStrike" spc="-1">
                <a:latin typeface="Comic Sans MS"/>
                <a:ea typeface="Segoe UI"/>
              </a:rPr>
              <a:t>بخصوص </a:t>
            </a:r>
            <a:r>
              <a:rPr lang="en-US" sz="1800" b="0" strike="noStrike" spc="-1">
                <a:latin typeface="Comic Sans MS"/>
                <a:ea typeface="Segoe UI"/>
              </a:rPr>
              <a:t>asking</a:t>
            </a:r>
            <a:r>
              <a:rPr lang="fa-IR" sz="1800" b="0" strike="noStrike" spc="-1">
                <a:latin typeface="Comic Sans MS"/>
                <a:ea typeface="Segoe UI"/>
              </a:rPr>
              <a:t> </a:t>
            </a:r>
            <a:r>
              <a:rPr lang="en-US" sz="1800" b="0" strike="noStrike" spc="-1">
                <a:latin typeface="Comic Sans MS"/>
                <a:ea typeface="Segoe UI"/>
              </a:rPr>
              <a:t>رو</a:t>
            </a:r>
            <a:r>
              <a:rPr lang="fa-IR" sz="1800" b="0" strike="noStrike" spc="-1">
                <a:latin typeface="Comic Sans MS"/>
                <a:ea typeface="Segoe UI"/>
              </a:rPr>
              <a:t> هم مطالعه کنین...</a:t>
            </a:r>
            <a:endParaRPr lang="en-US" sz="1800" b="0" strike="noStrike" spc="-1">
              <a:latin typeface="Arial"/>
            </a:endParaRPr>
          </a:p>
        </p:txBody>
      </p:sp>
      <p:sp>
        <p:nvSpPr>
          <p:cNvPr id="1187" name="PlaceHolder 3"/>
          <p:cNvSpPr>
            <a:spLocks noGrp="1"/>
          </p:cNvSpPr>
          <p:nvPr>
            <p:ph type="sldNum" idx="15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4074EA-5860-4A05-AA09-5BDF09B26314}" type="slidenum">
              <a:rPr lang="en-US" sz="1200" b="0" strike="noStrike" spc="-1">
                <a:latin typeface="Times New Roman"/>
              </a:rPr>
              <a:t>413</a:t>
            </a:fld>
            <a:endParaRPr lang="en-US" sz="1200" b="0" strike="noStrike" spc="-1">
              <a:latin typeface="Times New Roman"/>
            </a:endParaRPr>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یادتون باشه</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شما برنده نمی­شین چون قانون بازی رو نمیدونین! / به قانون و نقشه بازی که مسلط باشین راحتتر می­برین!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موفق و سلامت باشین و خوشحال میشم که نظرتون رو درمورد دوره </a:t>
            </a:r>
            <a:r>
              <a:rPr lang="en-US" sz="1800" b="0" strike="noStrike" spc="-1">
                <a:latin typeface="Arial"/>
              </a:rPr>
              <a:t>Stackoverflow the rightway</a:t>
            </a:r>
            <a:r>
              <a:rPr lang="fa-IR" sz="1800" b="0" strike="noStrike" spc="-1">
                <a:latin typeface="Arial"/>
              </a:rPr>
              <a:t> باهام به اشتراک بزارین</a:t>
            </a:r>
          </a:p>
          <a:p>
            <a:pPr algn="just" rtl="1">
              <a:lnSpc>
                <a:spcPct val="107000"/>
              </a:lnSpc>
              <a:spcBef>
                <a:spcPts val="799"/>
              </a:spcBef>
              <a:buNone/>
              <a:tabLst>
                <a:tab pos="0" algn="l"/>
              </a:tabLst>
            </a:pPr>
            <a:r>
              <a:rPr lang="fa-IR" sz="1800" b="0" strike="noStrike" spc="-1">
                <a:latin typeface="Arial"/>
              </a:rPr>
              <a:t>امیدوارم موفقیت هاتون از این به بعد چشمگیر تر بشه و کلی امتیاز دریافت کنین و لینک پروفایل </a:t>
            </a:r>
            <a:r>
              <a:rPr lang="en-US" sz="1800" b="0" strike="noStrike" spc="-1">
                <a:latin typeface="Arial"/>
              </a:rPr>
              <a:t>stackoverflow</a:t>
            </a:r>
            <a:r>
              <a:rPr lang="fa-IR" sz="1800" b="0" strike="noStrike" spc="-1">
                <a:latin typeface="Arial"/>
              </a:rPr>
              <a:t>تونو برام بفرستین قبل و بعدش تا من هم از رشد شما لذت ببرم و همینطور این دوره رو به دوستاتون هم معرفی کنین تا اونا هم با تهیه کردنش و مطالعه این محتوا رشد کنن و از من هم حمایت کرده باشین🌹</a:t>
            </a:r>
          </a:p>
          <a:p>
            <a:pPr algn="just" rtl="1">
              <a:lnSpc>
                <a:spcPct val="107000"/>
              </a:lnSpc>
              <a:spcBef>
                <a:spcPts val="799"/>
              </a:spcBef>
              <a:buNone/>
              <a:tabLst>
                <a:tab pos="0" algn="l"/>
              </a:tabLst>
            </a:pPr>
            <a:r>
              <a:rPr lang="fa-IR" sz="1800" b="0" strike="noStrike" spc="-1">
                <a:latin typeface="Arial"/>
              </a:rPr>
              <a:t>در پناه الله باشین، موفق و سلامت باشین، و یادتون باشه که زندگی خوب رو فراموش نکنین و اینکه هدف از کار بهبود زندگی شماست نه برعکس</a:t>
            </a:r>
          </a:p>
          <a:p>
            <a:pPr algn="just" rtl="1">
              <a:lnSpc>
                <a:spcPct val="107000"/>
              </a:lnSpc>
              <a:spcBef>
                <a:spcPts val="799"/>
              </a:spcBef>
              <a:buNone/>
              <a:tabLst>
                <a:tab pos="0" algn="l"/>
              </a:tabLst>
            </a:pPr>
            <a:r>
              <a:rPr lang="fa-IR" sz="1800" b="0" strike="noStrike" spc="-1">
                <a:latin typeface="Arial"/>
              </a:rPr>
              <a:t>یا علی </a:t>
            </a:r>
          </a:p>
          <a:p>
            <a:pPr algn="just" rtl="1">
              <a:lnSpc>
                <a:spcPct val="107000"/>
              </a:lnSpc>
              <a:spcBef>
                <a:spcPts val="799"/>
              </a:spcBef>
              <a:buNone/>
              <a:tabLst>
                <a:tab pos="0" algn="l"/>
              </a:tabLst>
            </a:pPr>
            <a:r>
              <a:rPr lang="fa-IR" sz="1800" b="0" strike="noStrike" spc="-1">
                <a:latin typeface="Arial"/>
              </a:rPr>
              <a:t>خداحافظ</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414</a:t>
            </a:fld>
            <a:endParaRPr lang="en-US" sz="1200" b="0" strike="noStrike" spc="-1">
              <a:latin typeface="Times New Roman"/>
            </a:endParaRPr>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یادتون باشه</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شما برنده نمی­شین چون قانون بازی رو نمیدونین! / به قانون و نقشه بازی که مسلط باشین راحتتر می­برین!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موفق و سلامت باشین و خوشحال میشم که نظرتون رو درمورد دوره </a:t>
            </a:r>
            <a:r>
              <a:rPr lang="en-US" sz="1800" b="0" strike="noStrike" spc="-1">
                <a:latin typeface="Arial"/>
              </a:rPr>
              <a:t>Stackoverflow the rightway</a:t>
            </a:r>
            <a:r>
              <a:rPr lang="fa-IR" sz="1800" b="0" strike="noStrike" spc="-1">
                <a:latin typeface="Arial"/>
              </a:rPr>
              <a:t> باهام به اشتراک بزارین</a:t>
            </a:r>
          </a:p>
          <a:p>
            <a:pPr algn="just" rtl="1">
              <a:lnSpc>
                <a:spcPct val="107000"/>
              </a:lnSpc>
              <a:spcBef>
                <a:spcPts val="799"/>
              </a:spcBef>
              <a:buNone/>
              <a:tabLst>
                <a:tab pos="0" algn="l"/>
              </a:tabLst>
            </a:pPr>
            <a:r>
              <a:rPr lang="fa-IR" sz="1800" b="0" strike="noStrike" spc="-1">
                <a:latin typeface="Arial"/>
              </a:rPr>
              <a:t>امیدوارم موفقیت هاتون از این به بعد چشمگیر تر بشه و کلی امتیاز دریافت کنین و لینک پروفایل </a:t>
            </a:r>
            <a:r>
              <a:rPr lang="en-US" sz="1800" b="0" strike="noStrike" spc="-1">
                <a:latin typeface="Arial"/>
              </a:rPr>
              <a:t>stackoverflow</a:t>
            </a:r>
            <a:r>
              <a:rPr lang="fa-IR" sz="1800" b="0" strike="noStrike" spc="-1">
                <a:latin typeface="Arial"/>
              </a:rPr>
              <a:t>تونو برام بفرستین قبل و بعدش تا من هم از رشد شما لذت ببرم و همینطور این دوره رو به دوستاتون هم معرفی کنین تا اونا هم با تهیه کردنش و مطالعه این محتوا رشد کنن و از من هم حمایت کرده باشین🌹</a:t>
            </a:r>
          </a:p>
          <a:p>
            <a:pPr algn="just" rtl="1">
              <a:lnSpc>
                <a:spcPct val="107000"/>
              </a:lnSpc>
              <a:spcBef>
                <a:spcPts val="799"/>
              </a:spcBef>
              <a:buNone/>
              <a:tabLst>
                <a:tab pos="0" algn="l"/>
              </a:tabLst>
            </a:pPr>
            <a:r>
              <a:rPr lang="fa-IR" sz="1800" b="0" strike="noStrike" spc="-1">
                <a:latin typeface="Arial"/>
              </a:rPr>
              <a:t>در پناه الله باشین، موفق و سلامت باشین، و یادتون باشه که زندگی خوب رو فراموش نکنین و اینکه هدف از کار بهبود زندگی شماست نه برعکس</a:t>
            </a:r>
          </a:p>
          <a:p>
            <a:pPr algn="just" rtl="1">
              <a:lnSpc>
                <a:spcPct val="107000"/>
              </a:lnSpc>
              <a:spcBef>
                <a:spcPts val="799"/>
              </a:spcBef>
              <a:buNone/>
              <a:tabLst>
                <a:tab pos="0" algn="l"/>
              </a:tabLst>
            </a:pPr>
            <a:r>
              <a:rPr lang="fa-IR" sz="1800" b="0" strike="noStrike" spc="-1">
                <a:latin typeface="Arial"/>
              </a:rPr>
              <a:t>یا علی </a:t>
            </a:r>
          </a:p>
          <a:p>
            <a:pPr algn="just" rtl="1">
              <a:lnSpc>
                <a:spcPct val="107000"/>
              </a:lnSpc>
              <a:spcBef>
                <a:spcPts val="799"/>
              </a:spcBef>
              <a:buNone/>
              <a:tabLst>
                <a:tab pos="0" algn="l"/>
              </a:tabLst>
            </a:pPr>
            <a:r>
              <a:rPr lang="fa-IR" sz="1800" b="0" strike="noStrike" spc="-1">
                <a:latin typeface="Arial"/>
              </a:rPr>
              <a:t>خداحافظ</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415</a:t>
            </a:fld>
            <a:endParaRPr lang="en-US" sz="1200" b="0" strike="noStrike" spc="-1">
              <a:latin typeface="Times New Roman"/>
            </a:endParaRPr>
          </a:p>
        </p:txBody>
      </p:sp>
    </p:spTree>
    <p:extLst>
      <p:ext uri="{BB962C8B-B14F-4D97-AF65-F5344CB8AC3E}">
        <p14:creationId xmlns:p14="http://schemas.microsoft.com/office/powerpoint/2010/main" val="3465593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While the experience of people, as you can see in the picture, for example, in the case of Mr. Jon Skeet, who has the most points in </a:t>
            </a:r>
            <a:r>
              <a:rPr lang="en-US" sz="1200" b="0" strike="noStrike" spc="-1" dirty="0" err="1">
                <a:latin typeface="Arial"/>
              </a:rPr>
              <a:t>Stackoverflow</a:t>
            </a:r>
            <a:r>
              <a:rPr lang="en-US" sz="1200" b="0" strike="noStrike" spc="-1" dirty="0">
                <a:latin typeface="Arial"/>
              </a:rPr>
              <a:t>, or the experience of Mr. Russ, who has more than 100,000 points,</a:t>
            </a:r>
            <a:endParaRPr lang="fa-IR" sz="1200" b="0" strike="noStrike" spc="-1" dirty="0">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42</a:t>
            </a:fld>
            <a:endParaRPr lang="en-US" sz="1200" b="0" strike="noStrike" spc="-1">
              <a:latin typeface="Times New Roman"/>
            </a:endParaRPr>
          </a:p>
        </p:txBody>
      </p:sp>
    </p:spTree>
    <p:extLst>
      <p:ext uri="{BB962C8B-B14F-4D97-AF65-F5344CB8AC3E}">
        <p14:creationId xmlns:p14="http://schemas.microsoft.com/office/powerpoint/2010/main" val="2815127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And many others with even less points are different from the approach of the first category people. So, it’s not enough to talk only about the work experience you had in the previous company, but it is better to say that what is your difference with the other candidates! And it is better to show them by a generally accepted metrics!</a:t>
            </a:r>
            <a:endParaRPr lang="fa-IR" sz="1200" b="0" strike="noStrike" spc="-1" dirty="0">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43</a:t>
            </a:fld>
            <a:endParaRPr lang="en-US" sz="1200" b="0" strike="noStrike" spc="-1">
              <a:latin typeface="Times New Roman"/>
            </a:endParaRPr>
          </a:p>
        </p:txBody>
      </p:sp>
    </p:spTree>
    <p:extLst>
      <p:ext uri="{BB962C8B-B14F-4D97-AF65-F5344CB8AC3E}">
        <p14:creationId xmlns:p14="http://schemas.microsoft.com/office/powerpoint/2010/main" val="3571638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In fact, the mistake that people in the first category make is that they don't count these activities as work experience, because they don't pay attention that the person who is currently working here is not watching football or having fun, they are busy with questions and answers and related specialized studies, so these activities, by the way It is considered as part of your work experience!</a:t>
            </a:r>
            <a:endParaRPr lang="fa-IR" sz="1200" b="0" strike="noStrike" spc="-1" dirty="0">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44</a:t>
            </a:fld>
            <a:endParaRPr lang="en-US" sz="1200" b="0" strike="noStrike" spc="-1">
              <a:latin typeface="Times New Roman"/>
            </a:endParaRPr>
          </a:p>
        </p:txBody>
      </p:sp>
    </p:spTree>
    <p:extLst>
      <p:ext uri="{BB962C8B-B14F-4D97-AF65-F5344CB8AC3E}">
        <p14:creationId xmlns:p14="http://schemas.microsoft.com/office/powerpoint/2010/main" val="1745349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1200" b="0" strike="noStrike" spc="-1" dirty="0">
                <a:latin typeface="Arial"/>
              </a:rPr>
              <a:t>2. For this reason, the second group agrees that you should include your </a:t>
            </a:r>
            <a:r>
              <a:rPr lang="en-US" sz="1200" b="0" strike="noStrike" spc="-1" dirty="0" err="1">
                <a:latin typeface="Arial"/>
              </a:rPr>
              <a:t>stackoverflow</a:t>
            </a:r>
            <a:r>
              <a:rPr lang="en-US" sz="1200" b="0" strike="noStrike" spc="-1" dirty="0">
                <a:latin typeface="Arial"/>
              </a:rPr>
              <a:t> score or your </a:t>
            </a:r>
            <a:r>
              <a:rPr lang="en-US" sz="1200" b="0" strike="noStrike" spc="-1" dirty="0" err="1">
                <a:latin typeface="Arial"/>
              </a:rPr>
              <a:t>stackoverflow</a:t>
            </a:r>
            <a:r>
              <a:rPr lang="en-US" sz="1200" b="0" strike="noStrike" spc="-1" dirty="0">
                <a:latin typeface="Arial"/>
              </a:rPr>
              <a:t> profile address in your resume, and it is better if your score is at least 10, 15k, which means it is impressive. Especially if you have activities on some advanced questions and answers rather than just simple questions/answers!</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45</a:t>
            </a:fld>
            <a:endParaRPr lang="en-US" sz="1200" b="0" strike="noStrike" spc="-1">
              <a:latin typeface="Times New Roman"/>
            </a:endParaRPr>
          </a:p>
        </p:txBody>
      </p:sp>
    </p:spTree>
    <p:extLst>
      <p:ext uri="{BB962C8B-B14F-4D97-AF65-F5344CB8AC3E}">
        <p14:creationId xmlns:p14="http://schemas.microsoft.com/office/powerpoint/2010/main" val="2047395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1200" b="0" strike="noStrike" spc="-1" dirty="0">
                <a:latin typeface="Arial"/>
              </a:rPr>
              <a:t>My point of view is closer to the second category because we don't live in the world of 0 and 1, it is the world of humans, Humans are superficial! People are often judged based on their appearance, now if your clothes are inappropriate and untidy, they won't accept you anywhere you go! But on the contrary, if you look stylish and neat, they will trust you more and appreciate you more! Especially to the employer! So we should be able to present ourselves well and honestly without being under imposter </a:t>
            </a:r>
            <a:r>
              <a:rPr lang="en-US" sz="1200" b="0" strike="noStrike" spc="-1" dirty="0" err="1">
                <a:latin typeface="Arial"/>
              </a:rPr>
              <a:t>syndrom</a:t>
            </a:r>
            <a:r>
              <a:rPr lang="en-US" sz="1200" b="0" strike="noStrike" spc="-1" dirty="0">
                <a:latin typeface="Arial"/>
              </a:rPr>
              <a:t>, that is to say we want to implicitly tell our employer, sir, I have tried, I have helped the community, I have read many question/answers of experts and because of that I gained experience and knowledge, a privilege that many people don't get and they don't get easily, and you got it with your positive activity in the community.</a:t>
            </a:r>
          </a:p>
          <a:p>
            <a:pPr marL="0" indent="0" algn="l" rtl="0">
              <a:lnSpc>
                <a:spcPct val="100000"/>
              </a:lnSpc>
              <a:buNone/>
            </a:pPr>
            <a:endParaRPr lang="en-US" sz="1200" b="0" strike="noStrike" spc="-1" dirty="0">
              <a:latin typeface="Arial"/>
            </a:endParaRPr>
          </a:p>
          <a:p>
            <a:pPr marL="0" indent="0" algn="l" rtl="0">
              <a:lnSpc>
                <a:spcPct val="100000"/>
              </a:lnSpc>
              <a:buNone/>
            </a:pPr>
            <a:r>
              <a:rPr lang="en-US" sz="1200" b="0" strike="noStrike" spc="-1" dirty="0">
                <a:latin typeface="Arial"/>
              </a:rPr>
              <a:t>  So why not mention it? It is very good and has a positive effect!</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46</a:t>
            </a:fld>
            <a:endParaRPr lang="en-US" sz="1200" b="0" strike="noStrike" spc="-1">
              <a:latin typeface="Times New Roman"/>
            </a:endParaRPr>
          </a:p>
        </p:txBody>
      </p:sp>
    </p:spTree>
    <p:extLst>
      <p:ext uri="{BB962C8B-B14F-4D97-AF65-F5344CB8AC3E}">
        <p14:creationId xmlns:p14="http://schemas.microsoft.com/office/powerpoint/2010/main" val="4028179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1200" b="0" strike="noStrike" spc="-1" dirty="0">
                <a:latin typeface="Arial"/>
              </a:rPr>
              <a:t>Especially in the process of your growth in the organization and your becoming a team manager, all these factors are considered positive points for you and they will open more accounts for you and give you more opportunities...In general, this can be the difference between you and other candidates when reviewing resumes and even job promotion, because the employer sees that these people for example are all Frontend developers and have several years of experience and seem to be professionals, but which one choose?</a:t>
            </a:r>
          </a:p>
          <a:p>
            <a:pPr marL="0" indent="0" algn="l" rtl="0">
              <a:lnSpc>
                <a:spcPct val="100000"/>
              </a:lnSpc>
              <a:buNone/>
            </a:pPr>
            <a:r>
              <a:rPr lang="en-US" sz="1200" b="0" strike="noStrike" spc="-1" dirty="0">
                <a:latin typeface="Arial"/>
              </a:rPr>
              <a:t>Naturally, if you add this item, you are giving the employer a more positive score about yourself, which increases your chances of being selected, in fact, you are attracting his attention to your resume with this move! And the employer thinks that when you face a challenge, you know where and how to look for a solution! How to interact constructively with the community and other people, do you have the experience of challenging and providing solutions and positive and negative feedback, in fact, an item that is not found in many other resumes!</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47</a:t>
            </a:fld>
            <a:endParaRPr lang="en-US" sz="1200" b="0" strike="noStrike" spc="-1">
              <a:latin typeface="Times New Roman"/>
            </a:endParaRPr>
          </a:p>
        </p:txBody>
      </p:sp>
    </p:spTree>
    <p:extLst>
      <p:ext uri="{BB962C8B-B14F-4D97-AF65-F5344CB8AC3E}">
        <p14:creationId xmlns:p14="http://schemas.microsoft.com/office/powerpoint/2010/main" val="3710954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So as a principle, always try to present yourself well!</a:t>
            </a:r>
          </a:p>
          <a:p>
            <a:pPr marL="0" indent="0" algn="l" rtl="0">
              <a:lnSpc>
                <a:spcPct val="100000"/>
              </a:lnSpc>
              <a:buNone/>
            </a:pPr>
            <a:endParaRPr lang="en-US" sz="1200" b="0" strike="noStrike" spc="-1" dirty="0">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48</a:t>
            </a:fld>
            <a:endParaRPr lang="en-US" sz="1200" b="0" strike="noStrike" spc="-1">
              <a:latin typeface="Times New Roman"/>
            </a:endParaRPr>
          </a:p>
        </p:txBody>
      </p:sp>
    </p:spTree>
    <p:extLst>
      <p:ext uri="{BB962C8B-B14F-4D97-AF65-F5344CB8AC3E}">
        <p14:creationId xmlns:p14="http://schemas.microsoft.com/office/powerpoint/2010/main" val="163007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There are 3ways to mentioned, the first one is just mentioning by the score linked to your </a:t>
            </a:r>
            <a:r>
              <a:rPr lang="en-US" sz="1200" b="0" strike="noStrike" spc="-1" dirty="0" err="1">
                <a:latin typeface="Arial"/>
              </a:rPr>
              <a:t>stackoverflow</a:t>
            </a:r>
            <a:r>
              <a:rPr lang="en-US" sz="1200" b="0" strike="noStrike" spc="-1" dirty="0">
                <a:latin typeface="Arial"/>
              </a:rPr>
              <a:t> profile!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The second one is mentioned the profile address linked to your </a:t>
            </a:r>
            <a:r>
              <a:rPr lang="en-US" sz="1200" b="0" strike="noStrike" spc="-1" dirty="0" err="1">
                <a:latin typeface="Arial"/>
              </a:rPr>
              <a:t>stackoverflow</a:t>
            </a:r>
            <a:r>
              <a:rPr lang="en-US" sz="1200" b="0" strike="noStrike" spc="-1" dirty="0">
                <a:latin typeface="Arial"/>
              </a:rPr>
              <a:t> profile, </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49</a:t>
            </a:fld>
            <a:endParaRPr lang="en-US" sz="1200" b="0" strike="noStrike" spc="-1">
              <a:latin typeface="Times New Roman"/>
            </a:endParaRPr>
          </a:p>
        </p:txBody>
      </p:sp>
    </p:spTree>
    <p:extLst>
      <p:ext uri="{BB962C8B-B14F-4D97-AF65-F5344CB8AC3E}">
        <p14:creationId xmlns:p14="http://schemas.microsoft.com/office/powerpoint/2010/main" val="99319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buNone/>
            </a:pPr>
            <a:r>
              <a:rPr lang="en-US" sz="2000" b="0" strike="noStrike" spc="-1" dirty="0">
                <a:latin typeface="Arial"/>
              </a:rPr>
              <a:t>Please note that the best way to study a reference like this course, “</a:t>
            </a:r>
            <a:r>
              <a:rPr lang="en-US" sz="2000" b="0" strike="noStrike" spc="-1" dirty="0" err="1">
                <a:latin typeface="Arial"/>
              </a:rPr>
              <a:t>stackoverflow</a:t>
            </a:r>
            <a:r>
              <a:rPr lang="en-US" sz="2000" b="0" strike="noStrike" spc="-1" dirty="0">
                <a:latin typeface="Arial"/>
              </a:rPr>
              <a:t> the </a:t>
            </a:r>
            <a:r>
              <a:rPr lang="en-US" sz="2000" b="0" strike="noStrike" spc="-1" dirty="0" err="1">
                <a:latin typeface="Arial"/>
              </a:rPr>
              <a:t>rightway</a:t>
            </a:r>
            <a:r>
              <a:rPr lang="en-US" sz="2000" b="0" strike="noStrike" spc="-1" dirty="0">
                <a:latin typeface="Arial"/>
              </a:rPr>
              <a:t>”,  is to read it slowly and carefully along with taking notes. You should not watch this course once and then put it aside forever, because this course aims to be a practical reference for </a:t>
            </a:r>
            <a:r>
              <a:rPr lang="en-US" sz="2000" b="0" strike="noStrike" spc="-1" dirty="0" err="1">
                <a:latin typeface="Arial"/>
              </a:rPr>
              <a:t>Stackoverflow</a:t>
            </a:r>
            <a:r>
              <a:rPr lang="en-US" sz="2000" b="0" strike="noStrike" spc="-1" dirty="0">
                <a:latin typeface="Arial"/>
              </a:rPr>
              <a:t>.</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5</a:t>
            </a:fld>
            <a:endParaRPr lang="en-US" sz="1200" b="0" strike="noStrike" spc="-1">
              <a:latin typeface="Times New Roman"/>
            </a:endParaRPr>
          </a:p>
        </p:txBody>
      </p:sp>
    </p:spTree>
    <p:extLst>
      <p:ext uri="{BB962C8B-B14F-4D97-AF65-F5344CB8AC3E}">
        <p14:creationId xmlns:p14="http://schemas.microsoft.com/office/powerpoint/2010/main" val="3541470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note that you can use stk.so to shorten the path address, but be sure </a:t>
            </a:r>
            <a:r>
              <a:rPr lang="en-US" sz="1800" b="0" kern="1200" spc="-1" dirty="0">
                <a:solidFill>
                  <a:srgbClr val="000000"/>
                </a:solidFill>
                <a:effectLst/>
                <a:latin typeface="Arial" panose="020B0604020202020204" pitchFamily="34" charset="0"/>
                <a:ea typeface="DejaVu Sans"/>
                <a:cs typeface="B Nazanin" panose="00000400000000000000" pitchFamily="2" charset="-78"/>
              </a:rPr>
              <a:t>to link it the text with the real address of your </a:t>
            </a:r>
            <a:r>
              <a:rPr lang="en-US" sz="1800" b="0" kern="1200" spc="-1" dirty="0" err="1">
                <a:solidFill>
                  <a:srgbClr val="000000"/>
                </a:solidFill>
                <a:effectLst/>
                <a:latin typeface="Arial" panose="020B0604020202020204" pitchFamily="34" charset="0"/>
                <a:ea typeface="DejaVu Sans"/>
                <a:cs typeface="B Nazanin" panose="00000400000000000000" pitchFamily="2" charset="-78"/>
              </a:rPr>
              <a:t>stackoverflow</a:t>
            </a:r>
            <a:r>
              <a:rPr lang="en-US" sz="1800" b="0" kern="1200" spc="-1" dirty="0">
                <a:solidFill>
                  <a:srgbClr val="000000"/>
                </a:solidFill>
                <a:effectLst/>
                <a:latin typeface="Arial" panose="020B0604020202020204" pitchFamily="34" charset="0"/>
                <a:ea typeface="DejaVu Sans"/>
                <a:cs typeface="B Nazanin" panose="00000400000000000000" pitchFamily="2" charset="-78"/>
              </a:rPr>
              <a:t> profile, because in the future maybe this site goes down, but the link should still works!</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50</a:t>
            </a:fld>
            <a:endParaRPr lang="en-US" sz="1200" b="0" strike="noStrike" spc="-1">
              <a:latin typeface="Times New Roman"/>
            </a:endParaRPr>
          </a:p>
        </p:txBody>
      </p:sp>
    </p:spTree>
    <p:extLst>
      <p:ext uri="{BB962C8B-B14F-4D97-AF65-F5344CB8AC3E}">
        <p14:creationId xmlns:p14="http://schemas.microsoft.com/office/powerpoint/2010/main" val="2484963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strike="noStrike" kern="1200" spc="-1" dirty="0">
                <a:solidFill>
                  <a:srgbClr val="000000"/>
                </a:solidFill>
                <a:effectLst/>
                <a:latin typeface="Arial" panose="020B0604020202020204" pitchFamily="34" charset="0"/>
                <a:cs typeface="B Nazanin" panose="00000400000000000000" pitchFamily="2" charset="-78"/>
              </a:rPr>
              <a:t>The third way is mostly for high scored users, at least 20k score,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First, add the link to your profile like the second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And then add your score at another section of your resume, for example you can add it to you volunteer works section… and note that instead of writing exact number for example 20100 reputation, its better to say 20000+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It shows details in a very good manner…</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51</a:t>
            </a:fld>
            <a:endParaRPr lang="en-US" sz="1200" b="0" strike="noStrike" spc="-1">
              <a:latin typeface="Times New Roman"/>
            </a:endParaRPr>
          </a:p>
        </p:txBody>
      </p:sp>
    </p:spTree>
    <p:extLst>
      <p:ext uri="{BB962C8B-B14F-4D97-AF65-F5344CB8AC3E}">
        <p14:creationId xmlns:p14="http://schemas.microsoft.com/office/powerpoint/2010/main" val="3356426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An overview of the introductory section of the </a:t>
            </a:r>
            <a:r>
              <a:rPr lang="en-US" sz="2000" b="0" strike="noStrike" spc="-1" dirty="0" err="1">
                <a:latin typeface="Arial"/>
              </a:rPr>
              <a:t>Stackoverflow</a:t>
            </a:r>
            <a:r>
              <a:rPr lang="en-US" sz="2000" b="0" strike="noStrike" spc="-1" dirty="0">
                <a:latin typeface="Arial"/>
              </a:rPr>
              <a:t> </a:t>
            </a:r>
            <a:r>
              <a:rPr lang="en-US" sz="2000" b="0" strike="noStrike" spc="-1" dirty="0" err="1">
                <a:latin typeface="Arial"/>
              </a:rPr>
              <a:t>therightway</a:t>
            </a:r>
            <a:r>
              <a:rPr lang="en-US" sz="2000" b="0" strike="noStrike" spc="-1" dirty="0">
                <a:latin typeface="Arial"/>
              </a:rPr>
              <a:t> course</a:t>
            </a:r>
          </a:p>
          <a:p>
            <a:pPr marL="216000" indent="-216000" algn="l" rtl="0">
              <a:lnSpc>
                <a:spcPct val="100000"/>
              </a:lnSpc>
              <a:buNone/>
            </a:pPr>
            <a:r>
              <a:rPr lang="en-US" sz="2000" b="0" strike="noStrike" spc="-1" dirty="0">
                <a:latin typeface="Arial"/>
              </a:rPr>
              <a:t>In this section, we said how big the overflow stack community is and with clear rules, and that if you don't follow these rules, it may lead to bad results, and besides, why you should learn it, we also said that it is good to include it in your resume. It has its own conditions and of course some people have a different opinion, and we said that the more glamorous your showcase is and of course with quality, the more people will be attracted to you!</a:t>
            </a:r>
            <a:endParaRPr lang="fa-IR" sz="2000" b="0" strike="noStrike" spc="-1" dirty="0">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52</a:t>
            </a:fld>
            <a:endParaRPr lang="en-US" sz="1200" b="0" strike="noStrike" spc="-1">
              <a:latin typeface="Times New Roman"/>
            </a:endParaRPr>
          </a:p>
        </p:txBody>
      </p:sp>
    </p:spTree>
    <p:extLst>
      <p:ext uri="{BB962C8B-B14F-4D97-AF65-F5344CB8AC3E}">
        <p14:creationId xmlns:p14="http://schemas.microsoft.com/office/powerpoint/2010/main" val="2862851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2000" b="0" strike="noStrike" spc="-1" dirty="0">
                <a:latin typeface="Arial"/>
              </a:rPr>
              <a:t>In this chapter, we will focus on the main goal of this course, that is, how to ask the right questions in order to get the answer faster and not get involved in various challenges such as down vote / close vote. I will explain to you so that you can learn in the best way what to ask and what to do!</a:t>
            </a:r>
            <a:endParaRPr lang="fa-IR" sz="2000" b="0" strike="noStrike" spc="-1" dirty="0">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53</a:t>
            </a:fld>
            <a:endParaRPr lang="en-US" sz="1200" b="0" strike="noStrike" spc="-1">
              <a:latin typeface="Times New Roman"/>
            </a:endParaRPr>
          </a:p>
        </p:txBody>
      </p:sp>
    </p:spTree>
    <p:extLst>
      <p:ext uri="{BB962C8B-B14F-4D97-AF65-F5344CB8AC3E}">
        <p14:creationId xmlns:p14="http://schemas.microsoft.com/office/powerpoint/2010/main" val="3043797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685800" y="1143000"/>
            <a:ext cx="5486400" cy="3086100"/>
          </a:xfrm>
          <a:prstGeom prst="rect">
            <a:avLst/>
          </a:prstGeom>
          <a:ln w="0">
            <a:noFill/>
          </a:ln>
        </p:spPr>
      </p:sp>
      <p:sp>
        <p:nvSpPr>
          <p:cNvPr id="7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b="0" strike="noStrike" spc="-1" dirty="0">
                <a:latin typeface="Arial"/>
              </a:rPr>
              <a:t>Well, let's get to the point, how can we ask a good question without getting a down vote/close vote:</a:t>
            </a:r>
          </a:p>
          <a:p>
            <a:pPr marL="216000" indent="-216000" algn="l" rtl="0">
              <a:lnSpc>
                <a:spcPct val="100000"/>
              </a:lnSpc>
              <a:buNone/>
            </a:pPr>
            <a:r>
              <a:rPr lang="en-US" sz="2000" b="0" strike="noStrike" spc="-1" dirty="0">
                <a:latin typeface="Arial"/>
              </a:rPr>
              <a:t>pay attention, every community has its own rules and regulations to keep that environment clean/healthy/productive, </a:t>
            </a:r>
            <a:r>
              <a:rPr lang="en-US" sz="2000" b="0" strike="noStrike" spc="-1" dirty="0" err="1">
                <a:latin typeface="Arial"/>
              </a:rPr>
              <a:t>stackoverflow</a:t>
            </a:r>
            <a:r>
              <a:rPr lang="en-US" sz="2000" b="0" strike="noStrike" spc="-1" dirty="0">
                <a:latin typeface="Arial"/>
              </a:rPr>
              <a:t> is no exception to this rule, and by the way, it has many clean and transparent rules that have remained so good and effective so far, and These rules must be observed by the members of the society and no one but you and me controls them, of course, it is true that there are managers and algorithms, but almost all reviews are done by users, and those who do not comply will be ordered by the society itself.</a:t>
            </a:r>
          </a:p>
        </p:txBody>
      </p:sp>
      <p:sp>
        <p:nvSpPr>
          <p:cNvPr id="785"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7232723-228B-40C8-BF83-F4238F7CE30C}" type="slidenum">
              <a:rPr lang="en-US" sz="1200" b="0" strike="noStrike" spc="-1">
                <a:latin typeface="Times New Roman"/>
              </a:rPr>
              <a:t>54</a:t>
            </a:fld>
            <a:endParaRPr lang="en-US" sz="1200" b="0" strike="noStrike" spc="-1">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685800" y="1143000"/>
            <a:ext cx="5486400" cy="3086100"/>
          </a:xfrm>
          <a:prstGeom prst="rect">
            <a:avLst/>
          </a:prstGeom>
          <a:ln w="0">
            <a:noFill/>
          </a:ln>
        </p:spPr>
      </p:sp>
      <p:sp>
        <p:nvSpPr>
          <p:cNvPr id="7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1">
              <a:lnSpc>
                <a:spcPct val="100000"/>
              </a:lnSpc>
              <a:buNone/>
            </a:pPr>
            <a:r>
              <a:rPr lang="en-US" sz="1200" b="0" strike="noStrike" spc="-1" dirty="0">
                <a:latin typeface="Arial"/>
              </a:rPr>
              <a:t>Yes, you heard it right, here anyone can play the role of a police assistant and warn you, so you have to keep an eye on everything and of course you have the same role for others!</a:t>
            </a:r>
          </a:p>
          <a:p>
            <a:pPr marL="216000" indent="-216000" algn="l" rtl="0">
              <a:lnSpc>
                <a:spcPct val="100000"/>
              </a:lnSpc>
              <a:buNone/>
            </a:pPr>
            <a:r>
              <a:rPr lang="en-US" sz="1200" b="0" strike="noStrike" spc="-1" dirty="0">
                <a:latin typeface="Arial"/>
              </a:rPr>
              <a:t>Therefore, the first step is to know and master the rules of the game</a:t>
            </a:r>
            <a:endParaRPr lang="en-US" sz="2000" b="0" strike="noStrike" spc="-1" dirty="0">
              <a:latin typeface="Arial"/>
            </a:endParaRPr>
          </a:p>
        </p:txBody>
      </p:sp>
      <p:sp>
        <p:nvSpPr>
          <p:cNvPr id="785"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7232723-228B-40C8-BF83-F4238F7CE30C}" type="slidenum">
              <a:rPr lang="en-US" sz="1200" b="0" strike="noStrike" spc="-1">
                <a:latin typeface="Times New Roman"/>
              </a:rPr>
              <a:t>55</a:t>
            </a:fld>
            <a:endParaRPr lang="en-US" sz="1200" b="0" strike="noStrike" spc="-1">
              <a:latin typeface="Times New Roman"/>
            </a:endParaRPr>
          </a:p>
        </p:txBody>
      </p:sp>
    </p:spTree>
    <p:extLst>
      <p:ext uri="{BB962C8B-B14F-4D97-AF65-F5344CB8AC3E}">
        <p14:creationId xmlns:p14="http://schemas.microsoft.com/office/powerpoint/2010/main" val="3716287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PlaceHolder 1"/>
          <p:cNvSpPr>
            <a:spLocks noGrp="1" noRot="1" noChangeAspect="1"/>
          </p:cNvSpPr>
          <p:nvPr>
            <p:ph type="sldImg"/>
          </p:nvPr>
        </p:nvSpPr>
        <p:spPr>
          <a:xfrm>
            <a:off x="685800" y="1143000"/>
            <a:ext cx="5486400" cy="3086100"/>
          </a:xfrm>
          <a:prstGeom prst="rect">
            <a:avLst/>
          </a:prstGeom>
          <a:ln w="0">
            <a:noFill/>
          </a:ln>
        </p:spPr>
      </p:sp>
      <p:sp>
        <p:nvSpPr>
          <p:cNvPr id="78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1200" b="0" strike="noStrike" spc="-1" dirty="0">
                <a:latin typeface="Arial"/>
              </a:rPr>
              <a:t>For this, the first and easiest way is to click on how to ask a good question from the lower right part of the page when you are asking a question, so that it will tell you what you should follow, which of course I will explain here in full details along with the special points that they have. I will tell you my own experiences and other people’s on how to make the best use of every law!</a:t>
            </a:r>
          </a:p>
          <a:p>
            <a:pPr marL="216000" indent="-216000" algn="l" rtl="0">
              <a:lnSpc>
                <a:spcPct val="100000"/>
              </a:lnSpc>
              <a:buNone/>
            </a:pPr>
            <a:r>
              <a:rPr lang="en-US" sz="1200" b="0" strike="noStrike" spc="-1" dirty="0">
                <a:latin typeface="Arial"/>
              </a:rPr>
              <a:t>Let's see the rules now</a:t>
            </a:r>
          </a:p>
        </p:txBody>
      </p:sp>
      <p:sp>
        <p:nvSpPr>
          <p:cNvPr id="788"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67ED57-8A54-4B59-BDCC-BD04A7A33792}" type="slidenum">
              <a:rPr lang="en-US" sz="1200" b="0" strike="noStrike" spc="-1">
                <a:latin typeface="Times New Roman"/>
              </a:rPr>
              <a:t>56</a:t>
            </a:fld>
            <a:endParaRPr lang="en-US" sz="1200" b="0" strike="noStrike" spc="-1">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PlaceHolder 1"/>
          <p:cNvSpPr>
            <a:spLocks noGrp="1" noRot="1" noChangeAspect="1"/>
          </p:cNvSpPr>
          <p:nvPr>
            <p:ph type="sldImg"/>
          </p:nvPr>
        </p:nvSpPr>
        <p:spPr>
          <a:xfrm>
            <a:off x="685800" y="1143000"/>
            <a:ext cx="5486400" cy="3086100"/>
          </a:xfrm>
          <a:prstGeom prst="rect">
            <a:avLst/>
          </a:prstGeom>
          <a:ln w="0">
            <a:noFill/>
          </a:ln>
        </p:spPr>
      </p:sp>
      <p:sp>
        <p:nvSpPr>
          <p:cNvPr id="7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0000"/>
              </a:lnSpc>
              <a:buNone/>
            </a:pPr>
            <a:r>
              <a:rPr lang="en-US" sz="1200" b="0" strike="noStrike" spc="-1" dirty="0">
                <a:latin typeface="Arial"/>
              </a:rPr>
              <a:t>Rule number one</a:t>
            </a:r>
          </a:p>
          <a:p>
            <a:pPr algn="l" rtl="0">
              <a:lnSpc>
                <a:spcPct val="100000"/>
              </a:lnSpc>
              <a:buNone/>
            </a:pPr>
            <a:r>
              <a:rPr lang="en-US" sz="1200" b="0" strike="noStrike" spc="-1" dirty="0">
                <a:latin typeface="Arial"/>
              </a:rPr>
              <a:t>Search and research</a:t>
            </a:r>
          </a:p>
          <a:p>
            <a:pPr algn="l" rtl="0">
              <a:lnSpc>
                <a:spcPct val="100000"/>
              </a:lnSpc>
              <a:buNone/>
            </a:pPr>
            <a:r>
              <a:rPr lang="en-US" sz="1200" b="0" strike="noStrike" spc="-1" dirty="0">
                <a:latin typeface="Arial"/>
              </a:rPr>
              <a:t>It means that before you ask a question, search in </a:t>
            </a:r>
            <a:r>
              <a:rPr lang="en-US" sz="1200" b="0" strike="noStrike" spc="-1" dirty="0" err="1">
                <a:latin typeface="Arial"/>
              </a:rPr>
              <a:t>Stackoverflow</a:t>
            </a:r>
            <a:r>
              <a:rPr lang="en-US" sz="1200" b="0" strike="noStrike" spc="-1" dirty="0">
                <a:latin typeface="Arial"/>
              </a:rPr>
              <a:t>, maybe someone has asked the same question before you, so that you don't ask a repeated question, and it's good to keep these related links and it is good to mention those questions if needed, for example say that I got a part of the answer from here, or that a similar question has been asked here, but the answer to my question is not there, or that my question has these differences...</a:t>
            </a:r>
          </a:p>
        </p:txBody>
      </p:sp>
      <p:sp>
        <p:nvSpPr>
          <p:cNvPr id="791"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DA9F5E-3690-427A-814E-AD66620E7397}" type="slidenum">
              <a:rPr lang="en-US" sz="1200" b="0" strike="noStrike" spc="-1">
                <a:latin typeface="Times New Roman"/>
              </a:rPr>
              <a:t>57</a:t>
            </a:fld>
            <a:endParaRPr lang="en-US" sz="1200" b="0" strike="noStrike" spc="-1">
              <a:latin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noRot="1" noChangeAspect="1"/>
          </p:cNvSpPr>
          <p:nvPr>
            <p:ph type="sldImg"/>
          </p:nvPr>
        </p:nvSpPr>
        <p:spPr>
          <a:xfrm>
            <a:off x="685800" y="1143000"/>
            <a:ext cx="5486400" cy="3086100"/>
          </a:xfrm>
          <a:prstGeom prst="rect">
            <a:avLst/>
          </a:prstGeom>
          <a:ln w="0">
            <a:noFill/>
          </a:ln>
        </p:spPr>
      </p:sp>
      <p:sp>
        <p:nvSpPr>
          <p:cNvPr id="7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l" rtl="0">
              <a:lnSpc>
                <a:spcPct val="107000"/>
              </a:lnSpc>
              <a:buClr>
                <a:srgbClr val="000000"/>
              </a:buClr>
              <a:buFont typeface="+mj-lt"/>
              <a:buAutoNum type="arabicPeriod"/>
            </a:pPr>
            <a:r>
              <a:rPr lang="en-US" sz="1800" b="0" strike="noStrike" spc="-1" dirty="0">
                <a:latin typeface="Arial"/>
              </a:rPr>
              <a:t>Rule number 2</a:t>
            </a:r>
          </a:p>
          <a:p>
            <a:pPr marL="343080" indent="-343080" algn="l" rtl="0">
              <a:lnSpc>
                <a:spcPct val="107000"/>
              </a:lnSpc>
              <a:buClr>
                <a:srgbClr val="000000"/>
              </a:buClr>
              <a:buFont typeface="+mj-lt"/>
              <a:buAutoNum type="arabicPeriod"/>
            </a:pPr>
            <a:r>
              <a:rPr lang="en-US" sz="1800" b="0" strike="noStrike" spc="-1" dirty="0">
                <a:latin typeface="Arial"/>
              </a:rPr>
              <a:t>Pretend you are talking to a busy colleague</a:t>
            </a:r>
          </a:p>
          <a:p>
            <a:pPr marL="343080" indent="-343080" algn="l" rtl="0">
              <a:lnSpc>
                <a:spcPct val="107000"/>
              </a:lnSpc>
              <a:buClr>
                <a:srgbClr val="000000"/>
              </a:buClr>
              <a:buFont typeface="+mj-lt"/>
              <a:buAutoNum type="arabicPeriod"/>
            </a:pPr>
            <a:endParaRPr lang="en-US" sz="1800" b="0" strike="noStrike" spc="-1" dirty="0">
              <a:latin typeface="Arial"/>
            </a:endParaRPr>
          </a:p>
          <a:p>
            <a:pPr marL="343080" indent="-343080" algn="l" rtl="0">
              <a:lnSpc>
                <a:spcPct val="107000"/>
              </a:lnSpc>
              <a:buClr>
                <a:srgbClr val="000000"/>
              </a:buClr>
              <a:buFont typeface="+mj-lt"/>
              <a:buAutoNum type="arabicPeriod"/>
            </a:pPr>
            <a:r>
              <a:rPr lang="en-US" sz="1800" b="0" strike="noStrike" spc="-1" dirty="0">
                <a:latin typeface="Arial"/>
              </a:rPr>
              <a:t>please always try to think as if you are talking to a person/colleague who is busy, in fact you want to take time from someone to come and help you if possible, so we should ask our question in a way that takes the least amount of time and energy. So they can understand what our problem is and help us, and remember, this is the kindness and love of those people !</a:t>
            </a:r>
          </a:p>
          <a:p>
            <a:pPr marL="0" indent="0" algn="l" rtl="0">
              <a:lnSpc>
                <a:spcPct val="107000"/>
              </a:lnSpc>
              <a:buClr>
                <a:srgbClr val="000000"/>
              </a:buClr>
              <a:buFont typeface="+mj-lt"/>
              <a:buNone/>
            </a:pPr>
            <a:r>
              <a:rPr lang="en-US" sz="1800" b="0" strike="noStrike" spc="-1" dirty="0">
                <a:latin typeface="Arial"/>
              </a:rPr>
              <a:t> this rule that we talked about is very important, not only for </a:t>
            </a:r>
            <a:r>
              <a:rPr lang="en-US" sz="1800" b="0" strike="noStrike" spc="-1" dirty="0" err="1">
                <a:latin typeface="Arial"/>
              </a:rPr>
              <a:t>Stackoverflow</a:t>
            </a:r>
            <a:r>
              <a:rPr lang="en-US" sz="1800" b="0" strike="noStrike" spc="-1" dirty="0">
                <a:latin typeface="Arial"/>
              </a:rPr>
              <a:t>, but for your whole life and for all communities, so don't think and don't expect that people have unlimited free time and </a:t>
            </a:r>
            <a:r>
              <a:rPr lang="en-US" sz="1800" b="0" strike="noStrike" spc="-1" dirty="0" err="1">
                <a:latin typeface="Arial"/>
              </a:rPr>
              <a:t>enegery</a:t>
            </a:r>
            <a:r>
              <a:rPr lang="en-US" sz="1800" b="0" strike="noStrike" spc="-1" dirty="0">
                <a:latin typeface="Arial"/>
              </a:rPr>
              <a:t> or are especially employed just to answer you. So, always look at it like this, and be careful!</a:t>
            </a:r>
          </a:p>
          <a:p>
            <a:pPr marL="343080" indent="-343080" algn="l" rtl="0">
              <a:lnSpc>
                <a:spcPct val="107000"/>
              </a:lnSpc>
              <a:buClr>
                <a:srgbClr val="000000"/>
              </a:buClr>
              <a:buFont typeface="+mj-lt"/>
              <a:buAutoNum type="arabicPeriod"/>
            </a:pPr>
            <a:r>
              <a:rPr lang="en-US" sz="1800" b="0" strike="noStrike" spc="-1" dirty="0">
                <a:latin typeface="Arial"/>
              </a:rPr>
              <a:t>In fact, as I said before, try to put yourself in the place of those people and look from their point of view, for example, you are at work now, you have a few minutes of rest and you want to help someone, or you just went home tired, you rested a little and you want to help several people in the half an hour or 1 hour of free time and also get a good score too. So, think about it, “what kind of questions you are eager to answer in this short time!”</a:t>
            </a:r>
          </a:p>
        </p:txBody>
      </p:sp>
      <p:sp>
        <p:nvSpPr>
          <p:cNvPr id="794"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FE839FD-1DBF-4E5C-8201-9DCAFDBF2D08}" type="slidenum">
              <a:rPr lang="en-US" sz="1200" b="0" strike="noStrike" spc="-1">
                <a:latin typeface="Times New Roman"/>
              </a:rPr>
              <a:t>58</a:t>
            </a:fld>
            <a:endParaRPr lang="en-US" sz="1200" b="0" strike="noStrike" spc="-1">
              <a:latin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Rule number 3 is that spelling, grammar and punctuation and the looks of the question in general are very important, pay attention that the first part of your question that others will see is the appearance of the question which will have an initial positive or negative impact on the audience, as well It makes it much easier for them to read your question and understand and check it and answer it in the shortest time. If your English is not strong, don't worry at all, because with these two free and wonderful plugins Grammarly and </a:t>
            </a:r>
            <a:r>
              <a:rPr lang="en-US" sz="1800" b="0" strike="noStrike" spc="-1" dirty="0" err="1">
                <a:latin typeface="Arial"/>
              </a:rPr>
              <a:t>Wordtune</a:t>
            </a:r>
            <a:r>
              <a:rPr lang="en-US" sz="1800" b="0" strike="noStrike" spc="-1" dirty="0">
                <a:latin typeface="Arial"/>
              </a:rPr>
              <a:t> in browsers like google chrome, your problem will be completely solved.</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59</a:t>
            </a:fld>
            <a:endParaRPr lang="en-US"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2000" b="0" strike="noStrike" spc="-1" dirty="0">
                <a:latin typeface="Arial"/>
              </a:rPr>
              <a:t>Also, after reading each chapter, you should practice the mentioned points on the </a:t>
            </a:r>
            <a:r>
              <a:rPr lang="en-US" sz="2000" b="0" strike="noStrike" spc="-1" dirty="0" err="1">
                <a:latin typeface="Arial"/>
              </a:rPr>
              <a:t>Stackoverflow</a:t>
            </a:r>
            <a:r>
              <a:rPr lang="en-US" sz="2000" b="0" strike="noStrike" spc="-1" dirty="0">
                <a:latin typeface="Arial"/>
              </a:rPr>
              <a:t> site by checking the answers of different people, especially people with high scores or with admin level who have a diamond symbol next to their name, as you can see in the picture.</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6</a:t>
            </a:fld>
            <a:endParaRPr lang="en-US" sz="1200" b="0" strike="noStrike" spc="-1">
              <a:latin typeface="Times New Roman"/>
            </a:endParaRPr>
          </a:p>
        </p:txBody>
      </p:sp>
    </p:spTree>
    <p:extLst>
      <p:ext uri="{BB962C8B-B14F-4D97-AF65-F5344CB8AC3E}">
        <p14:creationId xmlns:p14="http://schemas.microsoft.com/office/powerpoint/2010/main" val="259467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With Grammarly, you solve grammar and vocabulary problems, just click on the plugin once you have installed it and activate the settings you want.</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60</a:t>
            </a:fld>
            <a:endParaRPr lang="en-US" sz="1200" b="0" strike="noStrike" spc="-1">
              <a:latin typeface="Times New Roman"/>
            </a:endParaRPr>
          </a:p>
        </p:txBody>
      </p:sp>
    </p:spTree>
    <p:extLst>
      <p:ext uri="{BB962C8B-B14F-4D97-AF65-F5344CB8AC3E}">
        <p14:creationId xmlns:p14="http://schemas.microsoft.com/office/powerpoint/2010/main" val="2347457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And </a:t>
            </a:r>
            <a:r>
              <a:rPr lang="en-US" sz="1800" b="0" strike="noStrike" spc="-1" dirty="0" err="1">
                <a:latin typeface="Arial"/>
              </a:rPr>
              <a:t>wordtune</a:t>
            </a:r>
            <a:r>
              <a:rPr lang="en-US" sz="1800" b="0" strike="noStrike" spc="-1" dirty="0">
                <a:latin typeface="Arial"/>
              </a:rPr>
              <a:t> also offers you a very good alternative sentence so that you can ask your question better and better.</a:t>
            </a:r>
          </a:p>
          <a:p>
            <a:pPr marL="0" indent="0" algn="just" rtl="0">
              <a:lnSpc>
                <a:spcPct val="107000"/>
              </a:lnSpc>
              <a:buClr>
                <a:srgbClr val="000000"/>
              </a:buClr>
              <a:buFont typeface="+mj-lt"/>
              <a:buNone/>
            </a:pPr>
            <a:r>
              <a:rPr lang="en-US" sz="1800" b="0" strike="noStrike" spc="-1" dirty="0">
                <a:latin typeface="Arial"/>
              </a:rPr>
              <a:t>  Let's see an example together</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61</a:t>
            </a:fld>
            <a:endParaRPr lang="en-US" sz="1200" b="0" strike="noStrike" spc="-1">
              <a:latin typeface="Times New Roman"/>
            </a:endParaRPr>
          </a:p>
        </p:txBody>
      </p:sp>
    </p:spTree>
    <p:extLst>
      <p:ext uri="{BB962C8B-B14F-4D97-AF65-F5344CB8AC3E}">
        <p14:creationId xmlns:p14="http://schemas.microsoft.com/office/powerpoint/2010/main" val="4147787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We want to improve this question with the help of these tools,</a:t>
            </a:r>
          </a:p>
          <a:p>
            <a:pPr marL="0" indent="0" algn="just" rtl="0">
              <a:lnSpc>
                <a:spcPct val="107000"/>
              </a:lnSpc>
              <a:buClr>
                <a:srgbClr val="000000"/>
              </a:buClr>
              <a:buFont typeface="+mj-lt"/>
              <a:buNone/>
            </a:pPr>
            <a:r>
              <a:rPr lang="en-US" sz="1800" b="0" strike="noStrike" spc="-1" dirty="0">
                <a:latin typeface="Arial"/>
              </a:rPr>
              <a:t>  First we will focus on the first paragraph, which says</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“Yesterday when I was trying to add a new product using my WordPress dashboard, I faced an issue that didn't allow me to add the new product or edit existing products.”</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As you noticed, we read one and a half a line, only to realize that there is a problem in adding or editing the product... Now let's read the second part.</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“and as you can see in the picture below, it just made a red border on time stamp only and there was no error on the console or anywhere and playing with the time didn't make it right!”</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Not only the text is long, but it is also not very attractive and catchy. Now let's see a correction step that we did with the help of </a:t>
            </a:r>
            <a:r>
              <a:rPr lang="en-US" sz="1800" b="0" strike="noStrike" spc="-1" dirty="0" err="1">
                <a:latin typeface="Arial"/>
              </a:rPr>
              <a:t>Wordune</a:t>
            </a:r>
            <a:r>
              <a:rPr lang="en-US" sz="1800" b="0" strike="noStrike" spc="-1" dirty="0">
                <a:latin typeface="Arial"/>
              </a:rPr>
              <a:t> and Grammarly.</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62</a:t>
            </a:fld>
            <a:endParaRPr lang="en-US" sz="1200" b="0" strike="noStrike" spc="-1">
              <a:latin typeface="Times New Roman"/>
            </a:endParaRPr>
          </a:p>
        </p:txBody>
      </p:sp>
    </p:spTree>
    <p:extLst>
      <p:ext uri="{BB962C8B-B14F-4D97-AF65-F5344CB8AC3E}">
        <p14:creationId xmlns:p14="http://schemas.microsoft.com/office/powerpoint/2010/main" val="1009153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The first thing that catches our attention is that it got 1 line less than the original text! Now let's read it and see how it is</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“The problem was that I couldn't add a new product or edit existing products. “</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Wow, It clearly delivered the point of the question with just half a line! Lets read the second part:</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“and as you can see in the screenshot below, it just made a red border on `timestamp` only and there were no errors on the `console` or anywhere and playing with the time didn't fix it!”</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As you can see, the continuation was much simpler and more concise than the original text.</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Now let's make it one step better and more readable:</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63</a:t>
            </a:fld>
            <a:endParaRPr lang="en-US" sz="1200" b="0" strike="noStrike" spc="-1">
              <a:latin typeface="Times New Roman"/>
            </a:endParaRPr>
          </a:p>
        </p:txBody>
      </p:sp>
    </p:spTree>
    <p:extLst>
      <p:ext uri="{BB962C8B-B14F-4D97-AF65-F5344CB8AC3E}">
        <p14:creationId xmlns:p14="http://schemas.microsoft.com/office/powerpoint/2010/main" val="2684670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Oh, a total of 1.5 lines! Let's read it now</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“It doesn't let me add or edit products, it just makes a red border around the `time stamp'. There's no error in the browser console, and playing with the time doesn't help.”</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WoW, It was awesome! Do you see how much the readability of the text has increased? This way the audience will understand your question much faster and we value their time this way.</a:t>
            </a:r>
          </a:p>
          <a:p>
            <a:pPr marL="0" indent="0" algn="just" rtl="0">
              <a:lnSpc>
                <a:spcPct val="107000"/>
              </a:lnSpc>
              <a:buClr>
                <a:srgbClr val="000000"/>
              </a:buClr>
              <a:buFont typeface="+mj-lt"/>
              <a:buNone/>
            </a:pPr>
            <a:r>
              <a:rPr lang="en-US" sz="1800" b="0" strike="noStrike" spc="-1" dirty="0">
                <a:latin typeface="Arial"/>
              </a:rPr>
              <a:t>Now let's go to the second part:</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64</a:t>
            </a:fld>
            <a:endParaRPr lang="en-US" sz="1200" b="0" strike="noStrike" spc="-1">
              <a:latin typeface="Times New Roman"/>
            </a:endParaRPr>
          </a:p>
        </p:txBody>
      </p:sp>
    </p:spTree>
    <p:extLst>
      <p:ext uri="{BB962C8B-B14F-4D97-AF65-F5344CB8AC3E}">
        <p14:creationId xmlns:p14="http://schemas.microsoft.com/office/powerpoint/2010/main" val="259781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The second part is also got way simpler and more concise than it’s previous version, Now, and the audience can easily understand the question quickly that your </a:t>
            </a:r>
            <a:r>
              <a:rPr lang="en-US" sz="1800" b="0" strike="noStrike" spc="-1" dirty="0" err="1">
                <a:latin typeface="Arial"/>
              </a:rPr>
              <a:t>timezone</a:t>
            </a:r>
            <a:r>
              <a:rPr lang="en-US" sz="1800" b="0" strike="noStrike" spc="-1" dirty="0">
                <a:latin typeface="Arial"/>
              </a:rPr>
              <a:t> is ok, the problem is not with the plugins, and the theme is not a problem either, </a:t>
            </a:r>
          </a:p>
          <a:p>
            <a:pPr marL="0" indent="0" algn="just" rtl="0">
              <a:lnSpc>
                <a:spcPct val="107000"/>
              </a:lnSpc>
              <a:buClr>
                <a:srgbClr val="000000"/>
              </a:buClr>
              <a:buFont typeface="+mj-lt"/>
              <a:buNone/>
            </a:pPr>
            <a:r>
              <a:rPr lang="en-US" sz="1800" b="0" strike="noStrike" spc="-1" dirty="0">
                <a:latin typeface="Arial"/>
              </a:rPr>
              <a:t>So If he or she knows the answer, they can quickly come and present it to you!</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65</a:t>
            </a:fld>
            <a:endParaRPr lang="en-US" sz="1200" b="0" strike="noStrike" spc="-1">
              <a:latin typeface="Times New Roman"/>
            </a:endParaRPr>
          </a:p>
        </p:txBody>
      </p:sp>
    </p:spTree>
    <p:extLst>
      <p:ext uri="{BB962C8B-B14F-4D97-AF65-F5344CB8AC3E}">
        <p14:creationId xmlns:p14="http://schemas.microsoft.com/office/powerpoint/2010/main" val="30463281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Pay attention that </a:t>
            </a:r>
            <a:r>
              <a:rPr lang="en-US" sz="1800" b="0" strike="noStrike" spc="-1" dirty="0" err="1">
                <a:latin typeface="Arial"/>
              </a:rPr>
              <a:t>wordtune</a:t>
            </a:r>
            <a:r>
              <a:rPr lang="en-US" sz="1800" b="0" strike="noStrike" spc="-1" dirty="0">
                <a:latin typeface="Arial"/>
              </a:rPr>
              <a:t> offers you good sentences, you should try to choose the one that you think is better from the list of suggested sentences and then try to edit it yourself, and try to put your self on the reader seat and read your text to select the best one and to make it better, try </a:t>
            </a:r>
            <a:r>
              <a:rPr lang="en-US" sz="1800" b="0" strike="noStrike" spc="-1" dirty="0" err="1">
                <a:latin typeface="Arial"/>
              </a:rPr>
              <a:t>tp</a:t>
            </a:r>
            <a:r>
              <a:rPr lang="en-US" sz="1800" b="0" strike="noStrike" spc="-1" dirty="0">
                <a:latin typeface="Arial"/>
              </a:rPr>
              <a:t> Add or remove a few words, so that it looks clean like this example we saw together. In fact, I did the same thing here, I chose whatever I thought was good, then I tried to add or remove at least one word and clicked on the re-write button to get new sentences again. this way you will finally get shorter and more readable sentences after less than 5 minutes.</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66</a:t>
            </a:fld>
            <a:endParaRPr lang="en-US" sz="1200" b="0" strike="noStrike" spc="-1">
              <a:latin typeface="Times New Roman"/>
            </a:endParaRPr>
          </a:p>
        </p:txBody>
      </p:sp>
    </p:spTree>
    <p:extLst>
      <p:ext uri="{BB962C8B-B14F-4D97-AF65-F5344CB8AC3E}">
        <p14:creationId xmlns:p14="http://schemas.microsoft.com/office/powerpoint/2010/main" val="1256635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Of course, it may be difficult for some people to write the initial version of their question text in English.</a:t>
            </a: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Don’t worry, </a:t>
            </a:r>
            <a:endParaRPr lang="fa-IR" sz="1800" b="0" strike="noStrike" spc="-1" dirty="0">
              <a:solidFill>
                <a:srgbClr val="000000"/>
              </a:solidFill>
              <a:latin typeface="Comic Sans MS"/>
              <a:cs typeface="B Kamran"/>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67</a:t>
            </a:fld>
            <a:endParaRPr lang="en-US" sz="1200" b="0" strike="noStrike" spc="-1">
              <a:latin typeface="Times New Roman"/>
            </a:endParaRPr>
          </a:p>
        </p:txBody>
      </p:sp>
    </p:spTree>
    <p:extLst>
      <p:ext uri="{BB962C8B-B14F-4D97-AF65-F5344CB8AC3E}">
        <p14:creationId xmlns:p14="http://schemas.microsoft.com/office/powerpoint/2010/main" val="2402788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You can write the text of the question or the answer you want in your own language and translate it to the English version with the help of Google translate, and then use the process of improving the question that we explained before!</a:t>
            </a:r>
          </a:p>
          <a:p>
            <a:pPr marL="0" indent="0" algn="just" rtl="0">
              <a:lnSpc>
                <a:spcPct val="107000"/>
              </a:lnSpc>
              <a:buClr>
                <a:srgbClr val="000000"/>
              </a:buClr>
              <a:buFont typeface="+mj-lt"/>
              <a:buNone/>
            </a:pPr>
            <a:endParaRPr lang="en-US" sz="1800" b="0" strike="noStrike" spc="-1" dirty="0">
              <a:solidFill>
                <a:srgbClr val="000000"/>
              </a:solidFill>
              <a:latin typeface="Comic Sans MS"/>
              <a:cs typeface="B Kamran"/>
            </a:endParaRP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Like here, I wrote the same question in Persian language and we can see that it presented us with a version almost similar to the same original English question.</a:t>
            </a:r>
            <a:endParaRPr lang="fa-IR" sz="1800" b="0" strike="noStrike" spc="-1" dirty="0">
              <a:solidFill>
                <a:srgbClr val="000000"/>
              </a:solidFill>
              <a:latin typeface="Comic Sans MS"/>
              <a:cs typeface="B Kamran"/>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68</a:t>
            </a:fld>
            <a:endParaRPr lang="en-US" sz="1200" b="0" strike="noStrike" spc="-1">
              <a:latin typeface="Times New Roman"/>
            </a:endParaRPr>
          </a:p>
        </p:txBody>
      </p:sp>
    </p:spTree>
    <p:extLst>
      <p:ext uri="{BB962C8B-B14F-4D97-AF65-F5344CB8AC3E}">
        <p14:creationId xmlns:p14="http://schemas.microsoft.com/office/powerpoint/2010/main" val="2433520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And with the help of </a:t>
            </a:r>
            <a:r>
              <a:rPr lang="en-US" sz="1800" b="0" strike="noStrike" spc="-1" dirty="0" err="1">
                <a:solidFill>
                  <a:srgbClr val="000000"/>
                </a:solidFill>
                <a:latin typeface="Comic Sans MS"/>
                <a:cs typeface="B Kamran"/>
              </a:rPr>
              <a:t>wordtune</a:t>
            </a:r>
            <a:r>
              <a:rPr lang="en-US" sz="1800" b="0" strike="noStrike" spc="-1" dirty="0">
                <a:solidFill>
                  <a:srgbClr val="000000"/>
                </a:solidFill>
                <a:latin typeface="Comic Sans MS"/>
                <a:cs typeface="B Kamran"/>
              </a:rPr>
              <a:t>, I reduced this almost 3-line text to 1.5 lines while maintaining readability!</a:t>
            </a:r>
          </a:p>
          <a:p>
            <a:pPr marL="0" indent="0" algn="just" rtl="0">
              <a:lnSpc>
                <a:spcPct val="107000"/>
              </a:lnSpc>
              <a:buClr>
                <a:srgbClr val="000000"/>
              </a:buClr>
              <a:buFont typeface="+mj-lt"/>
              <a:buNone/>
            </a:pPr>
            <a:endParaRPr lang="en-US" sz="1800" b="0" strike="noStrike" spc="-1" dirty="0">
              <a:solidFill>
                <a:srgbClr val="000000"/>
              </a:solidFill>
              <a:latin typeface="Comic Sans MS"/>
              <a:cs typeface="B Kamran"/>
            </a:endParaRP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So don't worry about this issue at all and feel free to submit your question and answer!</a:t>
            </a:r>
            <a:endParaRPr lang="fa-IR" sz="1800" b="0" strike="noStrike" spc="-1" dirty="0">
              <a:solidFill>
                <a:srgbClr val="000000"/>
              </a:solidFill>
              <a:latin typeface="Comic Sans MS"/>
              <a:cs typeface="B Kamran"/>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69</a:t>
            </a:fld>
            <a:endParaRPr lang="en-US" sz="1200" b="0" strike="noStrike" spc="-1">
              <a:latin typeface="Times New Roman"/>
            </a:endParaRPr>
          </a:p>
        </p:txBody>
      </p:sp>
    </p:spTree>
    <p:extLst>
      <p:ext uri="{BB962C8B-B14F-4D97-AF65-F5344CB8AC3E}">
        <p14:creationId xmlns:p14="http://schemas.microsoft.com/office/powerpoint/2010/main" val="359823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buNone/>
            </a:pPr>
            <a:r>
              <a:rPr lang="en-US" sz="2000" b="0" strike="noStrike" spc="-1" dirty="0">
                <a:latin typeface="Arial"/>
              </a:rPr>
              <a:t>And also, wherever this symbol was present in the slide, it means that we are going deeper into the topic.</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7</a:t>
            </a:fld>
            <a:endParaRPr lang="en-US" sz="1200" b="0" strike="noStrike" spc="-1">
              <a:latin typeface="Times New Roman"/>
            </a:endParaRPr>
          </a:p>
        </p:txBody>
      </p:sp>
    </p:spTree>
    <p:extLst>
      <p:ext uri="{BB962C8B-B14F-4D97-AF65-F5344CB8AC3E}">
        <p14:creationId xmlns:p14="http://schemas.microsoft.com/office/powerpoint/2010/main" val="1449332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There are a lot of alternative tools like Grammarly and </a:t>
            </a:r>
            <a:r>
              <a:rPr lang="en-US" sz="1800" b="0" strike="noStrike" spc="-1" dirty="0" err="1">
                <a:solidFill>
                  <a:srgbClr val="000000"/>
                </a:solidFill>
                <a:latin typeface="Comic Sans MS"/>
                <a:cs typeface="B Kamran"/>
              </a:rPr>
              <a:t>wordtune</a:t>
            </a:r>
            <a:r>
              <a:rPr lang="en-US" sz="1800" b="0" strike="noStrike" spc="-1" dirty="0">
                <a:solidFill>
                  <a:srgbClr val="000000"/>
                </a:solidFill>
                <a:latin typeface="Comic Sans MS"/>
                <a:cs typeface="B Kamran"/>
              </a:rPr>
              <a:t> that you can use. I mean you don’t have to restrict yourself with just 1 or two tools. Make use any tool that fixes your problems.</a:t>
            </a: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For example Chat </a:t>
            </a:r>
            <a:r>
              <a:rPr lang="en-US" sz="1800" b="0" strike="noStrike" spc="-1" dirty="0" err="1">
                <a:solidFill>
                  <a:srgbClr val="000000"/>
                </a:solidFill>
                <a:latin typeface="Comic Sans MS"/>
                <a:cs typeface="B Kamran"/>
              </a:rPr>
              <a:t>gpt</a:t>
            </a:r>
            <a:r>
              <a:rPr lang="en-US" sz="1800" b="0" strike="noStrike" spc="-1" dirty="0">
                <a:solidFill>
                  <a:srgbClr val="000000"/>
                </a:solidFill>
                <a:latin typeface="Comic Sans MS"/>
                <a:cs typeface="B Kamran"/>
              </a:rPr>
              <a:t> is a really good option that you can use. For example here  I asked from it to:</a:t>
            </a: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a:t>
            </a:r>
            <a:r>
              <a:rPr lang="en-US" sz="2800" b="0" i="0" dirty="0">
                <a:solidFill>
                  <a:srgbClr val="343541"/>
                </a:solidFill>
                <a:effectLst/>
                <a:latin typeface="Söhne"/>
              </a:rPr>
              <a:t>re write this question and make it concise for </a:t>
            </a:r>
            <a:r>
              <a:rPr lang="en-US" sz="2800" b="0" i="0" dirty="0" err="1">
                <a:solidFill>
                  <a:srgbClr val="343541"/>
                </a:solidFill>
                <a:effectLst/>
                <a:latin typeface="Söhne"/>
              </a:rPr>
              <a:t>stackoverflow</a:t>
            </a:r>
            <a:r>
              <a:rPr lang="en-US" sz="2800" b="0" i="0" dirty="0">
                <a:solidFill>
                  <a:srgbClr val="343541"/>
                </a:solidFill>
                <a:effectLst/>
                <a:latin typeface="Söhne"/>
              </a:rPr>
              <a:t>:</a:t>
            </a:r>
            <a:r>
              <a:rPr lang="en-US" sz="1800" b="0" strike="noStrike" spc="-1" dirty="0">
                <a:solidFill>
                  <a:srgbClr val="000000"/>
                </a:solidFill>
                <a:latin typeface="Comic Sans MS"/>
                <a:cs typeface="B Kamran"/>
              </a:rPr>
              <a:t>”</a:t>
            </a: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 and the result is:</a:t>
            </a: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a:t>
            </a:r>
            <a:r>
              <a:rPr lang="en-US" sz="2800" b="0" i="0" dirty="0">
                <a:solidFill>
                  <a:srgbClr val="374151"/>
                </a:solidFill>
                <a:effectLst/>
                <a:latin typeface="Söhne"/>
              </a:rPr>
              <a:t>"What causes the red border on the timestamp field while adding or editing products in WordPress dashboard, without any visible errors in the console? How can this issue be resolved?"</a:t>
            </a:r>
            <a:r>
              <a:rPr lang="en-US" sz="1800" b="0" strike="noStrike" spc="-1" dirty="0">
                <a:solidFill>
                  <a:srgbClr val="000000"/>
                </a:solidFill>
                <a:latin typeface="Comic Sans MS"/>
                <a:cs typeface="B Kamran"/>
              </a:rPr>
              <a:t>”</a:t>
            </a:r>
          </a:p>
          <a:p>
            <a:pPr marL="0" indent="0" algn="just" rtl="0">
              <a:lnSpc>
                <a:spcPct val="107000"/>
              </a:lnSpc>
              <a:buClr>
                <a:srgbClr val="000000"/>
              </a:buClr>
              <a:buFont typeface="+mj-lt"/>
              <a:buNone/>
            </a:pPr>
            <a:endParaRPr lang="en-US" sz="1800" b="0" strike="noStrike" spc="-1" dirty="0">
              <a:solidFill>
                <a:srgbClr val="000000"/>
              </a:solidFill>
              <a:latin typeface="Comic Sans MS"/>
              <a:cs typeface="B Kamran"/>
            </a:endParaRPr>
          </a:p>
          <a:p>
            <a:pPr marL="0" indent="0" algn="just" rtl="0">
              <a:lnSpc>
                <a:spcPct val="107000"/>
              </a:lnSpc>
              <a:buClr>
                <a:srgbClr val="000000"/>
              </a:buClr>
              <a:buFont typeface="+mj-lt"/>
              <a:buNone/>
            </a:pPr>
            <a:r>
              <a:rPr lang="en-US" sz="1800" b="0" strike="noStrike" spc="-1" dirty="0">
                <a:solidFill>
                  <a:srgbClr val="000000"/>
                </a:solidFill>
                <a:latin typeface="Comic Sans MS"/>
                <a:cs typeface="B Kamran"/>
              </a:rPr>
              <a:t>It seems good with the first run! And it can get better with </a:t>
            </a:r>
            <a:r>
              <a:rPr lang="en-US" sz="1800" b="0" strike="noStrike" spc="-1" dirty="0" err="1">
                <a:solidFill>
                  <a:srgbClr val="000000"/>
                </a:solidFill>
                <a:latin typeface="Comic Sans MS"/>
                <a:cs typeface="B Kamran"/>
              </a:rPr>
              <a:t>changine</a:t>
            </a:r>
            <a:r>
              <a:rPr lang="en-US" sz="1800" b="0" strike="noStrike" spc="-1" dirty="0">
                <a:solidFill>
                  <a:srgbClr val="000000"/>
                </a:solidFill>
                <a:latin typeface="Comic Sans MS"/>
                <a:cs typeface="B Kamran"/>
              </a:rPr>
              <a:t> your request and mixing with </a:t>
            </a:r>
            <a:r>
              <a:rPr lang="en-US" sz="1800" b="0" strike="noStrike" spc="-1" dirty="0" err="1">
                <a:solidFill>
                  <a:srgbClr val="000000"/>
                </a:solidFill>
                <a:latin typeface="Comic Sans MS"/>
                <a:cs typeface="B Kamran"/>
              </a:rPr>
              <a:t>wordtune</a:t>
            </a:r>
            <a:r>
              <a:rPr lang="en-US" sz="1800" b="0" strike="noStrike" spc="-1" dirty="0">
                <a:solidFill>
                  <a:srgbClr val="000000"/>
                </a:solidFill>
                <a:latin typeface="Comic Sans MS"/>
                <a:cs typeface="B Kamran"/>
              </a:rPr>
              <a:t> and </a:t>
            </a:r>
            <a:r>
              <a:rPr lang="en-US" sz="1800" b="0" strike="noStrike" spc="-1" dirty="0" err="1">
                <a:solidFill>
                  <a:srgbClr val="000000"/>
                </a:solidFill>
                <a:latin typeface="Comic Sans MS"/>
                <a:cs typeface="B Kamran"/>
              </a:rPr>
              <a:t>grammarly</a:t>
            </a:r>
            <a:r>
              <a:rPr lang="en-US" sz="1800" b="0" strike="noStrike" spc="-1" dirty="0">
                <a:solidFill>
                  <a:srgbClr val="000000"/>
                </a:solidFill>
                <a:latin typeface="Comic Sans MS"/>
                <a:cs typeface="B Kamran"/>
              </a:rPr>
              <a:t>.</a:t>
            </a:r>
            <a:endParaRPr lang="fa-IR" sz="1800" b="0" strike="noStrike" spc="-1" dirty="0">
              <a:solidFill>
                <a:srgbClr val="000000"/>
              </a:solidFill>
              <a:latin typeface="Comic Sans MS"/>
              <a:cs typeface="B Kamran"/>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70</a:t>
            </a:fld>
            <a:endParaRPr lang="en-US" sz="1200" b="0" strike="noStrike" spc="-1">
              <a:latin typeface="Times New Roman"/>
            </a:endParaRPr>
          </a:p>
        </p:txBody>
      </p:sp>
    </p:spTree>
    <p:extLst>
      <p:ext uri="{BB962C8B-B14F-4D97-AF65-F5344CB8AC3E}">
        <p14:creationId xmlns:p14="http://schemas.microsoft.com/office/powerpoint/2010/main" val="1939773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PlaceHolder 1"/>
          <p:cNvSpPr>
            <a:spLocks noGrp="1" noRot="1" noChangeAspect="1"/>
          </p:cNvSpPr>
          <p:nvPr>
            <p:ph type="sldImg"/>
          </p:nvPr>
        </p:nvSpPr>
        <p:spPr>
          <a:xfrm>
            <a:off x="685800" y="1143000"/>
            <a:ext cx="5486400" cy="3086100"/>
          </a:xfrm>
          <a:prstGeom prst="rect">
            <a:avLst/>
          </a:prstGeom>
          <a:ln w="0">
            <a:noFill/>
          </a:ln>
        </p:spPr>
      </p:sp>
      <p:sp>
        <p:nvSpPr>
          <p:cNvPr id="79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latin typeface="Arial"/>
              </a:rPr>
              <a:t>Also, try to get the most out of Markdown, because basically most of the sites from </a:t>
            </a:r>
            <a:r>
              <a:rPr lang="en-US" sz="1800" b="0" strike="noStrike" spc="-1" dirty="0" err="1">
                <a:latin typeface="Arial"/>
              </a:rPr>
              <a:t>github</a:t>
            </a:r>
            <a:r>
              <a:rPr lang="en-US" sz="1800" b="0" strike="noStrike" spc="-1" dirty="0">
                <a:latin typeface="Arial"/>
              </a:rPr>
              <a:t>, </a:t>
            </a:r>
            <a:r>
              <a:rPr lang="en-US" sz="1800" b="0" strike="noStrike" spc="-1" dirty="0" err="1">
                <a:latin typeface="Arial"/>
              </a:rPr>
              <a:t>stackoverflow</a:t>
            </a:r>
            <a:r>
              <a:rPr lang="en-US" sz="1800" b="0" strike="noStrike" spc="-1" dirty="0">
                <a:latin typeface="Arial"/>
              </a:rPr>
              <a:t>, </a:t>
            </a:r>
            <a:r>
              <a:rPr lang="en-US" sz="1800" b="0" strike="noStrike" spc="-1" dirty="0" err="1">
                <a:latin typeface="Arial"/>
              </a:rPr>
              <a:t>gitlab</a:t>
            </a:r>
            <a:r>
              <a:rPr lang="en-US" sz="1800" b="0" strike="noStrike" spc="-1" dirty="0">
                <a:latin typeface="Arial"/>
              </a:rPr>
              <a:t>, etc. are documented based on markdown.</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Don’t worry, you will learn everything you need to know here </a:t>
            </a:r>
          </a:p>
        </p:txBody>
      </p:sp>
      <p:sp>
        <p:nvSpPr>
          <p:cNvPr id="800"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858C081-0385-400C-AAAC-E04585739D99}" type="slidenum">
              <a:rPr lang="en-US" sz="1200" b="0" strike="noStrike" spc="-1">
                <a:latin typeface="Times New Roman"/>
              </a:rPr>
              <a:t>71</a:t>
            </a:fld>
            <a:endParaRPr lang="en-US" sz="1200" b="0" strike="noStrike" spc="-1">
              <a:latin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latin typeface="Arial"/>
              </a:rPr>
              <a:t>It is very simple but very practical that you can easily learn it completely in almost half an hour! You can also read it from the </a:t>
            </a:r>
            <a:r>
              <a:rPr lang="en-US" sz="1800" b="0" strike="noStrike" spc="-1" dirty="0" err="1">
                <a:latin typeface="Arial"/>
              </a:rPr>
              <a:t>markdownguide</a:t>
            </a:r>
            <a:r>
              <a:rPr lang="en-US" sz="1800" b="0" strike="noStrike" spc="-1" dirty="0">
                <a:latin typeface="Arial"/>
              </a:rPr>
              <a:t> website, which explains very clearly!</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72</a:t>
            </a:fld>
            <a:endParaRPr lang="en-US" sz="1200" b="0" strike="noStrike" spc="-1">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For example, you can see that with the help of a hash sign and a space after it, you can create a title, and by changing the number of these hash signs, you can create different level of headings from h1 to h6.</a:t>
            </a:r>
          </a:p>
          <a:p>
            <a:pPr algn="just" rtl="0">
              <a:lnSpc>
                <a:spcPct val="107000"/>
              </a:lnSpc>
              <a:buNone/>
              <a:tabLst>
                <a:tab pos="0" algn="l"/>
              </a:tabLst>
            </a:pPr>
            <a:r>
              <a:rPr lang="en-US" sz="1800" b="0" strike="noStrike" spc="-1" dirty="0">
                <a:solidFill>
                  <a:srgbClr val="000000"/>
                </a:solidFill>
                <a:latin typeface="Comic Sans MS"/>
                <a:ea typeface="Segoe UI"/>
              </a:rPr>
              <a:t>And also as an alternative to hash sign, with at least one =equal sign  or dash sign you can create level 1 and 2 of headings</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73</a:t>
            </a:fld>
            <a:endParaRPr lang="en-US" sz="1200" b="0" strike="noStrike" spc="-1">
              <a:latin typeface="Times New Roman"/>
            </a:endParaRPr>
          </a:p>
        </p:txBody>
      </p:sp>
    </p:spTree>
    <p:extLst>
      <p:ext uri="{BB962C8B-B14F-4D97-AF65-F5344CB8AC3E}">
        <p14:creationId xmlns:p14="http://schemas.microsoft.com/office/powerpoint/2010/main" val="4173311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And almost everywhere app or websites that supports Markdown, you can write the equivalent with html tags, because the output generated by markdown interpreters is almost the equivalent of html. So basically they are supporting the basic tags. For example you can create different levels of heading via html h1 to h6 tags.</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74</a:t>
            </a:fld>
            <a:endParaRPr lang="en-US" sz="1200" b="0" strike="noStrike" spc="-1">
              <a:latin typeface="Times New Roman"/>
            </a:endParaRPr>
          </a:p>
        </p:txBody>
      </p:sp>
    </p:spTree>
    <p:extLst>
      <p:ext uri="{BB962C8B-B14F-4D97-AF65-F5344CB8AC3E}">
        <p14:creationId xmlns:p14="http://schemas.microsoft.com/office/powerpoint/2010/main" val="1543067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but pay attention to the goal of markdown, because it is presented so that it has a proper readability in its raw version too! so that both our self and other people who want to edit our post will not be challenged in reading the raw version.</a:t>
            </a:r>
          </a:p>
          <a:p>
            <a:pPr algn="just" rtl="0">
              <a:lnSpc>
                <a:spcPct val="107000"/>
              </a:lnSpc>
              <a:buNone/>
              <a:tabLst>
                <a:tab pos="0" algn="l"/>
              </a:tabLst>
            </a:pPr>
            <a:r>
              <a:rPr lang="en-US" sz="1800" b="0" strike="noStrike" spc="-1" dirty="0">
                <a:solidFill>
                  <a:srgbClr val="000000"/>
                </a:solidFill>
                <a:latin typeface="Comic Sans MS"/>
                <a:ea typeface="Segoe UI"/>
              </a:rPr>
              <a:t> In fact, according to Mr. John Gruber, the creator of markdown, the philosophy of markdown is:</a:t>
            </a:r>
          </a:p>
          <a:p>
            <a:pPr algn="just" rtl="0">
              <a:lnSpc>
                <a:spcPct val="107000"/>
              </a:lnSpc>
              <a:buNone/>
              <a:tabLst>
                <a:tab pos="0" algn="l"/>
              </a:tabLst>
            </a:pPr>
            <a:endParaRPr lang="en-US" sz="1800" b="0" strike="noStrike" spc="-1" dirty="0">
              <a:solidFill>
                <a:srgbClr val="000000"/>
              </a:solidFill>
              <a:latin typeface="Comic Sans MS"/>
              <a:ea typeface="Segoe UI"/>
            </a:endParaRPr>
          </a:p>
          <a:p>
            <a:pPr algn="just" rtl="0">
              <a:lnSpc>
                <a:spcPct val="107000"/>
              </a:lnSpc>
              <a:buNone/>
              <a:tabLst>
                <a:tab pos="0" algn="l"/>
              </a:tabLst>
            </a:pPr>
            <a:r>
              <a:rPr lang="en-US" sz="1800" b="0" strike="noStrike" spc="-1" dirty="0">
                <a:solidFill>
                  <a:srgbClr val="000000"/>
                </a:solidFill>
                <a:latin typeface="Comic Sans MS"/>
                <a:ea typeface="Segoe UI"/>
              </a:rPr>
              <a:t>“ It is easy to read and easy to write and emphasizes on readability.”</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75</a:t>
            </a:fld>
            <a:endParaRPr lang="en-US" sz="1200" b="0" strike="noStrike" spc="-1">
              <a:latin typeface="Times New Roman"/>
            </a:endParaRPr>
          </a:p>
        </p:txBody>
      </p:sp>
    </p:spTree>
    <p:extLst>
      <p:ext uri="{BB962C8B-B14F-4D97-AF65-F5344CB8AC3E}">
        <p14:creationId xmlns:p14="http://schemas.microsoft.com/office/powerpoint/2010/main" val="3982331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For example, look at this case, a simple answer includes a title, a few pieces of code and a bold word</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76</a:t>
            </a:fld>
            <a:endParaRPr lang="en-US" sz="1200" b="0" strike="noStrike" spc="-1">
              <a:latin typeface="Times New Roman"/>
            </a:endParaRPr>
          </a:p>
        </p:txBody>
      </p:sp>
    </p:spTree>
    <p:extLst>
      <p:ext uri="{BB962C8B-B14F-4D97-AF65-F5344CB8AC3E}">
        <p14:creationId xmlns:p14="http://schemas.microsoft.com/office/powerpoint/2010/main" val="2765840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You can see that the markdown version is not only more concise, but also easier to produce and edit, and in addition, it is more readable than the html version.</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77</a:t>
            </a:fld>
            <a:endParaRPr lang="en-US" sz="1200" b="0" strike="noStrike" spc="-1">
              <a:latin typeface="Times New Roman"/>
            </a:endParaRPr>
          </a:p>
        </p:txBody>
      </p:sp>
    </p:spTree>
    <p:extLst>
      <p:ext uri="{BB962C8B-B14F-4D97-AF65-F5344CB8AC3E}">
        <p14:creationId xmlns:p14="http://schemas.microsoft.com/office/powerpoint/2010/main" val="119000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just" rtl="0" eaLnBrk="1" latinLnBrk="0" hangingPunct="1">
              <a:lnSpc>
                <a:spcPct val="107000"/>
              </a:lnSpc>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So try not to use html except when you think it’s necessary. </a:t>
            </a:r>
          </a:p>
          <a:p>
            <a:pPr marL="0" algn="just" rtl="0" eaLnBrk="1" latinLnBrk="0" hangingPunct="1">
              <a:lnSpc>
                <a:spcPct val="107000"/>
              </a:lnSpc>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for example when your text is in an RTL based  languages like </a:t>
            </a:r>
            <a:r>
              <a:rPr lang="en-US" sz="1800" b="0" kern="1200" spc="-1" dirty="0" err="1">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persian</a:t>
            </a: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 or mixed of the both RTL and LTR.</a:t>
            </a:r>
          </a:p>
          <a:p>
            <a:pPr marL="0" algn="just" rtl="0" eaLnBrk="1" latinLnBrk="0" hangingPunct="1">
              <a:lnSpc>
                <a:spcPct val="107000"/>
              </a:lnSpc>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You can see that the output is </a:t>
            </a:r>
            <a:r>
              <a:rPr lang="en-US" sz="1800" b="0" kern="1200" spc="-1" dirty="0" err="1">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kinda</a:t>
            </a: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 messy because the markdown doesn’t support </a:t>
            </a:r>
            <a:r>
              <a:rPr lang="en-US" sz="1800" b="0" kern="1200" spc="-1" dirty="0" err="1">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rtl</a:t>
            </a: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 languages yet, </a:t>
            </a:r>
            <a:endParaRPr lang="en-US" sz="2800" dirty="0">
              <a:effectLst/>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78</a:t>
            </a:fld>
            <a:endParaRPr lang="en-US" sz="1200" b="0" strike="noStrike" spc="-1">
              <a:latin typeface="Times New Roman"/>
            </a:endParaRPr>
          </a:p>
        </p:txBody>
      </p:sp>
    </p:spTree>
    <p:extLst>
      <p:ext uri="{BB962C8B-B14F-4D97-AF65-F5344CB8AC3E}">
        <p14:creationId xmlns:p14="http://schemas.microsoft.com/office/powerpoint/2010/main" val="2773480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just" rtl="0" eaLnBrk="1" latinLnBrk="0" hangingPunct="1">
              <a:lnSpc>
                <a:spcPct val="107000"/>
              </a:lnSpc>
              <a:spcBef>
                <a:spcPts val="0"/>
              </a:spcBef>
              <a:spcAft>
                <a:spcPts val="0"/>
              </a:spcAft>
              <a:tabLst>
                <a:tab pos="0" algn="l"/>
              </a:tabLst>
            </a:pP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To fix that you </a:t>
            </a:r>
            <a:r>
              <a:rPr lang="en-US" sz="1800" b="0" kern="1200" spc="-1" dirty="0" err="1">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you</a:t>
            </a: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 need to use a html tag with the attribute “</a:t>
            </a:r>
            <a:r>
              <a:rPr lang="en-US" sz="1800" b="0" kern="1200" spc="-1" dirty="0" err="1">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dir</a:t>
            </a:r>
            <a:r>
              <a:rPr lang="en-US" sz="1800" b="0" kern="1200" spc="-1" dirty="0">
                <a:solidFill>
                  <a:srgbClr val="000000"/>
                </a:solidFill>
                <a:effectLst/>
                <a:latin typeface="Comic Sans MS" panose="030F0702030302020204" pitchFamily="66" charset="0"/>
                <a:ea typeface="Segoe UI" panose="020B0502040204020203" pitchFamily="34" charset="0"/>
                <a:cs typeface="B Nazanin" panose="00000400000000000000" pitchFamily="2" charset="-78"/>
              </a:rPr>
              <a:t>” equals to “auto” and as you can see it fixes the problem very well.</a:t>
            </a:r>
            <a:endParaRPr lang="en-US" sz="2800" dirty="0">
              <a:effectLst/>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79</a:t>
            </a:fld>
            <a:endParaRPr lang="en-US" sz="1200" b="0" strike="noStrike" spc="-1">
              <a:latin typeface="Times New Roman"/>
            </a:endParaRPr>
          </a:p>
        </p:txBody>
      </p:sp>
    </p:spTree>
    <p:extLst>
      <p:ext uri="{BB962C8B-B14F-4D97-AF65-F5344CB8AC3E}">
        <p14:creationId xmlns:p14="http://schemas.microsoft.com/office/powerpoint/2010/main" val="25769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l" rtl="0">
              <a:lnSpc>
                <a:spcPct val="100000"/>
              </a:lnSpc>
              <a:buNone/>
            </a:pPr>
            <a:r>
              <a:rPr lang="en-US" sz="2000" b="0" strike="noStrike" spc="-1" dirty="0">
                <a:latin typeface="Arial"/>
              </a:rPr>
              <a:t>In the end, I must mention that this course is not going to do miracles, and turn you into a </a:t>
            </a:r>
            <a:r>
              <a:rPr lang="en-US" sz="2000" b="0" strike="noStrike" spc="-1" dirty="0" err="1">
                <a:latin typeface="Arial"/>
              </a:rPr>
              <a:t>Stackoverflow</a:t>
            </a:r>
            <a:r>
              <a:rPr lang="en-US" sz="2000" b="0" strike="noStrike" spc="-1" dirty="0">
                <a:latin typeface="Arial"/>
              </a:rPr>
              <a:t> legionnaire overnight, but it aims to make your work easier and instead of you having to spend a few months to study and research and do trial and error,  To see what you should do and how to get better results, we at </a:t>
            </a:r>
            <a:r>
              <a:rPr lang="en-US" sz="2000" b="0" strike="noStrike" spc="-1" dirty="0" err="1">
                <a:latin typeface="Arial"/>
              </a:rPr>
              <a:t>CafeDX</a:t>
            </a:r>
            <a:r>
              <a:rPr lang="en-US" sz="2000" b="0" strike="noStrike" spc="-1" dirty="0">
                <a:latin typeface="Arial"/>
              </a:rPr>
              <a:t> have done this for you so that the results of several months of effort and years of experience can be transferred to you in a few hours so that you can get the best results and make the most of your time. And also, you don't need any other courses or anything else except to refer to the references that we mention in this course.</a:t>
            </a:r>
          </a:p>
          <a:p>
            <a:pPr marL="0" indent="0" algn="l" rtl="0">
              <a:lnSpc>
                <a:spcPct val="100000"/>
              </a:lnSpc>
              <a:buNone/>
            </a:pPr>
            <a:endParaRPr lang="en-US" sz="2000" b="0" strike="noStrike" spc="-1" dirty="0">
              <a:latin typeface="Arial"/>
            </a:endParaRPr>
          </a:p>
          <a:p>
            <a:pPr marL="0" indent="0" algn="l" rtl="0">
              <a:lnSpc>
                <a:spcPct val="100000"/>
              </a:lnSpc>
              <a:buNone/>
            </a:pPr>
            <a:r>
              <a:rPr lang="en-US" sz="2000" b="0" strike="noStrike" spc="-1" dirty="0">
                <a:latin typeface="Arial"/>
              </a:rPr>
              <a:t>That’s it, See you in the next chapter.</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8</a:t>
            </a:fld>
            <a:endParaRPr lang="en-US" sz="1200" b="0" strike="noStrike" spc="-1">
              <a:latin typeface="Times New Roman"/>
            </a:endParaRPr>
          </a:p>
        </p:txBody>
      </p:sp>
    </p:spTree>
    <p:extLst>
      <p:ext uri="{BB962C8B-B14F-4D97-AF65-F5344CB8AC3E}">
        <p14:creationId xmlns:p14="http://schemas.microsoft.com/office/powerpoint/2010/main" val="965705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I should mention that, the same content can be presented in different ways with markdown, for example, instead of 2 sharp signs and a space, you can use a hyphen under the text to create an h2 title.</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80</a:t>
            </a:fld>
            <a:endParaRPr lang="en-US" sz="1200" b="0" strike="noStrike" spc="-1">
              <a:latin typeface="Times New Roman"/>
            </a:endParaRPr>
          </a:p>
        </p:txBody>
      </p:sp>
    </p:spTree>
    <p:extLst>
      <p:ext uri="{BB962C8B-B14F-4D97-AF65-F5344CB8AC3E}">
        <p14:creationId xmlns:p14="http://schemas.microsoft.com/office/powerpoint/2010/main" val="37038793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Or instead of 4 spaces before codes and errors, you can use 3 backticks at the beginning and end of that piece of code or error.</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81</a:t>
            </a:fld>
            <a:endParaRPr lang="en-US" sz="1200" b="0" strike="noStrike" spc="-1">
              <a:latin typeface="Times New Roman"/>
            </a:endParaRPr>
          </a:p>
        </p:txBody>
      </p:sp>
    </p:spTree>
    <p:extLst>
      <p:ext uri="{BB962C8B-B14F-4D97-AF65-F5344CB8AC3E}">
        <p14:creationId xmlns:p14="http://schemas.microsoft.com/office/powerpoint/2010/main" val="3883656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A good feature of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is that when you use the right tag,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automatically detects which syntax highlighting to use for your codes.</a:t>
            </a:r>
          </a:p>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in this example we added </a:t>
            </a:r>
            <a:r>
              <a:rPr lang="en-US" sz="1800" b="0" strike="noStrike" spc="-1" dirty="0" err="1">
                <a:solidFill>
                  <a:srgbClr val="000000"/>
                </a:solidFill>
                <a:latin typeface="Comic Sans MS"/>
                <a:ea typeface="Segoe UI"/>
              </a:rPr>
              <a:t>javascript</a:t>
            </a:r>
            <a:r>
              <a:rPr lang="en-US" sz="1800" b="0" strike="noStrike" spc="-1" dirty="0">
                <a:solidFill>
                  <a:srgbClr val="000000"/>
                </a:solidFill>
                <a:latin typeface="Comic Sans MS"/>
                <a:ea typeface="Segoe UI"/>
              </a:rPr>
              <a:t> tag and you can see it made It colorful</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82</a:t>
            </a:fld>
            <a:endParaRPr lang="en-US" sz="1200" b="0" strike="noStrike" spc="-1">
              <a:latin typeface="Times New Roman"/>
            </a:endParaRPr>
          </a:p>
        </p:txBody>
      </p:sp>
    </p:spTree>
    <p:extLst>
      <p:ext uri="{BB962C8B-B14F-4D97-AF65-F5344CB8AC3E}">
        <p14:creationId xmlns:p14="http://schemas.microsoft.com/office/powerpoint/2010/main" val="28934412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But sometimes you may have used more than one language in your question or answer and you may have used the maximum number of tags and there is no place to add the desired tag, or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cannot recognize it correctly. </a:t>
            </a:r>
          </a:p>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In such a situation, you can add the tag directly after the 3 backticks for that code block to manually apply the syntax highlight to it, which of course is more matching with the markdown philosophy, and anyone who reads the raw text will </a:t>
            </a:r>
            <a:r>
              <a:rPr lang="en-US" sz="1800" b="0" strike="noStrike" spc="-1" dirty="0" err="1">
                <a:solidFill>
                  <a:srgbClr val="000000"/>
                </a:solidFill>
                <a:latin typeface="Comic Sans MS"/>
                <a:ea typeface="Segoe UI"/>
              </a:rPr>
              <a:t>immedietly</a:t>
            </a:r>
            <a:r>
              <a:rPr lang="en-US" sz="1800" b="0" strike="noStrike" spc="-1" dirty="0">
                <a:solidFill>
                  <a:srgbClr val="000000"/>
                </a:solidFill>
                <a:latin typeface="Comic Sans MS"/>
                <a:ea typeface="Segoe UI"/>
              </a:rPr>
              <a:t> understand that this code block is about What language, so it is recommended to do this</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83</a:t>
            </a:fld>
            <a:endParaRPr lang="en-US" sz="1200" b="0" strike="noStrike" spc="-1">
              <a:latin typeface="Times New Roman"/>
            </a:endParaRPr>
          </a:p>
        </p:txBody>
      </p:sp>
    </p:spTree>
    <p:extLst>
      <p:ext uri="{BB962C8B-B14F-4D97-AF65-F5344CB8AC3E}">
        <p14:creationId xmlns:p14="http://schemas.microsoft.com/office/powerpoint/2010/main" val="10582167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And since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uses </a:t>
            </a:r>
            <a:r>
              <a:rPr lang="en-US" sz="1800" b="0" strike="noStrike" spc="-1" dirty="0" err="1">
                <a:solidFill>
                  <a:srgbClr val="000000"/>
                </a:solidFill>
                <a:latin typeface="Comic Sans MS"/>
                <a:ea typeface="Segoe UI"/>
              </a:rPr>
              <a:t>highlightjs</a:t>
            </a:r>
            <a:r>
              <a:rPr lang="en-US" sz="1800" b="0" strike="noStrike" spc="-1" dirty="0">
                <a:solidFill>
                  <a:srgbClr val="000000"/>
                </a:solidFill>
                <a:latin typeface="Comic Sans MS"/>
                <a:ea typeface="Segoe UI"/>
              </a:rPr>
              <a:t> for syntax highlighting, we can see what languages </a:t>
            </a:r>
            <a:r>
              <a:rPr lang="en-US" sz="1800" b="0" strike="noStrike" spc="-1" dirty="0" err="1">
                <a:solidFill>
                  <a:srgbClr val="000000"/>
                </a:solidFill>
                <a:latin typeface="Comic Sans MS"/>
                <a:ea typeface="Segoe UI"/>
              </a:rPr>
              <a:t>languages</a:t>
            </a:r>
            <a:r>
              <a:rPr lang="en-US" sz="1800" b="0" strike="noStrike" spc="-1" dirty="0">
                <a:solidFill>
                  <a:srgbClr val="000000"/>
                </a:solidFill>
                <a:latin typeface="Comic Sans MS"/>
                <a:ea typeface="Segoe UI"/>
              </a:rPr>
              <a:t> it supports, </a:t>
            </a:r>
          </a:p>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solidFill>
                  <a:srgbClr val="000000"/>
                </a:solidFill>
                <a:latin typeface="Comic Sans MS"/>
                <a:ea typeface="Segoe UI"/>
              </a:rPr>
              <a:t>it may not use the latest version of this library, but it supports almost all languages we deal with. So don't worry about whether it supports your language or not</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84</a:t>
            </a:fld>
            <a:endParaRPr lang="en-US" sz="1200" b="0" strike="noStrike" spc="-1">
              <a:latin typeface="Times New Roman"/>
            </a:endParaRPr>
          </a:p>
        </p:txBody>
      </p:sp>
    </p:spTree>
    <p:extLst>
      <p:ext uri="{BB962C8B-B14F-4D97-AF65-F5344CB8AC3E}">
        <p14:creationId xmlns:p14="http://schemas.microsoft.com/office/powerpoint/2010/main" val="42226939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Just make sure that you use each one in its proper place and also don't overuse it. For example, use heading in places where you really need to categorize your question or answer.</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85</a:t>
            </a:fld>
            <a:endParaRPr lang="en-US" sz="1200" b="0" strike="noStrike" spc="-1">
              <a:latin typeface="Times New Roman"/>
            </a:endParaRPr>
          </a:p>
        </p:txBody>
      </p:sp>
    </p:spTree>
    <p:extLst>
      <p:ext uri="{BB962C8B-B14F-4D97-AF65-F5344CB8AC3E}">
        <p14:creationId xmlns:p14="http://schemas.microsoft.com/office/powerpoint/2010/main" val="3852327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Or try code block, just for displaying codes and errors, and in cases of inline code that is created with the help of a one backtick before and after the word or phrase,</a:t>
            </a:r>
          </a:p>
          <a:p>
            <a:pPr algn="just" rtl="0">
              <a:lnSpc>
                <a:spcPct val="107000"/>
              </a:lnSpc>
              <a:buNone/>
              <a:tabLst>
                <a:tab pos="0" algn="l"/>
              </a:tabLst>
            </a:pPr>
            <a:r>
              <a:rPr lang="en-US" sz="1800" b="0" strike="noStrike" spc="-1" dirty="0">
                <a:solidFill>
                  <a:srgbClr val="000000"/>
                </a:solidFill>
                <a:latin typeface="Comic Sans MS"/>
                <a:ea typeface="Segoe UI"/>
              </a:rPr>
              <a:t>I mean use them only when words and phrases that are clearly related to code or commands or contains </a:t>
            </a:r>
            <a:r>
              <a:rPr lang="en-US" sz="1800" b="0" strike="noStrike" spc="-1" dirty="0" err="1">
                <a:solidFill>
                  <a:srgbClr val="000000"/>
                </a:solidFill>
                <a:latin typeface="Comic Sans MS"/>
                <a:ea typeface="Segoe UI"/>
              </a:rPr>
              <a:t>url</a:t>
            </a:r>
            <a:r>
              <a:rPr lang="en-US" sz="1800" b="0" strike="noStrike" spc="-1" dirty="0">
                <a:solidFill>
                  <a:srgbClr val="000000"/>
                </a:solidFill>
                <a:latin typeface="Comic Sans MS"/>
                <a:ea typeface="Segoe UI"/>
              </a:rPr>
              <a:t> and file name, etc., </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86</a:t>
            </a:fld>
            <a:endParaRPr lang="en-US" sz="1200" b="0" strike="noStrike" spc="-1">
              <a:latin typeface="Times New Roman"/>
            </a:endParaRPr>
          </a:p>
        </p:txBody>
      </p:sp>
    </p:spTree>
    <p:extLst>
      <p:ext uri="{BB962C8B-B14F-4D97-AF65-F5344CB8AC3E}">
        <p14:creationId xmlns:p14="http://schemas.microsoft.com/office/powerpoint/2010/main" val="3208805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In fact, these are common cases of using backticks or code styles, and the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community tries to provide questions/answers according to these patterns.</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87</a:t>
            </a:fld>
            <a:endParaRPr lang="en-US" sz="1200" b="0" strike="noStrike" spc="-1">
              <a:latin typeface="Times New Roman"/>
            </a:endParaRPr>
          </a:p>
        </p:txBody>
      </p:sp>
    </p:spTree>
    <p:extLst>
      <p:ext uri="{BB962C8B-B14F-4D97-AF65-F5344CB8AC3E}">
        <p14:creationId xmlns:p14="http://schemas.microsoft.com/office/powerpoint/2010/main" val="1025319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You can see cases of using inline code here, which are often used for commands/functions/codes, </a:t>
            </a:r>
          </a:p>
          <a:p>
            <a:pPr algn="just" rtl="0">
              <a:lnSpc>
                <a:spcPct val="107000"/>
              </a:lnSpc>
              <a:buNone/>
              <a:tabLst>
                <a:tab pos="0" algn="l"/>
              </a:tabLst>
            </a:pPr>
            <a:r>
              <a:rPr lang="en-US" sz="1800" b="0" strike="noStrike" spc="-1" dirty="0">
                <a:solidFill>
                  <a:srgbClr val="000000"/>
                </a:solidFill>
                <a:latin typeface="Comic Sans MS"/>
                <a:ea typeface="Segoe UI"/>
              </a:rPr>
              <a:t>Pay attention that you should not use inline code to emphasizing on words, </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88</a:t>
            </a:fld>
            <a:endParaRPr lang="en-US" sz="1200" b="0" strike="noStrike" spc="-1">
              <a:latin typeface="Times New Roman"/>
            </a:endParaRPr>
          </a:p>
        </p:txBody>
      </p:sp>
    </p:spTree>
    <p:extLst>
      <p:ext uri="{BB962C8B-B14F-4D97-AF65-F5344CB8AC3E}">
        <p14:creationId xmlns:p14="http://schemas.microsoft.com/office/powerpoint/2010/main" val="4241380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l" rtl="0">
              <a:lnSpc>
                <a:spcPct val="107000"/>
              </a:lnSpc>
              <a:buNone/>
              <a:tabLst>
                <a:tab pos="0" algn="l"/>
              </a:tabLst>
            </a:pPr>
            <a:r>
              <a:rPr lang="en-US" sz="1800" b="0" strike="noStrike" spc="-1" dirty="0">
                <a:solidFill>
                  <a:srgbClr val="000000"/>
                </a:solidFill>
                <a:latin typeface="Comic Sans MS"/>
                <a:ea typeface="Segoe UI"/>
              </a:rPr>
              <a:t>For this case, directly add 2 stars without space before and after the word or phrase to make it bold in the right way!</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89</a:t>
            </a:fld>
            <a:endParaRPr lang="en-US" sz="1200" b="0" strike="noStrike" spc="-1">
              <a:latin typeface="Times New Roman"/>
            </a:endParaRPr>
          </a:p>
        </p:txBody>
      </p:sp>
    </p:spTree>
    <p:extLst>
      <p:ext uri="{BB962C8B-B14F-4D97-AF65-F5344CB8AC3E}">
        <p14:creationId xmlns:p14="http://schemas.microsoft.com/office/powerpoint/2010/main" val="186157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l" rtl="0">
              <a:lnSpc>
                <a:spcPct val="100000"/>
              </a:lnSpc>
              <a:buNone/>
            </a:pPr>
            <a:r>
              <a:rPr lang="en-US" sz="2000" dirty="0"/>
              <a:t>Hi </a:t>
            </a:r>
          </a:p>
          <a:p>
            <a:pPr marL="216000" indent="-216000" algn="l" rtl="0">
              <a:lnSpc>
                <a:spcPct val="100000"/>
              </a:lnSpc>
              <a:buNone/>
            </a:pPr>
            <a:r>
              <a:rPr lang="en-US" sz="3200" dirty="0"/>
              <a:t>Hope you are doing well.</a:t>
            </a:r>
          </a:p>
          <a:p>
            <a:pPr marL="216000" indent="-216000" algn="l" rtl="0">
              <a:lnSpc>
                <a:spcPct val="100000"/>
              </a:lnSpc>
              <a:buNone/>
            </a:pPr>
            <a:r>
              <a:rPr lang="en-US" sz="2000" dirty="0"/>
              <a:t>This chapter is about introduction of </a:t>
            </a:r>
            <a:r>
              <a:rPr lang="en-US" sz="2000" dirty="0" err="1"/>
              <a:t>Stackoverflow</a:t>
            </a:r>
            <a:r>
              <a:rPr lang="en-US" sz="2000" dirty="0"/>
              <a:t> the right way course.</a:t>
            </a:r>
          </a:p>
          <a:p>
            <a:pPr marL="216000" indent="-216000" algn="l" rtl="0">
              <a:lnSpc>
                <a:spcPct val="100000"/>
              </a:lnSpc>
              <a:buNone/>
            </a:pPr>
            <a:r>
              <a:rPr lang="en-US" sz="2000" dirty="0"/>
              <a:t>The first questions we have to answer are what is </a:t>
            </a:r>
            <a:r>
              <a:rPr lang="en-US" sz="2000" dirty="0" err="1"/>
              <a:t>stackoverflow</a:t>
            </a:r>
            <a:r>
              <a:rPr lang="en-US" sz="2000" dirty="0"/>
              <a:t> and what do we need it for?</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9</a:t>
            </a:fld>
            <a:endParaRPr lang="en-US" sz="1200" b="0" strike="noStrike" spc="-1">
              <a:latin typeface="Times New Roman"/>
            </a:endParaRPr>
          </a:p>
        </p:txBody>
      </p:sp>
    </p:spTree>
    <p:extLst>
      <p:ext uri="{BB962C8B-B14F-4D97-AF65-F5344CB8AC3E}">
        <p14:creationId xmlns:p14="http://schemas.microsoft.com/office/powerpoint/2010/main" val="42884436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And of course, you don't need to remember all these things now, because whenever you need it and if you forget how you can format your post, just click on this show formatting tips button.</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90</a:t>
            </a:fld>
            <a:endParaRPr lang="en-US" sz="1200" b="0" strike="noStrike" spc="-1">
              <a:latin typeface="Times New Roman"/>
            </a:endParaRPr>
          </a:p>
        </p:txBody>
      </p:sp>
    </p:spTree>
    <p:extLst>
      <p:ext uri="{BB962C8B-B14F-4D97-AF65-F5344CB8AC3E}">
        <p14:creationId xmlns:p14="http://schemas.microsoft.com/office/powerpoint/2010/main" val="9797391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To open this menu, in this way you can see a brief guide, which provides brief explanations for all the items that are used in </a:t>
            </a:r>
            <a:r>
              <a:rPr lang="en-US" sz="1800" b="0" strike="noStrike" spc="-1" dirty="0" err="1">
                <a:solidFill>
                  <a:srgbClr val="000000"/>
                </a:solidFill>
                <a:latin typeface="Comic Sans MS"/>
                <a:ea typeface="Segoe UI"/>
              </a:rPr>
              <a:t>Stackoverflow</a:t>
            </a:r>
            <a:r>
              <a:rPr lang="en-US" sz="1800" b="0" strike="noStrike" spc="-1" dirty="0">
                <a:solidFill>
                  <a:srgbClr val="000000"/>
                </a:solidFill>
                <a:latin typeface="Comic Sans MS"/>
                <a:ea typeface="Segoe UI"/>
              </a:rPr>
              <a:t>, including </a:t>
            </a:r>
            <a:r>
              <a:rPr lang="en-US" sz="1800" b="0" strike="noStrike" spc="-1" dirty="0" err="1">
                <a:solidFill>
                  <a:srgbClr val="000000"/>
                </a:solidFill>
                <a:latin typeface="Comic Sans MS"/>
                <a:ea typeface="Segoe UI"/>
              </a:rPr>
              <a:t>breakline</a:t>
            </a:r>
            <a:r>
              <a:rPr lang="en-US" sz="1800" b="0" strike="noStrike" spc="-1" dirty="0">
                <a:solidFill>
                  <a:srgbClr val="000000"/>
                </a:solidFill>
                <a:latin typeface="Comic Sans MS"/>
                <a:ea typeface="Segoe UI"/>
              </a:rPr>
              <a:t>, bold, italic, heading, list, table, and other items.</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91</a:t>
            </a:fld>
            <a:endParaRPr lang="en-US" sz="1200" b="0" strike="noStrike" spc="-1">
              <a:latin typeface="Times New Roman"/>
            </a:endParaRPr>
          </a:p>
        </p:txBody>
      </p:sp>
    </p:spTree>
    <p:extLst>
      <p:ext uri="{BB962C8B-B14F-4D97-AF65-F5344CB8AC3E}">
        <p14:creationId xmlns:p14="http://schemas.microsoft.com/office/powerpoint/2010/main" val="39863910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For example, if we want to create a table, we simply copy the template and paste it into the text of our post, and now we edit it according to our needs. For example Use colons before and after dashes to make the column text align to center.</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92</a:t>
            </a:fld>
            <a:endParaRPr lang="en-US" sz="1200" b="0" strike="noStrike" spc="-1">
              <a:latin typeface="Times New Roman"/>
            </a:endParaRPr>
          </a:p>
        </p:txBody>
      </p:sp>
    </p:spTree>
    <p:extLst>
      <p:ext uri="{BB962C8B-B14F-4D97-AF65-F5344CB8AC3E}">
        <p14:creationId xmlns:p14="http://schemas.microsoft.com/office/powerpoint/2010/main" val="37098013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a:solidFill>
                  <a:srgbClr val="000000"/>
                </a:solidFill>
                <a:latin typeface="Comic Sans MS"/>
                <a:ea typeface="Segoe UI"/>
              </a:rPr>
              <a:t>Also, to create an unordered list, we can use negative/positive/star signs, or to display an ordered list, we can use numbers, and to make it multi-level, it is enough to use 4 spaces before the desired item.</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93</a:t>
            </a:fld>
            <a:endParaRPr lang="en-US" sz="1200" b="0" strike="noStrike" spc="-1">
              <a:latin typeface="Times New Roman"/>
            </a:endParaRPr>
          </a:p>
        </p:txBody>
      </p:sp>
    </p:spTree>
    <p:extLst>
      <p:ext uri="{BB962C8B-B14F-4D97-AF65-F5344CB8AC3E}">
        <p14:creationId xmlns:p14="http://schemas.microsoft.com/office/powerpoint/2010/main" val="42348466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solidFill>
                  <a:srgbClr val="000000"/>
                </a:solidFill>
                <a:latin typeface="Comic Sans MS"/>
                <a:ea typeface="Segoe UI"/>
              </a:rPr>
              <a:t>To create a link, it is enough to put the text of the link in brackets and the link in parentheses next to it</a:t>
            </a:r>
            <a:endParaRPr lang="fa-IR" sz="1800" b="0" strike="noStrike" spc="-1" dirty="0">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94</a:t>
            </a:fld>
            <a:endParaRPr lang="en-US" sz="1200" b="0" strike="noStrike" spc="-1">
              <a:latin typeface="Times New Roman"/>
            </a:endParaRPr>
          </a:p>
        </p:txBody>
      </p:sp>
    </p:spTree>
    <p:extLst>
      <p:ext uri="{BB962C8B-B14F-4D97-AF65-F5344CB8AC3E}">
        <p14:creationId xmlns:p14="http://schemas.microsoft.com/office/powerpoint/2010/main" val="26785462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0" eaLnBrk="1" fontAlgn="auto" latinLnBrk="0" hangingPunct="1">
              <a:lnSpc>
                <a:spcPct val="107000"/>
              </a:lnSpc>
              <a:spcBef>
                <a:spcPts val="0"/>
              </a:spcBef>
              <a:spcAft>
                <a:spcPts val="0"/>
              </a:spcAft>
              <a:buClrTx/>
              <a:buSzTx/>
              <a:buFontTx/>
              <a:buNone/>
              <a:tabLst>
                <a:tab pos="0" algn="l"/>
              </a:tabLst>
              <a:defRPr/>
            </a:pPr>
            <a:r>
              <a:rPr lang="en-US" sz="1800" b="0" strike="noStrike" spc="-1" dirty="0">
                <a:latin typeface="Arial"/>
              </a:rPr>
              <a:t>These are the most used items that I told you, and we saw that we can use markdown tips if needed, So it is enough at this point however, I recommend to study/learn it from this link after you finished this course, it will take you around half an hour!</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95</a:t>
            </a:fld>
            <a:endParaRPr lang="en-US" sz="1200" b="0" strike="noStrike" spc="-1">
              <a:latin typeface="Times New Roman"/>
            </a:endParaRPr>
          </a:p>
        </p:txBody>
      </p:sp>
    </p:spTree>
    <p:extLst>
      <p:ext uri="{BB962C8B-B14F-4D97-AF65-F5344CB8AC3E}">
        <p14:creationId xmlns:p14="http://schemas.microsoft.com/office/powerpoint/2010/main" val="1049801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PlaceHolder 1"/>
          <p:cNvSpPr>
            <a:spLocks noGrp="1" noRot="1" noChangeAspect="1"/>
          </p:cNvSpPr>
          <p:nvPr>
            <p:ph type="sldImg"/>
          </p:nvPr>
        </p:nvSpPr>
        <p:spPr>
          <a:xfrm>
            <a:off x="685800" y="1143000"/>
            <a:ext cx="5486400" cy="3086100"/>
          </a:xfrm>
          <a:prstGeom prst="rect">
            <a:avLst/>
          </a:prstGeom>
          <a:ln w="0">
            <a:noFill/>
          </a:ln>
        </p:spPr>
      </p:sp>
      <p:sp>
        <p:nvSpPr>
          <p:cNvPr id="80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The fourth law - Crystal clear titles</a:t>
            </a:r>
          </a:p>
          <a:p>
            <a:pPr marL="343080" indent="-343080" algn="just" rtl="0">
              <a:lnSpc>
                <a:spcPct val="107000"/>
              </a:lnSpc>
              <a:buClr>
                <a:srgbClr val="000000"/>
              </a:buClr>
              <a:buFont typeface="+mj-lt"/>
              <a:buAutoNum type="arabicPeriod"/>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This law emphasizes that the title of the question should be clear and transparent, that is, by reading it, it should clarify what your problem is! </a:t>
            </a:r>
          </a:p>
          <a:p>
            <a:pPr marL="0" indent="0" algn="just" rtl="0">
              <a:lnSpc>
                <a:spcPct val="107000"/>
              </a:lnSpc>
              <a:buClr>
                <a:srgbClr val="000000"/>
              </a:buClr>
              <a:buFont typeface="+mj-lt"/>
              <a:buNone/>
            </a:pPr>
            <a:r>
              <a:rPr lang="en-US" sz="1800" b="0" strike="noStrike" spc="-1" dirty="0">
                <a:latin typeface="Arial"/>
              </a:rPr>
              <a:t>Pay attention that on </a:t>
            </a:r>
            <a:r>
              <a:rPr lang="en-US" sz="1800" b="0" strike="noStrike" spc="-1" dirty="0" err="1">
                <a:latin typeface="Arial"/>
              </a:rPr>
              <a:t>stackoverflow</a:t>
            </a:r>
            <a:r>
              <a:rPr lang="en-US" sz="1800" b="0" strike="noStrike" spc="-1" dirty="0">
                <a:latin typeface="Arial"/>
              </a:rPr>
              <a:t>, every minute a question is asked, so people are not bother themselves to read the text of the question, so by seeing the title of the question and finally that first paragraph, they should understand what your question is about and then they will decide whether they should read it completely to answer it or not, so It should be as simple and complete as possible</a:t>
            </a:r>
          </a:p>
        </p:txBody>
      </p:sp>
      <p:sp>
        <p:nvSpPr>
          <p:cNvPr id="806"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5D2DA67-34CA-4AB1-83DB-B33E12C9A726}" type="slidenum">
              <a:rPr lang="en-US" sz="1200" b="0" strike="noStrike" spc="-1">
                <a:latin typeface="Times New Roman"/>
              </a:rPr>
              <a:t>96</a:t>
            </a:fld>
            <a:endParaRPr lang="en-US" sz="1200" b="0" strike="noStrike" spc="-1">
              <a:latin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noRot="1" noChangeAspect="1"/>
          </p:cNvSpPr>
          <p:nvPr>
            <p:ph type="sldImg"/>
          </p:nvPr>
        </p:nvSpPr>
        <p:spPr>
          <a:xfrm>
            <a:off x="685800" y="1143000"/>
            <a:ext cx="5486400" cy="3086100"/>
          </a:xfrm>
          <a:prstGeom prst="rect">
            <a:avLst/>
          </a:prstGeom>
          <a:ln w="0">
            <a:noFill/>
          </a:ln>
        </p:spPr>
      </p:sp>
      <p:sp>
        <p:nvSpPr>
          <p:cNvPr id="7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0">
              <a:lnSpc>
                <a:spcPct val="107000"/>
              </a:lnSpc>
              <a:buClr>
                <a:srgbClr val="000000"/>
              </a:buClr>
              <a:buFont typeface="+mj-lt"/>
              <a:buNone/>
            </a:pPr>
            <a:r>
              <a:rPr lang="en-US" sz="1800" b="0" strike="noStrike" spc="-1" dirty="0">
                <a:latin typeface="Arial"/>
              </a:rPr>
              <a:t>In addition, make sure that each post should only contain 1 clear and specific question, no more!</a:t>
            </a:r>
          </a:p>
          <a:p>
            <a:pPr marL="0" indent="0" algn="just" rtl="0">
              <a:lnSpc>
                <a:spcPct val="107000"/>
              </a:lnSpc>
              <a:buClr>
                <a:srgbClr val="000000"/>
              </a:buClr>
              <a:buFont typeface="+mj-lt"/>
              <a:buNone/>
            </a:pPr>
            <a:r>
              <a:rPr lang="en-US" sz="1800" b="0" strike="noStrike" spc="-1" dirty="0">
                <a:latin typeface="Arial"/>
              </a:rPr>
              <a:t>Because some people may only know the answer to one of your questions, so it is not clear what they should do, should they answer and provide only one answer? Then will their answer be selected as accepted answer or not? Or are they completely ignore and don’t provide answer? And how about when one of the questions is duplicate or should be closed or get downvote,? Does it mean to close the question because of one of the duplicates? And if both of them are repetitive, how to close the question so that both of them can refer to the reason of repetition? Or even if someone found your question through Google and thought that the answer was here, but what if they only had the answer to one of the questions and it wasn’t the other one that didn’t get the answer at all?</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You can see that there are many unclear and strange situations, so each post should only contain one specific and clear question. Of course, sometimes you can ask one or two small but completely related questions that continue to be the same question, but it is recommended to focus on the same question in one post. no more!</a:t>
            </a:r>
          </a:p>
          <a:p>
            <a:pPr marL="0" indent="0" algn="just" rtl="0">
              <a:lnSpc>
                <a:spcPct val="107000"/>
              </a:lnSpc>
              <a:buClr>
                <a:srgbClr val="000000"/>
              </a:buClr>
              <a:buFont typeface="+mj-lt"/>
              <a:buNone/>
            </a:pPr>
            <a:endParaRPr lang="en-US" sz="1800" b="0" strike="noStrike" spc="-1" dirty="0">
              <a:latin typeface="Arial"/>
            </a:endParaRPr>
          </a:p>
          <a:p>
            <a:pPr marL="0" indent="0" algn="just" rtl="0">
              <a:lnSpc>
                <a:spcPct val="107000"/>
              </a:lnSpc>
              <a:buClr>
                <a:srgbClr val="000000"/>
              </a:buClr>
              <a:buFont typeface="+mj-lt"/>
              <a:buNone/>
            </a:pPr>
            <a:r>
              <a:rPr lang="en-US" sz="1800" b="0" strike="noStrike" spc="-1" dirty="0">
                <a:latin typeface="Arial"/>
              </a:rPr>
              <a:t>Let's see some examples, </a:t>
            </a:r>
          </a:p>
          <a:p>
            <a:pPr marL="0" indent="0" algn="just" rtl="0">
              <a:lnSpc>
                <a:spcPct val="107000"/>
              </a:lnSpc>
              <a:buClr>
                <a:srgbClr val="000000"/>
              </a:buClr>
              <a:buFont typeface="+mj-lt"/>
              <a:buNone/>
            </a:pPr>
            <a:r>
              <a:rPr lang="en-US" sz="1800" b="0" strike="noStrike" spc="-1" dirty="0">
                <a:latin typeface="Arial"/>
              </a:rPr>
              <a:t>just make sure to put yourself in the place of the person who wants to come to read the questions and answer them. So try to read these questions with this point of view, that is, imagine that you have opened the </a:t>
            </a:r>
            <a:r>
              <a:rPr lang="en-US" sz="1800" b="0" strike="noStrike" spc="-1" dirty="0" err="1">
                <a:latin typeface="Arial"/>
              </a:rPr>
              <a:t>stackoverflow</a:t>
            </a:r>
            <a:r>
              <a:rPr lang="en-US" sz="1800" b="0" strike="noStrike" spc="-1" dirty="0">
                <a:latin typeface="Arial"/>
              </a:rPr>
              <a:t> site and in half an hour During your free time, you want to read some questions and help people:</a:t>
            </a:r>
          </a:p>
        </p:txBody>
      </p:sp>
      <p:sp>
        <p:nvSpPr>
          <p:cNvPr id="794"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FE839FD-1DBF-4E5C-8201-9DCAFDBF2D08}" type="slidenum">
              <a:rPr lang="en-US" sz="1200" b="0" strike="noStrike" spc="-1">
                <a:latin typeface="Times New Roman"/>
              </a:rPr>
              <a:t>97</a:t>
            </a:fld>
            <a:endParaRPr lang="en-US" sz="1200" b="0" strike="noStrike" spc="-1">
              <a:latin typeface="Times New Roman"/>
            </a:endParaRPr>
          </a:p>
        </p:txBody>
      </p:sp>
    </p:spTree>
    <p:extLst>
      <p:ext uri="{BB962C8B-B14F-4D97-AF65-F5344CB8AC3E}">
        <p14:creationId xmlns:p14="http://schemas.microsoft.com/office/powerpoint/2010/main" val="35387968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685800" y="1143000"/>
            <a:ext cx="5486400" cy="3086100"/>
          </a:xfrm>
          <a:prstGeom prst="rect">
            <a:avLst/>
          </a:prstGeom>
          <a:ln w="0">
            <a:noFill/>
          </a:ln>
        </p:spPr>
      </p:sp>
      <p:sp>
        <p:nvSpPr>
          <p:cNvPr id="8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latin typeface="Comic Sans MS"/>
                <a:cs typeface="B Kamran"/>
              </a:rPr>
              <a:t>The First question’s </a:t>
            </a:r>
            <a:r>
              <a:rPr lang="en-US" sz="1800" b="0" strike="noStrike" spc="-1" dirty="0" err="1">
                <a:latin typeface="Comic Sans MS"/>
                <a:cs typeface="B Kamran"/>
              </a:rPr>
              <a:t>tilte</a:t>
            </a:r>
            <a:r>
              <a:rPr lang="en-US" sz="1800" b="0" strike="noStrike" spc="-1" dirty="0">
                <a:latin typeface="Comic Sans MS"/>
                <a:cs typeface="B Kamran"/>
              </a:rPr>
              <a:t> : </a:t>
            </a:r>
          </a:p>
          <a:p>
            <a:pPr algn="just" rtl="0">
              <a:lnSpc>
                <a:spcPct val="107000"/>
              </a:lnSpc>
              <a:buNone/>
              <a:tabLst>
                <a:tab pos="0" algn="l"/>
              </a:tabLst>
            </a:pPr>
            <a:r>
              <a:rPr lang="en-US" sz="1800" b="0" strike="noStrike" spc="-1" dirty="0">
                <a:latin typeface="Comic Sans MS"/>
                <a:cs typeface="B Kamran"/>
              </a:rPr>
              <a:t>C# MATH CONFUSION? </a:t>
            </a:r>
          </a:p>
          <a:p>
            <a:pPr algn="just" rtl="0">
              <a:lnSpc>
                <a:spcPct val="107000"/>
              </a:lnSpc>
              <a:buNone/>
              <a:tabLst>
                <a:tab pos="0" algn="l"/>
              </a:tabLst>
            </a:pPr>
            <a:r>
              <a:rPr lang="en-US" sz="1800" b="0" strike="noStrike" spc="-1" dirty="0">
                <a:latin typeface="Comic Sans MS"/>
                <a:cs typeface="B Kamran"/>
              </a:rPr>
              <a:t>Well, I now understand that this is related to the </a:t>
            </a:r>
            <a:r>
              <a:rPr lang="en-US" sz="1800" b="0" strike="noStrike" spc="-1" dirty="0" err="1">
                <a:latin typeface="Comic Sans MS"/>
                <a:cs typeface="B Kamran"/>
              </a:rPr>
              <a:t>c#</a:t>
            </a:r>
            <a:r>
              <a:rPr lang="en-US" sz="1800" b="0" strike="noStrike" spc="-1" dirty="0">
                <a:latin typeface="Comic Sans MS"/>
                <a:cs typeface="B Kamran"/>
              </a:rPr>
              <a:t> programming language and about mathematics, but I didn't understand what the problem really is! </a:t>
            </a:r>
          </a:p>
          <a:p>
            <a:pPr algn="just" rtl="0">
              <a:lnSpc>
                <a:spcPct val="107000"/>
              </a:lnSpc>
              <a:buNone/>
              <a:tabLst>
                <a:tab pos="0" algn="l"/>
              </a:tabLst>
            </a:pPr>
            <a:endParaRPr lang="en-US" sz="1800" b="0" strike="noStrike" spc="-1" dirty="0">
              <a:latin typeface="Comic Sans MS"/>
              <a:cs typeface="B Kamran"/>
            </a:endParaRPr>
          </a:p>
          <a:p>
            <a:pPr algn="just" rtl="0">
              <a:lnSpc>
                <a:spcPct val="107000"/>
              </a:lnSpc>
              <a:buNone/>
              <a:tabLst>
                <a:tab pos="0" algn="l"/>
              </a:tabLst>
            </a:pPr>
            <a:r>
              <a:rPr lang="en-US" sz="1800" b="0" strike="noStrike" spc="-1" dirty="0">
                <a:latin typeface="Comic Sans MS"/>
                <a:cs typeface="B Kamran"/>
              </a:rPr>
              <a:t>Now The second title:</a:t>
            </a:r>
          </a:p>
          <a:p>
            <a:pPr algn="just" rtl="0">
              <a:lnSpc>
                <a:spcPct val="107000"/>
              </a:lnSpc>
              <a:buNone/>
              <a:tabLst>
                <a:tab pos="0" algn="l"/>
              </a:tabLst>
            </a:pPr>
            <a:endParaRPr lang="en-US" sz="1800" b="0" strike="noStrike" spc="-1" dirty="0">
              <a:latin typeface="Comic Sans MS"/>
              <a:cs typeface="B Kamran"/>
            </a:endParaRPr>
          </a:p>
          <a:p>
            <a:pPr algn="just" rtl="0">
              <a:lnSpc>
                <a:spcPct val="107000"/>
              </a:lnSpc>
              <a:buNone/>
              <a:tabLst>
                <a:tab pos="0" algn="l"/>
              </a:tabLst>
            </a:pPr>
            <a:r>
              <a:rPr lang="en-US" sz="1800" b="0" strike="noStrike" spc="-1" dirty="0" err="1">
                <a:latin typeface="Comic Sans MS"/>
                <a:cs typeface="B Kamran"/>
              </a:rPr>
              <a:t>Php</a:t>
            </a:r>
            <a:r>
              <a:rPr lang="en-US" sz="1800" b="0" strike="noStrike" spc="-1" dirty="0">
                <a:latin typeface="Comic Sans MS"/>
                <a:cs typeface="B Kamran"/>
              </a:rPr>
              <a:t> session</a:t>
            </a:r>
          </a:p>
          <a:p>
            <a:pPr algn="just" rtl="0">
              <a:lnSpc>
                <a:spcPct val="107000"/>
              </a:lnSpc>
              <a:buNone/>
              <a:tabLst>
                <a:tab pos="0" algn="l"/>
              </a:tabLst>
            </a:pPr>
            <a:endParaRPr lang="en-US" sz="1800" b="0" strike="noStrike" spc="-1" dirty="0">
              <a:latin typeface="Comic Sans MS"/>
              <a:cs typeface="B Kamran"/>
            </a:endParaRPr>
          </a:p>
          <a:p>
            <a:pPr algn="just" rtl="0">
              <a:lnSpc>
                <a:spcPct val="107000"/>
              </a:lnSpc>
              <a:buNone/>
              <a:tabLst>
                <a:tab pos="0" algn="l"/>
              </a:tabLst>
            </a:pPr>
            <a:r>
              <a:rPr lang="en-US" sz="1800" b="0" strike="noStrike" spc="-1" dirty="0">
                <a:latin typeface="Comic Sans MS"/>
                <a:cs typeface="B Kamran"/>
              </a:rPr>
              <a:t>or third one</a:t>
            </a:r>
          </a:p>
          <a:p>
            <a:pPr algn="just" rtl="0">
              <a:lnSpc>
                <a:spcPct val="107000"/>
              </a:lnSpc>
              <a:buNone/>
              <a:tabLst>
                <a:tab pos="0" algn="l"/>
              </a:tabLst>
            </a:pPr>
            <a:endParaRPr lang="en-US" sz="1800" b="0" strike="noStrike" spc="-1" dirty="0">
              <a:latin typeface="Comic Sans MS"/>
              <a:cs typeface="B Kamran"/>
            </a:endParaRPr>
          </a:p>
          <a:p>
            <a:pPr algn="just" rtl="0">
              <a:lnSpc>
                <a:spcPct val="107000"/>
              </a:lnSpc>
              <a:buNone/>
              <a:tabLst>
                <a:tab pos="0" algn="l"/>
              </a:tabLst>
            </a:pPr>
            <a:r>
              <a:rPr lang="en-US" sz="1800" b="0" strike="noStrike" spc="-1" dirty="0">
                <a:latin typeface="Comic Sans MS"/>
                <a:cs typeface="B Kamran"/>
              </a:rPr>
              <a:t>Android if else</a:t>
            </a:r>
          </a:p>
          <a:p>
            <a:pPr algn="just" rtl="0">
              <a:lnSpc>
                <a:spcPct val="107000"/>
              </a:lnSpc>
              <a:buNone/>
              <a:tabLst>
                <a:tab pos="0" algn="l"/>
              </a:tabLst>
            </a:pPr>
            <a:endParaRPr lang="en-US" sz="1800" b="0" strike="noStrike" spc="-1" dirty="0">
              <a:latin typeface="Comic Sans MS"/>
              <a:cs typeface="B Kamran"/>
            </a:endParaRPr>
          </a:p>
          <a:p>
            <a:pPr algn="just" rtl="0">
              <a:lnSpc>
                <a:spcPct val="107000"/>
              </a:lnSpc>
              <a:buNone/>
              <a:tabLst>
                <a:tab pos="0" algn="l"/>
              </a:tabLst>
            </a:pPr>
            <a:r>
              <a:rPr lang="en-US" sz="1800" b="0" strike="noStrike" spc="-1" dirty="0">
                <a:latin typeface="Comic Sans MS"/>
                <a:cs typeface="B Kamran"/>
              </a:rPr>
              <a:t>You see these two are not clear either, It's like going to the doctor, and just say that I'm in pain! Well, tell me what pain you have, where it hurts. in fact, the question is so general that it forces you to read the body of the question.</a:t>
            </a:r>
          </a:p>
          <a:p>
            <a:pPr algn="just" rtl="0">
              <a:lnSpc>
                <a:spcPct val="107000"/>
              </a:lnSpc>
              <a:buNone/>
              <a:tabLst>
                <a:tab pos="0" algn="l"/>
              </a:tabLst>
            </a:pPr>
            <a:r>
              <a:rPr lang="en-US" sz="1800" b="0" strike="noStrike" spc="-1" dirty="0">
                <a:latin typeface="Comic Sans MS"/>
                <a:cs typeface="B Kamran"/>
              </a:rPr>
              <a:t>So consider this situation, you encounter too many questions like this on </a:t>
            </a:r>
            <a:r>
              <a:rPr lang="en-US" sz="1800" b="0" strike="noStrike" spc="-1" dirty="0" err="1">
                <a:latin typeface="Comic Sans MS"/>
                <a:cs typeface="B Kamran"/>
              </a:rPr>
              <a:t>stackopverflow</a:t>
            </a:r>
            <a:r>
              <a:rPr lang="en-US" sz="1800" b="0" strike="noStrike" spc="-1" dirty="0">
                <a:latin typeface="Comic Sans MS"/>
                <a:cs typeface="B Kamran"/>
              </a:rPr>
              <a:t> which forces you to </a:t>
            </a:r>
            <a:r>
              <a:rPr lang="en-US" sz="1800" b="0" strike="noStrike" spc="-1" dirty="0" err="1">
                <a:latin typeface="Comic Sans MS"/>
                <a:cs typeface="B Kamran"/>
              </a:rPr>
              <a:t>to</a:t>
            </a:r>
            <a:r>
              <a:rPr lang="en-US" sz="1800" b="0" strike="noStrike" spc="-1" dirty="0">
                <a:latin typeface="Comic Sans MS"/>
                <a:cs typeface="B Kamran"/>
              </a:rPr>
              <a:t> click on the question and wait for page to be loaded , to read the body of the question which is also not </a:t>
            </a:r>
            <a:r>
              <a:rPr lang="en-US" sz="1800" b="0" strike="noStrike" spc="-1" dirty="0" err="1">
                <a:latin typeface="Comic Sans MS"/>
                <a:cs typeface="B Kamran"/>
              </a:rPr>
              <a:t>guranteed</a:t>
            </a:r>
            <a:r>
              <a:rPr lang="en-US" sz="1800" b="0" strike="noStrike" spc="-1" dirty="0">
                <a:latin typeface="Comic Sans MS"/>
                <a:cs typeface="B Kamran"/>
              </a:rPr>
              <a:t> to be clear and well formatted too, would you bother yourself to be active on this site anymore?</a:t>
            </a:r>
          </a:p>
          <a:p>
            <a:pPr algn="just" rtl="0">
              <a:lnSpc>
                <a:spcPct val="107000"/>
              </a:lnSpc>
              <a:buNone/>
              <a:tabLst>
                <a:tab pos="0" algn="l"/>
              </a:tabLst>
            </a:pPr>
            <a:endParaRPr lang="fa-IR" sz="1800" b="0" strike="noStrike" spc="-1" dirty="0">
              <a:latin typeface="Comic Sans MS"/>
              <a:cs typeface="B Kamran"/>
            </a:endParaRPr>
          </a:p>
        </p:txBody>
      </p:sp>
      <p:sp>
        <p:nvSpPr>
          <p:cNvPr id="809"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8813CC-40D4-4B99-8A10-79EF24C32462}" type="slidenum">
              <a:rPr lang="en-US" sz="1200" b="0" strike="noStrike" spc="-1">
                <a:latin typeface="Times New Roman"/>
              </a:rPr>
              <a:t>98</a:t>
            </a:fld>
            <a:endParaRPr lang="en-US" sz="1200" b="0" strike="noStrike" spc="-1">
              <a:latin typeface="Times New Roman"/>
            </a:endParaRPr>
          </a:p>
        </p:txBody>
      </p:sp>
    </p:spTree>
    <p:extLst>
      <p:ext uri="{BB962C8B-B14F-4D97-AF65-F5344CB8AC3E}">
        <p14:creationId xmlns:p14="http://schemas.microsoft.com/office/powerpoint/2010/main" val="20237560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685800" y="1143000"/>
            <a:ext cx="5486400" cy="3086100"/>
          </a:xfrm>
          <a:prstGeom prst="rect">
            <a:avLst/>
          </a:prstGeom>
          <a:ln w="0">
            <a:noFill/>
          </a:ln>
        </p:spPr>
      </p:sp>
      <p:sp>
        <p:nvSpPr>
          <p:cNvPr id="8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0">
              <a:lnSpc>
                <a:spcPct val="107000"/>
              </a:lnSpc>
              <a:buNone/>
              <a:tabLst>
                <a:tab pos="0" algn="l"/>
              </a:tabLst>
            </a:pPr>
            <a:r>
              <a:rPr lang="en-US" sz="1800" b="0" strike="noStrike" spc="-1" dirty="0">
                <a:latin typeface="Arial"/>
              </a:rPr>
              <a:t>Now look at their good versions:</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 - Why does using float instead of int give me different results when all of my inputs are integers?</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You can see that it is very easy to understand by reading the question that this is about float and int! </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or the next one which says</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 How can I redirect users to different pages based on session data in PHP</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We understand very easily what the question is about! If you have experience or know how, you can go and answer by reading the title of the question!</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Now, you might say here, how can I know in the first question or the last question that they belong to C# and Android? </a:t>
            </a:r>
          </a:p>
          <a:p>
            <a:pPr algn="just" rtl="0">
              <a:lnSpc>
                <a:spcPct val="107000"/>
              </a:lnSpc>
              <a:buNone/>
              <a:tabLst>
                <a:tab pos="0" algn="l"/>
              </a:tabLst>
            </a:pPr>
            <a:endParaRPr lang="en-US" sz="1800" b="0" strike="noStrike" spc="-1" dirty="0">
              <a:latin typeface="Arial"/>
            </a:endParaRPr>
          </a:p>
          <a:p>
            <a:pPr algn="just" rtl="0">
              <a:lnSpc>
                <a:spcPct val="107000"/>
              </a:lnSpc>
              <a:buNone/>
              <a:tabLst>
                <a:tab pos="0" algn="l"/>
              </a:tabLst>
            </a:pPr>
            <a:r>
              <a:rPr lang="en-US" sz="1800" b="0" strike="noStrike" spc="-1" dirty="0">
                <a:latin typeface="Arial"/>
              </a:rPr>
              <a:t>Well, </a:t>
            </a:r>
            <a:r>
              <a:rPr lang="en-US" sz="1800" b="0" strike="noStrike" spc="-1" dirty="0" err="1">
                <a:latin typeface="Arial"/>
              </a:rPr>
              <a:t>stackoverflow</a:t>
            </a:r>
            <a:r>
              <a:rPr lang="en-US" sz="1800" b="0" strike="noStrike" spc="-1" dirty="0">
                <a:latin typeface="Arial"/>
              </a:rPr>
              <a:t> has tags for this purpose</a:t>
            </a:r>
          </a:p>
        </p:txBody>
      </p:sp>
      <p:sp>
        <p:nvSpPr>
          <p:cNvPr id="809"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8813CC-40D4-4B99-8A10-79EF24C32462}" type="slidenum">
              <a:rPr lang="en-US" sz="1200" b="0" strike="noStrike" spc="-1">
                <a:latin typeface="Times New Roman"/>
              </a:rPr>
              <a:t>99</a:t>
            </a:fld>
            <a:endParaRPr lang="en-US"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64178DF-174F-4640-927B-9918FCB0445C}" type="slidenum">
              <a:rPr/>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1"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5158A57-79AA-4CA1-B2AE-256B13386106}"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6"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7"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EDEB5B30-BE37-4950-9A6B-F9A38E360861}" type="slidenum">
              <a:rPr/>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9"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0"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1"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2"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3"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4"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7A12CC4B-1EA0-4719-95C1-FC2264E02382}" type="slidenum">
              <a:rPr/>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17522FB1-08E4-4A3A-8547-BFB8266F9308}" type="slidenum">
              <a:rPr/>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4"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D113E2AC-BB54-4E07-BB11-2D5EAD1BA9D6}" type="slidenum">
              <a:r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B2C330B6-9B32-46F2-87A6-1B6E2E45CC16}" type="slidenum">
              <a:r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8"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9"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39A5E813-44B2-43C9-A792-19B11FAA1EE8}" type="slidenum">
              <a:r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821F95A-62E1-4D43-8D2A-7E6367260592}" type="slidenum">
              <a:r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4F3074AF-986F-4CCD-9502-9874B0BA52A3}" type="slidenum">
              <a:r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4"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5"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589C23D0-F6F8-4546-81EF-2CE60F811A71}"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BE96C04-5A9D-4919-B7D1-6E1D4C2E53DB}"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7"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9"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8EC3BFC-6841-4928-9408-D50DDA66B4B0}"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3"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F53E2EF-4377-4B2E-976F-4112BB2AE0CB}"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5"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6"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05E4533C-D9AB-47EE-9425-C8FCC4296B0C}" type="slidenum">
              <a:r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8"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9"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0"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1"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00C6FDB3-DF10-4FF6-97AE-C4C4DA5493F9}" type="slidenum">
              <a:rPr/>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3"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4"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5"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6"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7"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8"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D4E36C48-335E-4978-B2C0-8C5D1B39F00A}" type="slidenum">
              <a:rPr/>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F271876-AACE-4FF6-87C4-14C7F6DDEBBE}"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4"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15"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55EEC08-80F5-4E3A-9F09-B10737C3ACDE}"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4DB8EA4A-6D74-44A2-9845-59A01590596E}" type="slidenum">
              <a:rPr/>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40B0EC30-F7EE-4DD8-8966-F21169C9C44E}" type="slidenum">
              <a:rPr/>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0"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1"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36B9EA-3FE8-44FC-8336-B8F777CB927E}"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5"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8B4DDCE-2E88-4872-B030-F141A2ED2163}"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9"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E3FF02D-86F3-406B-B507-0FE3503FD152}"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p:cNvSpPr/>
          <p:nvPr/>
        </p:nvSpPr>
        <p:spPr>
          <a:xfrm>
            <a:off x="255960" y="265320"/>
            <a:ext cx="11682720" cy="633204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p:style>
      </p:sp>
      <p:sp>
        <p:nvSpPr>
          <p:cNvPr id="10" name="Straight Connector 7"/>
          <p:cNvSpPr/>
          <p:nvPr/>
        </p:nvSpPr>
        <p:spPr>
          <a:xfrm>
            <a:off x="604080" y="1196280"/>
            <a:ext cx="10983240" cy="360"/>
          </a:xfrm>
          <a:prstGeom prst="line">
            <a:avLst/>
          </a:prstGeom>
          <a:ln w="25400">
            <a:solidFill>
              <a:srgbClr val="D24726"/>
            </a:solidFill>
          </a:ln>
        </p:spPr>
        <p:style>
          <a:lnRef idx="1">
            <a:schemeClr val="accent1"/>
          </a:lnRef>
          <a:fillRef idx="0">
            <a:schemeClr val="accent1"/>
          </a:fillRef>
          <a:effectRef idx="0">
            <a:schemeClr val="accent1"/>
          </a:effectRef>
          <a:fontRef idx="minor"/>
        </p:style>
      </p:sp>
      <p:sp>
        <p:nvSpPr>
          <p:cNvPr id="2"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algn="ctr">
              <a:lnSpc>
                <a:spcPct val="90000"/>
              </a:lnSpc>
              <a:buNone/>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lang="en-US" sz="1200" b="0" strike="noStrike" spc="-1">
                <a:solidFill>
                  <a:srgbClr val="8B8B8B"/>
                </a:solidFill>
                <a:latin typeface="Calibri"/>
              </a:defRPr>
            </a:lvl1pPr>
          </a:lstStyle>
          <a:p>
            <a:pPr>
              <a:lnSpc>
                <a:spcPct val="100000"/>
              </a:lnSpc>
              <a:buNone/>
            </a:pPr>
            <a:r>
              <a:rPr lang="en-US" sz="1200" b="0" strike="noStrike" spc="-1">
                <a:solidFill>
                  <a:srgbClr val="8B8B8B"/>
                </a:solidFill>
                <a:latin typeface="Calibri"/>
              </a:rPr>
              <a:t>&lt;date/time&gt;</a:t>
            </a:r>
            <a:endParaRPr lang="en-US" sz="1200" b="0" strike="noStrike" spc="-1">
              <a:latin typeface="Times New Roman"/>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F1EF40BB-AB1D-44A0-A663-7F8BEF346BFC}" type="slidenum">
              <a:rPr lang="en-US" sz="1200" b="0" strike="noStrike" spc="-1">
                <a:solidFill>
                  <a:srgbClr val="8B8B8B"/>
                </a:solidFill>
                <a:latin typeface="Calibri"/>
              </a:rPr>
              <a:t>‹#›</a:t>
            </a:fld>
            <a:endParaRPr lang="en-US" sz="1200" b="0" strike="noStrike" spc="-1">
              <a:latin typeface="Times New Roman"/>
            </a:endParaRPr>
          </a:p>
        </p:txBody>
      </p:sp>
      <p:sp>
        <p:nvSpPr>
          <p:cNvPr id="6" name="Rectangle 6"/>
          <p:cNvSpPr/>
          <p:nvPr/>
        </p:nvSpPr>
        <p:spPr>
          <a:xfrm>
            <a:off x="254880" y="262800"/>
            <a:ext cx="11681640" cy="633204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p:style>
      </p:sp>
      <p:pic>
        <p:nvPicPr>
          <p:cNvPr id="7" name="Picture 7"/>
          <p:cNvPicPr/>
          <p:nvPr/>
        </p:nvPicPr>
        <p:blipFill>
          <a:blip r:embed="rId14"/>
          <a:srcRect l="1648" r="13927" b="71476"/>
          <a:stretch/>
        </p:blipFill>
        <p:spPr>
          <a:xfrm>
            <a:off x="342720" y="4546440"/>
            <a:ext cx="11715480" cy="2025360"/>
          </a:xfrm>
          <a:prstGeom prst="rect">
            <a:avLst/>
          </a:prstGeom>
          <a:ln w="0">
            <a:noFill/>
          </a:ln>
        </p:spPr>
      </p:pic>
      <p:sp>
        <p:nvSpPr>
          <p:cNvPr id="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Rectangle 6"/>
          <p:cNvSpPr/>
          <p:nvPr/>
        </p:nvSpPr>
        <p:spPr>
          <a:xfrm>
            <a:off x="255960" y="265320"/>
            <a:ext cx="11682720" cy="633204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p:style>
      </p:sp>
      <p:sp>
        <p:nvSpPr>
          <p:cNvPr id="46" name="Straight Connector 7"/>
          <p:cNvSpPr/>
          <p:nvPr/>
        </p:nvSpPr>
        <p:spPr>
          <a:xfrm>
            <a:off x="604080" y="1196280"/>
            <a:ext cx="10983240" cy="360"/>
          </a:xfrm>
          <a:prstGeom prst="line">
            <a:avLst/>
          </a:prstGeom>
          <a:ln w="25400">
            <a:solidFill>
              <a:srgbClr val="D24726"/>
            </a:solidFill>
          </a:ln>
        </p:spPr>
        <p:style>
          <a:lnRef idx="1">
            <a:schemeClr val="accent1"/>
          </a:lnRef>
          <a:fillRef idx="0">
            <a:schemeClr val="accent1"/>
          </a:fillRef>
          <a:effectRef idx="0">
            <a:schemeClr val="accent1"/>
          </a:effectRef>
          <a:fontRef idx="minor"/>
        </p:style>
      </p:sp>
      <p:sp>
        <p:nvSpPr>
          <p:cNvPr id="47"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8"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49"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lang="en-US" sz="1200" b="0" strike="noStrike" spc="-1">
                <a:solidFill>
                  <a:srgbClr val="8B8B8B"/>
                </a:solidFill>
                <a:latin typeface="Calibri"/>
              </a:defRPr>
            </a:lvl1pPr>
          </a:lstStyle>
          <a:p>
            <a:pPr>
              <a:lnSpc>
                <a:spcPct val="100000"/>
              </a:lnSpc>
              <a:buNone/>
            </a:pPr>
            <a:r>
              <a:rPr lang="en-US" sz="1200" b="0" strike="noStrike" spc="-1">
                <a:solidFill>
                  <a:srgbClr val="8B8B8B"/>
                </a:solidFill>
                <a:latin typeface="Calibri"/>
              </a:rPr>
              <a:t>&lt;date/time&gt;</a:t>
            </a:r>
            <a:endParaRPr lang="en-US" sz="1200" b="0" strike="noStrike" spc="-1">
              <a:latin typeface="Times New Roman"/>
            </a:endParaRPr>
          </a:p>
        </p:txBody>
      </p:sp>
      <p:sp>
        <p:nvSpPr>
          <p:cNvPr id="50"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51"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81EFFBCF-1DAE-4D2F-8E49-0DE30849E762}" type="slidenum">
              <a:rPr lang="en-US" sz="1200" b="0" strike="noStrike" spc="-1">
                <a:solidFill>
                  <a:srgbClr val="8B8B8B"/>
                </a:solidFill>
                <a:latin typeface="Calibri"/>
              </a:rPr>
              <a:t>‹#›</a:t>
            </a:fld>
            <a:endParaRPr lang="en-US" sz="1200" b="0" strike="noStrike" spc="-1">
              <a:latin typeface="Times New Roman"/>
            </a:endParaRPr>
          </a:p>
        </p:txBody>
      </p:sp>
      <p:pic>
        <p:nvPicPr>
          <p:cNvPr id="52" name="Picture 6"/>
          <p:cNvPicPr/>
          <p:nvPr/>
        </p:nvPicPr>
        <p:blipFill>
          <a:blip r:embed="rId14"/>
          <a:stretch/>
        </p:blipFill>
        <p:spPr>
          <a:xfrm>
            <a:off x="268920" y="4801320"/>
            <a:ext cx="11653560" cy="178596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8.png"/><Relationship Id="rId7"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hyperlink" Target="https://meta.stackexchange.com/questions/19190/should-questions-include-tags-in-their-tit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2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openxmlformats.org/officeDocument/2006/relationships/hyperlink" Target="https://meta.stackexchange.com/questions/19190/should-questions-include-tags-in-their-titles" TargetMode="External"/><Relationship Id="rId5" Type="http://schemas.openxmlformats.org/officeDocument/2006/relationships/image" Target="../media/image116.png"/><Relationship Id="rId4" Type="http://schemas.openxmlformats.org/officeDocument/2006/relationships/image" Target="../media/image125.png"/></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hyperlink" Target="https://stackoverflow.com/help/on-topic"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hyperlink" Target="https://meta.stackoverflow.com/questions/419824/is-it-wrong-to-add-error-in-the-title-of-the-question" TargetMode="External"/><Relationship Id="rId5" Type="http://schemas.openxmlformats.org/officeDocument/2006/relationships/hyperlink" Target="https://stackoverflow.com/search?q=title%3A%22error%3A+%22"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26.png"/><Relationship Id="rId4" Type="http://schemas.openxmlformats.org/officeDocument/2006/relationships/hyperlink" Target="https://meta.stackoverflow.com/questions/419824/is-it-wrong-to-add-error-in-the-title-of-the-question"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overflow.com/questions/419824/is-it-wrong-to-add-error-in-the-title-of-the-question" TargetMode="External"/><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28.png"/><Relationship Id="rId4" Type="http://schemas.openxmlformats.org/officeDocument/2006/relationships/hyperlink" Target="https://meta.stackoverflow.com/questions/419824/is-it-wrong-to-add-error-in-the-title-of-the-question"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hyperlink" Target="https://meta.stackoverflow.com/questions/419824/is-it-wrong-to-add-error-in-the-title-of-the-question" TargetMode="External"/><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24.xml"/><Relationship Id="rId1" Type="http://schemas.openxmlformats.org/officeDocument/2006/relationships/slideLayout" Target="../slideLayouts/slideLayout13.xml"/><Relationship Id="rId6" Type="http://schemas.openxmlformats.org/officeDocument/2006/relationships/hyperlink" Target="https://developer.mozilla.org/en-US/docs/Web/JavaScript/Reference/Errors/Invalid_const_assignment" TargetMode="External"/><Relationship Id="rId5" Type="http://schemas.openxmlformats.org/officeDocument/2006/relationships/image" Target="../media/image131.png"/><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32.png"/><Relationship Id="rId4" Type="http://schemas.openxmlformats.org/officeDocument/2006/relationships/hyperlink" Target="https://meta.stackoverflow.com/questions/419824/is-it-wrong-to-add-error-in-the-title-of-the-question"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33.png"/><Relationship Id="rId4" Type="http://schemas.openxmlformats.org/officeDocument/2006/relationships/hyperlink" Target="https://meta.stackoverflow.com/questions/419824/is-it-wrong-to-add-error-in-the-title-of-the-question"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hyperlink" Target="https://stackoverflow.com/help/on-topic" TargetMode="External"/><Relationship Id="rId4" Type="http://schemas.openxmlformats.org/officeDocument/2006/relationships/hyperlink" Target="https://stackexchange.com/sites"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hyperlink" Target="https://stackoverflow.com/help/how-to-ask" TargetMode="External"/><Relationship Id="rId5" Type="http://schemas.openxmlformats.org/officeDocument/2006/relationships/image" Target="../media/image15.png"/><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13.xml"/><Relationship Id="rId4" Type="http://schemas.openxmlformats.org/officeDocument/2006/relationships/hyperlink" Target="https://stackoverflow.com/help/how-to-ask"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behavior"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5.png"/><Relationship Id="rId4" Type="http://schemas.openxmlformats.org/officeDocument/2006/relationships/hyperlink" Target="https://stackoverflow.com/help/behavior"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5029/are-taglines-signatures-disallowed" TargetMode="External"/><Relationship Id="rId4" Type="http://schemas.openxmlformats.org/officeDocument/2006/relationships/image" Target="../media/image136.png"/></Relationships>
</file>

<file path=ppt/slides/_rels/slide13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5.png"/><Relationship Id="rId2" Type="http://schemas.openxmlformats.org/officeDocument/2006/relationships/notesSlide" Target="../notesSlides/notesSlide137.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1.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questions/ask" TargetMode="External"/><Relationship Id="rId4" Type="http://schemas.openxmlformats.org/officeDocument/2006/relationships/image" Target="../media/image14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8.jpg"/></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5.png"/><Relationship Id="rId2" Type="http://schemas.openxmlformats.org/officeDocument/2006/relationships/notesSlide" Target="../notesSlides/notesSlide140.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4.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6.png"/></Relationships>
</file>

<file path=ppt/slides/_rels/slide1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51.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51.png"/><Relationship Id="rId4" Type="http://schemas.openxmlformats.org/officeDocument/2006/relationships/image" Target="../media/image152.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53.png"/></Relationships>
</file>

<file path=ppt/slides/_rels/slide1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5.png"/></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odeblog.jonskeet.uk/2010/08/29/writing-the-perfect-question"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com/facebook/react/issues" TargetMode="External"/><Relationship Id="rId4" Type="http://schemas.openxmlformats.org/officeDocument/2006/relationships/image" Target="../media/image4.png"/></Relationships>
</file>

<file path=ppt/slides/_rels/slide1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com/facebook/react/issues" TargetMode="External"/><Relationship Id="rId4" Type="http://schemas.openxmlformats.org/officeDocument/2006/relationships/image" Target="../media/image4.png"/></Relationships>
</file>

<file path=ppt/slides/_rels/slide1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60.png"/></Relationships>
</file>

<file path=ppt/slides/_rels/slide15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1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65.png"/><Relationship Id="rId4" Type="http://schemas.openxmlformats.org/officeDocument/2006/relationships/hyperlink" Target="https://stackoverflow.com/search?q=score:100..+%5bjavascript%5d+hasaccepted:yes+is:question"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66.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8.png"/><Relationship Id="rId2" Type="http://schemas.openxmlformats.org/officeDocument/2006/relationships/notesSlide" Target="../notesSlides/notesSlide157.xml"/><Relationship Id="rId1" Type="http://schemas.openxmlformats.org/officeDocument/2006/relationships/slideLayout" Target="../slideLayouts/slideLayout13.xml"/><Relationship Id="rId6" Type="http://schemas.openxmlformats.org/officeDocument/2006/relationships/image" Target="../media/image167.png"/><Relationship Id="rId5" Type="http://schemas.openxmlformats.org/officeDocument/2006/relationships/hyperlink" Target="https://stackoverflow.com/help/privileges/close-questions" TargetMode="External"/><Relationship Id="rId4" Type="http://schemas.openxmlformats.org/officeDocument/2006/relationships/hyperlink" Target="https://stackoverflow.com/help/closed-questions"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8.xml"/><Relationship Id="rId1" Type="http://schemas.openxmlformats.org/officeDocument/2006/relationships/slideLayout" Target="../slideLayouts/slideLayout13.xml"/><Relationship Id="rId5" Type="http://schemas.openxmlformats.org/officeDocument/2006/relationships/hyperlink" Target="https://stackoverflow.com/help/privileges/vote-down" TargetMode="External"/><Relationship Id="rId4" Type="http://schemas.openxmlformats.org/officeDocument/2006/relationships/image" Target="../media/image4.png"/></Relationships>
</file>

<file path=ppt/slides/_rels/slide15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59.xml"/><Relationship Id="rId1" Type="http://schemas.openxmlformats.org/officeDocument/2006/relationships/slideLayout" Target="../slideLayouts/slideLayout1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s://stackoverflow.com/help/privileges/vote-down" TargetMode="External"/><Relationship Id="rId9" Type="http://schemas.openxmlformats.org/officeDocument/2006/relationships/image" Target="../media/image173.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4.png"/><Relationship Id="rId2" Type="http://schemas.openxmlformats.org/officeDocument/2006/relationships/notesSlide" Target="../notesSlides/notesSlide16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3.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hyperlink" Target="https://meta.stackexchange.com/questions/121350/ive-just-been-downvoted-how-should-i-react" TargetMode="External"/><Relationship Id="rId4" Type="http://schemas.openxmlformats.org/officeDocument/2006/relationships/image" Target="../media/image175.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4.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5.xml"/><Relationship Id="rId1" Type="http://schemas.openxmlformats.org/officeDocument/2006/relationships/slideLayout" Target="../slideLayouts/slideLayout1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hyperlink" Target="https://stackoverflow.com/help/privileges/vote-down"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9.png"/><Relationship Id="rId2" Type="http://schemas.openxmlformats.org/officeDocument/2006/relationships/notesSlide" Target="../notesSlides/notesSlide16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9.png"/><Relationship Id="rId2" Type="http://schemas.openxmlformats.org/officeDocument/2006/relationships/notesSlide" Target="../notesSlides/notesSlide16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9.png"/><Relationship Id="rId2" Type="http://schemas.openxmlformats.org/officeDocument/2006/relationships/notesSlide" Target="../notesSlides/notesSlide16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9.png"/><Relationship Id="rId2" Type="http://schemas.openxmlformats.org/officeDocument/2006/relationships/notesSlide" Target="../notesSlides/notesSlide16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0.png"/><Relationship Id="rId7" Type="http://schemas.openxmlformats.org/officeDocument/2006/relationships/hyperlink" Target="https://meta.stackexchange.com/questions/325416/why-isnt-providing-feedback-mandatory-on-downvotes-and-why-are-ideas-suggestin" TargetMode="External"/><Relationship Id="rId2" Type="http://schemas.openxmlformats.org/officeDocument/2006/relationships/notesSlide" Target="../notesSlides/notesSlide170.xml"/><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hyperlink" Target="https://blog.stackoverflow.com/2011/06/optimizing-for-pearls-not-sand/" TargetMode="External"/><Relationship Id="rId4" Type="http://schemas.openxmlformats.org/officeDocument/2006/relationships/image" Target="../media/image4.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stackexchange.com/questions/342779/what-about-the-community-is-toxic-to-new-users" TargetMode="External"/><Relationship Id="rId2" Type="http://schemas.openxmlformats.org/officeDocument/2006/relationships/notesSlide" Target="../notesSlides/notesSlide171.xml"/><Relationship Id="rId1" Type="http://schemas.openxmlformats.org/officeDocument/2006/relationships/slideLayout" Target="../slideLayouts/slideLayout13.xml"/><Relationship Id="rId6" Type="http://schemas.openxmlformats.org/officeDocument/2006/relationships/hyperlink" Target="https://stackoverflow.blog/2020/01/22/the-loop-2-understanding-site-satisfaction-summer-2019/" TargetMode="External"/><Relationship Id="rId5" Type="http://schemas.openxmlformats.org/officeDocument/2006/relationships/image" Target="../media/image182.png"/><Relationship Id="rId4" Type="http://schemas.openxmlformats.org/officeDocument/2006/relationships/image" Target="../media/image15.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3.png"/><Relationship Id="rId2" Type="http://schemas.openxmlformats.org/officeDocument/2006/relationships/notesSlide" Target="../notesSlides/notesSlide172.xml"/><Relationship Id="rId1" Type="http://schemas.openxmlformats.org/officeDocument/2006/relationships/slideLayout" Target="../slideLayouts/slideLayout13.xml"/><Relationship Id="rId6" Type="http://schemas.openxmlformats.org/officeDocument/2006/relationships/hyperlink" Target="https://meta.stackexchange.com/questions/342779/what-about-the-community-is-toxic-to-new-users" TargetMode="External"/><Relationship Id="rId5" Type="http://schemas.openxmlformats.org/officeDocument/2006/relationships/hyperlink" Target="https://stackoverflow.blog/2020/01/22/the-loop-2-understanding-site-satisfaction-summer-2019/" TargetMode="External"/><Relationship Id="rId4" Type="http://schemas.openxmlformats.org/officeDocument/2006/relationships/image" Target="../media/image15.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4.jpeg"/><Relationship Id="rId2" Type="http://schemas.openxmlformats.org/officeDocument/2006/relationships/notesSlide" Target="../notesSlides/notesSlide173.xml"/><Relationship Id="rId1" Type="http://schemas.openxmlformats.org/officeDocument/2006/relationships/slideLayout" Target="../slideLayouts/slideLayout13.xml"/><Relationship Id="rId6" Type="http://schemas.openxmlformats.org/officeDocument/2006/relationships/hyperlink" Target="https://meta.stackexchange.com/questions/342779/what-about-the-community-is-toxic-to-new-users" TargetMode="External"/><Relationship Id="rId5" Type="http://schemas.openxmlformats.org/officeDocument/2006/relationships/hyperlink" Target="https://stackoverflow.blog/2020/01/22/the-loop-2-understanding-site-satisfaction-summer-2019/" TargetMode="External"/><Relationship Id="rId4" Type="http://schemas.openxmlformats.org/officeDocument/2006/relationships/image" Target="../media/image15.png"/></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3.xml"/><Relationship Id="rId6" Type="http://schemas.openxmlformats.org/officeDocument/2006/relationships/image" Target="../media/image169.png"/><Relationship Id="rId5" Type="http://schemas.openxmlformats.org/officeDocument/2006/relationships/image" Target="../media/image15.png"/><Relationship Id="rId4" Type="http://schemas.openxmlformats.org/officeDocument/2006/relationships/hyperlink" Target="https://meta.stackoverflow.com/questions/365805/what-is-the-time-limit-to-undo-upvotes-downvotes-on-posts"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75.xml"/><Relationship Id="rId1" Type="http://schemas.openxmlformats.org/officeDocument/2006/relationships/slideLayout" Target="../slideLayouts/slideLayout13.xml"/><Relationship Id="rId6" Type="http://schemas.openxmlformats.org/officeDocument/2006/relationships/hyperlink" Target="https://stackoverflow.com/help/privileges/flag-posts" TargetMode="External"/><Relationship Id="rId5" Type="http://schemas.openxmlformats.org/officeDocument/2006/relationships/image" Target="../media/image185.png"/><Relationship Id="rId4" Type="http://schemas.openxmlformats.org/officeDocument/2006/relationships/hyperlink" Target="https://stackoverflow.com/help/privileges/vote-down"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stackoverflow.com/help/privileges/flag-posts" TargetMode="External"/><Relationship Id="rId2" Type="http://schemas.openxmlformats.org/officeDocument/2006/relationships/notesSlide" Target="../notesSlides/notesSlide176.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image" Target="../media/image187.png"/><Relationship Id="rId4" Type="http://schemas.openxmlformats.org/officeDocument/2006/relationships/image" Target="../media/image186.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flag-posts" TargetMode="External"/><Relationship Id="rId4" Type="http://schemas.openxmlformats.org/officeDocument/2006/relationships/image" Target="../media/image185.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78.xml"/><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hyperlink" Target="https://stackoverflow.com/help/privileges/comment"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1.png"/><Relationship Id="rId2" Type="http://schemas.openxmlformats.org/officeDocument/2006/relationships/notesSlide" Target="../notesSlides/notesSlide17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0.png"/><Relationship Id="rId4" Type="http://schemas.openxmlformats.org/officeDocument/2006/relationships/hyperlink" Target="https://stackoverflow.com/help/privileges/com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1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80.xml"/><Relationship Id="rId1" Type="http://schemas.openxmlformats.org/officeDocument/2006/relationships/slideLayout" Target="../slideLayouts/slideLayout1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hyperlink" Target="https://stackoverflow.com/help/privileges/comment"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3.png"/><Relationship Id="rId4" Type="http://schemas.openxmlformats.org/officeDocument/2006/relationships/hyperlink" Target="https://stackoverflow.com/help/privileges/comment"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82.xml"/><Relationship Id="rId1" Type="http://schemas.openxmlformats.org/officeDocument/2006/relationships/slideLayout" Target="../slideLayouts/slideLayout13.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hyperlink" Target="https://stackoverflow.com/help/privileges/comment"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overflow.com/" TargetMode="External"/><Relationship Id="rId4" Type="http://schemas.openxmlformats.org/officeDocument/2006/relationships/hyperlink" Target="https://chat.stackoverflow.com/"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5.png"/><Relationship Id="rId4" Type="http://schemas.openxmlformats.org/officeDocument/2006/relationships/hyperlink" Target="https://stackoverflow.com/help/privileges/comment"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s://meta.stackexchange.com/questions/43019/how-do-comment-replies-work" TargetMode="External"/><Relationship Id="rId3" Type="http://schemas.openxmlformats.org/officeDocument/2006/relationships/image" Target="../media/image4.png"/><Relationship Id="rId7" Type="http://schemas.openxmlformats.org/officeDocument/2006/relationships/image" Target="../media/image198.png"/><Relationship Id="rId2" Type="http://schemas.openxmlformats.org/officeDocument/2006/relationships/notesSlide" Target="../notesSlides/notesSlide185.xml"/><Relationship Id="rId1" Type="http://schemas.openxmlformats.org/officeDocument/2006/relationships/slideLayout" Target="../slideLayouts/slideLayout1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hyperlink" Target="https://stackoverflow.com/help/privileges/comment" TargetMode="External"/><Relationship Id="rId9" Type="http://schemas.openxmlformats.org/officeDocument/2006/relationships/image" Target="../media/image15.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flag-posts" TargetMode="External"/><Relationship Id="rId4" Type="http://schemas.openxmlformats.org/officeDocument/2006/relationships/image" Target="../media/image185.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9.png"/><Relationship Id="rId2" Type="http://schemas.openxmlformats.org/officeDocument/2006/relationships/notesSlide" Target="../notesSlides/notesSlide187.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tab=newest&amp;q=duplicate%3ayes" TargetMode="External"/><Relationship Id="rId4" Type="http://schemas.openxmlformats.org/officeDocument/2006/relationships/image" Target="../media/image4.png"/></Relationships>
</file>

<file path=ppt/slides/_rels/slide18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q=duplicate%3Ayes+score%3A..-1"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15.png"/></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q=duplicate%3Ayes+score%3A..-1" TargetMode="External"/><Relationship Id="rId4" Type="http://schemas.openxmlformats.org/officeDocument/2006/relationships/image" Target="../media/image4.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4.png"/><Relationship Id="rId2" Type="http://schemas.openxmlformats.org/officeDocument/2006/relationships/notesSlide" Target="../notesSlides/notesSlide191.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19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www.quora.com/How-much-better-is-Java-than-C" TargetMode="External"/><Relationship Id="rId2" Type="http://schemas.openxmlformats.org/officeDocument/2006/relationships/notesSlide" Target="../notesSlides/notesSlide192.xml"/><Relationship Id="rId1" Type="http://schemas.openxmlformats.org/officeDocument/2006/relationships/slideLayout" Target="../slideLayouts/slideLayout13.xml"/><Relationship Id="rId6" Type="http://schemas.openxmlformats.org/officeDocument/2006/relationships/hyperlink" Target="https://www.reddit.com/r/java/comments/ippugt/why_should_i_use_java_over_c/" TargetMode="External"/><Relationship Id="rId5" Type="http://schemas.openxmlformats.org/officeDocument/2006/relationships/image" Target="../media/image204.png"/><Relationship Id="rId4" Type="http://schemas.openxmlformats.org/officeDocument/2006/relationships/image" Target="../media/image203.pn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06.png"/><Relationship Id="rId4" Type="http://schemas.openxmlformats.org/officeDocument/2006/relationships/image" Target="../media/image205.png"/></Relationships>
</file>

<file path=ppt/slides/_rels/slide19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www.redditinc.com/" TargetMode="External"/><Relationship Id="rId2" Type="http://schemas.openxmlformats.org/officeDocument/2006/relationships/notesSlide" Target="../notesSlides/notesSlide194.xml"/><Relationship Id="rId1" Type="http://schemas.openxmlformats.org/officeDocument/2006/relationships/slideLayout" Target="../slideLayouts/slideLayout13.xml"/><Relationship Id="rId6" Type="http://schemas.openxmlformats.org/officeDocument/2006/relationships/image" Target="../media/image208.png"/><Relationship Id="rId5" Type="http://schemas.openxmlformats.org/officeDocument/2006/relationships/hyperlink" Target="https://frontpagemetrics.com/history/month" TargetMode="External"/><Relationship Id="rId4" Type="http://schemas.openxmlformats.org/officeDocument/2006/relationships/image" Target="../media/image207.png"/></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95.xml"/><Relationship Id="rId1" Type="http://schemas.openxmlformats.org/officeDocument/2006/relationships/slideLayout" Target="../slideLayouts/slideLayout13.xml"/><Relationship Id="rId6" Type="http://schemas.openxmlformats.org/officeDocument/2006/relationships/hyperlink" Target="https://www.reddit.com/r/resumes" TargetMode="External"/><Relationship Id="rId5" Type="http://schemas.openxmlformats.org/officeDocument/2006/relationships/image" Target="../media/image210.png"/><Relationship Id="rId4" Type="http://schemas.openxmlformats.org/officeDocument/2006/relationships/image" Target="../media/image209.png"/></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96.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97.xml"/><Relationship Id="rId1" Type="http://schemas.openxmlformats.org/officeDocument/2006/relationships/slideLayout" Target="../slideLayouts/slideLayout13.xml"/><Relationship Id="rId6" Type="http://schemas.openxmlformats.org/officeDocument/2006/relationships/hyperlink" Target="https://meta.stackoverflow.com/questions/255745/why-cant-i-ask-customer-service-related-questions-on-stack-overflow"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9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4.png"/><Relationship Id="rId7" Type="http://schemas.openxmlformats.org/officeDocument/2006/relationships/image" Target="../media/image216.png"/><Relationship Id="rId2" Type="http://schemas.openxmlformats.org/officeDocument/2006/relationships/notesSlide" Target="../notesSlides/notesSlide198.xml"/><Relationship Id="rId1" Type="http://schemas.openxmlformats.org/officeDocument/2006/relationships/slideLayout" Target="../slideLayouts/slideLayout13.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15.png"/></Relationships>
</file>

<file path=ppt/slides/_rels/slide19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99.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1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4.png"/></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13.xml"/><Relationship Id="rId5" Type="http://schemas.openxmlformats.org/officeDocument/2006/relationships/image" Target="../media/image220.jpg"/><Relationship Id="rId4" Type="http://schemas.openxmlformats.org/officeDocument/2006/relationships/image" Target="../media/image15.png"/></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13.xml"/><Relationship Id="rId5" Type="http://schemas.openxmlformats.org/officeDocument/2006/relationships/image" Target="../media/image221.jpg"/><Relationship Id="rId4" Type="http://schemas.openxmlformats.org/officeDocument/2006/relationships/image" Target="../media/image15.png"/></Relationships>
</file>

<file path=ppt/slides/_rels/slide20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2.xml"/><Relationship Id="rId1" Type="http://schemas.openxmlformats.org/officeDocument/2006/relationships/slideLayout" Target="../slideLayouts/slideLayout13.xml"/><Relationship Id="rId6" Type="http://schemas.openxmlformats.org/officeDocument/2006/relationships/image" Target="../media/image223.png"/><Relationship Id="rId5" Type="http://schemas.openxmlformats.org/officeDocument/2006/relationships/image" Target="../media/image15.png"/><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8" Type="http://schemas.openxmlformats.org/officeDocument/2006/relationships/hyperlink" Target="https://meta.stackoverflow.com/questions/417476/question-close-reasons-definitions-and-guidance" TargetMode="External"/><Relationship Id="rId3" Type="http://schemas.openxmlformats.org/officeDocument/2006/relationships/image" Target="../media/image4.png"/><Relationship Id="rId7" Type="http://schemas.openxmlformats.org/officeDocument/2006/relationships/hyperlink" Target="https://stackoverflow.com/help/closed-questions" TargetMode="External"/><Relationship Id="rId2" Type="http://schemas.openxmlformats.org/officeDocument/2006/relationships/notesSlide" Target="../notesSlides/notesSlide203.xml"/><Relationship Id="rId1" Type="http://schemas.openxmlformats.org/officeDocument/2006/relationships/slideLayout" Target="../slideLayouts/slideLayout13.xml"/><Relationship Id="rId6" Type="http://schemas.openxmlformats.org/officeDocument/2006/relationships/hyperlink" Target="https://stackoverflow.com/help/on-topic" TargetMode="External"/><Relationship Id="rId5" Type="http://schemas.openxmlformats.org/officeDocument/2006/relationships/image" Target="../media/image15.png"/><Relationship Id="rId4" Type="http://schemas.openxmlformats.org/officeDocument/2006/relationships/image" Target="../media/image224.png"/></Relationships>
</file>

<file path=ppt/slides/_rels/slide204.xml.rels><?xml version="1.0" encoding="UTF-8" standalone="yes"?>
<Relationships xmlns="http://schemas.openxmlformats.org/package/2006/relationships"><Relationship Id="rId8" Type="http://schemas.openxmlformats.org/officeDocument/2006/relationships/hyperlink" Target="https://meta.stackoverflow.com/questions/417476/question-close-reasons-definitions-and-guidance" TargetMode="External"/><Relationship Id="rId3" Type="http://schemas.openxmlformats.org/officeDocument/2006/relationships/image" Target="../media/image225.png"/><Relationship Id="rId7" Type="http://schemas.openxmlformats.org/officeDocument/2006/relationships/hyperlink" Target="https://stackoverflow.com/help/closed-questions" TargetMode="External"/><Relationship Id="rId2" Type="http://schemas.openxmlformats.org/officeDocument/2006/relationships/notesSlide" Target="../notesSlides/notesSlide204.xml"/><Relationship Id="rId1" Type="http://schemas.openxmlformats.org/officeDocument/2006/relationships/slideLayout" Target="../slideLayouts/slideLayout13.xml"/><Relationship Id="rId6" Type="http://schemas.openxmlformats.org/officeDocument/2006/relationships/hyperlink" Target="https://stackoverflow.com/help/on-topic" TargetMode="External"/><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5.png"/></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stackoverflow.com/questions/417476/question-close-reasons-definitions-and-guidance" TargetMode="External"/><Relationship Id="rId2" Type="http://schemas.openxmlformats.org/officeDocument/2006/relationships/notesSlide" Target="../notesSlides/notesSlide205.xml"/><Relationship Id="rId1" Type="http://schemas.openxmlformats.org/officeDocument/2006/relationships/slideLayout" Target="../slideLayouts/slideLayout13.xml"/><Relationship Id="rId6" Type="http://schemas.openxmlformats.org/officeDocument/2006/relationships/hyperlink" Target="https://stackoverflow.com/help/closed-questions" TargetMode="External"/><Relationship Id="rId5" Type="http://schemas.openxmlformats.org/officeDocument/2006/relationships/hyperlink" Target="https://stackoverflow.com/help/on-topic" TargetMode="External"/><Relationship Id="rId4" Type="http://schemas.openxmlformats.org/officeDocument/2006/relationships/image" Target="../media/image226.png"/></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28.png"/><Relationship Id="rId4" Type="http://schemas.openxmlformats.org/officeDocument/2006/relationships/image" Target="../media/image227.png"/></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13.xml"/><Relationship Id="rId6" Type="http://schemas.openxmlformats.org/officeDocument/2006/relationships/image" Target="../media/image229.png"/><Relationship Id="rId5" Type="http://schemas.openxmlformats.org/officeDocument/2006/relationships/hyperlink" Target="https://opensource.stackexchange.com/" TargetMode="External"/><Relationship Id="rId4" Type="http://schemas.openxmlformats.org/officeDocument/2006/relationships/hyperlink" Target="https://law.stackexchange.com/"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13.xml"/><Relationship Id="rId5" Type="http://schemas.openxmlformats.org/officeDocument/2006/relationships/image" Target="../media/image230.png"/><Relationship Id="rId4" Type="http://schemas.openxmlformats.org/officeDocument/2006/relationships/hyperlink" Target="https://meta.stackoverflow.com/questions/255745/why-cant-i-ask-customer-service-related-questions-on-stack-overflow"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31.png"/><Relationship Id="rId4" Type="http://schemas.openxmlformats.org/officeDocument/2006/relationships/hyperlink" Target="https://meta.stackoverflow.com/questions/255745/why-cant-i-ask-customer-service-related-questions-on-stack-overflo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32.png"/><Relationship Id="rId4" Type="http://schemas.openxmlformats.org/officeDocument/2006/relationships/hyperlink" Target="https://meta.stackoverflow.com/questions/255745/why-cant-i-ask-customer-service-related-questions-on-stack-overflow"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3.png"/><Relationship Id="rId2" Type="http://schemas.openxmlformats.org/officeDocument/2006/relationships/notesSlide" Target="../notesSlides/notesSlide211.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12.xml"/><Relationship Id="rId1" Type="http://schemas.openxmlformats.org/officeDocument/2006/relationships/slideLayout" Target="../slideLayouts/slideLayout13.xml"/><Relationship Id="rId5" Type="http://schemas.openxmlformats.org/officeDocument/2006/relationships/image" Target="../media/image235.png"/><Relationship Id="rId4" Type="http://schemas.openxmlformats.org/officeDocument/2006/relationships/image" Target="../media/image4.png"/></Relationships>
</file>

<file path=ppt/slides/_rels/slide2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6.png"/><Relationship Id="rId7" Type="http://schemas.openxmlformats.org/officeDocument/2006/relationships/image" Target="../media/image238.png"/><Relationship Id="rId2" Type="http://schemas.openxmlformats.org/officeDocument/2006/relationships/notesSlide" Target="../notesSlides/notesSlide213.xml"/><Relationship Id="rId1" Type="http://schemas.openxmlformats.org/officeDocument/2006/relationships/slideLayout" Target="../slideLayouts/slideLayout13.xml"/><Relationship Id="rId6" Type="http://schemas.openxmlformats.org/officeDocument/2006/relationships/image" Target="../media/image237.png"/><Relationship Id="rId5" Type="http://schemas.openxmlformats.org/officeDocument/2006/relationships/hyperlink" Target="https://stackoverflow.com/help/closed-questions" TargetMode="External"/><Relationship Id="rId4" Type="http://schemas.openxmlformats.org/officeDocument/2006/relationships/image" Target="../media/image4.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4.xml"/><Relationship Id="rId1" Type="http://schemas.openxmlformats.org/officeDocument/2006/relationships/slideLayout" Target="../slideLayouts/slideLayout13.xml"/><Relationship Id="rId6" Type="http://schemas.openxmlformats.org/officeDocument/2006/relationships/hyperlink" Target="https://meta.stackoverflow.com/questions/262345/is-it-ok-to-ask-your-friends-to-upvote-your-posts" TargetMode="External"/><Relationship Id="rId5" Type="http://schemas.openxmlformats.org/officeDocument/2006/relationships/image" Target="../media/image239.png"/><Relationship Id="rId4" Type="http://schemas.openxmlformats.org/officeDocument/2006/relationships/hyperlink" Target="https://meta.stackexchange.com/questions/35593/whats-the-policy-about-having-multiple-user-accounts"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13.xml"/><Relationship Id="rId4" Type="http://schemas.openxmlformats.org/officeDocument/2006/relationships/hyperlink" Target="https://stackoverflow.com/help/closed-questions"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stackoverflow.com/help/deleted-questions" TargetMode="External"/><Relationship Id="rId2" Type="http://schemas.openxmlformats.org/officeDocument/2006/relationships/notesSlide" Target="../notesSlides/notesSlide216.xml"/><Relationship Id="rId1" Type="http://schemas.openxmlformats.org/officeDocument/2006/relationships/slideLayout" Target="../slideLayouts/slideLayout13.xml"/><Relationship Id="rId5" Type="http://schemas.openxmlformats.org/officeDocument/2006/relationships/image" Target="../media/image240.png"/><Relationship Id="rId4" Type="http://schemas.openxmlformats.org/officeDocument/2006/relationships/image" Target="../media/image4.png"/></Relationships>
</file>

<file path=ppt/slides/_rels/slide217.xml.rels><?xml version="1.0" encoding="UTF-8" standalone="yes"?>
<Relationships xmlns="http://schemas.openxmlformats.org/package/2006/relationships"><Relationship Id="rId3" Type="http://schemas.openxmlformats.org/officeDocument/2006/relationships/hyperlink" Target="https://stackoverflow.com/help/deleted-questions" TargetMode="External"/><Relationship Id="rId7" Type="http://schemas.openxmlformats.org/officeDocument/2006/relationships/image" Target="../media/image15.png"/><Relationship Id="rId2" Type="http://schemas.openxmlformats.org/officeDocument/2006/relationships/notesSlide" Target="../notesSlides/notesSlide217.xml"/><Relationship Id="rId1" Type="http://schemas.openxmlformats.org/officeDocument/2006/relationships/slideLayout" Target="../slideLayouts/slideLayout13.xml"/><Relationship Id="rId6" Type="http://schemas.openxmlformats.org/officeDocument/2006/relationships/image" Target="../media/image241.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21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18.xml"/><Relationship Id="rId1" Type="http://schemas.openxmlformats.org/officeDocument/2006/relationships/slideLayout" Target="../slideLayouts/slideLayout13.xml"/><Relationship Id="rId6" Type="http://schemas.openxmlformats.org/officeDocument/2006/relationships/hyperlink" Target="https://stackoverflow.com/help/privileges/close-questions" TargetMode="External"/><Relationship Id="rId5" Type="http://schemas.openxmlformats.org/officeDocument/2006/relationships/hyperlink" Target="https://stackoverflow.com/help/privileges/vote-down" TargetMode="External"/><Relationship Id="rId4" Type="http://schemas.openxmlformats.org/officeDocument/2006/relationships/image" Target="../media/image4.png"/></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4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15.png"/><Relationship Id="rId2" Type="http://schemas.openxmlformats.org/officeDocument/2006/relationships/notesSlide" Target="../notesSlides/notesSlide220.xml"/><Relationship Id="rId1" Type="http://schemas.openxmlformats.org/officeDocument/2006/relationships/slideLayout" Target="../slideLayouts/slideLayout13.xml"/><Relationship Id="rId6" Type="http://schemas.openxmlformats.org/officeDocument/2006/relationships/hyperlink" Target="https://stackoverflow.com/help/behavior" TargetMode="External"/><Relationship Id="rId5" Type="http://schemas.openxmlformats.org/officeDocument/2006/relationships/image" Target="../media/image4.png"/><Relationship Id="rId4" Type="http://schemas.openxmlformats.org/officeDocument/2006/relationships/hyperlink" Target="https://stackoverflow.com/conduct"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2" Type="http://schemas.openxmlformats.org/officeDocument/2006/relationships/notesSlide" Target="../notesSlides/notesSlide2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22.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15.png"/><Relationship Id="rId2" Type="http://schemas.openxmlformats.org/officeDocument/2006/relationships/notesSlide" Target="../notesSlides/notesSlide22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flagging" TargetMode="External"/><Relationship Id="rId4" Type="http://schemas.openxmlformats.org/officeDocument/2006/relationships/hyperlink" Target="https://stackoverflow.com/conduct"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7" Type="http://schemas.openxmlformats.org/officeDocument/2006/relationships/image" Target="../media/image15.png"/><Relationship Id="rId2" Type="http://schemas.openxmlformats.org/officeDocument/2006/relationships/notesSlide" Target="../notesSlides/notesSlide223.xml"/><Relationship Id="rId1" Type="http://schemas.openxmlformats.org/officeDocument/2006/relationships/slideLayout" Target="../slideLayouts/slideLayout13.xml"/><Relationship Id="rId6" Type="http://schemas.openxmlformats.org/officeDocument/2006/relationships/image" Target="../media/image246.png"/><Relationship Id="rId5" Type="http://schemas.openxmlformats.org/officeDocument/2006/relationships/image" Target="../media/image4.png"/><Relationship Id="rId4" Type="http://schemas.openxmlformats.org/officeDocument/2006/relationships/hyperlink" Target="https://stackoverflow.com/help/flagging"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7" Type="http://schemas.openxmlformats.org/officeDocument/2006/relationships/image" Target="../media/image15.png"/><Relationship Id="rId2" Type="http://schemas.openxmlformats.org/officeDocument/2006/relationships/notesSlide" Target="../notesSlides/notesSlide22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flagging" TargetMode="External"/><Relationship Id="rId4" Type="http://schemas.openxmlformats.org/officeDocument/2006/relationships/image" Target="../media/image247.png"/></Relationships>
</file>

<file path=ppt/slides/_rels/slide225.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2" Type="http://schemas.openxmlformats.org/officeDocument/2006/relationships/notesSlide" Target="../notesSlides/notesSlide22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48.png"/></Relationships>
</file>

<file path=ppt/slides/_rels/slide22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2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help/reopen-questions"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7.xml"/><Relationship Id="rId1" Type="http://schemas.openxmlformats.org/officeDocument/2006/relationships/slideLayout" Target="../slideLayouts/slideLayout13.xml"/><Relationship Id="rId4" Type="http://schemas.openxmlformats.org/officeDocument/2006/relationships/image" Target="../media/image250.png"/></Relationships>
</file>

<file path=ppt/slides/_rels/slide22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2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reopen-questions" TargetMode="External"/><Relationship Id="rId4" Type="http://schemas.openxmlformats.org/officeDocument/2006/relationships/image" Target="../media/image252.png"/></Relationships>
</file>

<file path=ppt/slides/_rels/slide229.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7" Type="http://schemas.openxmlformats.org/officeDocument/2006/relationships/image" Target="../media/image15.png"/><Relationship Id="rId2" Type="http://schemas.openxmlformats.org/officeDocument/2006/relationships/notesSlide" Target="../notesSlides/notesSlide229.xml"/><Relationship Id="rId1" Type="http://schemas.openxmlformats.org/officeDocument/2006/relationships/slideLayout" Target="../slideLayouts/slideLayout1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7" Type="http://schemas.openxmlformats.org/officeDocument/2006/relationships/image" Target="../media/image15.png"/><Relationship Id="rId2" Type="http://schemas.openxmlformats.org/officeDocument/2006/relationships/notesSlide" Target="../notesSlides/notesSlide230.xml"/><Relationship Id="rId1" Type="http://schemas.openxmlformats.org/officeDocument/2006/relationships/slideLayout" Target="../slideLayouts/slideLayout1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4.png"/></Relationships>
</file>

<file path=ppt/slides/_rels/slide231.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2" Type="http://schemas.openxmlformats.org/officeDocument/2006/relationships/notesSlide" Target="../notesSlides/notesSlide23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55.png"/></Relationships>
</file>

<file path=ppt/slides/_rels/slide232.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15.png"/><Relationship Id="rId2" Type="http://schemas.openxmlformats.org/officeDocument/2006/relationships/notesSlide" Target="../notesSlides/notesSlide232.xml"/><Relationship Id="rId1" Type="http://schemas.openxmlformats.org/officeDocument/2006/relationships/slideLayout" Target="../slideLayouts/slideLayout13.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4.png"/></Relationships>
</file>

<file path=ppt/slides/_rels/slide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59.png"/></Relationships>
</file>

<file path=ppt/slides/_rels/slide234.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15.png"/><Relationship Id="rId2" Type="http://schemas.openxmlformats.org/officeDocument/2006/relationships/notesSlide" Target="../notesSlides/notesSlide234.xml"/><Relationship Id="rId1" Type="http://schemas.openxmlformats.org/officeDocument/2006/relationships/slideLayout" Target="../slideLayouts/slideLayout13.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4.png"/></Relationships>
</file>

<file path=ppt/slides/_rels/slide2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266.png"/><Relationship Id="rId2" Type="http://schemas.openxmlformats.org/officeDocument/2006/relationships/notesSlide" Target="../notesSlides/notesSlide235.xml"/><Relationship Id="rId1" Type="http://schemas.openxmlformats.org/officeDocument/2006/relationships/slideLayout" Target="../slideLayouts/slideLayout13.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236.xml.rels><?xml version="1.0" encoding="UTF-8" standalone="yes"?>
<Relationships xmlns="http://schemas.openxmlformats.org/package/2006/relationships"><Relationship Id="rId8" Type="http://schemas.openxmlformats.org/officeDocument/2006/relationships/hyperlink" Target="https://meta.stackexchange.com/questions/82271/how-to-move-up-bump-questions-on-stack-exchange-sites" TargetMode="External"/><Relationship Id="rId3" Type="http://schemas.openxmlformats.org/officeDocument/2006/relationships/image" Target="../media/image4.png"/><Relationship Id="rId7" Type="http://schemas.openxmlformats.org/officeDocument/2006/relationships/image" Target="../media/image268.png"/><Relationship Id="rId2" Type="http://schemas.openxmlformats.org/officeDocument/2006/relationships/notesSlide" Target="../notesSlides/notesSlide236.xml"/><Relationship Id="rId1" Type="http://schemas.openxmlformats.org/officeDocument/2006/relationships/slideLayout" Target="../slideLayouts/slideLayout13.xml"/><Relationship Id="rId6" Type="http://schemas.openxmlformats.org/officeDocument/2006/relationships/image" Target="../media/image267.png"/><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7.xml"/><Relationship Id="rId1" Type="http://schemas.openxmlformats.org/officeDocument/2006/relationships/slideLayout" Target="../slideLayouts/slideLayout13.xml"/><Relationship Id="rId6" Type="http://schemas.openxmlformats.org/officeDocument/2006/relationships/hyperlink" Target="https://meta.stackexchange.com/questions/82271/how-to-move-up-bump-questions-on-stack-exchange-sites" TargetMode="External"/><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9.png"/><Relationship Id="rId2" Type="http://schemas.openxmlformats.org/officeDocument/2006/relationships/notesSlide" Target="../notesSlides/notesSlide238.xml"/><Relationship Id="rId1" Type="http://schemas.openxmlformats.org/officeDocument/2006/relationships/slideLayout" Target="../slideLayouts/slideLayout13.xml"/><Relationship Id="rId6" Type="http://schemas.openxmlformats.org/officeDocument/2006/relationships/hyperlink" Target="https://meta.stackexchange.com/questions/82271/how-to-move-up-bump-questions-on-stack-exchange-sites" TargetMode="External"/><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stackexchange.com/questions/48578/what-can-cause-a-question-to-be-bumped" TargetMode="External"/><Relationship Id="rId2" Type="http://schemas.openxmlformats.org/officeDocument/2006/relationships/notesSlide" Target="../notesSlides/notesSlide23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0.png"/><Relationship Id="rId4" Type="http://schemas.openxmlformats.org/officeDocument/2006/relationships/hyperlink" Target="https://meta.stackexchange.com/tags/grace-period/inf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8.png"/></Relationships>
</file>

<file path=ppt/slides/_rels/slide2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40.xml"/><Relationship Id="rId1" Type="http://schemas.openxmlformats.org/officeDocument/2006/relationships/slideLayout" Target="../slideLayouts/slideLayout13.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hyperlink" Target="https://stackoverflow.blog/2010/01/16/new-improved-comments-with-reply"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1.xml"/><Relationship Id="rId1" Type="http://schemas.openxmlformats.org/officeDocument/2006/relationships/slideLayout" Target="../slideLayouts/slideLayout13.xml"/><Relationship Id="rId5" Type="http://schemas.openxmlformats.org/officeDocument/2006/relationships/hyperlink" Target="https://stackoverflow.com/help/duplicates" TargetMode="External"/><Relationship Id="rId4" Type="http://schemas.openxmlformats.org/officeDocument/2006/relationships/image" Target="../media/image273.png"/></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4.png"/><Relationship Id="rId4" Type="http://schemas.openxmlformats.org/officeDocument/2006/relationships/hyperlink" Target="https://stackoverflow.com/help/duplicates"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43.xml"/><Relationship Id="rId1" Type="http://schemas.openxmlformats.org/officeDocument/2006/relationships/slideLayout" Target="../slideLayouts/slideLayout13.xml"/><Relationship Id="rId6" Type="http://schemas.openxmlformats.org/officeDocument/2006/relationships/image" Target="../media/image273.png"/><Relationship Id="rId5" Type="http://schemas.openxmlformats.org/officeDocument/2006/relationships/image" Target="../media/image275.png"/><Relationship Id="rId4" Type="http://schemas.openxmlformats.org/officeDocument/2006/relationships/hyperlink" Target="https://stackoverflow.com/help/duplicates"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duplicates" TargetMode="External"/><Relationship Id="rId4" Type="http://schemas.openxmlformats.org/officeDocument/2006/relationships/image" Target="../media/image273.png"/></Relationships>
</file>

<file path=ppt/slides/_rels/slide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6.png"/><Relationship Id="rId4" Type="http://schemas.openxmlformats.org/officeDocument/2006/relationships/hyperlink" Target="https://stackoverflow.com/help/duplicates"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15.png"/><Relationship Id="rId2" Type="http://schemas.openxmlformats.org/officeDocument/2006/relationships/notesSlide" Target="../notesSlides/notesSlide24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users/deleted-questions/current" TargetMode="External"/><Relationship Id="rId4" Type="http://schemas.openxmlformats.org/officeDocument/2006/relationships/image" Target="../media/image278.png"/></Relationships>
</file>

<file path=ppt/slides/_rels/slide247.xml.rels><?xml version="1.0" encoding="UTF-8" standalone="yes"?>
<Relationships xmlns="http://schemas.openxmlformats.org/package/2006/relationships"><Relationship Id="rId3" Type="http://schemas.openxmlformats.org/officeDocument/2006/relationships/hyperlink" Target="https://stackoverflow.com/users/deleted-questions/current" TargetMode="External"/><Relationship Id="rId7" Type="http://schemas.openxmlformats.org/officeDocument/2006/relationships/image" Target="../media/image15.png"/><Relationship Id="rId2" Type="http://schemas.openxmlformats.org/officeDocument/2006/relationships/notesSlide" Target="../notesSlides/notesSlide247.xml"/><Relationship Id="rId1" Type="http://schemas.openxmlformats.org/officeDocument/2006/relationships/slideLayout" Target="../slideLayouts/slideLayout13.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4.png"/></Relationships>
</file>

<file path=ppt/slides/_rels/slide24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4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users/deleted-questions/current"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4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users/12666332/seyyedkhandon?tab=reput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9.png"/></Relationships>
</file>

<file path=ppt/slides/_rels/slide2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0.xml"/><Relationship Id="rId1" Type="http://schemas.openxmlformats.org/officeDocument/2006/relationships/slideLayout" Target="../slideLayouts/slideLayout13.xml"/><Relationship Id="rId5" Type="http://schemas.openxmlformats.org/officeDocument/2006/relationships/image" Target="../media/image283.png"/><Relationship Id="rId4" Type="http://schemas.openxmlformats.org/officeDocument/2006/relationships/hyperlink" Target="https://meta.stackoverflow.com/questions/373190/what-is-the-proper-way-to-update-an-answer-when-it-is-no-longer-valid" TargetMode="External"/></Relationships>
</file>

<file path=ppt/slides/_rels/slide2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4.png"/><Relationship Id="rId7" Type="http://schemas.openxmlformats.org/officeDocument/2006/relationships/image" Target="../media/image286.png"/><Relationship Id="rId2" Type="http://schemas.openxmlformats.org/officeDocument/2006/relationships/notesSlide" Target="../notesSlides/notesSlide251.xml"/><Relationship Id="rId1" Type="http://schemas.openxmlformats.org/officeDocument/2006/relationships/slideLayout" Target="../slideLayouts/slideLayout13.xml"/><Relationship Id="rId6" Type="http://schemas.openxmlformats.org/officeDocument/2006/relationships/image" Target="../media/image285.png"/><Relationship Id="rId5" Type="http://schemas.openxmlformats.org/officeDocument/2006/relationships/hyperlink" Target="https://meta.stackoverflow.com/questions/373190/what-is-the-proper-way-to-update-an-answer-when-it-is-no-longer-valid" TargetMode="External"/><Relationship Id="rId4" Type="http://schemas.openxmlformats.org/officeDocument/2006/relationships/image" Target="../media/image4.png"/></Relationships>
</file>

<file path=ppt/slides/_rels/slide252.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15.png"/><Relationship Id="rId2" Type="http://schemas.openxmlformats.org/officeDocument/2006/relationships/notesSlide" Target="../notesSlides/notesSlide252.xml"/><Relationship Id="rId1" Type="http://schemas.openxmlformats.org/officeDocument/2006/relationships/slideLayout" Target="../slideLayouts/slideLayout13.xml"/><Relationship Id="rId6" Type="http://schemas.openxmlformats.org/officeDocument/2006/relationships/image" Target="../media/image288.png"/><Relationship Id="rId5" Type="http://schemas.openxmlformats.org/officeDocument/2006/relationships/hyperlink" Target="https://meta.stackoverflow.com/questions/373190/what-is-the-proper-way-to-update-an-answer-when-it-is-no-longer-valid" TargetMode="External"/><Relationship Id="rId4" Type="http://schemas.openxmlformats.org/officeDocument/2006/relationships/image" Target="../media/image4.png"/></Relationships>
</file>

<file path=ppt/slides/_rels/slide2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89.png"/><Relationship Id="rId4" Type="http://schemas.openxmlformats.org/officeDocument/2006/relationships/hyperlink" Target="https://meta.stackoverflow.com/questions/373190/what-is-the-proper-way-to-update-an-answer-when-it-is-no-longer-valid"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91.png"/><Relationship Id="rId4" Type="http://schemas.openxmlformats.org/officeDocument/2006/relationships/image" Target="../media/image290.png"/></Relationships>
</file>

<file path=ppt/slides/_rels/slide25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55.xml"/><Relationship Id="rId1" Type="http://schemas.openxmlformats.org/officeDocument/2006/relationships/slideLayout" Target="../slideLayouts/slideLayout13.xml"/><Relationship Id="rId6" Type="http://schemas.openxmlformats.org/officeDocument/2006/relationships/image" Target="../media/image293.png"/><Relationship Id="rId5" Type="http://schemas.openxmlformats.org/officeDocument/2006/relationships/hyperlink" Target="https://developer.mozilla.org/en-US/docs/Web/CSS/Using_CSS_custom_properties" TargetMode="External"/><Relationship Id="rId4" Type="http://schemas.openxmlformats.org/officeDocument/2006/relationships/image" Target="../media/image4.png"/></Relationships>
</file>

<file path=ppt/slides/_rels/slide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95.png"/><Relationship Id="rId4" Type="http://schemas.openxmlformats.org/officeDocument/2006/relationships/image" Target="../media/image294.png"/></Relationships>
</file>

<file path=ppt/slides/_rels/slide2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97.png"/><Relationship Id="rId4" Type="http://schemas.openxmlformats.org/officeDocument/2006/relationships/image" Target="../media/image296.png"/></Relationships>
</file>

<file path=ppt/slides/_rels/slide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98.png"/></Relationships>
</file>

<file path=ppt/slides/_rels/slide2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99.png"/><Relationship Id="rId4" Type="http://schemas.openxmlformats.org/officeDocument/2006/relationships/image" Target="../media/image29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00.png"/></Relationships>
</file>

<file path=ppt/slides/_rels/slide26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6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62.xml"/><Relationship Id="rId1" Type="http://schemas.openxmlformats.org/officeDocument/2006/relationships/slideLayout" Target="../slideLayouts/slideLayout13.xml"/><Relationship Id="rId5" Type="http://schemas.openxmlformats.org/officeDocument/2006/relationships/hyperlink" Target="https://stackoverflow.com/help/what-to-do-instead-of-deleting-question" TargetMode="External"/><Relationship Id="rId4" Type="http://schemas.openxmlformats.org/officeDocument/2006/relationships/image" Target="../media/image4.png"/></Relationships>
</file>

<file path=ppt/slides/_rels/slide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03.png"/><Relationship Id="rId4" Type="http://schemas.openxmlformats.org/officeDocument/2006/relationships/hyperlink" Target="https://stackoverflow.com/help/what-to-do-instead-of-deleting-question"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04.png"/><Relationship Id="rId4" Type="http://schemas.openxmlformats.org/officeDocument/2006/relationships/hyperlink" Target="https://meta.stackexchange.com/questions/174154/should-i-delete-my-heavily-downvoted-question" TargetMode="External"/></Relationships>
</file>

<file path=ppt/slides/_rels/slide26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what-to-do-instead-of-deleting-question" TargetMode="External"/><Relationship Id="rId4" Type="http://schemas.openxmlformats.org/officeDocument/2006/relationships/image" Target="../media/image4.png"/></Relationships>
</file>

<file path=ppt/slides/_rels/slide266.xml.rels><?xml version="1.0" encoding="UTF-8" standalone="yes"?>
<Relationships xmlns="http://schemas.openxmlformats.org/package/2006/relationships"><Relationship Id="rId3" Type="http://schemas.openxmlformats.org/officeDocument/2006/relationships/hyperlink" Target="https://stackoverflow.com/help/duplicates" TargetMode="External"/><Relationship Id="rId2" Type="http://schemas.openxmlformats.org/officeDocument/2006/relationships/notesSlide" Target="../notesSlides/notesSlide26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help/deleted-questions" TargetMode="External"/></Relationships>
</file>

<file path=ppt/slides/_rels/slide267.xml.rels><?xml version="1.0" encoding="UTF-8" standalone="yes"?>
<Relationships xmlns="http://schemas.openxmlformats.org/package/2006/relationships"><Relationship Id="rId3" Type="http://schemas.openxmlformats.org/officeDocument/2006/relationships/hyperlink" Target="https://stackoverflow.com/help/deleted-questions" TargetMode="External"/><Relationship Id="rId2" Type="http://schemas.openxmlformats.org/officeDocument/2006/relationships/notesSlide" Target="../notesSlides/notesSlide26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6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9.xml.rels><?xml version="1.0" encoding="UTF-8" standalone="yes"?>
<Relationships xmlns="http://schemas.openxmlformats.org/package/2006/relationships"><Relationship Id="rId3" Type="http://schemas.openxmlformats.org/officeDocument/2006/relationships/image" Target="../media/image305.png"/><Relationship Id="rId7" Type="http://schemas.openxmlformats.org/officeDocument/2006/relationships/image" Target="../media/image15.png"/><Relationship Id="rId2" Type="http://schemas.openxmlformats.org/officeDocument/2006/relationships/notesSlide" Target="../notesSlides/notesSlide269.xml"/><Relationship Id="rId1" Type="http://schemas.openxmlformats.org/officeDocument/2006/relationships/slideLayout" Target="../slideLayouts/slideLayout13.xml"/><Relationship Id="rId6" Type="http://schemas.openxmlformats.org/officeDocument/2006/relationships/image" Target="../media/image307.png"/><Relationship Id="rId5" Type="http://schemas.openxmlformats.org/officeDocument/2006/relationships/image" Target="../media/image4.png"/><Relationship Id="rId4" Type="http://schemas.openxmlformats.org/officeDocument/2006/relationships/image" Target="../media/image30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70.xml"/><Relationship Id="rId1" Type="http://schemas.openxmlformats.org/officeDocument/2006/relationships/slideLayout" Target="../slideLayouts/slideLayout13.xml"/><Relationship Id="rId5" Type="http://schemas.openxmlformats.org/officeDocument/2006/relationships/hyperlink" Target="https://stackoverflow.com/search?q=What+is+the+difference+between+test+and+it+in+jest%3F" TargetMode="External"/><Relationship Id="rId4" Type="http://schemas.openxmlformats.org/officeDocument/2006/relationships/image" Target="../media/image4.png"/></Relationships>
</file>

<file path=ppt/slides/_rels/slide27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7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7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7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7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7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12.png"/></Relationships>
</file>

<file path=ppt/slides/_rels/slide274.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7" Type="http://schemas.openxmlformats.org/officeDocument/2006/relationships/image" Target="../media/image4.png"/><Relationship Id="rId2" Type="http://schemas.openxmlformats.org/officeDocument/2006/relationships/notesSlide" Target="../notesSlides/notesSlide274.xml"/><Relationship Id="rId1" Type="http://schemas.openxmlformats.org/officeDocument/2006/relationships/slideLayout" Target="../slideLayouts/slideLayout13.xml"/><Relationship Id="rId6" Type="http://schemas.openxmlformats.org/officeDocument/2006/relationships/image" Target="../media/image314.png"/><Relationship Id="rId5" Type="http://schemas.openxmlformats.org/officeDocument/2006/relationships/hyperlink" Target="https://stackoverflow.com/help/searching" TargetMode="External"/><Relationship Id="rId4" Type="http://schemas.openxmlformats.org/officeDocument/2006/relationships/image" Target="../media/image313.png"/></Relationships>
</file>

<file path=ppt/slides/_rels/slide275.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7" Type="http://schemas.openxmlformats.org/officeDocument/2006/relationships/image" Target="../media/image15.png"/><Relationship Id="rId2" Type="http://schemas.openxmlformats.org/officeDocument/2006/relationships/notesSlide" Target="../notesSlides/notesSlide27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15.png"/><Relationship Id="rId4" Type="http://schemas.openxmlformats.org/officeDocument/2006/relationships/hyperlink" Target="https://stackoverflow.com/help/searching" TargetMode="External"/></Relationships>
</file>

<file path=ppt/slides/_rels/slide27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2.png"/><Relationship Id="rId7" Type="http://schemas.openxmlformats.org/officeDocument/2006/relationships/image" Target="../media/image314.png"/><Relationship Id="rId2" Type="http://schemas.openxmlformats.org/officeDocument/2006/relationships/notesSlide" Target="../notesSlides/notesSlide27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searching" TargetMode="External"/><Relationship Id="rId4" Type="http://schemas.openxmlformats.org/officeDocument/2006/relationships/hyperlink" Target="https://stackoverflow.com/search"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7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16.png"/><Relationship Id="rId4" Type="http://schemas.openxmlformats.org/officeDocument/2006/relationships/hyperlink" Target="https://stackoverflow.com/help/searching" TargetMode="External"/></Relationships>
</file>

<file path=ppt/slides/_rels/slide278.xml.rels><?xml version="1.0" encoding="UTF-8" standalone="yes"?>
<Relationships xmlns="http://schemas.openxmlformats.org/package/2006/relationships"><Relationship Id="rId3" Type="http://schemas.openxmlformats.org/officeDocument/2006/relationships/image" Target="../media/image317.png"/><Relationship Id="rId7" Type="http://schemas.openxmlformats.org/officeDocument/2006/relationships/image" Target="../media/image15.png"/><Relationship Id="rId2" Type="http://schemas.openxmlformats.org/officeDocument/2006/relationships/notesSlide" Target="../notesSlides/notesSlide27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searching" TargetMode="External"/><Relationship Id="rId4" Type="http://schemas.openxmlformats.org/officeDocument/2006/relationships/hyperlink" Target="https://stackoverflow.com/search"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7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18.png"/><Relationship Id="rId4" Type="http://schemas.openxmlformats.org/officeDocument/2006/relationships/hyperlink" Target="https://stackoverflow.com/help/search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exchange.com/sites" TargetMode="External"/><Relationship Id="rId4" Type="http://schemas.openxmlformats.org/officeDocument/2006/relationships/image" Target="../media/image32.png"/></Relationships>
</file>

<file path=ppt/slides/_rels/slide280.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8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19.png"/><Relationship Id="rId4" Type="http://schemas.openxmlformats.org/officeDocument/2006/relationships/hyperlink" Target="https://stackoverflow.com/help/searching"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2" Type="http://schemas.openxmlformats.org/officeDocument/2006/relationships/notesSlide" Target="../notesSlides/notesSlide28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82.xml"/><Relationship Id="rId1" Type="http://schemas.openxmlformats.org/officeDocument/2006/relationships/slideLayout" Target="../slideLayouts/slideLayout13.xml"/><Relationship Id="rId6" Type="http://schemas.openxmlformats.org/officeDocument/2006/relationships/image" Target="../media/image320.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83.xml"/><Relationship Id="rId1" Type="http://schemas.openxmlformats.org/officeDocument/2006/relationships/slideLayout" Target="../slideLayouts/slideLayout13.xml"/><Relationship Id="rId6" Type="http://schemas.openxmlformats.org/officeDocument/2006/relationships/image" Target="../media/image321.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84.xml"/><Relationship Id="rId1" Type="http://schemas.openxmlformats.org/officeDocument/2006/relationships/slideLayout" Target="../slideLayouts/slideLayout13.xml"/><Relationship Id="rId6" Type="http://schemas.openxmlformats.org/officeDocument/2006/relationships/image" Target="../media/image322.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85.xml"/><Relationship Id="rId1" Type="http://schemas.openxmlformats.org/officeDocument/2006/relationships/slideLayout" Target="../slideLayouts/slideLayout13.xml"/><Relationship Id="rId6" Type="http://schemas.openxmlformats.org/officeDocument/2006/relationships/image" Target="../media/image323.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2" Type="http://schemas.openxmlformats.org/officeDocument/2006/relationships/notesSlide" Target="../notesSlides/notesSlide28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8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8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8.xml"/><Relationship Id="rId1" Type="http://schemas.openxmlformats.org/officeDocument/2006/relationships/slideLayout" Target="../slideLayouts/slideLayout13.xml"/><Relationship Id="rId4" Type="http://schemas.openxmlformats.org/officeDocument/2006/relationships/image" Target="../media/image324.png"/></Relationships>
</file>

<file path=ppt/slides/_rels/slide28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8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29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9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92.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93.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27.png"/></Relationships>
</file>

<file path=ppt/slides/_rels/slide294.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5.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28.png"/></Relationships>
</file>

<file path=ppt/slides/_rels/slide296.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29.png"/></Relationships>
</file>

<file path=ppt/slides/_rels/slide297.xml.rels><?xml version="1.0" encoding="UTF-8" standalone="yes"?>
<Relationships xmlns="http://schemas.openxmlformats.org/package/2006/relationships"><Relationship Id="rId8" Type="http://schemas.openxmlformats.org/officeDocument/2006/relationships/hyperlink" Target="https://stackoverflow.com/help/reviews-intro" TargetMode="External"/><Relationship Id="rId3" Type="http://schemas.openxmlformats.org/officeDocument/2006/relationships/image" Target="../media/image330.png"/><Relationship Id="rId7" Type="http://schemas.openxmlformats.org/officeDocument/2006/relationships/image" Target="../media/image331.png"/><Relationship Id="rId2" Type="http://schemas.openxmlformats.org/officeDocument/2006/relationships/notesSlide" Target="../notesSlides/notesSlide29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editing" TargetMode="External"/><Relationship Id="rId4" Type="http://schemas.openxmlformats.org/officeDocument/2006/relationships/hyperlink" Target="https://stackoverflow.com/help/privileges/edit" TargetMode="External"/></Relationships>
</file>

<file path=ppt/slides/_rels/slide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8.xml"/><Relationship Id="rId1" Type="http://schemas.openxmlformats.org/officeDocument/2006/relationships/slideLayout" Target="../slideLayouts/slideLayout13.xml"/><Relationship Id="rId5" Type="http://schemas.openxmlformats.org/officeDocument/2006/relationships/image" Target="../media/image332.png"/><Relationship Id="rId4" Type="http://schemas.openxmlformats.org/officeDocument/2006/relationships/hyperlink" Target="https://meta.stackoverflow.com/questions/271934/how-do-you-roll-back-an-edit"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9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7038/what-is-a-rollback"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4.png"/></Relationships>
</file>

<file path=ppt/slides/_rels/slide300.xml.rels><?xml version="1.0" encoding="UTF-8" standalone="yes"?>
<Relationships xmlns="http://schemas.openxmlformats.org/package/2006/relationships"><Relationship Id="rId3" Type="http://schemas.openxmlformats.org/officeDocument/2006/relationships/image" Target="../media/image334.png"/><Relationship Id="rId7" Type="http://schemas.openxmlformats.org/officeDocument/2006/relationships/image" Target="../media/image15.png"/><Relationship Id="rId2" Type="http://schemas.openxmlformats.org/officeDocument/2006/relationships/notesSlide" Target="../notesSlides/notesSlide300.xml"/><Relationship Id="rId1" Type="http://schemas.openxmlformats.org/officeDocument/2006/relationships/slideLayout" Target="../slideLayouts/slideLayout13.xml"/><Relationship Id="rId6" Type="http://schemas.openxmlformats.org/officeDocument/2006/relationships/hyperlink" Target="https://meta.stackoverflow.com/questions/271934/how-do-you-roll-back-an-edit" TargetMode="External"/><Relationship Id="rId5" Type="http://schemas.openxmlformats.org/officeDocument/2006/relationships/image" Target="../media/image4.png"/><Relationship Id="rId4" Type="http://schemas.openxmlformats.org/officeDocument/2006/relationships/image" Target="../media/image335.png"/></Relationships>
</file>

<file path=ppt/slides/_rels/slide301.xml.rels><?xml version="1.0" encoding="UTF-8" standalone="yes"?>
<Relationships xmlns="http://schemas.openxmlformats.org/package/2006/relationships"><Relationship Id="rId3" Type="http://schemas.openxmlformats.org/officeDocument/2006/relationships/hyperlink" Target="https://stackoverflow.com/help/privileges/edit" TargetMode="External"/><Relationship Id="rId2" Type="http://schemas.openxmlformats.org/officeDocument/2006/relationships/notesSlide" Target="../notesSlides/notesSlide30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36.png"/><Relationship Id="rId4" Type="http://schemas.openxmlformats.org/officeDocument/2006/relationships/image" Target="../media/image4.png"/></Relationships>
</file>

<file path=ppt/slides/_rels/slide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2.xml"/><Relationship Id="rId1" Type="http://schemas.openxmlformats.org/officeDocument/2006/relationships/slideLayout" Target="../slideLayouts/slideLayout13.xml"/><Relationship Id="rId5" Type="http://schemas.openxmlformats.org/officeDocument/2006/relationships/image" Target="../media/image337.png"/><Relationship Id="rId4" Type="http://schemas.openxmlformats.org/officeDocument/2006/relationships/hyperlink" Target="https://archive.org/" TargetMode="External"/></Relationships>
</file>

<file path=ppt/slides/_rels/slide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38.png"/><Relationship Id="rId4" Type="http://schemas.openxmlformats.org/officeDocument/2006/relationships/hyperlink" Target="https://archive.org/" TargetMode="External"/></Relationships>
</file>

<file path=ppt/slides/_rels/slide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39.png"/><Relationship Id="rId4" Type="http://schemas.openxmlformats.org/officeDocument/2006/relationships/hyperlink" Target="https://web.archive.org/web/20130907020315/https:/developer.mozilla.org/en-US/docs/Web/JavaScript"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40.png"/><Relationship Id="rId4" Type="http://schemas.openxmlformats.org/officeDocument/2006/relationships/hyperlink" Target="https://web.archive.org/web/20220829005058/https:/developer.mozilla.org/en-US/docs/Web/JavaScript" TargetMode="External"/></Relationships>
</file>

<file path=ppt/slides/_rels/slide30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meta.stackoverflow.com/questions/284186/link-to-wayback-machine-or-original-site" TargetMode="External"/><Relationship Id="rId2" Type="http://schemas.openxmlformats.org/officeDocument/2006/relationships/notesSlide" Target="../notesSlides/notesSlide306.xml"/><Relationship Id="rId1" Type="http://schemas.openxmlformats.org/officeDocument/2006/relationships/slideLayout" Target="../slideLayouts/slideLayout13.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s>
</file>

<file path=ppt/slides/_rels/slide307.xml.rels><?xml version="1.0" encoding="UTF-8" standalone="yes"?>
<Relationships xmlns="http://schemas.openxmlformats.org/package/2006/relationships"><Relationship Id="rId3" Type="http://schemas.openxmlformats.org/officeDocument/2006/relationships/hyperlink" Target="https://stackoverflow.com/help/privileges/edit" TargetMode="External"/><Relationship Id="rId7" Type="http://schemas.openxmlformats.org/officeDocument/2006/relationships/image" Target="../media/image15.png"/><Relationship Id="rId2" Type="http://schemas.openxmlformats.org/officeDocument/2006/relationships/notesSlide" Target="../notesSlides/notesSlide307.xml"/><Relationship Id="rId1" Type="http://schemas.openxmlformats.org/officeDocument/2006/relationships/slideLayout" Target="../slideLayouts/slideLayout13.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4.png"/></Relationships>
</file>

<file path=ppt/slides/_rels/slide308.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30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0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30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5.png"/></Relationships>
</file>

<file path=ppt/slides/_rels/slide310.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31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1.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31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2.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3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3.xml.rels><?xml version="1.0" encoding="UTF-8" standalone="yes"?>
<Relationships xmlns="http://schemas.openxmlformats.org/package/2006/relationships"><Relationship Id="rId3" Type="http://schemas.openxmlformats.org/officeDocument/2006/relationships/hyperlink" Target="https://stackoverflow.com/help/privileges" TargetMode="External"/><Relationship Id="rId7" Type="http://schemas.openxmlformats.org/officeDocument/2006/relationships/image" Target="../media/image15.png"/><Relationship Id="rId2" Type="http://schemas.openxmlformats.org/officeDocument/2006/relationships/notesSlide" Target="../notesSlides/notesSlide31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47.png"/><Relationship Id="rId4" Type="http://schemas.openxmlformats.org/officeDocument/2006/relationships/hyperlink" Target="https://stackoverflow.com/help/badges"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s://stackoverflow.com/help/privileges" TargetMode="External"/><Relationship Id="rId7" Type="http://schemas.openxmlformats.org/officeDocument/2006/relationships/image" Target="../media/image15.png"/><Relationship Id="rId2" Type="http://schemas.openxmlformats.org/officeDocument/2006/relationships/notesSlide" Target="../notesSlides/notesSlide3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48.png"/><Relationship Id="rId4" Type="http://schemas.openxmlformats.org/officeDocument/2006/relationships/hyperlink" Target="https://stackoverflow.com/help/badges" TargetMode="External"/></Relationships>
</file>

<file path=ppt/slides/_rels/slide31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31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1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31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7.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31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18.xml.rels><?xml version="1.0" encoding="UTF-8" standalone="yes"?>
<Relationships xmlns="http://schemas.openxmlformats.org/package/2006/relationships"><Relationship Id="rId3" Type="http://schemas.openxmlformats.org/officeDocument/2006/relationships/hyperlink" Target="https://meta.stackexchange.com/questions/17204/six-simple-tips-to-get-stack-overflow-reputation-fast" TargetMode="External"/><Relationship Id="rId7" Type="http://schemas.openxmlformats.org/officeDocument/2006/relationships/image" Target="../media/image15.png"/><Relationship Id="rId2" Type="http://schemas.openxmlformats.org/officeDocument/2006/relationships/notesSlide" Target="../notesSlides/notesSlide318.xml"/><Relationship Id="rId1" Type="http://schemas.openxmlformats.org/officeDocument/2006/relationships/slideLayout" Target="../slideLayouts/slideLayout13.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4.png"/></Relationships>
</file>

<file path=ppt/slides/_rels/slide3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21788/how-does-editing-work" TargetMode="External"/><Relationship Id="rId4" Type="http://schemas.openxmlformats.org/officeDocument/2006/relationships/image" Target="../media/image35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png"/></Relationships>
</file>

<file path=ppt/slides/_rels/slide3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20.xml"/><Relationship Id="rId1" Type="http://schemas.openxmlformats.org/officeDocument/2006/relationships/slideLayout" Target="../slideLayouts/slideLayout13.xml"/><Relationship Id="rId6" Type="http://schemas.openxmlformats.org/officeDocument/2006/relationships/hyperlink" Target="https://meta.stackexchange.com/questions/21788/how-does-editing-work" TargetMode="External"/><Relationship Id="rId5" Type="http://schemas.openxmlformats.org/officeDocument/2006/relationships/image" Target="../media/image356.png"/><Relationship Id="rId4" Type="http://schemas.openxmlformats.org/officeDocument/2006/relationships/image" Target="../media/image355.png"/></Relationships>
</file>

<file path=ppt/slides/_rels/slide3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21.xml"/><Relationship Id="rId1" Type="http://schemas.openxmlformats.org/officeDocument/2006/relationships/slideLayout" Target="../slideLayouts/slideLayout13.xml"/><Relationship Id="rId6" Type="http://schemas.openxmlformats.org/officeDocument/2006/relationships/hyperlink" Target="https://meta.stackexchange.com/questions/21788/how-does-editing-work" TargetMode="External"/><Relationship Id="rId5" Type="http://schemas.openxmlformats.org/officeDocument/2006/relationships/image" Target="../media/image356.png"/><Relationship Id="rId4" Type="http://schemas.openxmlformats.org/officeDocument/2006/relationships/image" Target="../media/image355.png"/></Relationships>
</file>

<file path=ppt/slides/_rels/slide322.xml.rels><?xml version="1.0" encoding="UTF-8" standalone="yes"?>
<Relationships xmlns="http://schemas.openxmlformats.org/package/2006/relationships"><Relationship Id="rId3" Type="http://schemas.openxmlformats.org/officeDocument/2006/relationships/hyperlink" Target="https://meta.stackexchange.com/questions/17204/six-simple-tips-to-get-stack-overflow-reputation-fast" TargetMode="External"/><Relationship Id="rId2" Type="http://schemas.openxmlformats.org/officeDocument/2006/relationships/notesSlide" Target="../notesSlides/notesSlide32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57.png"/><Relationship Id="rId4" Type="http://schemas.openxmlformats.org/officeDocument/2006/relationships/image" Target="../media/image4.png"/></Relationships>
</file>

<file path=ppt/slides/_rels/slide323.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32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eta.stackexchange.com/questions/17204/six-simple-tips-to-get-stack-overflow-reputation-fast" TargetMode="External"/></Relationships>
</file>

<file path=ppt/slides/_rels/slide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9731/fastest-gun-in-the-west-problem" TargetMode="External"/><Relationship Id="rId4" Type="http://schemas.openxmlformats.org/officeDocument/2006/relationships/image" Target="../media/image359.png"/></Relationships>
</file>

<file path=ppt/slides/_rels/slide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5.xml"/><Relationship Id="rId1" Type="http://schemas.openxmlformats.org/officeDocument/2006/relationships/slideLayout" Target="../slideLayouts/slideLayout13.xml"/><Relationship Id="rId5" Type="http://schemas.openxmlformats.org/officeDocument/2006/relationships/image" Target="../media/image360.png"/><Relationship Id="rId4" Type="http://schemas.openxmlformats.org/officeDocument/2006/relationships/image" Target="../media/image15.png"/></Relationships>
</file>

<file path=ppt/slides/_rels/slide3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6.xml"/><Relationship Id="rId1" Type="http://schemas.openxmlformats.org/officeDocument/2006/relationships/slideLayout" Target="../slideLayouts/slideLayout13.xml"/><Relationship Id="rId5" Type="http://schemas.openxmlformats.org/officeDocument/2006/relationships/image" Target="../media/image361.jpg"/><Relationship Id="rId4" Type="http://schemas.openxmlformats.org/officeDocument/2006/relationships/image" Target="../media/image15.png"/></Relationships>
</file>

<file path=ppt/slides/_rels/slide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7.xml"/><Relationship Id="rId1" Type="http://schemas.openxmlformats.org/officeDocument/2006/relationships/slideLayout" Target="../slideLayouts/slideLayout13.xml"/><Relationship Id="rId5" Type="http://schemas.openxmlformats.org/officeDocument/2006/relationships/image" Target="../media/image362.png"/><Relationship Id="rId4" Type="http://schemas.openxmlformats.org/officeDocument/2006/relationships/image" Target="../media/image15.png"/></Relationships>
</file>

<file path=ppt/slides/_rels/slide3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5.png"/><Relationship Id="rId2" Type="http://schemas.openxmlformats.org/officeDocument/2006/relationships/notesSlide" Target="../notesSlides/notesSlide328.xml"/><Relationship Id="rId1" Type="http://schemas.openxmlformats.org/officeDocument/2006/relationships/slideLayout" Target="../slideLayouts/slideLayout13.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15.png"/></Relationships>
</file>

<file path=ppt/slides/_rels/slide3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9.xml"/><Relationship Id="rId1" Type="http://schemas.openxmlformats.org/officeDocument/2006/relationships/slideLayout" Target="../slideLayouts/slideLayout13.xml"/><Relationship Id="rId5" Type="http://schemas.openxmlformats.org/officeDocument/2006/relationships/image" Target="../media/image36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30.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369.png"/><Relationship Id="rId2" Type="http://schemas.openxmlformats.org/officeDocument/2006/relationships/notesSlide" Target="../notesSlides/notesSlide330.xml"/><Relationship Id="rId1" Type="http://schemas.openxmlformats.org/officeDocument/2006/relationships/slideLayout" Target="../slideLayouts/slideLayout13.xml"/><Relationship Id="rId6" Type="http://schemas.openxmlformats.org/officeDocument/2006/relationships/image" Target="../media/image368.png"/><Relationship Id="rId5" Type="http://schemas.openxmlformats.org/officeDocument/2006/relationships/image" Target="../media/image367.png"/><Relationship Id="rId10" Type="http://schemas.openxmlformats.org/officeDocument/2006/relationships/image" Target="../media/image372.png"/><Relationship Id="rId4" Type="http://schemas.openxmlformats.org/officeDocument/2006/relationships/image" Target="../media/image15.png"/><Relationship Id="rId9" Type="http://schemas.openxmlformats.org/officeDocument/2006/relationships/image" Target="../media/image371.png"/></Relationships>
</file>

<file path=ppt/slides/_rels/slide331.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33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9731/fastest-gun-in-the-west-problem" TargetMode="External"/><Relationship Id="rId4" Type="http://schemas.openxmlformats.org/officeDocument/2006/relationships/image" Target="../media/image4.png"/></Relationships>
</file>

<file path=ppt/slides/_rels/slide3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2.xml"/><Relationship Id="rId1" Type="http://schemas.openxmlformats.org/officeDocument/2006/relationships/slideLayout" Target="../slideLayouts/slideLayout13.xml"/><Relationship Id="rId6" Type="http://schemas.openxmlformats.org/officeDocument/2006/relationships/image" Target="../media/image373.png"/><Relationship Id="rId5" Type="http://schemas.openxmlformats.org/officeDocument/2006/relationships/image" Target="../media/image15.png"/><Relationship Id="rId4" Type="http://schemas.openxmlformats.org/officeDocument/2006/relationships/hyperlink" Target="https://meta.stackexchange.com/questions/9731/fastest-gun-in-the-west-problem" TargetMode="External"/></Relationships>
</file>

<file path=ppt/slides/_rels/slide3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3.xml"/><Relationship Id="rId1" Type="http://schemas.openxmlformats.org/officeDocument/2006/relationships/slideLayout" Target="../slideLayouts/slideLayout13.xml"/><Relationship Id="rId6" Type="http://schemas.openxmlformats.org/officeDocument/2006/relationships/image" Target="../media/image373.png"/><Relationship Id="rId5" Type="http://schemas.openxmlformats.org/officeDocument/2006/relationships/image" Target="../media/image15.png"/><Relationship Id="rId4" Type="http://schemas.openxmlformats.org/officeDocument/2006/relationships/hyperlink" Target="https://meta.stackexchange.com/questions/9731/fastest-gun-in-the-west-problem" TargetMode="External"/></Relationships>
</file>

<file path=ppt/slides/_rels/slide334.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33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35.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33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6.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33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7.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33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questions/3010840/loop-through-an-array-in-javascript" TargetMode="External"/></Relationships>
</file>

<file path=ppt/slides/_rels/slide338.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33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39.xml"/><Relationship Id="rId1" Type="http://schemas.openxmlformats.org/officeDocument/2006/relationships/slideLayout" Target="../slideLayouts/slideLayout13.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hyperlink" Target="https://stackoverflow.com/posts/3010848/timelin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5.png"/></Relationships>
</file>

<file path=ppt/slides/_rels/slide34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34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1.xml.rels><?xml version="1.0" encoding="UTF-8" standalone="yes"?>
<Relationships xmlns="http://schemas.openxmlformats.org/package/2006/relationships"><Relationship Id="rId3" Type="http://schemas.openxmlformats.org/officeDocument/2006/relationships/hyperlink" Target="https://stackoverflow.com/search?q=score%3A1000..+" TargetMode="External"/><Relationship Id="rId7" Type="http://schemas.openxmlformats.org/officeDocument/2006/relationships/image" Target="../media/image15.png"/><Relationship Id="rId2" Type="http://schemas.openxmlformats.org/officeDocument/2006/relationships/notesSlide" Target="../notesSlides/notesSlide34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82.png"/><Relationship Id="rId4" Type="http://schemas.openxmlformats.org/officeDocument/2006/relationships/hyperlink" Target="https://stackoverflow.com/search?q=%5Bjavascript%5D+score%3A1000..+" TargetMode="External"/></Relationships>
</file>

<file path=ppt/slides/_rels/slide342.xml.rels><?xml version="1.0" encoding="UTF-8" standalone="yes"?>
<Relationships xmlns="http://schemas.openxmlformats.org/package/2006/relationships"><Relationship Id="rId3" Type="http://schemas.openxmlformats.org/officeDocument/2006/relationships/image" Target="../media/image383.png"/><Relationship Id="rId7" Type="http://schemas.openxmlformats.org/officeDocument/2006/relationships/image" Target="../media/image15.png"/><Relationship Id="rId2" Type="http://schemas.openxmlformats.org/officeDocument/2006/relationships/notesSlide" Target="../notesSlides/notesSlide34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exchange.com/leagues/1/alltime/stackoverflow/2008-07-31/22656#22656" TargetMode="External"/><Relationship Id="rId4" Type="http://schemas.openxmlformats.org/officeDocument/2006/relationships/hyperlink" Target="https://stackoverflow.com/users?tab=Reputation&amp;filter=all"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34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4.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34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86.png"/></Relationships>
</file>

<file path=ppt/slides/_rels/slide345.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34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87.png"/></Relationships>
</file>

<file path=ppt/slides/_rels/slide346.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34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github.com/collections/front-end-javascript-frameworks" TargetMode="External"/></Relationships>
</file>

<file path=ppt/slides/_rels/slide347.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34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34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34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github.com/webpack-contrib/sass-loader/releases" TargetMode="External"/><Relationship Id="rId7" Type="http://schemas.openxmlformats.org/officeDocument/2006/relationships/image" Target="../media/image393.png"/><Relationship Id="rId2" Type="http://schemas.openxmlformats.org/officeDocument/2006/relationships/notesSlide" Target="../notesSlides/notesSlide350.xml"/><Relationship Id="rId1" Type="http://schemas.openxmlformats.org/officeDocument/2006/relationships/slideLayout" Target="../slideLayouts/slideLayout13.xml"/><Relationship Id="rId6" Type="http://schemas.openxmlformats.org/officeDocument/2006/relationships/image" Target="../media/image392.png"/><Relationship Id="rId5" Type="http://schemas.openxmlformats.org/officeDocument/2006/relationships/hyperlink" Target="https://github.com/webpack-contrib/sass-loader/releases/tag/v9.0.0" TargetMode="External"/><Relationship Id="rId4" Type="http://schemas.openxmlformats.org/officeDocument/2006/relationships/hyperlink" Target="https://github.com/webpack-contrib/sass-loader/releases/tag/v8.0.0" TargetMode="External"/><Relationship Id="rId9" Type="http://schemas.openxmlformats.org/officeDocument/2006/relationships/image" Target="../media/image15.png"/></Relationships>
</file>

<file path=ppt/slides/_rels/slide351.xml.rels><?xml version="1.0" encoding="UTF-8" standalone="yes"?>
<Relationships xmlns="http://schemas.openxmlformats.org/package/2006/relationships"><Relationship Id="rId3" Type="http://schemas.openxmlformats.org/officeDocument/2006/relationships/image" Target="../media/image394.png"/><Relationship Id="rId7" Type="http://schemas.openxmlformats.org/officeDocument/2006/relationships/image" Target="../media/image15.png"/><Relationship Id="rId2" Type="http://schemas.openxmlformats.org/officeDocument/2006/relationships/notesSlide" Target="../notesSlides/notesSlide351.xml"/><Relationship Id="rId1" Type="http://schemas.openxmlformats.org/officeDocument/2006/relationships/slideLayout" Target="../slideLayouts/slideLayout13.xml"/><Relationship Id="rId6" Type="http://schemas.openxmlformats.org/officeDocument/2006/relationships/image" Target="../media/image395.png"/><Relationship Id="rId5" Type="http://schemas.openxmlformats.org/officeDocument/2006/relationships/image" Target="../media/image4.png"/><Relationship Id="rId4" Type="http://schemas.openxmlformats.org/officeDocument/2006/relationships/hyperlink" Target="https://stackoverflow.com/questions/58184549/sass-loader-error-invalid-options-object-that-does-not-match-the-api-schema" TargetMode="External"/></Relationships>
</file>

<file path=ppt/slides/_rels/slide352.xml.rels><?xml version="1.0" encoding="UTF-8" standalone="yes"?>
<Relationships xmlns="http://schemas.openxmlformats.org/package/2006/relationships"><Relationship Id="rId3" Type="http://schemas.openxmlformats.org/officeDocument/2006/relationships/image" Target="../media/image396.png"/><Relationship Id="rId7" Type="http://schemas.openxmlformats.org/officeDocument/2006/relationships/image" Target="../media/image15.png"/><Relationship Id="rId2" Type="http://schemas.openxmlformats.org/officeDocument/2006/relationships/notesSlide" Target="../notesSlides/notesSlide35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questions/61184749/how-to-properly-reset-vue-composition-apis-reactive-values" TargetMode="External"/><Relationship Id="rId4" Type="http://schemas.openxmlformats.org/officeDocument/2006/relationships/image" Target="../media/image397.png"/></Relationships>
</file>

<file path=ppt/slides/_rels/slide3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98.png"/></Relationships>
</file>

<file path=ppt/slides/_rels/slide3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4.xml"/><Relationship Id="rId1" Type="http://schemas.openxmlformats.org/officeDocument/2006/relationships/slideLayout" Target="../slideLayouts/slideLayout13.xml"/><Relationship Id="rId4" Type="http://schemas.openxmlformats.org/officeDocument/2006/relationships/image" Target="../media/image396.png"/></Relationships>
</file>

<file path=ppt/slides/_rels/slide355.xml.rels><?xml version="1.0" encoding="UTF-8" standalone="yes"?>
<Relationships xmlns="http://schemas.openxmlformats.org/package/2006/relationships"><Relationship Id="rId3" Type="http://schemas.openxmlformats.org/officeDocument/2006/relationships/hyperlink" Target="https://stackoverflow.com/help/minimal-reproducible-example" TargetMode="External"/><Relationship Id="rId2" Type="http://schemas.openxmlformats.org/officeDocument/2006/relationships/notesSlide" Target="../notesSlides/notesSlide35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99.png"/></Relationships>
</file>

<file path=ppt/slides/_rels/slide3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6.xml"/><Relationship Id="rId1" Type="http://schemas.openxmlformats.org/officeDocument/2006/relationships/slideLayout" Target="../slideLayouts/slideLayout13.xml"/><Relationship Id="rId5" Type="http://schemas.openxmlformats.org/officeDocument/2006/relationships/hyperlink" Target="https://stackoverflow.com/help/minimal-reproducible-example" TargetMode="External"/><Relationship Id="rId4" Type="http://schemas.openxmlformats.org/officeDocument/2006/relationships/image" Target="../media/image15.png"/></Relationships>
</file>

<file path=ppt/slides/_rels/slide3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0.png"/></Relationships>
</file>

<file path=ppt/slides/_rels/slide360.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15.png"/><Relationship Id="rId2" Type="http://schemas.openxmlformats.org/officeDocument/2006/relationships/notesSlide" Target="../notesSlides/notesSlide36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www.markdownguide.org/cheat-sheet/" TargetMode="External"/><Relationship Id="rId4" Type="http://schemas.openxmlformats.org/officeDocument/2006/relationships/image" Target="../media/image401.png"/></Relationships>
</file>

<file path=ppt/slides/_rels/slide361.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36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62.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36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404.png"/></Relationships>
</file>

<file path=ppt/slides/_rels/slide363.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36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64.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36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65.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36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66.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36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67.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36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stackoverflow.com/help/privileges/community-wiki" TargetMode="External"/></Relationships>
</file>

<file path=ppt/slides/_rels/slide368.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2" Type="http://schemas.openxmlformats.org/officeDocument/2006/relationships/notesSlide" Target="../notesSlides/notesSlide36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410.png"/></Relationships>
</file>

<file path=ppt/slides/_rels/slide369.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7" Type="http://schemas.openxmlformats.org/officeDocument/2006/relationships/image" Target="../media/image15.png"/><Relationship Id="rId2" Type="http://schemas.openxmlformats.org/officeDocument/2006/relationships/notesSlide" Target="../notesSlides/notesSlide36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image" Target="../media/image41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1.png"/></Relationships>
</file>

<file path=ppt/slides/_rels/slide370.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7" Type="http://schemas.openxmlformats.org/officeDocument/2006/relationships/image" Target="../media/image15.png"/><Relationship Id="rId2" Type="http://schemas.openxmlformats.org/officeDocument/2006/relationships/notesSlide" Target="../notesSlides/notesSlide37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image" Target="../media/image411.png"/></Relationships>
</file>

<file path=ppt/slides/_rels/slide371.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image" Target="../media/image412.png"/><Relationship Id="rId7" Type="http://schemas.openxmlformats.org/officeDocument/2006/relationships/image" Target="../media/image413.png"/><Relationship Id="rId2" Type="http://schemas.openxmlformats.org/officeDocument/2006/relationships/notesSlide" Target="../notesSlides/notesSlide37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hyperlink" Target="https://meta.stackexchange.com/questions/11740/what-are-community-wiki-posts" TargetMode="External"/><Relationship Id="rId9" Type="http://schemas.openxmlformats.org/officeDocument/2006/relationships/image" Target="../media/image15.png"/></Relationships>
</file>

<file path=ppt/slides/_rels/slide372.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37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stackoverflow.com/helpcenter/self-answer" TargetMode="External"/></Relationships>
</file>

<file path=ppt/slides/_rels/slide373.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37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17.png"/></Relationships>
</file>

<file path=ppt/slides/_rels/slide375.xml.rels><?xml version="1.0" encoding="UTF-8" standalone="yes"?>
<Relationships xmlns="http://schemas.openxmlformats.org/package/2006/relationships"><Relationship Id="rId3" Type="http://schemas.openxmlformats.org/officeDocument/2006/relationships/image" Target="../media/image418.png"/><Relationship Id="rId7" Type="http://schemas.openxmlformats.org/officeDocument/2006/relationships/image" Target="../media/image15.png"/><Relationship Id="rId2" Type="http://schemas.openxmlformats.org/officeDocument/2006/relationships/notesSlide" Target="../notesSlides/notesSlide375.xml"/><Relationship Id="rId1" Type="http://schemas.openxmlformats.org/officeDocument/2006/relationships/slideLayout" Target="../slideLayouts/slideLayout13.xml"/><Relationship Id="rId6" Type="http://schemas.openxmlformats.org/officeDocument/2006/relationships/image" Target="../media/image419.png"/><Relationship Id="rId5" Type="http://schemas.openxmlformats.org/officeDocument/2006/relationships/image" Target="../media/image4.png"/><Relationship Id="rId4" Type="http://schemas.openxmlformats.org/officeDocument/2006/relationships/hyperlink" Target="https://262.ecma-international.org/12.0/#sec-parseint-string-radix" TargetMode="External"/></Relationships>
</file>

<file path=ppt/slides/_rels/slide3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aniuse.com/?search=fetch" TargetMode="External"/><Relationship Id="rId4" Type="http://schemas.openxmlformats.org/officeDocument/2006/relationships/image" Target="../media/image420.png"/></Relationships>
</file>

<file path=ppt/slides/_rels/slide377.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4.png"/><Relationship Id="rId7" Type="http://schemas.openxmlformats.org/officeDocument/2006/relationships/image" Target="../media/image423.png"/><Relationship Id="rId2" Type="http://schemas.openxmlformats.org/officeDocument/2006/relationships/notesSlide" Target="../notesSlides/notesSlide377.xml"/><Relationship Id="rId1" Type="http://schemas.openxmlformats.org/officeDocument/2006/relationships/slideLayout" Target="../slideLayouts/slideLayout13.xml"/><Relationship Id="rId6" Type="http://schemas.openxmlformats.org/officeDocument/2006/relationships/image" Target="../media/image422.png"/><Relationship Id="rId5" Type="http://schemas.openxmlformats.org/officeDocument/2006/relationships/image" Target="../media/image421.png"/><Relationship Id="rId4" Type="http://schemas.openxmlformats.org/officeDocument/2006/relationships/hyperlink" Target="https://www.ecma-international.org/publications-and-standards/standar" TargetMode="External"/><Relationship Id="rId9" Type="http://schemas.openxmlformats.org/officeDocument/2006/relationships/image" Target="../media/image15.png"/></Relationships>
</file>

<file path=ppt/slides/_rels/slide37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426.png"/><Relationship Id="rId2" Type="http://schemas.openxmlformats.org/officeDocument/2006/relationships/notesSlide" Target="../notesSlides/notesSlide378.xml"/><Relationship Id="rId1" Type="http://schemas.openxmlformats.org/officeDocument/2006/relationships/slideLayout" Target="../slideLayouts/slideLayout13.xml"/><Relationship Id="rId6" Type="http://schemas.openxmlformats.org/officeDocument/2006/relationships/hyperlink" Target="https://tc39.es/" TargetMode="External"/><Relationship Id="rId5" Type="http://schemas.openxmlformats.org/officeDocument/2006/relationships/hyperlink" Target="https://github.com/tc39" TargetMode="External"/><Relationship Id="rId4" Type="http://schemas.openxmlformats.org/officeDocument/2006/relationships/image" Target="../media/image425.png"/></Relationships>
</file>

<file path=ppt/slides/_rels/slide3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es.discourse.group/" TargetMode="External"/><Relationship Id="rId4" Type="http://schemas.openxmlformats.org/officeDocument/2006/relationships/image" Target="../media/image42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2.png"/></Relationships>
</file>

<file path=ppt/slides/_rels/slide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es.discourse.group/" TargetMode="External"/><Relationship Id="rId4" Type="http://schemas.openxmlformats.org/officeDocument/2006/relationships/image" Target="../media/image428.png"/></Relationships>
</file>

<file path=ppt/slides/_rels/slide3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29.png"/><Relationship Id="rId4" Type="http://schemas.openxmlformats.org/officeDocument/2006/relationships/hyperlink" Target="https://v8.dev/blog/non-backtracking-regexp" TargetMode="External"/></Relationships>
</file>

<file path=ppt/slides/_rels/slide382.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png"/><Relationship Id="rId7" Type="http://schemas.openxmlformats.org/officeDocument/2006/relationships/image" Target="../media/image433.jpeg"/><Relationship Id="rId2" Type="http://schemas.openxmlformats.org/officeDocument/2006/relationships/notesSlide" Target="../notesSlides/notesSlide382.xml"/><Relationship Id="rId1" Type="http://schemas.openxmlformats.org/officeDocument/2006/relationships/slideLayout" Target="../slideLayouts/slideLayout13.xml"/><Relationship Id="rId6" Type="http://schemas.openxmlformats.org/officeDocument/2006/relationships/image" Target="../media/image432.png"/><Relationship Id="rId5" Type="http://schemas.openxmlformats.org/officeDocument/2006/relationships/image" Target="../media/image431.png"/><Relationship Id="rId4" Type="http://schemas.openxmlformats.org/officeDocument/2006/relationships/image" Target="../media/image430.jpeg"/><Relationship Id="rId9" Type="http://schemas.openxmlformats.org/officeDocument/2006/relationships/image" Target="../media/image15.png"/></Relationships>
</file>

<file path=ppt/slides/_rels/slide383.xml.rels><?xml version="1.0" encoding="UTF-8" standalone="yes"?>
<Relationships xmlns="http://schemas.openxmlformats.org/package/2006/relationships"><Relationship Id="rId3" Type="http://schemas.openxmlformats.org/officeDocument/2006/relationships/image" Target="../media/image435.png"/><Relationship Id="rId7" Type="http://schemas.openxmlformats.org/officeDocument/2006/relationships/image" Target="../media/image15.png"/><Relationship Id="rId2" Type="http://schemas.openxmlformats.org/officeDocument/2006/relationships/notesSlide" Target="../notesSlides/notesSlide383.xml"/><Relationship Id="rId1" Type="http://schemas.openxmlformats.org/officeDocument/2006/relationships/slideLayout" Target="../slideLayouts/slideLayout13.xml"/><Relationship Id="rId6" Type="http://schemas.openxmlformats.org/officeDocument/2006/relationships/image" Target="../media/image416.png"/><Relationship Id="rId5" Type="http://schemas.openxmlformats.org/officeDocument/2006/relationships/image" Target="../media/image4.png"/><Relationship Id="rId4" Type="http://schemas.openxmlformats.org/officeDocument/2006/relationships/hyperlink" Target="https://262.ecma-international.org/12.0/#sec-parseint-string-radix" TargetMode="External"/></Relationships>
</file>

<file path=ppt/slides/_rels/slide384.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38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437.png"/></Relationships>
</file>

<file path=ppt/slides/_rels/slide38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38.png"/><Relationship Id="rId7" Type="http://schemas.openxmlformats.org/officeDocument/2006/relationships/image" Target="../media/image4.png"/><Relationship Id="rId2" Type="http://schemas.openxmlformats.org/officeDocument/2006/relationships/notesSlide" Target="../notesSlides/notesSlide385.xml"/><Relationship Id="rId1" Type="http://schemas.openxmlformats.org/officeDocument/2006/relationships/slideLayout" Target="../slideLayouts/slideLayout13.xml"/><Relationship Id="rId6" Type="http://schemas.openxmlformats.org/officeDocument/2006/relationships/hyperlink" Target="https://stackoverflow.blog/2012/05/22/encyclopedia-stack-exchange" TargetMode="External"/><Relationship Id="rId5" Type="http://schemas.openxmlformats.org/officeDocument/2006/relationships/image" Target="../media/image439.png"/><Relationship Id="rId4" Type="http://schemas.openxmlformats.org/officeDocument/2006/relationships/hyperlink" Target="https://stackoverflow.blog/2011/07/01/its-ok-to-ask-and-answer-your-own-questions/" TargetMode="External"/></Relationships>
</file>

<file path=ppt/slides/_rels/slide386.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38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16.png"/><Relationship Id="rId4" Type="http://schemas.openxmlformats.org/officeDocument/2006/relationships/image" Target="../media/image4.png"/></Relationships>
</file>

<file path=ppt/slides/_rels/slide3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7.xml"/><Relationship Id="rId1" Type="http://schemas.openxmlformats.org/officeDocument/2006/relationships/slideLayout" Target="../slideLayouts/slideLayout13.xml"/><Relationship Id="rId6" Type="http://schemas.openxmlformats.org/officeDocument/2006/relationships/hyperlink" Target="https://meta.stackoverflow.com/questions/262345/is-it-ok-to-ask-your-friends-to-upvote-your-posts" TargetMode="External"/><Relationship Id="rId5" Type="http://schemas.openxmlformats.org/officeDocument/2006/relationships/hyperlink" Target="https://meta.stackoverflow.com/questions/266971/can-i-post-so-questions-and-answers-in-a-personal-blog" TargetMode="External"/><Relationship Id="rId4" Type="http://schemas.openxmlformats.org/officeDocument/2006/relationships/image" Target="../media/image440.png"/></Relationships>
</file>

<file path=ppt/slides/_rels/slide388.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38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reativecommons.org/licenses/by-sa/4.0/" TargetMode="External"/><Relationship Id="rId4" Type="http://schemas.openxmlformats.org/officeDocument/2006/relationships/image" Target="../media/image4.png"/></Relationships>
</file>

<file path=ppt/slides/_rels/slide389.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4.png"/><Relationship Id="rId7" Type="http://schemas.openxmlformats.org/officeDocument/2006/relationships/image" Target="../media/image443.png"/><Relationship Id="rId2" Type="http://schemas.openxmlformats.org/officeDocument/2006/relationships/notesSlide" Target="../notesSlides/notesSlide389.xml"/><Relationship Id="rId1" Type="http://schemas.openxmlformats.org/officeDocument/2006/relationships/slideLayout" Target="../slideLayouts/slideLayout13.xml"/><Relationship Id="rId6" Type="http://schemas.openxmlformats.org/officeDocument/2006/relationships/image" Target="../media/image442.png"/><Relationship Id="rId5" Type="http://schemas.openxmlformats.org/officeDocument/2006/relationships/hyperlink" Target="https://spdx.org/licenses/" TargetMode="External"/><Relationship Id="rId4" Type="http://schemas.openxmlformats.org/officeDocument/2006/relationships/hyperlink" Target="https://creativecommons.org/licenses/by-sa/4.0/" TargetMode="External"/><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3.png"/></Relationships>
</file>

<file path=ppt/slides/_rels/slide3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90.xml"/><Relationship Id="rId1" Type="http://schemas.openxmlformats.org/officeDocument/2006/relationships/slideLayout" Target="../slideLayouts/slideLayout13.xml"/><Relationship Id="rId6" Type="http://schemas.openxmlformats.org/officeDocument/2006/relationships/image" Target="../media/image445.png"/><Relationship Id="rId5" Type="http://schemas.openxmlformats.org/officeDocument/2006/relationships/hyperlink" Target="https://meta.stackoverflow.com/questions/262345/is-it-ok-to-ask-your-friends-to-upvote-your-posts" TargetMode="External"/><Relationship Id="rId4" Type="http://schemas.openxmlformats.org/officeDocument/2006/relationships/hyperlink" Target="https://meta.stackoverflow.com/questions/266971/can-i-post-so-questions-and-answers-in-a-personal-blog" TargetMode="External"/></Relationships>
</file>

<file path=ppt/slides/_rels/slide39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91.xml"/><Relationship Id="rId1" Type="http://schemas.openxmlformats.org/officeDocument/2006/relationships/slideLayout" Target="../slideLayouts/slideLayout13.xml"/><Relationship Id="rId6" Type="http://schemas.openxmlformats.org/officeDocument/2006/relationships/image" Target="../media/image446.png"/><Relationship Id="rId5" Type="http://schemas.openxmlformats.org/officeDocument/2006/relationships/hyperlink" Target="https://meta.stackoverflow.com/questions/262345/is-it-ok-to-ask-your-friends-to-upvote-your-posts" TargetMode="External"/><Relationship Id="rId4" Type="http://schemas.openxmlformats.org/officeDocument/2006/relationships/hyperlink" Target="https://meta.stackoverflow.com/questions/266971/can-i-post-so-questions-and-answers-in-a-personal-blog" TargetMode="External"/></Relationships>
</file>

<file path=ppt/slides/_rels/slide3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47.png"/></Relationships>
</file>

<file path=ppt/slides/_rels/slide3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93.xml"/><Relationship Id="rId1" Type="http://schemas.openxmlformats.org/officeDocument/2006/relationships/slideLayout" Target="../slideLayouts/slideLayout13.xml"/><Relationship Id="rId6" Type="http://schemas.openxmlformats.org/officeDocument/2006/relationships/image" Target="../media/image449.png"/><Relationship Id="rId5" Type="http://schemas.openxmlformats.org/officeDocument/2006/relationships/image" Target="../media/image448.png"/><Relationship Id="rId4" Type="http://schemas.openxmlformats.org/officeDocument/2006/relationships/hyperlink" Target="https://stackoverflow.com/users/-1/community" TargetMode="External"/></Relationships>
</file>

<file path=ppt/slides/_rels/slide39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9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png"/></Relationships>
</file>

<file path=ppt/slides/_rels/slide39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9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png"/></Relationships>
</file>

<file path=ppt/slides/_rels/slide396.xml.rels><?xml version="1.0" encoding="UTF-8" standalone="yes"?>
<Relationships xmlns="http://schemas.openxmlformats.org/package/2006/relationships"><Relationship Id="rId3" Type="http://schemas.openxmlformats.org/officeDocument/2006/relationships/image" Target="../media/image451.png"/><Relationship Id="rId7" Type="http://schemas.openxmlformats.org/officeDocument/2006/relationships/hyperlink" Target="https://meta.stackexchange.com/questions/56506/award-account-association-bonus-automatically-upon-reaching-200-rep" TargetMode="External"/><Relationship Id="rId2" Type="http://schemas.openxmlformats.org/officeDocument/2006/relationships/notesSlide" Target="../notesSlides/notesSlide396.xml"/><Relationship Id="rId1" Type="http://schemas.openxmlformats.org/officeDocument/2006/relationships/slideLayout" Target="../slideLayouts/slideLayout13.xml"/><Relationship Id="rId6" Type="http://schemas.openxmlformats.org/officeDocument/2006/relationships/hyperlink" Target="https://meta.stackexchange.com/questions/141648/what-is-the-association-bonus-and-how-does-it-work" TargetMode="External"/><Relationship Id="rId5" Type="http://schemas.openxmlformats.org/officeDocument/2006/relationships/image" Target="../media/image4.png"/><Relationship Id="rId4" Type="http://schemas.openxmlformats.org/officeDocument/2006/relationships/image" Target="../media/image452.png"/></Relationships>
</file>

<file path=ppt/slides/_rels/slide3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7.xml"/><Relationship Id="rId1" Type="http://schemas.openxmlformats.org/officeDocument/2006/relationships/slideLayout" Target="../slideLayouts/slideLayout13.xml"/><Relationship Id="rId4" Type="http://schemas.openxmlformats.org/officeDocument/2006/relationships/image" Target="../media/image324.png"/></Relationships>
</file>

<file path=ppt/slides/_rels/slide3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8.xml"/><Relationship Id="rId1" Type="http://schemas.openxmlformats.org/officeDocument/2006/relationships/slideLayout" Target="../slideLayouts/slideLayout13.xml"/><Relationship Id="rId4" Type="http://schemas.openxmlformats.org/officeDocument/2006/relationships/image" Target="../media/image453.png"/></Relationships>
</file>

<file path=ppt/slides/_rels/slide3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9.xml"/><Relationship Id="rId1" Type="http://schemas.openxmlformats.org/officeDocument/2006/relationships/slideLayout" Target="../slideLayouts/slideLayout13.xml"/><Relationship Id="rId5" Type="http://schemas.openxmlformats.org/officeDocument/2006/relationships/hyperlink" Target="https://stackoverflow.com/users?tab=Reputation&amp;filter=all" TargetMode="External"/><Relationship Id="rId4" Type="http://schemas.openxmlformats.org/officeDocument/2006/relationships/image" Target="../media/image45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55.png"/></Relationships>
</file>

<file path=ppt/slides/_rels/slide401.xml.rels><?xml version="1.0" encoding="UTF-8" standalone="yes"?>
<Relationships xmlns="http://schemas.openxmlformats.org/package/2006/relationships"><Relationship Id="rId3" Type="http://schemas.openxmlformats.org/officeDocument/2006/relationships/image" Target="../media/image456.png"/><Relationship Id="rId7" Type="http://schemas.openxmlformats.org/officeDocument/2006/relationships/image" Target="../media/image15.png"/><Relationship Id="rId2" Type="http://schemas.openxmlformats.org/officeDocument/2006/relationships/notesSlide" Target="../notesSlides/notesSlide401.xml"/><Relationship Id="rId1" Type="http://schemas.openxmlformats.org/officeDocument/2006/relationships/slideLayout" Target="../slideLayouts/slideLayout13.xml"/><Relationship Id="rId6" Type="http://schemas.openxmlformats.org/officeDocument/2006/relationships/hyperlink" Target="https://stackoverflow.com/search?q=user%3A22656+score%3A..0" TargetMode="External"/><Relationship Id="rId5" Type="http://schemas.openxmlformats.org/officeDocument/2006/relationships/image" Target="../media/image457.png"/><Relationship Id="rId4" Type="http://schemas.openxmlformats.org/officeDocument/2006/relationships/image" Target="../media/image4.png"/></Relationships>
</file>

<file path=ppt/slides/_rels/slide40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460.png"/><Relationship Id="rId2" Type="http://schemas.openxmlformats.org/officeDocument/2006/relationships/notesSlide" Target="../notesSlides/notesSlide402.xml"/><Relationship Id="rId1" Type="http://schemas.openxmlformats.org/officeDocument/2006/relationships/slideLayout" Target="../slideLayouts/slideLayout13.xml"/><Relationship Id="rId6" Type="http://schemas.openxmlformats.org/officeDocument/2006/relationships/image" Target="../media/image459.png"/><Relationship Id="rId5" Type="http://schemas.openxmlformats.org/officeDocument/2006/relationships/hyperlink" Target="https://stackoverflow.com/search?q=user%3A1144035+score%3A..0" TargetMode="External"/><Relationship Id="rId4" Type="http://schemas.openxmlformats.org/officeDocument/2006/relationships/image" Target="../media/image458.png"/></Relationships>
</file>

<file path=ppt/slides/_rels/slide40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61.png"/><Relationship Id="rId7" Type="http://schemas.openxmlformats.org/officeDocument/2006/relationships/image" Target="../media/image463.png"/><Relationship Id="rId2" Type="http://schemas.openxmlformats.org/officeDocument/2006/relationships/notesSlide" Target="../notesSlides/notesSlide403.xml"/><Relationship Id="rId1" Type="http://schemas.openxmlformats.org/officeDocument/2006/relationships/slideLayout" Target="../slideLayouts/slideLayout13.xml"/><Relationship Id="rId6" Type="http://schemas.openxmlformats.org/officeDocument/2006/relationships/image" Target="../media/image462.png"/><Relationship Id="rId5" Type="http://schemas.openxmlformats.org/officeDocument/2006/relationships/hyperlink" Target="https://stackoverflow.com/search?q=user%3A6309+score%3A..0" TargetMode="External"/><Relationship Id="rId4" Type="http://schemas.openxmlformats.org/officeDocument/2006/relationships/image" Target="../media/image4.png"/></Relationships>
</file>

<file path=ppt/slides/_rels/slide4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64.png"/></Relationships>
</file>

<file path=ppt/slides/_rels/slide4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65.png"/></Relationships>
</file>

<file path=ppt/slides/_rels/slide406.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png"/><Relationship Id="rId7" Type="http://schemas.openxmlformats.org/officeDocument/2006/relationships/image" Target="../media/image469.png"/><Relationship Id="rId2" Type="http://schemas.openxmlformats.org/officeDocument/2006/relationships/notesSlide" Target="../notesSlides/notesSlide406.xml"/><Relationship Id="rId1" Type="http://schemas.openxmlformats.org/officeDocument/2006/relationships/slideLayout" Target="../slideLayouts/slideLayout13.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466.jpg"/><Relationship Id="rId9" Type="http://schemas.openxmlformats.org/officeDocument/2006/relationships/image" Target="../media/image15.png"/></Relationships>
</file>

<file path=ppt/slides/_rels/slide4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72.png"/><Relationship Id="rId4" Type="http://schemas.openxmlformats.org/officeDocument/2006/relationships/image" Target="../media/image471.png"/></Relationships>
</file>

<file path=ppt/slides/_rels/slide4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73.jpg"/></Relationships>
</file>

<file path=ppt/slides/_rels/slide4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7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5.png"/><Relationship Id="rId4" Type="http://schemas.openxmlformats.org/officeDocument/2006/relationships/hyperlink" Target="https://meta.stackexchange.com/questions/58947/at-what-point-do-you-put-your-so-reputation-in-your-resume" TargetMode="External"/></Relationships>
</file>

<file path=ppt/slides/_rels/slide4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76.png"/><Relationship Id="rId4" Type="http://schemas.openxmlformats.org/officeDocument/2006/relationships/image" Target="../media/image475.png"/></Relationships>
</file>

<file path=ppt/slides/_rels/slide4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77.png"/></Relationships>
</file>

<file path=ppt/slides/_rels/slide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78.png"/></Relationships>
</file>

<file path=ppt/slides/_rels/slide413.xml.rels><?xml version="1.0" encoding="UTF-8" standalone="yes"?>
<Relationships xmlns="http://schemas.openxmlformats.org/package/2006/relationships"><Relationship Id="rId3" Type="http://schemas.openxmlformats.org/officeDocument/2006/relationships/image" Target="../media/image479.png"/><Relationship Id="rId7" Type="http://schemas.openxmlformats.org/officeDocument/2006/relationships/image" Target="../media/image15.png"/><Relationship Id="rId2" Type="http://schemas.openxmlformats.org/officeDocument/2006/relationships/notesSlide" Target="../notesSlides/notesSlide413.xml"/><Relationship Id="rId1" Type="http://schemas.openxmlformats.org/officeDocument/2006/relationships/slideLayout" Target="../slideLayouts/slideLayout13.xml"/><Relationship Id="rId6" Type="http://schemas.openxmlformats.org/officeDocument/2006/relationships/hyperlink" Target="https://meta.stackexchange.com/questions/7931/faq-for-stack-exchange-sites" TargetMode="External"/><Relationship Id="rId5" Type="http://schemas.openxmlformats.org/officeDocument/2006/relationships/image" Target="../media/image4.png"/><Relationship Id="rId4" Type="http://schemas.openxmlformats.org/officeDocument/2006/relationships/hyperlink" Target="https://stackoverflow.com/help/asking" TargetMode="External"/></Relationships>
</file>

<file path=ppt/slides/_rels/slide4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meta.stackexchange.com/questions/58947/at-what-point-do-you-put-your-so-reputation-in-your-resum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quora.com/Is-it-okay-to-mention-Stack-Overflow-reputation-points-in-my-resume" TargetMode="Externa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oftwareengineering.stackexchange.com/questions/38597/where-and-how-to-mention-stackoverflow-participation-in-the-r%C3%A9sum%C3%A9" TargetMode="Externa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quora.com/Do-Stack-Overflow-scores-matter-in-job-interviews" TargetMode="Externa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1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1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hyperlink" Target="https://stackoverflow.com/help/how-to-ask"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hyperlink" Target="https://stackoverflow.com/help/how-to-ask"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hyperlink" Target="https://stackoverflow.com/help/how-to-ask" TargetMode="Externa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hyperlink" Target="https://stackoverflow.com/help/how-to-ask" TargetMode="Externa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hyperlink" Target="https://stackoverflow.com/help/how-to-ask" TargetMode="Externa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stackoverflow.com/users?tab=moderators"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app.wordtune.com/editor?src=website" TargetMode="Externa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9.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71.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72.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translate.google.com/"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1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hyperlink" Target="https://stackoverflow.com/help/formatting" TargetMode="External"/><Relationship Id="rId5" Type="http://schemas.openxmlformats.org/officeDocument/2006/relationships/hyperlink" Target="https://stackoverflow.com/editing-help" TargetMode="Externa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markdownguide.org/cheat-sheet/" TargetMode="Externa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2.PNG"/><Relationship Id="rId4" Type="http://schemas.openxmlformats.org/officeDocument/2006/relationships/hyperlink" Target="https://www.markdownguide.org/cheat-shee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github.com/gfm/#atx-headings" TargetMode="Externa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daringfireball.net/projects/markdown/syntax#philosophy" TargetMode="Externa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5.png"/><Relationship Id="rId4" Type="http://schemas.openxmlformats.org/officeDocument/2006/relationships/hyperlink" Target="https://github.github.com/gfm/#atx-headings"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hyperlink" Target="https://github.github.com/gfm/#atx-headings" TargetMode="External"/><Relationship Id="rId5" Type="http://schemas.openxmlformats.org/officeDocument/2006/relationships/image" Target="../media/image4.png"/><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15.png"/><Relationship Id="rId4" Type="http://schemas.openxmlformats.org/officeDocument/2006/relationships/hyperlink" Target="https://stackoverflow.com/a/65867310/12666332"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15.png"/><Relationship Id="rId4" Type="http://schemas.openxmlformats.org/officeDocument/2006/relationships/hyperlink" Target="https://stackoverflow.com/a/65867310/126663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hyperlink" Target="https://github.github.com/gfm/#atx-headings" TargetMode="Externa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github.github.com/gfm/#atx-headings" TargetMode="External"/><Relationship Id="rId7"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hyperlink" Target="https://github.github.com/gfm/#atx-headings" TargetMode="External"/><Relationship Id="rId7"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hyperlink" Target="https://github.github.com/gfm/#atx-headings" TargetMode="External"/><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4.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meta.stackexchange.com/questions/184108/what-is-syntax-highlighting-and-how-does-it-work/184109" TargetMode="External"/><Relationship Id="rId4" Type="http://schemas.openxmlformats.org/officeDocument/2006/relationships/hyperlink" Target="https://highlightjs.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hyperlink" Target="https://meta.stackoverflow.com/questions/254990/when-should-code-formatting-be-used-for-non-code-text"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01.png"/><Relationship Id="rId4" Type="http://schemas.openxmlformats.org/officeDocument/2006/relationships/hyperlink" Target="https://meta.stackoverflow.com/questions/254990/when-should-code-formatting-be-used-for-non-code-text"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png"/><Relationship Id="rId7"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hyperlink" Target="https://stackoverflow.com/help/formatting" TargetMode="External"/><Relationship Id="rId10" Type="http://schemas.openxmlformats.org/officeDocument/2006/relationships/image" Target="../media/image15.png"/><Relationship Id="rId4" Type="http://schemas.openxmlformats.org/officeDocument/2006/relationships/hyperlink" Target="https://stackoverflow.com/editing-help" TargetMode="External"/><Relationship Id="rId9"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hyperlink" Target="https://stackoverflow.com/help/formatting" TargetMode="External"/><Relationship Id="rId5" Type="http://schemas.openxmlformats.org/officeDocument/2006/relationships/hyperlink" Target="https://stackoverflow.com/editing-help" TargetMode="Externa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2.png"/><Relationship Id="rId4" Type="http://schemas.openxmlformats.org/officeDocument/2006/relationships/hyperlink" Target="https://www.markdownguide.org/cheat-sheet/"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222735/can-i-ask-only-one-question-per-post" TargetMode="External"/><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040040" y="1485720"/>
            <a:ext cx="9627480" cy="1154880"/>
          </a:xfrm>
          <a:prstGeom prst="rect">
            <a:avLst/>
          </a:prstGeom>
          <a:noFill/>
          <a:ln w="0">
            <a:noFill/>
          </a:ln>
        </p:spPr>
        <p:txBody>
          <a:bodyPr anchor="b">
            <a:noAutofit/>
          </a:bodyPr>
          <a:lstStyle/>
          <a:p>
            <a:pPr algn="ctr">
              <a:lnSpc>
                <a:spcPct val="90000"/>
              </a:lnSpc>
              <a:buNone/>
            </a:pPr>
            <a:r>
              <a:rPr lang="en-US" sz="6000" b="0" strike="noStrike" spc="-1">
                <a:solidFill>
                  <a:srgbClr val="000000"/>
                </a:solidFill>
                <a:latin typeface="-apple-system"/>
              </a:rPr>
              <a:t>Stackoverflow The Right Way</a:t>
            </a:r>
          </a:p>
        </p:txBody>
      </p:sp>
      <p:sp>
        <p:nvSpPr>
          <p:cNvPr id="96" name="PlaceHolder 2"/>
          <p:cNvSpPr>
            <a:spLocks noGrp="1"/>
          </p:cNvSpPr>
          <p:nvPr>
            <p:ph type="subTitle"/>
          </p:nvPr>
        </p:nvSpPr>
        <p:spPr>
          <a:xfrm>
            <a:off x="1523880" y="3429000"/>
            <a:ext cx="9143640" cy="1655280"/>
          </a:xfrm>
          <a:prstGeom prst="rect">
            <a:avLst/>
          </a:prstGeom>
          <a:noFill/>
          <a:ln w="0">
            <a:noFill/>
          </a:ln>
        </p:spPr>
        <p:txBody>
          <a:bodyPr anchor="t">
            <a:noAutofit/>
          </a:bodyPr>
          <a:lstStyle/>
          <a:p>
            <a:pPr algn="ctr">
              <a:lnSpc>
                <a:spcPct val="90000"/>
              </a:lnSpc>
              <a:spcBef>
                <a:spcPts val="1001"/>
              </a:spcBef>
              <a:buNone/>
              <a:tabLst>
                <a:tab pos="0" algn="l"/>
              </a:tabLst>
            </a:pPr>
            <a:r>
              <a:rPr lang="en-US" sz="2400" b="0" strike="noStrike" spc="-1">
                <a:solidFill>
                  <a:srgbClr val="000000"/>
                </a:solidFill>
                <a:latin typeface="-apple-system"/>
              </a:rPr>
              <a:t>Getting started to know how you can be a Stackoverflow Legionary.</a:t>
            </a:r>
            <a:endParaRPr lang="en-US" sz="2400" b="0" strike="noStrike" spc="-1">
              <a:latin typeface="-apple-system"/>
            </a:endParaRPr>
          </a:p>
        </p:txBody>
      </p:sp>
      <p:sp>
        <p:nvSpPr>
          <p:cNvPr id="97" name="About"/>
          <p:cNvSpPr/>
          <p:nvPr/>
        </p:nvSpPr>
        <p:spPr>
          <a:xfrm>
            <a:off x="7843680" y="4974120"/>
            <a:ext cx="2680920" cy="4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9000"/>
          </a:bodyPr>
          <a:lstStyle/>
          <a:p>
            <a:pPr>
              <a:lnSpc>
                <a:spcPct val="90000"/>
              </a:lnSpc>
              <a:spcBef>
                <a:spcPts val="1001"/>
              </a:spcBef>
              <a:buNone/>
            </a:pPr>
            <a:r>
              <a:rPr lang="en-US" sz="1800" b="0" strike="noStrike" spc="-1">
                <a:solidFill>
                  <a:srgbClr val="FFFFFF"/>
                </a:solidFill>
                <a:latin typeface="Calibri Light"/>
              </a:rPr>
              <a:t>SeyyedMahdi Hassanpour</a:t>
            </a:r>
            <a:endParaRPr lang="en-US" sz="1800" b="0" strike="noStrike" spc="-1">
              <a:latin typeface="Arial"/>
            </a:endParaRPr>
          </a:p>
        </p:txBody>
      </p:sp>
      <p:sp>
        <p:nvSpPr>
          <p:cNvPr id="98" name="Subtitle 2"/>
          <p:cNvSpPr/>
          <p:nvPr/>
        </p:nvSpPr>
        <p:spPr>
          <a:xfrm>
            <a:off x="7843680" y="5324400"/>
            <a:ext cx="3760200" cy="102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10000"/>
              </a:lnSpc>
              <a:spcBef>
                <a:spcPts val="1001"/>
              </a:spcBef>
              <a:buNone/>
              <a:tabLst>
                <a:tab pos="0" algn="l"/>
              </a:tabLst>
            </a:pPr>
            <a:r>
              <a:rPr lang="en-US" sz="1200" b="0" strike="noStrike" spc="-1">
                <a:solidFill>
                  <a:srgbClr val="FFFFFF"/>
                </a:solidFill>
                <a:latin typeface="Segoe UI Light"/>
              </a:rPr>
              <a:t>Software Developer</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Telegram: @cafedx_com</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Instagram: @cafedx_com</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Website: cafedx.com</a:t>
            </a:r>
            <a:endParaRPr lang="en-US" sz="1200" b="0" strike="noStrike" spc="-1">
              <a:latin typeface="Arial"/>
            </a:endParaRPr>
          </a:p>
          <a:p>
            <a:pPr>
              <a:lnSpc>
                <a:spcPct val="110000"/>
              </a:lnSpc>
              <a:spcBef>
                <a:spcPts val="1001"/>
              </a:spcBef>
              <a:buNone/>
              <a:tabLst>
                <a:tab pos="0" algn="l"/>
              </a:tabLst>
            </a:pPr>
            <a:endParaRPr lang="en-US" sz="1200" b="0" strike="noStrike" spc="-1">
              <a:latin typeface="Arial"/>
            </a:endParaRPr>
          </a:p>
        </p:txBody>
      </p:sp>
      <p:sp>
        <p:nvSpPr>
          <p:cNvPr id="99" name="Picture 2"/>
          <p:cNvSpPr/>
          <p:nvPr/>
        </p:nvSpPr>
        <p:spPr>
          <a:xfrm>
            <a:off x="10667880" y="5053320"/>
            <a:ext cx="590760" cy="590760"/>
          </a:xfrm>
          <a:prstGeom prst="roundRect">
            <a:avLst>
              <a:gd name="adj" fmla="val 8594"/>
            </a:avLst>
          </a:prstGeom>
          <a:blipFill rotWithShape="0">
            <a:blip r:embed="rId3">
              <a:extLst>
                <a:ext uri="{BEBA8EAE-BF5A-486C-A8C5-ECC9F3942E4B}">
                  <a14:imgProps xmlns:a14="http://schemas.microsoft.com/office/drawing/2010/main">
                    <a14:imgLayer r:embed="rId4">
                      <a14:imgEffect>
                        <a14:saturation sat="0"/>
                      </a14:imgEffect>
                    </a14:imgLayer>
                  </a14:imgProps>
                </a:ext>
              </a:extLst>
            </a:blip>
            <a:srcRect/>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pic>
        <p:nvPicPr>
          <p:cNvPr id="100" name="Picture 6"/>
          <p:cNvPicPr/>
          <p:nvPr/>
        </p:nvPicPr>
        <p:blipFill>
          <a:blip r:embed="rId5"/>
          <a:stretch/>
        </p:blipFill>
        <p:spPr>
          <a:xfrm>
            <a:off x="10290860" y="5879650"/>
            <a:ext cx="1641600" cy="7304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pic>
        <p:nvPicPr>
          <p:cNvPr id="3" name="Picture 2">
            <a:extLst>
              <a:ext uri="{FF2B5EF4-FFF2-40B4-BE49-F238E27FC236}">
                <a16:creationId xmlns:a16="http://schemas.microsoft.com/office/drawing/2014/main" id="{D7A54294-410A-43E1-A468-F3FBF0B38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787" y="1916815"/>
            <a:ext cx="4458425" cy="4458425"/>
          </a:xfrm>
          <a:prstGeom prst="ellipse">
            <a:avLst/>
          </a:prstGeom>
          <a:ln>
            <a:noFill/>
          </a:ln>
          <a:effectLst>
            <a:softEdge rad="112500"/>
          </a:effectLst>
        </p:spPr>
      </p:pic>
      <p:sp>
        <p:nvSpPr>
          <p:cNvPr id="6" name="TextBox 5">
            <a:extLst>
              <a:ext uri="{FF2B5EF4-FFF2-40B4-BE49-F238E27FC236}">
                <a16:creationId xmlns:a16="http://schemas.microsoft.com/office/drawing/2014/main" id="{EDD582D7-AEC2-4344-A707-CF9DAABB1A05}"/>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Untold secret</a:t>
            </a:r>
          </a:p>
        </p:txBody>
      </p:sp>
    </p:spTree>
    <p:extLst>
      <p:ext uri="{BB962C8B-B14F-4D97-AF65-F5344CB8AC3E}">
        <p14:creationId xmlns:p14="http://schemas.microsoft.com/office/powerpoint/2010/main" val="156262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2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dirty="0">
                <a:solidFill>
                  <a:srgbClr val="000000"/>
                </a:solidFill>
                <a:latin typeface="-apple-system"/>
              </a:rPr>
              <a:t>5. </a:t>
            </a:r>
            <a:r>
              <a:rPr lang="en-US" sz="3600" b="0" strike="noStrike" spc="-1" dirty="0">
                <a:solidFill>
                  <a:srgbClr val="000000"/>
                </a:solidFill>
                <a:latin typeface="-apple-system"/>
              </a:rPr>
              <a:t>Tags</a:t>
            </a:r>
            <a:r>
              <a:rPr lang="en-US" sz="2800" b="0" strike="noStrike" spc="-1" dirty="0">
                <a:solidFill>
                  <a:srgbClr val="000000"/>
                </a:solidFill>
                <a:latin typeface="-apple-system"/>
              </a:rPr>
              <a:t> </a:t>
            </a:r>
            <a:endParaRPr lang="en-US" sz="2800" b="0" strike="noStrike" spc="-1" dirty="0">
              <a:latin typeface="-apple-system"/>
            </a:endParaRPr>
          </a:p>
          <a:p>
            <a:pPr>
              <a:lnSpc>
                <a:spcPct val="90000"/>
              </a:lnSpc>
              <a:spcBef>
                <a:spcPts val="1001"/>
              </a:spcBef>
              <a:buNone/>
            </a:pPr>
            <a:endParaRPr lang="en-US" sz="2000" b="0" strike="noStrike" spc="-1" dirty="0">
              <a:latin typeface="Arial"/>
            </a:endParaRPr>
          </a:p>
        </p:txBody>
      </p:sp>
      <p:pic>
        <p:nvPicPr>
          <p:cNvPr id="230" name="Picture 7"/>
          <p:cNvPicPr/>
          <p:nvPr/>
        </p:nvPicPr>
        <p:blipFill>
          <a:blip r:embed="rId3"/>
          <a:stretch/>
        </p:blipFill>
        <p:spPr>
          <a:xfrm>
            <a:off x="10339560" y="5834520"/>
            <a:ext cx="1641600" cy="730440"/>
          </a:xfrm>
          <a:prstGeom prst="rect">
            <a:avLst/>
          </a:prstGeom>
          <a:ln w="0">
            <a:noFill/>
          </a:ln>
        </p:spPr>
      </p:pic>
      <p:pic>
        <p:nvPicPr>
          <p:cNvPr id="231" name="Picture 9"/>
          <p:cNvPicPr/>
          <p:nvPr/>
        </p:nvPicPr>
        <p:blipFill>
          <a:blip r:embed="rId4"/>
          <a:stretch/>
        </p:blipFill>
        <p:spPr>
          <a:xfrm>
            <a:off x="1422000" y="2765880"/>
            <a:ext cx="9269280" cy="139428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E84527B-63AC-48BD-A38A-87F762A3BDB5}"/>
              </a:ext>
            </a:extLst>
          </p:cNvPr>
          <p:cNvSpPr/>
          <p:nvPr/>
        </p:nvSpPr>
        <p:spPr>
          <a:xfrm>
            <a:off x="2952120" y="3670469"/>
            <a:ext cx="1625976" cy="4896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652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2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a:solidFill>
                  <a:srgbClr val="000000"/>
                </a:solidFill>
                <a:latin typeface="-apple-system"/>
              </a:rPr>
              <a:t>5. </a:t>
            </a:r>
            <a:r>
              <a:rPr lang="en-US" sz="3600" b="0" strike="noStrike" spc="-1">
                <a:solidFill>
                  <a:srgbClr val="000000"/>
                </a:solidFill>
                <a:latin typeface="-apple-system"/>
              </a:rPr>
              <a:t>Tags</a:t>
            </a:r>
            <a:r>
              <a:rPr lang="en-US" sz="2800" b="0" strike="noStrike" spc="-1">
                <a:solidFill>
                  <a:srgbClr val="000000"/>
                </a:solidFill>
                <a:latin typeface="-apple-system"/>
              </a:rPr>
              <a:t> </a:t>
            </a:r>
            <a:endParaRPr lang="en-US" sz="2800" b="0" strike="noStrike" spc="-1">
              <a:latin typeface="-apple-system"/>
            </a:endParaRPr>
          </a:p>
          <a:p>
            <a:pPr>
              <a:lnSpc>
                <a:spcPct val="90000"/>
              </a:lnSpc>
              <a:spcBef>
                <a:spcPts val="1001"/>
              </a:spcBef>
              <a:buNone/>
            </a:pPr>
            <a:endParaRPr lang="en-US" sz="2000" b="0" strike="noStrike" spc="-1">
              <a:latin typeface="Arial"/>
            </a:endParaRPr>
          </a:p>
        </p:txBody>
      </p:sp>
      <p:pic>
        <p:nvPicPr>
          <p:cNvPr id="230"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062DD7D1-8B4C-406B-81F4-3747484932FD}"/>
              </a:ext>
            </a:extLst>
          </p:cNvPr>
          <p:cNvGrpSpPr/>
          <p:nvPr/>
        </p:nvGrpSpPr>
        <p:grpSpPr>
          <a:xfrm>
            <a:off x="2998424" y="1471393"/>
            <a:ext cx="6195152" cy="4609529"/>
            <a:chOff x="2907395" y="1280340"/>
            <a:chExt cx="6830965" cy="5082609"/>
          </a:xfrm>
        </p:grpSpPr>
        <p:pic>
          <p:nvPicPr>
            <p:cNvPr id="3" name="Picture 2">
              <a:extLst>
                <a:ext uri="{FF2B5EF4-FFF2-40B4-BE49-F238E27FC236}">
                  <a16:creationId xmlns:a16="http://schemas.microsoft.com/office/drawing/2014/main" id="{99BD95FD-5B99-435D-B485-208D77507066}"/>
                </a:ext>
              </a:extLst>
            </p:cNvPr>
            <p:cNvPicPr>
              <a:picLocks noChangeAspect="1"/>
            </p:cNvPicPr>
            <p:nvPr/>
          </p:nvPicPr>
          <p:blipFill>
            <a:blip r:embed="rId4"/>
            <a:stretch>
              <a:fillRect/>
            </a:stretch>
          </p:blipFill>
          <p:spPr>
            <a:xfrm>
              <a:off x="2907395" y="1280340"/>
              <a:ext cx="6830965" cy="508260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143D7EAD-5408-41C5-BF57-1049FF5B927E}"/>
                </a:ext>
              </a:extLst>
            </p:cNvPr>
            <p:cNvSpPr/>
            <p:nvPr/>
          </p:nvSpPr>
          <p:spPr>
            <a:xfrm>
              <a:off x="4126230" y="2765520"/>
              <a:ext cx="845820" cy="2628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B3EFEC1-B956-42DB-9215-15833C081A56}"/>
              </a:ext>
            </a:extLst>
          </p:cNvPr>
          <p:cNvSpPr txBox="1"/>
          <p:nvPr/>
        </p:nvSpPr>
        <p:spPr>
          <a:xfrm>
            <a:off x="160708" y="6327325"/>
            <a:ext cx="10186987" cy="338554"/>
          </a:xfrm>
          <a:prstGeom prst="rect">
            <a:avLst/>
          </a:prstGeom>
          <a:noFill/>
        </p:spPr>
        <p:txBody>
          <a:bodyPr wrap="square">
            <a:spAutoFit/>
          </a:bodyPr>
          <a:lstStyle/>
          <a:p>
            <a:r>
              <a:rPr lang="en-US" sz="1600">
                <a:hlinkClick r:id="rId5"/>
              </a:rPr>
              <a:t>https://meta.stackexchange.com/questions/19190/should-questions-include-tags-in-their-titles</a:t>
            </a:r>
            <a:endParaRPr lang="en-US" sz="1600"/>
          </a:p>
        </p:txBody>
      </p:sp>
      <p:pic>
        <p:nvPicPr>
          <p:cNvPr id="8" name="Picture 7">
            <a:extLst>
              <a:ext uri="{FF2B5EF4-FFF2-40B4-BE49-F238E27FC236}">
                <a16:creationId xmlns:a16="http://schemas.microsoft.com/office/drawing/2014/main" id="{80DA2323-F08A-42D5-94F1-B3194F7E576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99087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pic>
        <p:nvPicPr>
          <p:cNvPr id="6" name="Picture 5">
            <a:extLst>
              <a:ext uri="{FF2B5EF4-FFF2-40B4-BE49-F238E27FC236}">
                <a16:creationId xmlns:a16="http://schemas.microsoft.com/office/drawing/2014/main" id="{6EB8EDF9-0ACA-46E8-917B-9BBCC84E524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053446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400" b="1">
                <a:solidFill>
                  <a:srgbClr val="FF0000"/>
                </a:solidFill>
                <a:effectLst/>
                <a:latin typeface="-apple-system"/>
              </a:rPr>
              <a:t>Avoid</a:t>
            </a:r>
            <a:r>
              <a:rPr lang="en-US" sz="2400" b="0">
                <a:solidFill>
                  <a:srgbClr val="232629"/>
                </a:solidFill>
                <a:effectLst/>
                <a:latin typeface="-apple-system"/>
              </a:rPr>
              <a:t> inserting tags into titles in any of the following formats:</a:t>
            </a:r>
          </a:p>
          <a:p>
            <a:br>
              <a:rPr lang="en-US" sz="2400" b="0">
                <a:solidFill>
                  <a:srgbClr val="232629"/>
                </a:solidFill>
                <a:effectLst/>
                <a:latin typeface="-apple-system"/>
              </a:rPr>
            </a:br>
            <a:endParaRPr lang="en-US" sz="1600" b="0" strike="noStrike" spc="-1">
              <a:latin typeface="-apple-system"/>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673360"/>
            <a:ext cx="8321040" cy="9774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rgbClr val="FF0000"/>
                </a:solidFill>
                <a:latin typeface="Comic Sans MS"/>
                <a:ea typeface="Segoe UI"/>
              </a:rPr>
              <a:t>BAD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spcBef>
                <a:spcPts val="799"/>
              </a:spcBef>
              <a:buNone/>
              <a:tabLst>
                <a:tab pos="0" algn="l"/>
              </a:tabLst>
            </a:pPr>
            <a:r>
              <a:rPr lang="en-US" sz="1800" b="0" strike="noStrike" spc="-1">
                <a:solidFill>
                  <a:srgbClr val="000000"/>
                </a:solidFill>
                <a:latin typeface="Comic Sans MS"/>
                <a:ea typeface="Segoe UI"/>
              </a:rPr>
              <a:t>JavaScript, arrays: How can I remove a specific item from an array?</a:t>
            </a:r>
            <a:endParaRPr lang="en-US" sz="1800" b="0" strike="noStrike" spc="-1">
              <a:latin typeface="Arial"/>
            </a:endParaRPr>
          </a:p>
        </p:txBody>
      </p:sp>
      <p:sp>
        <p:nvSpPr>
          <p:cNvPr id="236" name="TextBox 10"/>
          <p:cNvSpPr/>
          <p:nvPr/>
        </p:nvSpPr>
        <p:spPr>
          <a:xfrm>
            <a:off x="-218520" y="6192720"/>
            <a:ext cx="60980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strike="noStrike" spc="-1">
                <a:solidFill>
                  <a:srgbClr val="0563C1"/>
                </a:solidFill>
                <a:uFillTx/>
                <a:latin typeface="-apple-system"/>
                <a:ea typeface="Segoe UI"/>
                <a:hlinkClick r:id="rId4"/>
              </a:rPr>
              <a:t>https://stackoverflow.com/help/tagging</a:t>
            </a:r>
            <a:endParaRPr lang="en-US" sz="1800" b="0" strike="noStrike" spc="-1">
              <a:latin typeface="-apple-system"/>
            </a:endParaRPr>
          </a:p>
        </p:txBody>
      </p:sp>
      <p:pic>
        <p:nvPicPr>
          <p:cNvPr id="7" name="Picture 6">
            <a:extLst>
              <a:ext uri="{FF2B5EF4-FFF2-40B4-BE49-F238E27FC236}">
                <a16:creationId xmlns:a16="http://schemas.microsoft.com/office/drawing/2014/main" id="{7D59F1B9-5613-43D0-8EA9-3E41FA9F60E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12732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b="0" strike="noStrike" spc="-1">
                <a:solidFill>
                  <a:srgbClr val="000000"/>
                </a:solidFill>
                <a:latin typeface="-apple-system"/>
              </a:rPr>
              <a:t>Don’t use Tags  in the Title!</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673360"/>
            <a:ext cx="8321040" cy="35687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rgbClr val="FF0000"/>
                </a:solidFill>
                <a:latin typeface="Comic Sans MS"/>
                <a:ea typeface="Segoe UI"/>
              </a:rPr>
              <a:t>BAD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spcBef>
                <a:spcPts val="799"/>
              </a:spcBef>
              <a:buNone/>
              <a:tabLst>
                <a:tab pos="0" algn="l"/>
              </a:tabLst>
            </a:pPr>
            <a:r>
              <a:rPr lang="en-US" sz="1800" b="0" strike="noStrike" spc="-1">
                <a:solidFill>
                  <a:srgbClr val="000000"/>
                </a:solidFill>
                <a:latin typeface="Comic Sans MS"/>
                <a:ea typeface="Segoe UI"/>
              </a:rPr>
              <a:t>JavaScript, arrays: How can I remove a specific item from an array?</a:t>
            </a:r>
            <a:endParaRPr lang="en-US" sz="1800" b="0" strike="noStrike" spc="-1">
              <a:latin typeface="Arial"/>
            </a:endParaRPr>
          </a:p>
          <a:p>
            <a:pPr marL="457200" algn="just">
              <a:lnSpc>
                <a:spcPct val="150000"/>
              </a:lnSpc>
              <a:spcBef>
                <a:spcPts val="799"/>
              </a:spcBef>
              <a:buNone/>
              <a:tabLst>
                <a:tab pos="0" algn="l"/>
              </a:tabLst>
            </a:pPr>
            <a:endParaRPr lang="en-US" sz="1800" b="0" strike="noStrike" spc="-1">
              <a:latin typeface="Arial"/>
            </a:endParaRPr>
          </a:p>
          <a:p>
            <a:pPr marL="457200" algn="just">
              <a:lnSpc>
                <a:spcPct val="150000"/>
              </a:lnSpc>
              <a:buNone/>
              <a:tabLst>
                <a:tab pos="0" algn="l"/>
              </a:tabLst>
            </a:pPr>
            <a:r>
              <a:rPr lang="en-US" sz="1800" b="1" strike="noStrike" spc="-1">
                <a:solidFill>
                  <a:srgbClr val="00B050"/>
                </a:solidFill>
                <a:latin typeface="Comic Sans MS"/>
                <a:ea typeface="Segoe UI"/>
              </a:rPr>
              <a:t>GOOD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buNone/>
              <a:tabLst>
                <a:tab pos="0" algn="l"/>
              </a:tabLst>
            </a:pPr>
            <a:r>
              <a:rPr lang="en-US" sz="1800" b="0" strike="noStrike" spc="-1">
                <a:solidFill>
                  <a:srgbClr val="000000"/>
                </a:solidFill>
                <a:latin typeface="Comic Sans MS"/>
                <a:ea typeface="Segoe UI"/>
              </a:rPr>
              <a:t>How can I remove a specific item from an array in JavaScript?</a:t>
            </a:r>
          </a:p>
          <a:p>
            <a:pPr marL="457200" algn="just">
              <a:lnSpc>
                <a:spcPct val="150000"/>
              </a:lnSpc>
              <a:buNone/>
              <a:tabLst>
                <a:tab pos="0" algn="l"/>
              </a:tabLst>
            </a:pPr>
            <a:endParaRPr lang="en-US" sz="1800" b="0" strike="noStrike" spc="-1">
              <a:solidFill>
                <a:srgbClr val="000000"/>
              </a:solidFill>
              <a:latin typeface="Comic Sans MS"/>
              <a:ea typeface="Segoe UI"/>
            </a:endParaRPr>
          </a:p>
          <a:p>
            <a:pPr marL="457200" algn="just">
              <a:lnSpc>
                <a:spcPct val="150000"/>
              </a:lnSpc>
              <a:tabLst>
                <a:tab pos="0" algn="l"/>
              </a:tabLst>
            </a:pPr>
            <a:r>
              <a:rPr lang="en-US" sz="1800" b="0" strike="noStrike" spc="-1">
                <a:solidFill>
                  <a:srgbClr val="000000"/>
                </a:solidFill>
                <a:latin typeface="Comic Sans MS"/>
                <a:ea typeface="Segoe UI"/>
              </a:rPr>
              <a:t>                                                                          using  JavaScript?</a:t>
            </a:r>
            <a:endParaRPr lang="en-US" sz="1800" b="0" strike="noStrike" spc="-1">
              <a:latin typeface="Arial"/>
            </a:endParaRPr>
          </a:p>
          <a:p>
            <a:pPr marL="457200" algn="just">
              <a:lnSpc>
                <a:spcPct val="150000"/>
              </a:lnSpc>
              <a:buNone/>
              <a:tabLst>
                <a:tab pos="0" algn="l"/>
              </a:tabLst>
            </a:pPr>
            <a:endParaRPr lang="en-US" sz="1800" b="0" strike="noStrike" spc="-1">
              <a:latin typeface="Arial"/>
            </a:endParaRPr>
          </a:p>
        </p:txBody>
      </p:sp>
      <p:sp>
        <p:nvSpPr>
          <p:cNvPr id="236" name="TextBox 10"/>
          <p:cNvSpPr/>
          <p:nvPr/>
        </p:nvSpPr>
        <p:spPr>
          <a:xfrm>
            <a:off x="-218520" y="6192720"/>
            <a:ext cx="60980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https://stackoverflow.com/help/tagging</a:t>
            </a:r>
            <a:endParaRPr lang="en-US" sz="1800" b="0" strike="noStrike" spc="-1">
              <a:latin typeface="-apple-system"/>
            </a:endParaRPr>
          </a:p>
        </p:txBody>
      </p:sp>
      <p:pic>
        <p:nvPicPr>
          <p:cNvPr id="7" name="Picture 6">
            <a:extLst>
              <a:ext uri="{FF2B5EF4-FFF2-40B4-BE49-F238E27FC236}">
                <a16:creationId xmlns:a16="http://schemas.microsoft.com/office/drawing/2014/main" id="{F68FCB2A-725F-49A7-BCB5-1D8FD1C986D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719259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305788"/>
            <a:ext cx="8321040" cy="22238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chemeClr val="accent2">
                    <a:lumMod val="60000"/>
                    <a:lumOff val="40000"/>
                  </a:schemeClr>
                </a:solidFill>
                <a:latin typeface="Comic Sans MS"/>
                <a:ea typeface="Segoe UI"/>
              </a:rPr>
              <a:t>Only Tags:</a:t>
            </a:r>
            <a:endParaRPr lang="en-US" sz="1800" b="0" strike="noStrike" spc="-1">
              <a:solidFill>
                <a:schemeClr val="accent2">
                  <a:lumMod val="60000"/>
                  <a:lumOff val="40000"/>
                </a:schemeClr>
              </a:solidFill>
              <a:latin typeface="Arial"/>
            </a:endParaRPr>
          </a:p>
          <a:p>
            <a:pPr marL="457200" algn="just">
              <a:lnSpc>
                <a:spcPct val="150000"/>
              </a:lnSpc>
              <a:spcBef>
                <a:spcPts val="799"/>
              </a:spcBef>
              <a:buNone/>
              <a:tabLst>
                <a:tab pos="0" algn="l"/>
              </a:tabLst>
            </a:pPr>
            <a:endParaRPr lang="fa-IR" sz="1800" b="0" strike="noStrike" spc="-1">
              <a:solidFill>
                <a:srgbClr val="000000"/>
              </a:solidFill>
              <a:latin typeface="Comic Sans MS"/>
              <a:ea typeface="Segoe UI"/>
            </a:endParaRPr>
          </a:p>
          <a:p>
            <a:pPr marL="457200" algn="just">
              <a:lnSpc>
                <a:spcPct val="150000"/>
              </a:lnSpc>
              <a:buNone/>
              <a:tabLst>
                <a:tab pos="0" algn="l"/>
              </a:tabLst>
            </a:pPr>
            <a:endParaRPr lang="fa-IR" spc="-1">
              <a:solidFill>
                <a:srgbClr val="000000"/>
              </a:solidFill>
              <a:latin typeface="Comic Sans MS"/>
              <a:ea typeface="Segoe UI"/>
            </a:endParaRPr>
          </a:p>
          <a:p>
            <a:pPr marL="457200" algn="just">
              <a:lnSpc>
                <a:spcPct val="150000"/>
              </a:lnSpc>
              <a:buNone/>
              <a:tabLst>
                <a:tab pos="0" algn="l"/>
              </a:tabLst>
            </a:pPr>
            <a:endParaRPr lang="fa-IR" sz="1800" b="1" strike="noStrike" spc="-1">
              <a:solidFill>
                <a:srgbClr val="000000"/>
              </a:solidFill>
              <a:latin typeface="Comic Sans MS"/>
              <a:ea typeface="Segoe UI"/>
            </a:endParaRPr>
          </a:p>
          <a:p>
            <a:pPr marL="457200" algn="just">
              <a:lnSpc>
                <a:spcPct val="150000"/>
              </a:lnSpc>
              <a:buNone/>
              <a:tabLst>
                <a:tab pos="0" algn="l"/>
              </a:tabLst>
            </a:pPr>
            <a:r>
              <a:rPr lang="en-US" sz="1800" b="1" strike="noStrike" spc="-1">
                <a:solidFill>
                  <a:srgbClr val="00B050"/>
                </a:solidFill>
                <a:latin typeface="Comic Sans MS"/>
                <a:ea typeface="Segoe UI"/>
              </a:rPr>
              <a:t>Organics &amp; Tags</a:t>
            </a:r>
            <a:r>
              <a:rPr lang="en-US" sz="1800" b="0" strike="noStrike" spc="-1">
                <a:solidFill>
                  <a:srgbClr val="000000"/>
                </a:solidFill>
                <a:latin typeface="Comic Sans MS"/>
                <a:ea typeface="Segoe UI"/>
              </a:rPr>
              <a:t>: </a:t>
            </a:r>
            <a:endParaRPr lang="en-US" sz="1800" b="0" strike="noStrike" spc="-1">
              <a:latin typeface="Arial"/>
            </a:endParaRPr>
          </a:p>
        </p:txBody>
      </p:sp>
      <p:pic>
        <p:nvPicPr>
          <p:cNvPr id="7" name="Picture 9">
            <a:extLst>
              <a:ext uri="{FF2B5EF4-FFF2-40B4-BE49-F238E27FC236}">
                <a16:creationId xmlns:a16="http://schemas.microsoft.com/office/drawing/2014/main" id="{49217B39-9792-4EA0-B549-CC07FE499E66}"/>
              </a:ext>
            </a:extLst>
          </p:cNvPr>
          <p:cNvPicPr/>
          <p:nvPr/>
        </p:nvPicPr>
        <p:blipFill>
          <a:blip r:embed="rId4"/>
          <a:stretch/>
        </p:blipFill>
        <p:spPr>
          <a:xfrm>
            <a:off x="2352987" y="2890086"/>
            <a:ext cx="7486026" cy="112604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670C50B-5D07-4063-A84E-CFD62D5DC971}"/>
              </a:ext>
            </a:extLst>
          </p:cNvPr>
          <p:cNvSpPr txBox="1"/>
          <p:nvPr/>
        </p:nvSpPr>
        <p:spPr>
          <a:xfrm>
            <a:off x="160708" y="6327325"/>
            <a:ext cx="10186987" cy="338554"/>
          </a:xfrm>
          <a:prstGeom prst="rect">
            <a:avLst/>
          </a:prstGeom>
          <a:noFill/>
        </p:spPr>
        <p:txBody>
          <a:bodyPr wrap="square">
            <a:spAutoFit/>
          </a:bodyPr>
          <a:lstStyle/>
          <a:p>
            <a:r>
              <a:rPr lang="en-US" sz="1600">
                <a:hlinkClick r:id="rId5"/>
              </a:rPr>
              <a:t>https://meta.stackexchange.com/questions/19190/should-questions-include-tags-in-their-titles</a:t>
            </a:r>
            <a:endParaRPr lang="en-US" sz="1600"/>
          </a:p>
        </p:txBody>
      </p:sp>
      <p:pic>
        <p:nvPicPr>
          <p:cNvPr id="9" name="Picture 8">
            <a:extLst>
              <a:ext uri="{FF2B5EF4-FFF2-40B4-BE49-F238E27FC236}">
                <a16:creationId xmlns:a16="http://schemas.microsoft.com/office/drawing/2014/main" id="{0BB7F677-7F0A-4FA4-B8A9-E106E4A2CBE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1A072996-447D-4441-A44A-6BD387143940}"/>
              </a:ext>
            </a:extLst>
          </p:cNvPr>
          <p:cNvPicPr>
            <a:picLocks noChangeAspect="1"/>
          </p:cNvPicPr>
          <p:nvPr/>
        </p:nvPicPr>
        <p:blipFill>
          <a:blip r:embed="rId7"/>
          <a:stretch>
            <a:fillRect/>
          </a:stretch>
        </p:blipFill>
        <p:spPr>
          <a:xfrm>
            <a:off x="2352986" y="4696189"/>
            <a:ext cx="7486027" cy="1092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2262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b="1"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pic>
        <p:nvPicPr>
          <p:cNvPr id="6" name="Picture 5">
            <a:extLst>
              <a:ext uri="{FF2B5EF4-FFF2-40B4-BE49-F238E27FC236}">
                <a16:creationId xmlns:a16="http://schemas.microsoft.com/office/drawing/2014/main" id="{EE82660D-D70C-42BA-9BB0-76243ADAFD9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90978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gn="l" fontAlgn="base">
              <a:buFont typeface="Arial" panose="020B0604020202020204" pitchFamily="34" charset="0"/>
              <a:buChar char="•"/>
            </a:pPr>
            <a:r>
              <a:rPr lang="en-US" sz="2800" b="0" i="0" dirty="0">
                <a:solidFill>
                  <a:srgbClr val="232629"/>
                </a:solidFill>
                <a:effectLst/>
                <a:latin typeface="-apple-system"/>
              </a:rPr>
              <a:t>Conversational tone</a:t>
            </a:r>
            <a:endParaRPr lang="en-US" sz="3200" b="0" strike="noStrike" spc="-1" dirty="0">
              <a:latin typeface="Arial"/>
            </a:endParaRPr>
          </a:p>
          <a:p>
            <a:pPr>
              <a:lnSpc>
                <a:spcPct val="90000"/>
              </a:lnSpc>
              <a:spcBef>
                <a:spcPts val="1001"/>
              </a:spcBef>
              <a:buNone/>
            </a:pPr>
            <a:endParaRPr lang="en-US" sz="2000" b="0" strike="noStrike" spc="-1" dirty="0">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sp>
        <p:nvSpPr>
          <p:cNvPr id="3" name="Rectangle 2">
            <a:extLst>
              <a:ext uri="{FF2B5EF4-FFF2-40B4-BE49-F238E27FC236}">
                <a16:creationId xmlns:a16="http://schemas.microsoft.com/office/drawing/2014/main" id="{EE6C8740-853A-46DC-A6B6-389076ABBDC6}"/>
              </a:ext>
            </a:extLst>
          </p:cNvPr>
          <p:cNvSpPr>
            <a:spLocks noChangeArrowheads="1"/>
          </p:cNvSpPr>
          <p:nvPr/>
        </p:nvSpPr>
        <p:spPr bwMode="auto">
          <a:xfrm>
            <a:off x="2928395" y="3147080"/>
            <a:ext cx="541776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pple-system"/>
              </a:rPr>
              <a:t>JavaScript, jQuery: When should I use one or the other?</a:t>
            </a:r>
            <a:endParaRPr kumimoji="0" lang="en-US" altLang="en-US" sz="11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a-IR" altLang="en-US" sz="3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a-IR" altLang="en-US" sz="3200">
              <a:latin typeface="Arial" panose="020B0604020202020204" pitchFamily="34" charset="0"/>
            </a:endParaRPr>
          </a:p>
        </p:txBody>
      </p:sp>
      <p:sp>
        <p:nvSpPr>
          <p:cNvPr id="10" name="TextBox 9">
            <a:extLst>
              <a:ext uri="{FF2B5EF4-FFF2-40B4-BE49-F238E27FC236}">
                <a16:creationId xmlns:a16="http://schemas.microsoft.com/office/drawing/2014/main" id="{A27976E0-5CF9-4E90-B8DC-4A8408826A5F}"/>
              </a:ext>
            </a:extLst>
          </p:cNvPr>
          <p:cNvSpPr txBox="1"/>
          <p:nvPr/>
        </p:nvSpPr>
        <p:spPr>
          <a:xfrm>
            <a:off x="1715040" y="4637066"/>
            <a:ext cx="944532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pple-system"/>
              </a:rPr>
              <a:t>Can I use jQuery to animate DOM, or am I stuck using plain JavaScript?</a:t>
            </a:r>
          </a:p>
        </p:txBody>
      </p:sp>
      <p:cxnSp>
        <p:nvCxnSpPr>
          <p:cNvPr id="7" name="Straight Arrow Connector 6">
            <a:extLst>
              <a:ext uri="{FF2B5EF4-FFF2-40B4-BE49-F238E27FC236}">
                <a16:creationId xmlns:a16="http://schemas.microsoft.com/office/drawing/2014/main" id="{46A3A70B-030B-45F9-9C18-683506425A4E}"/>
              </a:ext>
            </a:extLst>
          </p:cNvPr>
          <p:cNvCxnSpPr>
            <a:endCxn id="3" idx="2"/>
          </p:cNvCxnSpPr>
          <p:nvPr/>
        </p:nvCxnSpPr>
        <p:spPr>
          <a:xfrm>
            <a:off x="5637277" y="3501024"/>
            <a:ext cx="1" cy="10002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9BD5F7A-5C9A-4193-AFA9-561C1163810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079599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75FA6F-ABB0-41FD-A5D4-6607CD3F9018}"/>
              </a:ext>
            </a:extLst>
          </p:cNvPr>
          <p:cNvGrpSpPr/>
          <p:nvPr/>
        </p:nvGrpSpPr>
        <p:grpSpPr>
          <a:xfrm>
            <a:off x="1404461" y="1979143"/>
            <a:ext cx="9383078" cy="4368647"/>
            <a:chOff x="995265" y="1979143"/>
            <a:chExt cx="9383078" cy="4368647"/>
          </a:xfrm>
        </p:grpSpPr>
        <p:pic>
          <p:nvPicPr>
            <p:cNvPr id="19" name="Picture 18">
              <a:extLst>
                <a:ext uri="{FF2B5EF4-FFF2-40B4-BE49-F238E27FC236}">
                  <a16:creationId xmlns:a16="http://schemas.microsoft.com/office/drawing/2014/main" id="{A0297669-EDDF-4FE2-B311-2E766BDB2222}"/>
                </a:ext>
              </a:extLst>
            </p:cNvPr>
            <p:cNvPicPr>
              <a:picLocks noChangeAspect="1"/>
            </p:cNvPicPr>
            <p:nvPr/>
          </p:nvPicPr>
          <p:blipFill>
            <a:blip r:embed="rId3"/>
            <a:stretch>
              <a:fillRect/>
            </a:stretch>
          </p:blipFill>
          <p:spPr>
            <a:xfrm>
              <a:off x="6301462" y="2035238"/>
              <a:ext cx="4076881" cy="200329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D610E6B-BE0F-483E-8705-F63DAE8F2034}"/>
                </a:ext>
              </a:extLst>
            </p:cNvPr>
            <p:cNvPicPr>
              <a:picLocks noChangeAspect="1"/>
            </p:cNvPicPr>
            <p:nvPr/>
          </p:nvPicPr>
          <p:blipFill>
            <a:blip r:embed="rId4"/>
            <a:stretch>
              <a:fillRect/>
            </a:stretch>
          </p:blipFill>
          <p:spPr>
            <a:xfrm>
              <a:off x="995266" y="1979143"/>
              <a:ext cx="4354593" cy="208763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DCBC2D0-37D4-4A29-A5A3-A942DF747313}"/>
                </a:ext>
              </a:extLst>
            </p:cNvPr>
            <p:cNvPicPr>
              <a:picLocks noChangeAspect="1"/>
            </p:cNvPicPr>
            <p:nvPr/>
          </p:nvPicPr>
          <p:blipFill>
            <a:blip r:embed="rId5"/>
            <a:stretch>
              <a:fillRect/>
            </a:stretch>
          </p:blipFill>
          <p:spPr>
            <a:xfrm>
              <a:off x="6301463" y="4274653"/>
              <a:ext cx="4076880" cy="207313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659BD55-B922-46C8-B874-A7CDE7AAAA12}"/>
                </a:ext>
              </a:extLst>
            </p:cNvPr>
            <p:cNvPicPr>
              <a:picLocks noChangeAspect="1"/>
            </p:cNvPicPr>
            <p:nvPr/>
          </p:nvPicPr>
          <p:blipFill>
            <a:blip r:embed="rId6"/>
            <a:stretch>
              <a:fillRect/>
            </a:stretch>
          </p:blipFill>
          <p:spPr>
            <a:xfrm>
              <a:off x="995265" y="4200276"/>
              <a:ext cx="4354594" cy="213314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645E4AC6-11B5-4B3E-863F-DE01FB32C9D5}"/>
                </a:ext>
              </a:extLst>
            </p:cNvPr>
            <p:cNvSpPr/>
            <p:nvPr/>
          </p:nvSpPr>
          <p:spPr>
            <a:xfrm>
              <a:off x="995265" y="2387600"/>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005596-9615-4E41-8159-8269A2E3170D}"/>
                </a:ext>
              </a:extLst>
            </p:cNvPr>
            <p:cNvSpPr/>
            <p:nvPr/>
          </p:nvSpPr>
          <p:spPr>
            <a:xfrm>
              <a:off x="1010602" y="4555839"/>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425B49-2F4E-4C7E-85EF-282CA5738291}"/>
                </a:ext>
              </a:extLst>
            </p:cNvPr>
            <p:cNvSpPr/>
            <p:nvPr/>
          </p:nvSpPr>
          <p:spPr>
            <a:xfrm>
              <a:off x="6301463" y="2473938"/>
              <a:ext cx="663218" cy="1473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C280C9-74C7-4A80-A537-0FC6EF9992BC}"/>
                </a:ext>
              </a:extLst>
            </p:cNvPr>
            <p:cNvSpPr/>
            <p:nvPr/>
          </p:nvSpPr>
          <p:spPr>
            <a:xfrm>
              <a:off x="6301462" y="4615643"/>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2C0F54-7691-4211-B628-7A6A829321EB}"/>
                </a:ext>
              </a:extLst>
            </p:cNvPr>
            <p:cNvSpPr/>
            <p:nvPr/>
          </p:nvSpPr>
          <p:spPr>
            <a:xfrm>
              <a:off x="3190240" y="2765520"/>
              <a:ext cx="335280" cy="150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2E9063-FA34-49BD-A10A-41F7E3AAACCB}"/>
                </a:ext>
              </a:extLst>
            </p:cNvPr>
            <p:cNvSpPr/>
            <p:nvPr/>
          </p:nvSpPr>
          <p:spPr>
            <a:xfrm>
              <a:off x="3728720" y="4960080"/>
              <a:ext cx="335280" cy="150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7E343F-6318-46FC-BF99-B5CB5FEFFB02}"/>
                </a:ext>
              </a:extLst>
            </p:cNvPr>
            <p:cNvSpPr/>
            <p:nvPr/>
          </p:nvSpPr>
          <p:spPr>
            <a:xfrm>
              <a:off x="7835900" y="2811780"/>
              <a:ext cx="709930" cy="1447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C9B5418-1AF3-495C-A58D-87EE13BB7CAD}"/>
                </a:ext>
              </a:extLst>
            </p:cNvPr>
            <p:cNvSpPr/>
            <p:nvPr/>
          </p:nvSpPr>
          <p:spPr>
            <a:xfrm>
              <a:off x="8110220" y="3493628"/>
              <a:ext cx="709930" cy="1447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5E926A-29F0-49E1-AEA9-61A1861BCE7B}"/>
                </a:ext>
              </a:extLst>
            </p:cNvPr>
            <p:cNvSpPr/>
            <p:nvPr/>
          </p:nvSpPr>
          <p:spPr>
            <a:xfrm>
              <a:off x="9204960" y="5760720"/>
              <a:ext cx="579120" cy="14020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17227C-74E1-437D-9BC5-F631B667CC12}"/>
                </a:ext>
              </a:extLst>
            </p:cNvPr>
            <p:cNvSpPr/>
            <p:nvPr/>
          </p:nvSpPr>
          <p:spPr>
            <a:xfrm>
              <a:off x="8168640" y="4955288"/>
              <a:ext cx="524256" cy="155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AA2A9F-E022-4C93-9AEA-E078E3CD1254}"/>
                </a:ext>
              </a:extLst>
            </p:cNvPr>
            <p:cNvSpPr/>
            <p:nvPr/>
          </p:nvSpPr>
          <p:spPr>
            <a:xfrm>
              <a:off x="4145280" y="3402330"/>
              <a:ext cx="363307" cy="1582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7634E92-B858-4774-A903-B75841D172E8}"/>
                </a:ext>
              </a:extLst>
            </p:cNvPr>
            <p:cNvSpPr/>
            <p:nvPr/>
          </p:nvSpPr>
          <p:spPr>
            <a:xfrm>
              <a:off x="3383280" y="5667556"/>
              <a:ext cx="345440" cy="1669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dirty="0">
                <a:solidFill>
                  <a:srgbClr val="000000"/>
                </a:solidFill>
                <a:latin typeface="-apple-system"/>
              </a:rPr>
              <a:t>Organic vs </a:t>
            </a:r>
            <a:r>
              <a:rPr lang="en-US" sz="3200" b="0" i="0" dirty="0">
                <a:solidFill>
                  <a:srgbClr val="000000"/>
                </a:solidFill>
                <a:effectLst/>
                <a:latin typeface="-apple-system"/>
              </a:rPr>
              <a:t>Tag only      -    </a:t>
            </a:r>
            <a:r>
              <a:rPr lang="en-US" sz="2000" b="0" i="0" dirty="0">
                <a:solidFill>
                  <a:srgbClr val="000000"/>
                </a:solidFill>
                <a:effectLst/>
                <a:latin typeface="-apple-system"/>
              </a:rPr>
              <a:t>Practical Point of View</a:t>
            </a:r>
            <a:endParaRPr lang="en-US" sz="3200" b="0" strike="noStrike" spc="-1" dirty="0">
              <a:latin typeface="Arial"/>
            </a:endParaRPr>
          </a:p>
          <a:p>
            <a:pPr>
              <a:lnSpc>
                <a:spcPct val="90000"/>
              </a:lnSpc>
              <a:spcBef>
                <a:spcPts val="1001"/>
              </a:spcBef>
              <a:buNone/>
            </a:pPr>
            <a:endParaRPr lang="en-US" sz="2000" b="0" strike="noStrike" spc="-1" dirty="0">
              <a:latin typeface="Arial"/>
            </a:endParaRPr>
          </a:p>
        </p:txBody>
      </p:sp>
      <p:pic>
        <p:nvPicPr>
          <p:cNvPr id="234" name="Picture 7"/>
          <p:cNvPicPr/>
          <p:nvPr/>
        </p:nvPicPr>
        <p:blipFill>
          <a:blip r:embed="rId7"/>
          <a:stretch/>
        </p:blipFill>
        <p:spPr>
          <a:xfrm>
            <a:off x="10339560" y="5834520"/>
            <a:ext cx="1641600" cy="730440"/>
          </a:xfrm>
          <a:prstGeom prst="rect">
            <a:avLst/>
          </a:prstGeom>
          <a:ln w="0">
            <a:noFill/>
          </a:ln>
        </p:spPr>
      </p:pic>
      <p:pic>
        <p:nvPicPr>
          <p:cNvPr id="29" name="Picture 28">
            <a:extLst>
              <a:ext uri="{FF2B5EF4-FFF2-40B4-BE49-F238E27FC236}">
                <a16:creationId xmlns:a16="http://schemas.microsoft.com/office/drawing/2014/main" id="{5FE76A82-F876-4D69-9824-8302EB043F88}"/>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7555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10186986"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dirty="0">
                <a:solidFill>
                  <a:srgbClr val="000000"/>
                </a:solidFill>
                <a:latin typeface="-apple-system"/>
              </a:rPr>
              <a:t>Organic vs </a:t>
            </a:r>
            <a:r>
              <a:rPr lang="en-US" sz="3200" b="0" i="0" dirty="0">
                <a:solidFill>
                  <a:srgbClr val="000000"/>
                </a:solidFill>
                <a:effectLst/>
                <a:latin typeface="-apple-system"/>
              </a:rPr>
              <a:t>Tag only       - </a:t>
            </a:r>
            <a:r>
              <a:rPr lang="en-US" sz="2000" b="0" i="0" dirty="0">
                <a:solidFill>
                  <a:srgbClr val="000000"/>
                </a:solidFill>
                <a:effectLst/>
                <a:latin typeface="-apple-system"/>
              </a:rPr>
              <a:t>Other Important part of the site</a:t>
            </a:r>
            <a:endParaRPr lang="en-US" sz="3200" b="0" strike="noStrike" spc="-1" dirty="0">
              <a:latin typeface="Arial"/>
            </a:endParaRPr>
          </a:p>
          <a:p>
            <a:pPr>
              <a:lnSpc>
                <a:spcPct val="90000"/>
              </a:lnSpc>
              <a:spcBef>
                <a:spcPts val="1001"/>
              </a:spcBef>
              <a:buNone/>
            </a:pPr>
            <a:endParaRPr lang="en-US" sz="2000" b="0" strike="noStrike" spc="-1" dirty="0">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1" name="TextBox 20">
            <a:extLst>
              <a:ext uri="{FF2B5EF4-FFF2-40B4-BE49-F238E27FC236}">
                <a16:creationId xmlns:a16="http://schemas.microsoft.com/office/drawing/2014/main" id="{CE1D57D5-20B1-4E8D-889F-9599F87F61FD}"/>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4"/>
              </a:rPr>
              <a:t>https://meta.stackexchange.com/questions/19190/should-questions-include-tags-in-their-titles</a:t>
            </a:r>
            <a:endParaRPr lang="en-US" sz="1600">
              <a:latin typeface="-apple-system"/>
            </a:endParaRPr>
          </a:p>
        </p:txBody>
      </p:sp>
      <p:pic>
        <p:nvPicPr>
          <p:cNvPr id="19" name="Picture 18">
            <a:extLst>
              <a:ext uri="{FF2B5EF4-FFF2-40B4-BE49-F238E27FC236}">
                <a16:creationId xmlns:a16="http://schemas.microsoft.com/office/drawing/2014/main" id="{0B4631FB-2BD6-4B46-8D8A-55934DF1217B}"/>
              </a:ext>
            </a:extLst>
          </p:cNvPr>
          <p:cNvPicPr>
            <a:picLocks noChangeAspect="1"/>
          </p:cNvPicPr>
          <p:nvPr/>
        </p:nvPicPr>
        <p:blipFill>
          <a:blip r:embed="rId5"/>
          <a:stretch>
            <a:fillRect/>
          </a:stretch>
        </p:blipFill>
        <p:spPr>
          <a:xfrm>
            <a:off x="1427008" y="2072691"/>
            <a:ext cx="1854147" cy="414456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19F2F2B-CD47-4E08-8A78-8FE90F5D25D1}"/>
              </a:ext>
            </a:extLst>
          </p:cNvPr>
          <p:cNvSpPr/>
          <p:nvPr/>
        </p:nvSpPr>
        <p:spPr>
          <a:xfrm>
            <a:off x="1717040" y="4053840"/>
            <a:ext cx="1066800" cy="137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570072-24B2-489E-8585-86EC8BFBCFED}"/>
              </a:ext>
            </a:extLst>
          </p:cNvPr>
          <p:cNvGrpSpPr/>
          <p:nvPr/>
        </p:nvGrpSpPr>
        <p:grpSpPr>
          <a:xfrm>
            <a:off x="3645642" y="2330160"/>
            <a:ext cx="7818798" cy="3871295"/>
            <a:chOff x="3926911" y="2345960"/>
            <a:chExt cx="7818798" cy="3871295"/>
          </a:xfrm>
        </p:grpSpPr>
        <p:pic>
          <p:nvPicPr>
            <p:cNvPr id="17" name="Picture 16">
              <a:extLst>
                <a:ext uri="{FF2B5EF4-FFF2-40B4-BE49-F238E27FC236}">
                  <a16:creationId xmlns:a16="http://schemas.microsoft.com/office/drawing/2014/main" id="{0BD73ABF-2B9B-4DE3-ADBE-0E4700965A0F}"/>
                </a:ext>
              </a:extLst>
            </p:cNvPr>
            <p:cNvPicPr>
              <a:picLocks noChangeAspect="1"/>
            </p:cNvPicPr>
            <p:nvPr/>
          </p:nvPicPr>
          <p:blipFill>
            <a:blip r:embed="rId6"/>
            <a:stretch>
              <a:fillRect/>
            </a:stretch>
          </p:blipFill>
          <p:spPr>
            <a:xfrm>
              <a:off x="3926911" y="2345960"/>
              <a:ext cx="7818798" cy="387129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1D7F6233-7D20-4356-985B-BD0DD31BBA11}"/>
                </a:ext>
              </a:extLst>
            </p:cNvPr>
            <p:cNvSpPr/>
            <p:nvPr/>
          </p:nvSpPr>
          <p:spPr>
            <a:xfrm>
              <a:off x="6539696" y="5532699"/>
              <a:ext cx="648182" cy="30182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16FB815-C2A0-4328-A96F-BF6891DEB1D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6459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How Much?</a:t>
            </a:r>
          </a:p>
        </p:txBody>
      </p:sp>
      <p:pic>
        <p:nvPicPr>
          <p:cNvPr id="5" name="Picture 4">
            <a:extLst>
              <a:ext uri="{FF2B5EF4-FFF2-40B4-BE49-F238E27FC236}">
                <a16:creationId xmlns:a16="http://schemas.microsoft.com/office/drawing/2014/main" id="{F243439C-529E-479B-B33C-D1DFCBE48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080" y="1973262"/>
            <a:ext cx="6085840" cy="4374198"/>
          </a:xfrm>
          <a:prstGeom prst="rect">
            <a:avLst/>
          </a:prstGeom>
          <a:ln>
            <a:noFill/>
          </a:ln>
          <a:effectLst>
            <a:softEdge rad="112500"/>
          </a:effectLst>
        </p:spPr>
      </p:pic>
      <p:pic>
        <p:nvPicPr>
          <p:cNvPr id="13" name="Picture 12">
            <a:extLst>
              <a:ext uri="{FF2B5EF4-FFF2-40B4-BE49-F238E27FC236}">
                <a16:creationId xmlns:a16="http://schemas.microsoft.com/office/drawing/2014/main" id="{A7988277-5BA2-4CE0-8976-1A4840AC7BD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dirty="0">
                <a:solidFill>
                  <a:srgbClr val="000000"/>
                </a:solidFill>
                <a:latin typeface="-apple-system"/>
              </a:rPr>
              <a:t>Organic vs </a:t>
            </a:r>
            <a:r>
              <a:rPr lang="en-US" sz="3200" b="0" i="0" dirty="0">
                <a:solidFill>
                  <a:srgbClr val="000000"/>
                </a:solidFill>
                <a:effectLst/>
                <a:latin typeface="-apple-system"/>
              </a:rPr>
              <a:t>Tag only     -  </a:t>
            </a:r>
            <a:r>
              <a:rPr lang="en-US" sz="2000" b="0" i="0" dirty="0">
                <a:solidFill>
                  <a:srgbClr val="000000"/>
                </a:solidFill>
                <a:effectLst/>
                <a:latin typeface="-apple-system"/>
              </a:rPr>
              <a:t>Search Engines</a:t>
            </a:r>
            <a:endParaRPr lang="en-US" sz="2000" b="0" strike="noStrike" spc="-1" dirty="0">
              <a:latin typeface="Arial"/>
            </a:endParaRPr>
          </a:p>
          <a:p>
            <a:pPr>
              <a:lnSpc>
                <a:spcPct val="90000"/>
              </a:lnSpc>
              <a:spcBef>
                <a:spcPts val="1001"/>
              </a:spcBef>
              <a:buNone/>
            </a:pPr>
            <a:endParaRPr lang="en-US" sz="2000" b="0" strike="noStrike" spc="-1" dirty="0">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pic>
        <p:nvPicPr>
          <p:cNvPr id="13" name="Picture 12">
            <a:extLst>
              <a:ext uri="{FF2B5EF4-FFF2-40B4-BE49-F238E27FC236}">
                <a16:creationId xmlns:a16="http://schemas.microsoft.com/office/drawing/2014/main" id="{AE9FF7F0-C7D3-400E-A7D1-B7DF03B5D820}"/>
              </a:ext>
            </a:extLst>
          </p:cNvPr>
          <p:cNvPicPr>
            <a:picLocks noChangeAspect="1"/>
          </p:cNvPicPr>
          <p:nvPr/>
        </p:nvPicPr>
        <p:blipFill>
          <a:blip r:embed="rId4"/>
          <a:stretch>
            <a:fillRect/>
          </a:stretch>
        </p:blipFill>
        <p:spPr>
          <a:xfrm>
            <a:off x="1717931" y="2223720"/>
            <a:ext cx="8756139" cy="390177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6386CBE1-46D8-4109-8D06-E6E28819F793}"/>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5"/>
              </a:rPr>
              <a:t>https://meta.stackexchange.com/questions/19190/should-questions-include-tags-in-their-titles</a:t>
            </a:r>
            <a:endParaRPr lang="en-US" sz="1600">
              <a:latin typeface="-apple-system"/>
            </a:endParaRPr>
          </a:p>
        </p:txBody>
      </p:sp>
      <p:pic>
        <p:nvPicPr>
          <p:cNvPr id="7" name="Picture 6">
            <a:extLst>
              <a:ext uri="{FF2B5EF4-FFF2-40B4-BE49-F238E27FC236}">
                <a16:creationId xmlns:a16="http://schemas.microsoft.com/office/drawing/2014/main" id="{D2F341C4-D6B9-486D-976E-3CE878F58D0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916616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dirty="0">
                <a:solidFill>
                  <a:srgbClr val="000000"/>
                </a:solidFill>
                <a:latin typeface="-apple-system"/>
              </a:rPr>
              <a:t>Organic vs </a:t>
            </a:r>
            <a:r>
              <a:rPr lang="en-US" sz="3200" b="0" i="0" dirty="0">
                <a:solidFill>
                  <a:srgbClr val="000000"/>
                </a:solidFill>
                <a:effectLst/>
                <a:latin typeface="-apple-system"/>
              </a:rPr>
              <a:t>Tag only     -  </a:t>
            </a:r>
            <a:r>
              <a:rPr lang="en-US" sz="2000" b="0" i="0" dirty="0">
                <a:solidFill>
                  <a:srgbClr val="000000"/>
                </a:solidFill>
                <a:effectLst/>
                <a:latin typeface="-apple-system"/>
              </a:rPr>
              <a:t>Search Engines</a:t>
            </a:r>
            <a:endParaRPr lang="en-US" sz="2000" b="0" strike="noStrike" spc="-1" dirty="0">
              <a:latin typeface="Arial"/>
            </a:endParaRPr>
          </a:p>
          <a:p>
            <a:pPr>
              <a:lnSpc>
                <a:spcPct val="90000"/>
              </a:lnSpc>
              <a:spcBef>
                <a:spcPts val="1001"/>
              </a:spcBef>
              <a:buNone/>
            </a:pPr>
            <a:endParaRPr lang="en-US" sz="2000" b="0" strike="noStrike" spc="-1" dirty="0">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F550629D-FD06-4C70-9D80-69D9D28A4207}"/>
              </a:ext>
            </a:extLst>
          </p:cNvPr>
          <p:cNvPicPr>
            <a:picLocks noChangeAspect="1"/>
          </p:cNvPicPr>
          <p:nvPr/>
        </p:nvPicPr>
        <p:blipFill>
          <a:blip r:embed="rId4"/>
          <a:stretch>
            <a:fillRect/>
          </a:stretch>
        </p:blipFill>
        <p:spPr>
          <a:xfrm>
            <a:off x="6428352" y="2215440"/>
            <a:ext cx="5252438"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546CD5D-7EC1-493B-945B-05E31413133A}"/>
              </a:ext>
            </a:extLst>
          </p:cNvPr>
          <p:cNvPicPr>
            <a:picLocks noChangeAspect="1"/>
          </p:cNvPicPr>
          <p:nvPr/>
        </p:nvPicPr>
        <p:blipFill>
          <a:blip r:embed="rId5"/>
          <a:stretch>
            <a:fillRect/>
          </a:stretch>
        </p:blipFill>
        <p:spPr>
          <a:xfrm>
            <a:off x="566216" y="2223720"/>
            <a:ext cx="5345416" cy="39772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7BACA39-779A-46F4-8D27-3B193D9DAF6B}"/>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6"/>
              </a:rPr>
              <a:t>https://meta.stackexchange.com/questions/19190/should-questions-include-tags-in-their-titles</a:t>
            </a:r>
            <a:endParaRPr lang="en-US" sz="1600">
              <a:latin typeface="-apple-system"/>
            </a:endParaRPr>
          </a:p>
        </p:txBody>
      </p:sp>
      <p:pic>
        <p:nvPicPr>
          <p:cNvPr id="9" name="Picture 8">
            <a:extLst>
              <a:ext uri="{FF2B5EF4-FFF2-40B4-BE49-F238E27FC236}">
                <a16:creationId xmlns:a16="http://schemas.microsoft.com/office/drawing/2014/main" id="{4B313BFE-1626-410E-B67A-532C69DD8B8C}"/>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432CC431-50A5-C196-3000-14A39451769B}"/>
              </a:ext>
            </a:extLst>
          </p:cNvPr>
          <p:cNvSpPr/>
          <p:nvPr/>
        </p:nvSpPr>
        <p:spPr>
          <a:xfrm>
            <a:off x="1490597" y="3429000"/>
            <a:ext cx="726510" cy="1659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9D91D20-41C0-3B45-987A-4CC114B8C81D}"/>
              </a:ext>
            </a:extLst>
          </p:cNvPr>
          <p:cNvSpPr/>
          <p:nvPr/>
        </p:nvSpPr>
        <p:spPr>
          <a:xfrm>
            <a:off x="7427934" y="4634630"/>
            <a:ext cx="3255606" cy="2698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097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256A96-4046-4FDF-9843-54B4453B5F89}"/>
              </a:ext>
            </a:extLst>
          </p:cNvPr>
          <p:cNvPicPr>
            <a:picLocks noChangeAspect="1"/>
          </p:cNvPicPr>
          <p:nvPr/>
        </p:nvPicPr>
        <p:blipFill>
          <a:blip r:embed="rId3"/>
          <a:stretch>
            <a:fillRect/>
          </a:stretch>
        </p:blipFill>
        <p:spPr>
          <a:xfrm>
            <a:off x="2403793" y="3727847"/>
            <a:ext cx="7486027" cy="1092911"/>
          </a:xfrm>
          <a:prstGeom prst="rect">
            <a:avLst/>
          </a:prstGeom>
          <a:ln>
            <a:noFill/>
          </a:ln>
          <a:effectLst>
            <a:outerShdw blurRad="292100" dist="139700" dir="2700000" algn="tl" rotWithShape="0">
              <a:srgbClr val="333333">
                <a:alpha val="65000"/>
              </a:srgbClr>
            </a:outerShdw>
          </a:effectLst>
        </p:spPr>
      </p:pic>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b="0" strike="noStrike" spc="-1">
                <a:solidFill>
                  <a:srgbClr val="000000"/>
                </a:solidFill>
                <a:latin typeface="-apple-system"/>
              </a:rPr>
              <a:t>Use Organic + Tags together</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4"/>
          <a:stretch/>
        </p:blipFill>
        <p:spPr>
          <a:xfrm>
            <a:off x="10339560" y="5834520"/>
            <a:ext cx="1641600" cy="730440"/>
          </a:xfrm>
          <a:prstGeom prst="rect">
            <a:avLst/>
          </a:prstGeom>
          <a:ln w="0">
            <a:noFill/>
          </a:ln>
        </p:spPr>
      </p:pic>
      <p:sp>
        <p:nvSpPr>
          <p:cNvPr id="235" name="TextBox 8"/>
          <p:cNvSpPr/>
          <p:nvPr/>
        </p:nvSpPr>
        <p:spPr>
          <a:xfrm>
            <a:off x="1763350" y="2933652"/>
            <a:ext cx="8321040" cy="4593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buNone/>
              <a:tabLst>
                <a:tab pos="0" algn="l"/>
              </a:tabLst>
            </a:pPr>
            <a:r>
              <a:rPr lang="en-US" sz="1800" b="1" strike="noStrike" spc="-1">
                <a:solidFill>
                  <a:srgbClr val="00B050"/>
                </a:solidFill>
                <a:latin typeface="Comic Sans MS"/>
                <a:ea typeface="Segoe UI"/>
              </a:rPr>
              <a:t>Organics &amp; tags</a:t>
            </a:r>
            <a:r>
              <a:rPr lang="en-US" sz="1800" b="0" strike="noStrike" spc="-1">
                <a:solidFill>
                  <a:srgbClr val="000000"/>
                </a:solidFill>
                <a:latin typeface="Comic Sans MS"/>
                <a:ea typeface="Segoe UI"/>
              </a:rPr>
              <a:t>: </a:t>
            </a:r>
            <a:endParaRPr lang="en-US" sz="1800" b="0" strike="noStrike" spc="-1">
              <a:latin typeface="Arial"/>
            </a:endParaRPr>
          </a:p>
        </p:txBody>
      </p:sp>
      <p:sp>
        <p:nvSpPr>
          <p:cNvPr id="9" name="TextBox 8">
            <a:extLst>
              <a:ext uri="{FF2B5EF4-FFF2-40B4-BE49-F238E27FC236}">
                <a16:creationId xmlns:a16="http://schemas.microsoft.com/office/drawing/2014/main" id="{169FA35B-BEA7-4072-879B-CD4DD21D8D65}"/>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5"/>
              </a:rPr>
              <a:t>https://meta.stackexchange.com/questions/19190/should-questions-include-tags-in-their-titles</a:t>
            </a:r>
            <a:endParaRPr lang="en-US" sz="1600">
              <a:latin typeface="-apple-system"/>
            </a:endParaRPr>
          </a:p>
        </p:txBody>
      </p:sp>
      <p:pic>
        <p:nvPicPr>
          <p:cNvPr id="11" name="Picture 10">
            <a:extLst>
              <a:ext uri="{FF2B5EF4-FFF2-40B4-BE49-F238E27FC236}">
                <a16:creationId xmlns:a16="http://schemas.microsoft.com/office/drawing/2014/main" id="{0D8F483F-0151-435A-B828-C2227F2D94D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6" name="Rectangle 5">
            <a:extLst>
              <a:ext uri="{FF2B5EF4-FFF2-40B4-BE49-F238E27FC236}">
                <a16:creationId xmlns:a16="http://schemas.microsoft.com/office/drawing/2014/main" id="{530AFC2D-1B2B-4B73-87CB-63765BBC8C8A}"/>
              </a:ext>
            </a:extLst>
          </p:cNvPr>
          <p:cNvSpPr/>
          <p:nvPr/>
        </p:nvSpPr>
        <p:spPr>
          <a:xfrm>
            <a:off x="3718560" y="4541520"/>
            <a:ext cx="670560" cy="2792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0FD4AE-605F-450C-B52C-4E89040AA970}"/>
              </a:ext>
            </a:extLst>
          </p:cNvPr>
          <p:cNvSpPr/>
          <p:nvPr/>
        </p:nvSpPr>
        <p:spPr>
          <a:xfrm>
            <a:off x="7616190" y="3810000"/>
            <a:ext cx="1085850" cy="320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6017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8" name="Content Placeholder 34"/>
          <p:cNvSpPr/>
          <p:nvPr/>
        </p:nvSpPr>
        <p:spPr>
          <a:xfrm>
            <a:off x="645120" y="1424080"/>
            <a:ext cx="1051524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trike="noStrike" spc="-1">
                <a:solidFill>
                  <a:srgbClr val="000000"/>
                </a:solidFill>
                <a:latin typeface="-apple-system"/>
              </a:rPr>
              <a:t>6. On-Topic</a:t>
            </a:r>
            <a:endParaRPr lang="en-US" sz="3600" strike="noStrike" spc="-1">
              <a:latin typeface="-apple-system"/>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specific programming problem, or</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software algorithm, or</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software tools commonly used by programmers; and is</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practical, </a:t>
            </a:r>
            <a:r>
              <a:rPr lang="en-US" sz="2400" b="1" strike="noStrike" spc="-1">
                <a:solidFill>
                  <a:srgbClr val="000000"/>
                </a:solidFill>
                <a:latin typeface="Calibri"/>
              </a:rPr>
              <a:t>answerable</a:t>
            </a:r>
            <a:r>
              <a:rPr lang="en-US" sz="2400" b="0" strike="noStrike" spc="-1">
                <a:solidFill>
                  <a:srgbClr val="000000"/>
                </a:solidFill>
                <a:latin typeface="Calibri"/>
              </a:rPr>
              <a:t> problem that is unique to software development</a:t>
            </a:r>
            <a:endParaRPr lang="en-US" sz="2400" b="0" strike="noStrike" spc="-1">
              <a:latin typeface="Arial"/>
            </a:endParaRPr>
          </a:p>
        </p:txBody>
      </p:sp>
      <p:pic>
        <p:nvPicPr>
          <p:cNvPr id="179" name="Picture 7"/>
          <p:cNvPicPr/>
          <p:nvPr/>
        </p:nvPicPr>
        <p:blipFill>
          <a:blip r:embed="rId3"/>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42650A1B-7E05-44BB-A9D3-7F2BE53A138B}"/>
              </a:ext>
            </a:extLst>
          </p:cNvPr>
          <p:cNvSpPr txBox="1"/>
          <p:nvPr/>
        </p:nvSpPr>
        <p:spPr>
          <a:xfrm>
            <a:off x="210840" y="6199740"/>
            <a:ext cx="6096000" cy="646331"/>
          </a:xfrm>
          <a:prstGeom prst="rect">
            <a:avLst/>
          </a:prstGeom>
          <a:noFill/>
        </p:spPr>
        <p:txBody>
          <a:bodyPr wrap="square">
            <a:spAutoFit/>
          </a:bodyPr>
          <a:lstStyle/>
          <a:p>
            <a:r>
              <a:rPr lang="en-US">
                <a:latin typeface="-apple-system"/>
                <a:hlinkClick r:id="rId4"/>
              </a:rPr>
              <a:t>https://stackoverflow.com/help/on-topic</a:t>
            </a:r>
            <a:endParaRPr lang="en-US">
              <a:latin typeface="-apple-system"/>
            </a:endParaRPr>
          </a:p>
          <a:p>
            <a:endParaRPr lang="en-US">
              <a:latin typeface="-apple-system"/>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59827" y="12879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trike="noStrike" spc="-1">
                <a:solidFill>
                  <a:srgbClr val="000000"/>
                </a:solidFill>
                <a:latin typeface="-apple-system"/>
              </a:rPr>
              <a:t>Examples</a:t>
            </a:r>
            <a:endParaRPr lang="en-US" sz="2800" strike="noStrike" spc="-1">
              <a:latin typeface="-apple-system"/>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do I undo the most recent local commits in Git?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can I remove a specific item from an array?</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Sass Loader Error: Invalid options object that does not match the API schema</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Error: 'node-sass' version 5.0.0 is incompatible with ^4.0.0</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to de-structure an enum values in typescript?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Why does JavaScript's parseInt(0.0000005) print "5"?</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What is the difference between describe and it in Jest?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Difference between npx and npm?</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Can you force a React component to rerender without calling setState?</a:t>
            </a:r>
            <a:endParaRPr lang="en-US"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1ADE96CF-59E6-4C5B-AA41-A13449E38710}"/>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Examples</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do I undo the most recent local commits in Git?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can I remove a specific item from an array?</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to de-structure an enum values in typescript?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Why does JavaScript's parseInt(0.0000005) print "5"?</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What is the difference between describe and it in Jest?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Difference between npx and npm?</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Can you force a React component to rerender without calling setState?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2F11EB1A-D4E5-4547-977F-AB266A598D5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627920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Examples</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do I undo the most recent local commits in Git?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can I remove a specific item from an array?</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to de-structure an enum values in typescript?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Why does JavaScript's parseInt(0.0000005) print "5"?</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What is the difference between describe and it in Jest?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Difference between npx and npm?</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Can you force a React component to rerender without calling setState?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573F817A-F9D7-4CBE-BF4D-B5BCC15295C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773322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Is it good to add/keep "</a:t>
            </a:r>
            <a:r>
              <a:rPr lang="en-US" sz="2800" b="1" strike="noStrike" spc="-1">
                <a:solidFill>
                  <a:srgbClr val="000000"/>
                </a:solidFill>
                <a:latin typeface="-apple-system"/>
              </a:rPr>
              <a:t>error:</a:t>
            </a:r>
            <a:r>
              <a:rPr lang="en-US" sz="2800" strike="noStrike" spc="-1">
                <a:solidFill>
                  <a:srgbClr val="000000"/>
                </a:solidFill>
                <a:latin typeface="-apple-system"/>
              </a:rPr>
              <a:t>" in the title of the question?</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fa-IR" sz="1600" b="0" strike="noStrike" spc="-1">
              <a:solidFill>
                <a:srgbClr val="000000"/>
              </a:solidFill>
              <a:latin typeface="Comic Sans MS"/>
              <a:ea typeface="Segoe UI"/>
            </a:endParaRPr>
          </a:p>
          <a:p>
            <a:pPr marL="800280" lvl="1" indent="-343080" algn="just">
              <a:lnSpc>
                <a:spcPct val="150000"/>
              </a:lnSpc>
              <a:spcBef>
                <a:spcPts val="799"/>
              </a:spcBef>
              <a:buClr>
                <a:srgbClr val="000000"/>
              </a:buClr>
              <a:buFont typeface="+mj-lt"/>
              <a:buAutoNum type="arabicPeriod"/>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1354672" y="1871878"/>
            <a:ext cx="1898248" cy="243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AB3B4D-BA4A-4D29-A402-C3136A58132B}"/>
              </a:ext>
            </a:extLst>
          </p:cNvPr>
          <p:cNvSpPr/>
          <p:nvPr/>
        </p:nvSpPr>
        <p:spPr>
          <a:xfrm>
            <a:off x="1354672" y="2345754"/>
            <a:ext cx="648182" cy="243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8" name="Picture 7">
            <a:extLst>
              <a:ext uri="{FF2B5EF4-FFF2-40B4-BE49-F238E27FC236}">
                <a16:creationId xmlns:a16="http://schemas.microsoft.com/office/drawing/2014/main" id="{3CF8C239-E3F9-4593-B39C-8AE55768F4A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39882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8" name="Content Placeholder 34">
            <a:extLst>
              <a:ext uri="{FF2B5EF4-FFF2-40B4-BE49-F238E27FC236}">
                <a16:creationId xmlns:a16="http://schemas.microsoft.com/office/drawing/2014/main" id="{82E0A449-D6C8-4CDD-8E73-6630B2F703A8}"/>
              </a:ext>
            </a:extLst>
          </p:cNvPr>
          <p:cNvSpPr/>
          <p:nvPr/>
        </p:nvSpPr>
        <p:spPr>
          <a:xfrm>
            <a:off x="727560" y="1440360"/>
            <a:ext cx="1104514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gn="l" fontAlgn="base">
              <a:buFont typeface="Arial" panose="020B0604020202020204" pitchFamily="34" charset="0"/>
              <a:buChar char="•"/>
            </a:pPr>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6" name="Picture 5">
            <a:extLst>
              <a:ext uri="{FF2B5EF4-FFF2-40B4-BE49-F238E27FC236}">
                <a16:creationId xmlns:a16="http://schemas.microsoft.com/office/drawing/2014/main" id="{B9E893C9-54D8-4D42-9567-66CA42D708A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762387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fa-IR" sz="2800" strike="noStrike" spc="-1" dirty="0">
                <a:solidFill>
                  <a:srgbClr val="000000"/>
                </a:solidFill>
                <a:latin typeface="-apple-system"/>
              </a:rPr>
              <a:t>  </a:t>
            </a:r>
            <a:r>
              <a:rPr lang="en-US" sz="2800" strike="noStrike" spc="-1" dirty="0">
                <a:solidFill>
                  <a:srgbClr val="000000"/>
                </a:solidFill>
                <a:latin typeface="-apple-system"/>
              </a:rPr>
              <a:t>High scored questions: </a:t>
            </a:r>
            <a:endParaRPr lang="fa-IR" sz="2800" strike="noStrike" spc="-1" dirty="0">
              <a:solidFill>
                <a:srgbClr val="000000"/>
              </a:solidFill>
              <a:latin typeface="-apple-system"/>
            </a:endParaRP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Error: 'node-</a:t>
            </a:r>
            <a:r>
              <a:rPr lang="en-US" sz="2000" b="0" strike="noStrike" spc="-1" dirty="0" err="1">
                <a:solidFill>
                  <a:srgbClr val="000000"/>
                </a:solidFill>
                <a:latin typeface="-apple-system"/>
                <a:ea typeface="Segoe UI"/>
              </a:rPr>
              <a:t>sass'</a:t>
            </a:r>
            <a:r>
              <a:rPr lang="en-US" sz="2000" b="0" strike="noStrike" spc="-1" dirty="0">
                <a:solidFill>
                  <a:srgbClr val="000000"/>
                </a:solidFill>
                <a:latin typeface="-apple-system"/>
                <a:ea typeface="Segoe UI"/>
              </a:rPr>
              <a:t> version 5.0.0 is incompatible with ^4.0.0</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Config Error: This configuration section cannot be used at this path</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fatal error: </a:t>
            </a:r>
            <a:r>
              <a:rPr lang="en-US" sz="2000" b="0" strike="noStrike" spc="-1" dirty="0" err="1">
                <a:solidFill>
                  <a:srgbClr val="000000"/>
                </a:solidFill>
                <a:latin typeface="-apple-system"/>
                <a:ea typeface="Segoe UI"/>
              </a:rPr>
              <a:t>Python.h</a:t>
            </a:r>
            <a:r>
              <a:rPr lang="en-US" sz="2000" b="0" strike="noStrike" spc="-1" dirty="0">
                <a:solidFill>
                  <a:srgbClr val="000000"/>
                </a:solidFill>
                <a:latin typeface="-apple-system"/>
                <a:ea typeface="Segoe UI"/>
              </a:rPr>
              <a:t>: No such file or directory</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MySQL error code: 1175 during UPDATE in MySQL Workbench</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Error </a:t>
            </a:r>
            <a:r>
              <a:rPr lang="en-US" sz="2000" b="0" strike="noStrike" spc="-1" dirty="0" err="1">
                <a:solidFill>
                  <a:srgbClr val="000000"/>
                </a:solidFill>
                <a:latin typeface="-apple-system"/>
                <a:ea typeface="Segoe UI"/>
              </a:rPr>
              <a:t>java.lang.OutOfMemoryError</a:t>
            </a:r>
            <a:r>
              <a:rPr lang="en-US" sz="2000" b="0" strike="noStrike" spc="-1" dirty="0">
                <a:solidFill>
                  <a:srgbClr val="000000"/>
                </a:solidFill>
                <a:latin typeface="-apple-system"/>
                <a:ea typeface="Segoe UI"/>
              </a:rPr>
              <a:t>: GC overhead limit exceeded</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Xcode 10 Error: Multiple commands produce</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Error: Can't set headers after they are sent to the client</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error: Unable to find vcvarsall.bat</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Error message "No exports were found that match the constraint contract name“</a:t>
            </a:r>
          </a:p>
          <a:p>
            <a:pPr marL="800280" lvl="1" indent="-343080" algn="just">
              <a:spcBef>
                <a:spcPts val="799"/>
              </a:spcBef>
              <a:buClr>
                <a:srgbClr val="000000"/>
              </a:buClr>
              <a:buFont typeface="+mj-lt"/>
              <a:buAutoNum type="arabicPeriod"/>
            </a:pPr>
            <a:r>
              <a:rPr lang="en-US" sz="2000" b="0" strike="noStrike" spc="-1" dirty="0">
                <a:solidFill>
                  <a:srgbClr val="000000"/>
                </a:solidFill>
                <a:latin typeface="-apple-system"/>
                <a:ea typeface="Segoe UI"/>
              </a:rPr>
              <a:t>Sass Loader Error: Invalid options object that does not match the API schema</a:t>
            </a:r>
          </a:p>
          <a:p>
            <a:pPr marL="800280" lvl="1" indent="-343080" algn="just">
              <a:spcBef>
                <a:spcPts val="799"/>
              </a:spcBef>
              <a:buClr>
                <a:srgbClr val="000000"/>
              </a:buClr>
              <a:buFont typeface="+mj-lt"/>
              <a:buAutoNum type="arabicPeriod"/>
            </a:pPr>
            <a:endParaRPr lang="en-US" sz="2000" b="0" strike="noStrike" spc="-1" dirty="0">
              <a:latin typeface="-apple-system"/>
            </a:endParaRPr>
          </a:p>
        </p:txBody>
      </p:sp>
      <p:pic>
        <p:nvPicPr>
          <p:cNvPr id="182" name="Picture 7"/>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79A27A9E-8A3A-4096-BBF2-9D403EDA275C}"/>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TextBox 1">
            <a:extLst>
              <a:ext uri="{FF2B5EF4-FFF2-40B4-BE49-F238E27FC236}">
                <a16:creationId xmlns:a16="http://schemas.microsoft.com/office/drawing/2014/main" id="{FB10BA13-282C-7E5F-BECE-1820BC5C3852}"/>
              </a:ext>
            </a:extLst>
          </p:cNvPr>
          <p:cNvSpPr txBox="1"/>
          <p:nvPr/>
        </p:nvSpPr>
        <p:spPr>
          <a:xfrm>
            <a:off x="273577" y="5918629"/>
            <a:ext cx="10790586" cy="923330"/>
          </a:xfrm>
          <a:prstGeom prst="rect">
            <a:avLst/>
          </a:prstGeom>
          <a:noFill/>
        </p:spPr>
        <p:txBody>
          <a:bodyPr wrap="square">
            <a:spAutoFit/>
          </a:bodyPr>
          <a:lstStyle/>
          <a:p>
            <a:r>
              <a:rPr lang="en-US" dirty="0">
                <a:latin typeface="-apple-system"/>
                <a:hlinkClick r:id="rId5"/>
              </a:rPr>
              <a:t>https://stackoverflow.com/search?q=title%3A%22error%3A+%22</a:t>
            </a:r>
            <a:endParaRPr lang="en-US" dirty="0">
              <a:latin typeface="-apple-system"/>
            </a:endParaRPr>
          </a:p>
          <a:p>
            <a:r>
              <a:rPr lang="en-US" sz="1800" dirty="0">
                <a:hlinkClick r:id="rId6"/>
              </a:rPr>
              <a:t>https://meta.stackoverflow.com/questions/419824/is-it-wrong-to-add-error-in-the-title-of-the-question</a:t>
            </a:r>
            <a:endParaRPr lang="fa-IR" dirty="0">
              <a:latin typeface="-apple-system"/>
            </a:endParaRPr>
          </a:p>
          <a:p>
            <a:endParaRPr lang="en-US" dirty="0">
              <a:latin typeface="-apple-system"/>
            </a:endParaRPr>
          </a:p>
        </p:txBody>
      </p:sp>
    </p:spTree>
    <p:extLst>
      <p:ext uri="{BB962C8B-B14F-4D97-AF65-F5344CB8AC3E}">
        <p14:creationId xmlns:p14="http://schemas.microsoft.com/office/powerpoint/2010/main" val="4224791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How Much?</a:t>
            </a:r>
          </a:p>
        </p:txBody>
      </p:sp>
      <p:pic>
        <p:nvPicPr>
          <p:cNvPr id="8" name="Picture 4">
            <a:extLst>
              <a:ext uri="{FF2B5EF4-FFF2-40B4-BE49-F238E27FC236}">
                <a16:creationId xmlns:a16="http://schemas.microsoft.com/office/drawing/2014/main" id="{061DE20A-70BF-4B8F-9347-1B473A3518A3}"/>
              </a:ext>
            </a:extLst>
          </p:cNvPr>
          <p:cNvPicPr/>
          <p:nvPr/>
        </p:nvPicPr>
        <p:blipFill>
          <a:blip r:embed="rId4">
            <a:alphaModFix amt="70000"/>
          </a:blip>
          <a:stretch/>
        </p:blipFill>
        <p:spPr>
          <a:xfrm>
            <a:off x="3736707" y="2599440"/>
            <a:ext cx="4718586" cy="2109192"/>
          </a:xfrm>
          <a:prstGeom prst="rect">
            <a:avLst/>
          </a:prstGeom>
          <a:ln>
            <a:noFill/>
          </a:ln>
          <a:effectLst>
            <a:softEdge rad="112500"/>
          </a:effectLst>
        </p:spPr>
      </p:pic>
      <p:pic>
        <p:nvPicPr>
          <p:cNvPr id="6" name="Picture 5">
            <a:extLst>
              <a:ext uri="{FF2B5EF4-FFF2-40B4-BE49-F238E27FC236}">
                <a16:creationId xmlns:a16="http://schemas.microsoft.com/office/drawing/2014/main" id="{D4B4EB8E-4B61-474A-8EF4-C913C451816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13190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2257306" y="3459588"/>
            <a:ext cx="6749534" cy="495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AB3B4D-BA4A-4D29-A402-C3136A58132B}"/>
              </a:ext>
            </a:extLst>
          </p:cNvPr>
          <p:cNvSpPr/>
          <p:nvPr/>
        </p:nvSpPr>
        <p:spPr>
          <a:xfrm>
            <a:off x="1907068" y="3991640"/>
            <a:ext cx="6219661" cy="7632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7" name="Picture 6">
            <a:extLst>
              <a:ext uri="{FF2B5EF4-FFF2-40B4-BE49-F238E27FC236}">
                <a16:creationId xmlns:a16="http://schemas.microsoft.com/office/drawing/2014/main" id="{D1EC95B6-AD53-4275-B26F-F3D14B710ADE}"/>
              </a:ext>
            </a:extLst>
          </p:cNvPr>
          <p:cNvPicPr>
            <a:picLocks noChangeAspect="1"/>
          </p:cNvPicPr>
          <p:nvPr/>
        </p:nvPicPr>
        <p:blipFill>
          <a:blip r:embed="rId5"/>
          <a:stretch>
            <a:fillRect/>
          </a:stretch>
        </p:blipFill>
        <p:spPr>
          <a:xfrm>
            <a:off x="1747688" y="2582182"/>
            <a:ext cx="8050903" cy="264629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DC78EF2-A862-451C-88B0-F3F6127180C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68651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47BA3-BEB9-47BB-B51C-0AC84ED31485}"/>
              </a:ext>
            </a:extLst>
          </p:cNvPr>
          <p:cNvPicPr>
            <a:picLocks noChangeAspect="1"/>
          </p:cNvPicPr>
          <p:nvPr/>
        </p:nvPicPr>
        <p:blipFill>
          <a:blip r:embed="rId3"/>
          <a:stretch>
            <a:fillRect/>
          </a:stretch>
        </p:blipFill>
        <p:spPr>
          <a:xfrm>
            <a:off x="2674102" y="3048099"/>
            <a:ext cx="6843795" cy="1325161"/>
          </a:xfrm>
          <a:prstGeom prst="rect">
            <a:avLst/>
          </a:prstGeom>
          <a:ln>
            <a:noFill/>
          </a:ln>
          <a:effectLst>
            <a:outerShdw blurRad="292100" dist="139700" dir="2700000" algn="tl" rotWithShape="0">
              <a:srgbClr val="333333">
                <a:alpha val="65000"/>
              </a:srgbClr>
            </a:outerShdw>
          </a:effectLst>
        </p:spPr>
      </p:pic>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2721232" y="3738623"/>
            <a:ext cx="6665836" cy="2083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5"/>
              </a:rPr>
              <a:t>https://meta.stackoverflow.com/questions/419824/is-it-wrong-to-add-error-in-the-title-of-the-question</a:t>
            </a:r>
            <a:endParaRPr lang="en-US" sz="1600"/>
          </a:p>
        </p:txBody>
      </p:sp>
      <p:pic>
        <p:nvPicPr>
          <p:cNvPr id="8" name="Picture 7">
            <a:extLst>
              <a:ext uri="{FF2B5EF4-FFF2-40B4-BE49-F238E27FC236}">
                <a16:creationId xmlns:a16="http://schemas.microsoft.com/office/drawing/2014/main" id="{FF5E4B18-2060-4E2D-8DB6-040F1F9DA35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0824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5" name="Picture 4">
            <a:extLst>
              <a:ext uri="{FF2B5EF4-FFF2-40B4-BE49-F238E27FC236}">
                <a16:creationId xmlns:a16="http://schemas.microsoft.com/office/drawing/2014/main" id="{BAC4968F-2189-4ADB-B871-2A08D7109C5E}"/>
              </a:ext>
            </a:extLst>
          </p:cNvPr>
          <p:cNvPicPr>
            <a:picLocks noChangeAspect="1"/>
          </p:cNvPicPr>
          <p:nvPr/>
        </p:nvPicPr>
        <p:blipFill>
          <a:blip r:embed="rId5"/>
          <a:stretch>
            <a:fillRect/>
          </a:stretch>
        </p:blipFill>
        <p:spPr>
          <a:xfrm>
            <a:off x="2505609" y="2287183"/>
            <a:ext cx="6535062" cy="32961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350C086-4C44-4541-963A-25B4FCCB724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319528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FF6AB7-41EF-411E-9BDB-CDDEECEF55F5}"/>
              </a:ext>
            </a:extLst>
          </p:cNvPr>
          <p:cNvGrpSpPr/>
          <p:nvPr/>
        </p:nvGrpSpPr>
        <p:grpSpPr>
          <a:xfrm>
            <a:off x="5919121" y="2006545"/>
            <a:ext cx="5298834" cy="4217031"/>
            <a:chOff x="5919121" y="2006545"/>
            <a:chExt cx="5298834" cy="4217031"/>
          </a:xfrm>
        </p:grpSpPr>
        <p:pic>
          <p:nvPicPr>
            <p:cNvPr id="4" name="Picture 3">
              <a:extLst>
                <a:ext uri="{FF2B5EF4-FFF2-40B4-BE49-F238E27FC236}">
                  <a16:creationId xmlns:a16="http://schemas.microsoft.com/office/drawing/2014/main" id="{9ACEDD93-4DC4-4E6D-A68E-B2B67A66760E}"/>
                </a:ext>
              </a:extLst>
            </p:cNvPr>
            <p:cNvPicPr>
              <a:picLocks noChangeAspect="1"/>
            </p:cNvPicPr>
            <p:nvPr/>
          </p:nvPicPr>
          <p:blipFill>
            <a:blip r:embed="rId3"/>
            <a:stretch>
              <a:fillRect/>
            </a:stretch>
          </p:blipFill>
          <p:spPr>
            <a:xfrm>
              <a:off x="5919121" y="2006545"/>
              <a:ext cx="5298834" cy="421703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3FCC79B0-1463-46E2-8D4F-25ECFD8F783F}"/>
                </a:ext>
              </a:extLst>
            </p:cNvPr>
            <p:cNvSpPr/>
            <p:nvPr/>
          </p:nvSpPr>
          <p:spPr>
            <a:xfrm>
              <a:off x="6859624" y="3225526"/>
              <a:ext cx="3607149"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1385FF-942E-4B32-9368-C161217B75EA}"/>
                </a:ext>
              </a:extLst>
            </p:cNvPr>
            <p:cNvSpPr/>
            <p:nvPr/>
          </p:nvSpPr>
          <p:spPr>
            <a:xfrm>
              <a:off x="6911800" y="4935446"/>
              <a:ext cx="3471662"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039263-9F71-4FAF-B27D-4E3408712BBB}"/>
                </a:ext>
              </a:extLst>
            </p:cNvPr>
            <p:cNvSpPr/>
            <p:nvPr/>
          </p:nvSpPr>
          <p:spPr>
            <a:xfrm>
              <a:off x="6920677" y="5896039"/>
              <a:ext cx="3418883"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93BDAD-F74A-48CB-97C8-8FA5E68A9FA1}"/>
                </a:ext>
              </a:extLst>
            </p:cNvPr>
            <p:cNvSpPr/>
            <p:nvPr/>
          </p:nvSpPr>
          <p:spPr>
            <a:xfrm>
              <a:off x="6911800" y="4014003"/>
              <a:ext cx="2602419" cy="1488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10840" y="6322485"/>
            <a:ext cx="11045141" cy="338554"/>
          </a:xfrm>
          <a:prstGeom prst="rect">
            <a:avLst/>
          </a:prstGeom>
          <a:noFill/>
        </p:spPr>
        <p:txBody>
          <a:bodyPr wrap="square">
            <a:spAutoFit/>
          </a:bodyPr>
          <a:lstStyle/>
          <a:p>
            <a:r>
              <a:rPr lang="en-US" sz="1600">
                <a:latin typeface="-apple-system"/>
                <a:hlinkClick r:id="rId5"/>
              </a:rPr>
              <a:t>https://meta.stackoverflow.com/questions/419824/is-it-wrong-to-add-error-in-the-title-of-the-question</a:t>
            </a:r>
            <a:endParaRPr lang="en-US" sz="1600">
              <a:latin typeface="-apple-system"/>
            </a:endParaRPr>
          </a:p>
        </p:txBody>
      </p:sp>
      <p:grpSp>
        <p:nvGrpSpPr>
          <p:cNvPr id="2" name="Group 1">
            <a:extLst>
              <a:ext uri="{FF2B5EF4-FFF2-40B4-BE49-F238E27FC236}">
                <a16:creationId xmlns:a16="http://schemas.microsoft.com/office/drawing/2014/main" id="{7FC7F161-6857-4197-B46B-527A1885F116}"/>
              </a:ext>
            </a:extLst>
          </p:cNvPr>
          <p:cNvGrpSpPr/>
          <p:nvPr/>
        </p:nvGrpSpPr>
        <p:grpSpPr>
          <a:xfrm>
            <a:off x="549702" y="2006545"/>
            <a:ext cx="5223438" cy="4217031"/>
            <a:chOff x="2866463" y="1943343"/>
            <a:chExt cx="5223438" cy="4217031"/>
          </a:xfrm>
        </p:grpSpPr>
        <p:pic>
          <p:nvPicPr>
            <p:cNvPr id="6" name="Picture 5">
              <a:extLst>
                <a:ext uri="{FF2B5EF4-FFF2-40B4-BE49-F238E27FC236}">
                  <a16:creationId xmlns:a16="http://schemas.microsoft.com/office/drawing/2014/main" id="{9D398C70-00E7-4315-A871-DCDC0E24DD31}"/>
                </a:ext>
              </a:extLst>
            </p:cNvPr>
            <p:cNvPicPr>
              <a:picLocks noChangeAspect="1"/>
            </p:cNvPicPr>
            <p:nvPr/>
          </p:nvPicPr>
          <p:blipFill>
            <a:blip r:embed="rId6"/>
            <a:stretch>
              <a:fillRect/>
            </a:stretch>
          </p:blipFill>
          <p:spPr>
            <a:xfrm>
              <a:off x="2866463" y="1943343"/>
              <a:ext cx="5223438" cy="421703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5B06B8F-F9A9-466C-A2CB-7D55F86E6C18}"/>
                </a:ext>
              </a:extLst>
            </p:cNvPr>
            <p:cNvSpPr/>
            <p:nvPr/>
          </p:nvSpPr>
          <p:spPr>
            <a:xfrm>
              <a:off x="3852863" y="4686300"/>
              <a:ext cx="2314575" cy="1333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E56EA6-463C-416E-B258-F765C5086C01}"/>
                </a:ext>
              </a:extLst>
            </p:cNvPr>
            <p:cNvSpPr/>
            <p:nvPr/>
          </p:nvSpPr>
          <p:spPr>
            <a:xfrm>
              <a:off x="3852862" y="5680014"/>
              <a:ext cx="2952751" cy="15450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1C5F5A0-9469-4434-AD4D-6FE91A6689A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3" name="Rectangle 2">
            <a:extLst>
              <a:ext uri="{FF2B5EF4-FFF2-40B4-BE49-F238E27FC236}">
                <a16:creationId xmlns:a16="http://schemas.microsoft.com/office/drawing/2014/main" id="{F349B303-5B28-B80D-5061-C3A714F63DF2}"/>
              </a:ext>
            </a:extLst>
          </p:cNvPr>
          <p:cNvSpPr/>
          <p:nvPr/>
        </p:nvSpPr>
        <p:spPr>
          <a:xfrm>
            <a:off x="1485997" y="3933173"/>
            <a:ext cx="3787461" cy="70489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907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98400" y="1311283"/>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Same code – Same Error type – different message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D1D2DC29-3C32-471D-AF4F-C5BD09350560}"/>
              </a:ext>
            </a:extLst>
          </p:cNvPr>
          <p:cNvPicPr>
            <a:picLocks noChangeAspect="1"/>
          </p:cNvPicPr>
          <p:nvPr/>
        </p:nvPicPr>
        <p:blipFill>
          <a:blip r:embed="rId4"/>
          <a:stretch>
            <a:fillRect/>
          </a:stretch>
        </p:blipFill>
        <p:spPr>
          <a:xfrm>
            <a:off x="2993376" y="2035016"/>
            <a:ext cx="5559528" cy="18273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F749551-66F3-4CC8-B9F3-3B5395B028A0}"/>
              </a:ext>
            </a:extLst>
          </p:cNvPr>
          <p:cNvPicPr>
            <a:picLocks noChangeAspect="1"/>
          </p:cNvPicPr>
          <p:nvPr/>
        </p:nvPicPr>
        <p:blipFill>
          <a:blip r:embed="rId5"/>
          <a:stretch>
            <a:fillRect/>
          </a:stretch>
        </p:blipFill>
        <p:spPr>
          <a:xfrm>
            <a:off x="2993376" y="4222954"/>
            <a:ext cx="5559528" cy="184774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3273DF6-6855-43BA-8A24-60CF167ABB8E}"/>
              </a:ext>
            </a:extLst>
          </p:cNvPr>
          <p:cNvSpPr txBox="1"/>
          <p:nvPr/>
        </p:nvSpPr>
        <p:spPr>
          <a:xfrm>
            <a:off x="210840" y="6276180"/>
            <a:ext cx="11456904" cy="338554"/>
          </a:xfrm>
          <a:prstGeom prst="rect">
            <a:avLst/>
          </a:prstGeom>
          <a:noFill/>
        </p:spPr>
        <p:txBody>
          <a:bodyPr wrap="square">
            <a:spAutoFit/>
          </a:bodyPr>
          <a:lstStyle/>
          <a:p>
            <a:r>
              <a:rPr lang="en-US" sz="1600">
                <a:hlinkClick r:id="rId6"/>
              </a:rPr>
              <a:t>https://developer.mozilla.org/en-US/docs/Web/JavaScript/Reference/Errors/Invalid_const_assignment</a:t>
            </a:r>
            <a:endParaRPr lang="en-US" sz="1600"/>
          </a:p>
        </p:txBody>
      </p:sp>
      <p:sp>
        <p:nvSpPr>
          <p:cNvPr id="8" name="TextBox 7">
            <a:extLst>
              <a:ext uri="{FF2B5EF4-FFF2-40B4-BE49-F238E27FC236}">
                <a16:creationId xmlns:a16="http://schemas.microsoft.com/office/drawing/2014/main" id="{E9E2FCDA-F7C1-4476-9C1B-4EEB29EC7503}"/>
              </a:ext>
            </a:extLst>
          </p:cNvPr>
          <p:cNvSpPr txBox="1"/>
          <p:nvPr/>
        </p:nvSpPr>
        <p:spPr>
          <a:xfrm>
            <a:off x="1088619" y="2035016"/>
            <a:ext cx="1813317" cy="369332"/>
          </a:xfrm>
          <a:prstGeom prst="rect">
            <a:avLst/>
          </a:prstGeom>
          <a:solidFill>
            <a:srgbClr val="FFFF00"/>
          </a:solidFill>
          <a:ln>
            <a:noFill/>
          </a:ln>
        </p:spPr>
        <p:txBody>
          <a:bodyPr wrap="none" rtlCol="0">
            <a:spAutoFit/>
          </a:bodyPr>
          <a:lstStyle/>
          <a:p>
            <a:r>
              <a:rPr lang="en-US"/>
              <a:t>Google Chrome</a:t>
            </a:r>
          </a:p>
        </p:txBody>
      </p:sp>
      <p:sp>
        <p:nvSpPr>
          <p:cNvPr id="15" name="TextBox 14">
            <a:extLst>
              <a:ext uri="{FF2B5EF4-FFF2-40B4-BE49-F238E27FC236}">
                <a16:creationId xmlns:a16="http://schemas.microsoft.com/office/drawing/2014/main" id="{F1BCB93C-44CB-44FC-8EA9-BE04E721A610}"/>
              </a:ext>
            </a:extLst>
          </p:cNvPr>
          <p:cNvSpPr txBox="1"/>
          <p:nvPr/>
        </p:nvSpPr>
        <p:spPr>
          <a:xfrm>
            <a:off x="1088618" y="4222954"/>
            <a:ext cx="1754006" cy="369332"/>
          </a:xfrm>
          <a:prstGeom prst="rect">
            <a:avLst/>
          </a:prstGeom>
          <a:solidFill>
            <a:srgbClr val="FFFF00"/>
          </a:solidFill>
          <a:ln>
            <a:noFill/>
          </a:ln>
        </p:spPr>
        <p:txBody>
          <a:bodyPr wrap="none" rtlCol="0">
            <a:spAutoFit/>
          </a:bodyPr>
          <a:lstStyle/>
          <a:p>
            <a:r>
              <a:rPr lang="en-US"/>
              <a:t>Mozilla Firefox</a:t>
            </a:r>
            <a:r>
              <a:rPr lang="fa-IR"/>
              <a:t> </a:t>
            </a:r>
            <a:endParaRPr lang="en-US"/>
          </a:p>
        </p:txBody>
      </p:sp>
      <p:pic>
        <p:nvPicPr>
          <p:cNvPr id="11" name="Picture 10">
            <a:extLst>
              <a:ext uri="{FF2B5EF4-FFF2-40B4-BE49-F238E27FC236}">
                <a16:creationId xmlns:a16="http://schemas.microsoft.com/office/drawing/2014/main" id="{4894E12D-57C7-48DE-93C5-83135C27380F}"/>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973327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 </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p>
          <a:p>
            <a:pPr>
              <a:lnSpc>
                <a:spcPct val="90000"/>
              </a:lnSpc>
              <a:spcBef>
                <a:spcPts val="1001"/>
              </a:spcBef>
              <a:buClr>
                <a:srgbClr val="000000"/>
              </a:buClr>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3211343" y="2363873"/>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p:nvPr/>
        </p:nvCxnSpPr>
        <p:spPr>
          <a:xfrm>
            <a:off x="5594651" y="2733205"/>
            <a:ext cx="0" cy="12959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2327183" y="4084178"/>
            <a:ext cx="8958132" cy="16158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t>How to fix Uncaught TypeError on assignment to constant variable?</a:t>
            </a:r>
          </a:p>
          <a:p>
            <a:pPr marL="285750" indent="-285750">
              <a:lnSpc>
                <a:spcPct val="150000"/>
              </a:lnSpc>
              <a:buFont typeface="Arial" panose="020B0604020202020204" pitchFamily="34" charset="0"/>
              <a:buChar char="•"/>
            </a:pPr>
            <a:r>
              <a:rPr lang="en-US" b="0" i="0">
                <a:solidFill>
                  <a:srgbClr val="000000"/>
                </a:solidFill>
                <a:effectLst/>
                <a:latin typeface="Arial" panose="020B0604020202020204" pitchFamily="34" charset="0"/>
              </a:rPr>
              <a:t>Why is assignment to constant variable causing an Uncaught TypeError?</a:t>
            </a:r>
            <a:endParaRPr lang="en-US"/>
          </a:p>
          <a:p>
            <a:pPr marL="285750" indent="-285750">
              <a:lnSpc>
                <a:spcPct val="150000"/>
              </a:lnSpc>
              <a:buFont typeface="Arial" panose="020B0604020202020204" pitchFamily="34" charset="0"/>
              <a:buChar char="•"/>
            </a:pPr>
            <a:endParaRPr lang="en-US"/>
          </a:p>
          <a:p>
            <a:endParaRPr lang="en-US"/>
          </a:p>
        </p:txBody>
      </p:sp>
      <p:pic>
        <p:nvPicPr>
          <p:cNvPr id="11" name="Picture 10">
            <a:extLst>
              <a:ext uri="{FF2B5EF4-FFF2-40B4-BE49-F238E27FC236}">
                <a16:creationId xmlns:a16="http://schemas.microsoft.com/office/drawing/2014/main" id="{118DCED9-C101-43CB-A863-A998038B8D1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578043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 </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p>
          <a:p>
            <a:pPr>
              <a:lnSpc>
                <a:spcPct val="90000"/>
              </a:lnSpc>
              <a:spcBef>
                <a:spcPts val="1001"/>
              </a:spcBef>
              <a:buClr>
                <a:srgbClr val="000000"/>
              </a:buClr>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3420084" y="2054910"/>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a:cxnSpLocks/>
          </p:cNvCxnSpPr>
          <p:nvPr/>
        </p:nvCxnSpPr>
        <p:spPr>
          <a:xfrm>
            <a:off x="5803392" y="2424242"/>
            <a:ext cx="0" cy="4652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2864652" y="2716867"/>
            <a:ext cx="8958132" cy="1200329"/>
          </a:xfrm>
          <a:prstGeom prst="rect">
            <a:avLst/>
          </a:prstGeom>
          <a:noFill/>
        </p:spPr>
        <p:txBody>
          <a:bodyPr wrap="square">
            <a:spAutoFit/>
          </a:bodyPr>
          <a:lstStyle/>
          <a:p>
            <a:pPr>
              <a:lnSpc>
                <a:spcPct val="150000"/>
              </a:lnSpc>
            </a:pPr>
            <a:r>
              <a:rPr lang="en-US"/>
              <a:t>How to fix Uncaught TypeError on assignment to constant variable?</a:t>
            </a:r>
          </a:p>
          <a:p>
            <a:pPr marL="285750" indent="-285750">
              <a:lnSpc>
                <a:spcPct val="150000"/>
              </a:lnSpc>
              <a:buFont typeface="Arial" panose="020B0604020202020204" pitchFamily="34" charset="0"/>
              <a:buChar char="•"/>
            </a:pPr>
            <a:endParaRPr lang="en-US"/>
          </a:p>
          <a:p>
            <a:endParaRPr lang="en-US"/>
          </a:p>
        </p:txBody>
      </p:sp>
      <p:pic>
        <p:nvPicPr>
          <p:cNvPr id="3" name="Picture 2">
            <a:extLst>
              <a:ext uri="{FF2B5EF4-FFF2-40B4-BE49-F238E27FC236}">
                <a16:creationId xmlns:a16="http://schemas.microsoft.com/office/drawing/2014/main" id="{0F355698-AE32-479C-AE2D-6FF27B5BDFB7}"/>
              </a:ext>
            </a:extLst>
          </p:cNvPr>
          <p:cNvPicPr>
            <a:picLocks noChangeAspect="1"/>
          </p:cNvPicPr>
          <p:nvPr/>
        </p:nvPicPr>
        <p:blipFill>
          <a:blip r:embed="rId5"/>
          <a:stretch>
            <a:fillRect/>
          </a:stretch>
        </p:blipFill>
        <p:spPr>
          <a:xfrm>
            <a:off x="3245603" y="3741663"/>
            <a:ext cx="5700793" cy="2458077"/>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536B64F-AEF2-494D-B94F-99FB3029F7AD}"/>
              </a:ext>
            </a:extLst>
          </p:cNvPr>
          <p:cNvCxnSpPr>
            <a:cxnSpLocks/>
          </p:cNvCxnSpPr>
          <p:nvPr/>
        </p:nvCxnSpPr>
        <p:spPr>
          <a:xfrm>
            <a:off x="5803392" y="3095601"/>
            <a:ext cx="0" cy="6460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415CC51-7C62-4CD8-BE5B-FF90D340E33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914589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2725140" y="1553185"/>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p:nvPr/>
        </p:nvCxnSpPr>
        <p:spPr>
          <a:xfrm>
            <a:off x="5108448" y="1922517"/>
            <a:ext cx="0" cy="12959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1840980" y="3273490"/>
            <a:ext cx="8958132" cy="24468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t>How to fix Uncaught TypeError on assignment to constant variable?</a:t>
            </a:r>
          </a:p>
          <a:p>
            <a:pPr marL="285750" indent="-285750">
              <a:lnSpc>
                <a:spcPct val="150000"/>
              </a:lnSpc>
              <a:buFont typeface="Arial" panose="020B0604020202020204" pitchFamily="34" charset="0"/>
              <a:buChar char="•"/>
            </a:pPr>
            <a:r>
              <a:rPr lang="en-US"/>
              <a:t>How to resolve an uncaught type error when assigning constant variables?</a:t>
            </a:r>
          </a:p>
          <a:p>
            <a:pPr marL="285750" indent="-285750">
              <a:lnSpc>
                <a:spcPct val="150000"/>
              </a:lnSpc>
              <a:buFont typeface="Arial" panose="020B0604020202020204" pitchFamily="34" charset="0"/>
              <a:buChar char="•"/>
            </a:pPr>
            <a:r>
              <a:rPr lang="en-US"/>
              <a:t>How to fix an Uncaught TypeError when assigning a constant to a variable?</a:t>
            </a:r>
          </a:p>
          <a:p>
            <a:pPr marL="285750" indent="-285750">
              <a:lnSpc>
                <a:spcPct val="150000"/>
              </a:lnSpc>
              <a:buFont typeface="Arial" panose="020B0604020202020204" pitchFamily="34" charset="0"/>
              <a:buChar char="•"/>
            </a:pPr>
            <a:r>
              <a:rPr lang="en-US" b="0" i="0">
                <a:solidFill>
                  <a:srgbClr val="000000"/>
                </a:solidFill>
                <a:effectLst/>
                <a:latin typeface="Arial" panose="020B0604020202020204" pitchFamily="34" charset="0"/>
              </a:rPr>
              <a:t>Why is assignment to constant variable causing an Uncaught TypeError?</a:t>
            </a:r>
          </a:p>
          <a:p>
            <a:pPr marL="285750" indent="-285750">
              <a:lnSpc>
                <a:spcPct val="150000"/>
              </a:lnSpc>
              <a:buFont typeface="Arial" panose="020B0604020202020204" pitchFamily="34" charset="0"/>
              <a:buChar char="•"/>
            </a:pPr>
            <a:endParaRPr lang="en-US"/>
          </a:p>
          <a:p>
            <a:endParaRPr lang="en-US"/>
          </a:p>
        </p:txBody>
      </p:sp>
      <p:sp>
        <p:nvSpPr>
          <p:cNvPr id="11" name="Content Placeholder 34">
            <a:extLst>
              <a:ext uri="{FF2B5EF4-FFF2-40B4-BE49-F238E27FC236}">
                <a16:creationId xmlns:a16="http://schemas.microsoft.com/office/drawing/2014/main" id="{86BE1457-52D8-4497-8E52-86147FB2F965}"/>
              </a:ext>
            </a:extLst>
          </p:cNvPr>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endParaRPr lang="en-US" sz="1600" b="0" strike="noStrike" spc="-1">
              <a:latin typeface="Arial"/>
            </a:endParaRPr>
          </a:p>
        </p:txBody>
      </p:sp>
      <p:pic>
        <p:nvPicPr>
          <p:cNvPr id="12" name="Picture 11">
            <a:extLst>
              <a:ext uri="{FF2B5EF4-FFF2-40B4-BE49-F238E27FC236}">
                <a16:creationId xmlns:a16="http://schemas.microsoft.com/office/drawing/2014/main" id="{8ADC027F-D8A4-45D2-AAFA-29F2806F667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647317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1" name="Content Placeholder 34">
            <a:extLst>
              <a:ext uri="{FF2B5EF4-FFF2-40B4-BE49-F238E27FC236}">
                <a16:creationId xmlns:a16="http://schemas.microsoft.com/office/drawing/2014/main" id="{86BE1457-52D8-4497-8E52-86147FB2F965}"/>
              </a:ext>
            </a:extLst>
          </p:cNvPr>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endParaRPr lang="en-US" sz="1600" b="0" strike="noStrike" spc="-1">
              <a:latin typeface="Arial"/>
            </a:endParaRPr>
          </a:p>
        </p:txBody>
      </p:sp>
      <p:pic>
        <p:nvPicPr>
          <p:cNvPr id="6" name="Picture 5">
            <a:extLst>
              <a:ext uri="{FF2B5EF4-FFF2-40B4-BE49-F238E27FC236}">
                <a16:creationId xmlns:a16="http://schemas.microsoft.com/office/drawing/2014/main" id="{F93DBD0F-B903-4301-BBE4-DF1E720C52BF}"/>
              </a:ext>
            </a:extLst>
          </p:cNvPr>
          <p:cNvPicPr>
            <a:picLocks noChangeAspect="1"/>
          </p:cNvPicPr>
          <p:nvPr/>
        </p:nvPicPr>
        <p:blipFill>
          <a:blip r:embed="rId5"/>
          <a:stretch>
            <a:fillRect/>
          </a:stretch>
        </p:blipFill>
        <p:spPr>
          <a:xfrm>
            <a:off x="3085839" y="2916572"/>
            <a:ext cx="6020322" cy="242337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AB7076C-C1EA-4E89-A199-962D71BCA8FB}"/>
              </a:ext>
            </a:extLst>
          </p:cNvPr>
          <p:cNvSpPr/>
          <p:nvPr/>
        </p:nvSpPr>
        <p:spPr>
          <a:xfrm>
            <a:off x="3085839" y="3288890"/>
            <a:ext cx="3654174" cy="25072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FA872E-A82A-449C-A1EE-81A229D07BCA}"/>
              </a:ext>
            </a:extLst>
          </p:cNvPr>
          <p:cNvSpPr/>
          <p:nvPr/>
        </p:nvSpPr>
        <p:spPr>
          <a:xfrm>
            <a:off x="3085839" y="4188542"/>
            <a:ext cx="2710277" cy="25072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4213AA-DC28-438E-AD29-54126892029D}"/>
              </a:ext>
            </a:extLst>
          </p:cNvPr>
          <p:cNvSpPr/>
          <p:nvPr/>
        </p:nvSpPr>
        <p:spPr>
          <a:xfrm>
            <a:off x="3085839" y="4439265"/>
            <a:ext cx="2489051" cy="2064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F78B42-011A-4056-9F58-9161B9303854}"/>
              </a:ext>
            </a:extLst>
          </p:cNvPr>
          <p:cNvSpPr/>
          <p:nvPr/>
        </p:nvSpPr>
        <p:spPr>
          <a:xfrm>
            <a:off x="3085839" y="4700984"/>
            <a:ext cx="3388703" cy="154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5D454F-43D9-4C0F-9BF2-FCDB54E0EBBA}"/>
              </a:ext>
            </a:extLst>
          </p:cNvPr>
          <p:cNvSpPr/>
          <p:nvPr/>
        </p:nvSpPr>
        <p:spPr>
          <a:xfrm>
            <a:off x="3200400" y="4881717"/>
            <a:ext cx="2595716" cy="2212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57E615-B347-4EA8-99B1-30463C84A2B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02396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7" name="Content Placeholder 34">
            <a:extLst>
              <a:ext uri="{FF2B5EF4-FFF2-40B4-BE49-F238E27FC236}">
                <a16:creationId xmlns:a16="http://schemas.microsoft.com/office/drawing/2014/main" id="{1241DD25-EF26-41E9-93F6-CB9700FD727F}"/>
              </a:ext>
            </a:extLst>
          </p:cNvPr>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spc="-1">
              <a:solidFill>
                <a:srgbClr val="232629"/>
              </a:solidFill>
              <a:latin typeface="Arial"/>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232629"/>
                </a:solidFill>
                <a:latin typeface="-apple-system"/>
              </a:rPr>
              <a:t>Rephrase it without any loss</a:t>
            </a:r>
          </a:p>
          <a:p>
            <a:pPr marL="914400" lvl="1" indent="-457200">
              <a:lnSpc>
                <a:spcPct val="90000"/>
              </a:lnSpc>
              <a:spcBef>
                <a:spcPts val="1001"/>
              </a:spcBef>
              <a:buClr>
                <a:srgbClr val="000000"/>
              </a:buClr>
              <a:buFont typeface="Arial" panose="020B0604020202020204" pitchFamily="34" charset="0"/>
              <a:buChar char="•"/>
            </a:pPr>
            <a:r>
              <a:rPr lang="en-US" sz="2400" spc="-1">
                <a:solidFill>
                  <a:srgbClr val="232629"/>
                </a:solidFill>
                <a:latin typeface="-apple-system"/>
              </a:rPr>
              <a:t>Use it as a title</a:t>
            </a:r>
            <a:endParaRPr lang="en-US" sz="2400" b="0" strike="noStrike" spc="-1">
              <a:solidFill>
                <a:srgbClr val="232629"/>
              </a:solidFill>
              <a:latin typeface="-apple-system"/>
            </a:endParaRPr>
          </a:p>
        </p:txBody>
      </p:sp>
      <p:grpSp>
        <p:nvGrpSpPr>
          <p:cNvPr id="5" name="Group 4">
            <a:extLst>
              <a:ext uri="{FF2B5EF4-FFF2-40B4-BE49-F238E27FC236}">
                <a16:creationId xmlns:a16="http://schemas.microsoft.com/office/drawing/2014/main" id="{70E32E03-01EE-47C6-8D6A-327F0A6F637C}"/>
              </a:ext>
            </a:extLst>
          </p:cNvPr>
          <p:cNvGrpSpPr/>
          <p:nvPr/>
        </p:nvGrpSpPr>
        <p:grpSpPr>
          <a:xfrm>
            <a:off x="2574073" y="3433980"/>
            <a:ext cx="8958132" cy="1336772"/>
            <a:chOff x="2327183" y="3532236"/>
            <a:chExt cx="8958132" cy="1336772"/>
          </a:xfrm>
        </p:grpSpPr>
        <p:sp>
          <p:nvSpPr>
            <p:cNvPr id="12" name="TextBox 11">
              <a:extLst>
                <a:ext uri="{FF2B5EF4-FFF2-40B4-BE49-F238E27FC236}">
                  <a16:creationId xmlns:a16="http://schemas.microsoft.com/office/drawing/2014/main" id="{06444B59-A61E-4ADC-97A5-D191D52058F7}"/>
                </a:ext>
              </a:extLst>
            </p:cNvPr>
            <p:cNvSpPr txBox="1"/>
            <p:nvPr/>
          </p:nvSpPr>
          <p:spPr>
            <a:xfrm>
              <a:off x="3048000" y="3532236"/>
              <a:ext cx="6096000" cy="369332"/>
            </a:xfrm>
            <a:prstGeom prst="rect">
              <a:avLst/>
            </a:prstGeom>
            <a:noFill/>
          </p:spPr>
          <p:txBody>
            <a:bodyPr wrap="square">
              <a:spAutoFit/>
            </a:bodyPr>
            <a:lstStyle/>
            <a:p>
              <a:r>
                <a:rPr lang="en-US"/>
                <a:t>Uncaught TypeError: Assignment to constant variable.</a:t>
              </a:r>
            </a:p>
          </p:txBody>
        </p:sp>
        <p:cxnSp>
          <p:nvCxnSpPr>
            <p:cNvPr id="13" name="Straight Arrow Connector 12">
              <a:extLst>
                <a:ext uri="{FF2B5EF4-FFF2-40B4-BE49-F238E27FC236}">
                  <a16:creationId xmlns:a16="http://schemas.microsoft.com/office/drawing/2014/main" id="{AA6CBFC2-A294-4EB5-A031-8304BBD4B630}"/>
                </a:ext>
              </a:extLst>
            </p:cNvPr>
            <p:cNvCxnSpPr>
              <a:cxnSpLocks/>
            </p:cNvCxnSpPr>
            <p:nvPr/>
          </p:nvCxnSpPr>
          <p:spPr>
            <a:xfrm>
              <a:off x="5594651" y="3864077"/>
              <a:ext cx="0" cy="36871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C697A8-BF0E-446D-B841-991702467F16}"/>
                </a:ext>
              </a:extLst>
            </p:cNvPr>
            <p:cNvSpPr txBox="1"/>
            <p:nvPr/>
          </p:nvSpPr>
          <p:spPr>
            <a:xfrm>
              <a:off x="2327183" y="4084178"/>
              <a:ext cx="8958132" cy="784830"/>
            </a:xfrm>
            <a:prstGeom prst="rect">
              <a:avLst/>
            </a:prstGeom>
            <a:noFill/>
          </p:spPr>
          <p:txBody>
            <a:bodyPr wrap="square">
              <a:spAutoFit/>
            </a:bodyPr>
            <a:lstStyle/>
            <a:p>
              <a:pPr>
                <a:lnSpc>
                  <a:spcPct val="150000"/>
                </a:lnSpc>
              </a:pPr>
              <a:r>
                <a:rPr lang="fa-IR"/>
                <a:t>  </a:t>
              </a:r>
              <a:r>
                <a:rPr lang="en-US"/>
                <a:t>How to fix Uncaught TypeError on assignment to constant variable?</a:t>
              </a:r>
            </a:p>
            <a:p>
              <a:endParaRPr lang="en-US"/>
            </a:p>
          </p:txBody>
        </p:sp>
      </p:grpSp>
      <p:pic>
        <p:nvPicPr>
          <p:cNvPr id="10" name="Picture 9">
            <a:extLst>
              <a:ext uri="{FF2B5EF4-FFF2-40B4-BE49-F238E27FC236}">
                <a16:creationId xmlns:a16="http://schemas.microsoft.com/office/drawing/2014/main" id="{B828ECB2-A410-47B2-BC3C-AE32CFFD455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0003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9F4E351-25D0-4DDC-96DC-7B372C21D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17" y="2206641"/>
            <a:ext cx="9620166" cy="3377079"/>
          </a:xfrm>
          <a:prstGeom prst="rect">
            <a:avLst/>
          </a:prstGeom>
          <a:ln>
            <a:noFill/>
          </a:ln>
          <a:effectLst>
            <a:softEdge rad="112500"/>
          </a:effectLst>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1C14C884-699E-48B4-977F-7B21459DE47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552346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dirty="0">
                <a:solidFill>
                  <a:srgbClr val="000000"/>
                </a:solidFill>
                <a:latin typeface="-apple-system"/>
              </a:rPr>
              <a:t>Examples</a:t>
            </a:r>
            <a:endParaRPr lang="en-US" sz="2400" strike="noStrike" spc="-1" dirty="0">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How do I undo the most recent local commits in Git?</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How can I remove a specific item from an array?</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Sass Loader Error: Invalid options object that does not match the API schema</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Error: 'node-</a:t>
            </a:r>
            <a:r>
              <a:rPr lang="en-US" sz="1600" b="0" strike="noStrike" spc="-1" dirty="0" err="1">
                <a:solidFill>
                  <a:srgbClr val="000000"/>
                </a:solidFill>
                <a:latin typeface="Comic Sans MS"/>
                <a:ea typeface="Segoe UI"/>
              </a:rPr>
              <a:t>sass'</a:t>
            </a:r>
            <a:r>
              <a:rPr lang="en-US" sz="1600" b="0" strike="noStrike" spc="-1" dirty="0">
                <a:solidFill>
                  <a:srgbClr val="000000"/>
                </a:solidFill>
                <a:latin typeface="Comic Sans MS"/>
                <a:ea typeface="Segoe UI"/>
              </a:rPr>
              <a:t> version 5.0.0 is incompatible with ^4.0.0</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How to de-structure an </a:t>
            </a:r>
            <a:r>
              <a:rPr lang="en-US" sz="1600" b="0" strike="noStrike" spc="-1" dirty="0" err="1">
                <a:solidFill>
                  <a:srgbClr val="000000"/>
                </a:solidFill>
                <a:latin typeface="Comic Sans MS"/>
                <a:ea typeface="Segoe UI"/>
              </a:rPr>
              <a:t>enum</a:t>
            </a:r>
            <a:r>
              <a:rPr lang="en-US" sz="1600" b="0" strike="noStrike" spc="-1" dirty="0">
                <a:solidFill>
                  <a:srgbClr val="000000"/>
                </a:solidFill>
                <a:latin typeface="Comic Sans MS"/>
                <a:ea typeface="Segoe UI"/>
              </a:rPr>
              <a:t> values in typescript?</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Why does JavaScript's </a:t>
            </a:r>
            <a:r>
              <a:rPr lang="en-US" sz="1600" b="0" strike="noStrike" spc="-1" dirty="0" err="1">
                <a:solidFill>
                  <a:srgbClr val="000000"/>
                </a:solidFill>
                <a:latin typeface="Comic Sans MS"/>
                <a:ea typeface="Segoe UI"/>
              </a:rPr>
              <a:t>parseInt</a:t>
            </a:r>
            <a:r>
              <a:rPr lang="en-US" sz="1600" b="0" strike="noStrike" spc="-1" dirty="0">
                <a:solidFill>
                  <a:srgbClr val="000000"/>
                </a:solidFill>
                <a:latin typeface="Comic Sans MS"/>
                <a:ea typeface="Segoe UI"/>
              </a:rPr>
              <a:t>(0.0000005) print "5"?</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What is the difference between describe and it in Jest?</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Difference between </a:t>
            </a:r>
            <a:r>
              <a:rPr lang="en-US" sz="1600" b="0" strike="noStrike" spc="-1" dirty="0" err="1">
                <a:solidFill>
                  <a:srgbClr val="000000"/>
                </a:solidFill>
                <a:latin typeface="Comic Sans MS"/>
                <a:ea typeface="Segoe UI"/>
              </a:rPr>
              <a:t>npx</a:t>
            </a:r>
            <a:r>
              <a:rPr lang="en-US" sz="1600" b="0" strike="noStrike" spc="-1" dirty="0">
                <a:solidFill>
                  <a:srgbClr val="000000"/>
                </a:solidFill>
                <a:latin typeface="Comic Sans MS"/>
                <a:ea typeface="Segoe UI"/>
              </a:rPr>
              <a:t> and </a:t>
            </a:r>
            <a:r>
              <a:rPr lang="en-US" sz="1600" b="0" strike="noStrike" spc="-1" dirty="0" err="1">
                <a:solidFill>
                  <a:srgbClr val="000000"/>
                </a:solidFill>
                <a:latin typeface="Comic Sans MS"/>
                <a:ea typeface="Segoe UI"/>
              </a:rPr>
              <a:t>npm</a:t>
            </a:r>
            <a:r>
              <a:rPr lang="en-US" sz="1600" b="0" strike="noStrike" spc="-1" dirty="0">
                <a:solidFill>
                  <a:srgbClr val="000000"/>
                </a:solidFill>
                <a:latin typeface="Comic Sans MS"/>
                <a:ea typeface="Segoe UI"/>
              </a:rPr>
              <a:t>?</a:t>
            </a:r>
            <a:endParaRPr lang="en-US" sz="1600" b="0" strike="noStrike" spc="-1" dirty="0">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dirty="0">
                <a:solidFill>
                  <a:srgbClr val="000000"/>
                </a:solidFill>
                <a:latin typeface="Comic Sans MS"/>
                <a:ea typeface="Segoe UI"/>
              </a:rPr>
              <a:t>Can you force a React component to </a:t>
            </a:r>
            <a:r>
              <a:rPr lang="en-US" sz="1600" b="0" strike="noStrike" spc="-1" dirty="0" err="1">
                <a:solidFill>
                  <a:srgbClr val="000000"/>
                </a:solidFill>
                <a:latin typeface="Comic Sans MS"/>
                <a:ea typeface="Segoe UI"/>
              </a:rPr>
              <a:t>rerender</a:t>
            </a:r>
            <a:r>
              <a:rPr lang="en-US" sz="1600" b="0" strike="noStrike" spc="-1" dirty="0">
                <a:solidFill>
                  <a:srgbClr val="000000"/>
                </a:solidFill>
                <a:latin typeface="Comic Sans MS"/>
                <a:ea typeface="Segoe UI"/>
              </a:rPr>
              <a:t> without calling </a:t>
            </a:r>
            <a:r>
              <a:rPr lang="en-US" sz="1600" b="0" strike="noStrike" spc="-1" dirty="0" err="1">
                <a:solidFill>
                  <a:srgbClr val="000000"/>
                </a:solidFill>
                <a:latin typeface="Comic Sans MS"/>
                <a:ea typeface="Segoe UI"/>
              </a:rPr>
              <a:t>setState</a:t>
            </a:r>
            <a:r>
              <a:rPr lang="en-US" sz="1600" b="0" strike="noStrike" spc="-1" dirty="0">
                <a:solidFill>
                  <a:srgbClr val="000000"/>
                </a:solidFill>
                <a:latin typeface="Comic Sans MS"/>
                <a:ea typeface="Segoe UI"/>
              </a:rPr>
              <a:t>?</a:t>
            </a:r>
            <a:endParaRPr lang="en-US" sz="1600" b="0" strike="noStrike" spc="-1" dirty="0">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E6C822E0-EFA9-46A2-AF71-AA160E25C5AC}"/>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536822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4"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232629"/>
              </a:buClr>
              <a:buFont typeface="Arial"/>
              <a:buChar char="•"/>
            </a:pPr>
            <a:r>
              <a:rPr lang="en-US" sz="2800" b="1" strike="noStrike" spc="-1">
                <a:solidFill>
                  <a:srgbClr val="232629"/>
                </a:solidFill>
                <a:latin typeface="-apple-system"/>
              </a:rPr>
              <a:t>Off-topic for Stack Overflow</a:t>
            </a:r>
            <a:endParaRPr lang="en-US" sz="28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Super User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Server Fault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Webmasters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Unix &amp; Linux</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Database Administrators Stack Exchange</a:t>
            </a:r>
            <a:endParaRPr lang="en-US" sz="2200" b="0" strike="noStrike" spc="-1">
              <a:latin typeface="Arial"/>
            </a:endParaRPr>
          </a:p>
          <a:p>
            <a:pPr>
              <a:lnSpc>
                <a:spcPct val="150000"/>
              </a:lnSpc>
              <a:spcBef>
                <a:spcPts val="1001"/>
              </a:spcBef>
              <a:buNone/>
              <a:tabLst>
                <a:tab pos="0" algn="l"/>
              </a:tabLst>
            </a:pPr>
            <a:r>
              <a:rPr lang="en-US" sz="2200" b="0" strike="noStrike" spc="-1">
                <a:solidFill>
                  <a:srgbClr val="000000"/>
                </a:solidFill>
                <a:latin typeface="Comic Sans MS"/>
                <a:ea typeface="Segoe UI"/>
              </a:rPr>
              <a:t>...</a:t>
            </a:r>
            <a:endParaRPr lang="en-US" sz="2200" b="0" strike="noStrike" spc="-1">
              <a:latin typeface="Arial"/>
            </a:endParaRPr>
          </a:p>
        </p:txBody>
      </p:sp>
      <p:pic>
        <p:nvPicPr>
          <p:cNvPr id="185" name="Picture 7"/>
          <p:cNvPicPr/>
          <p:nvPr/>
        </p:nvPicPr>
        <p:blipFill>
          <a:blip r:embed="rId3"/>
          <a:stretch/>
        </p:blipFill>
        <p:spPr>
          <a:xfrm>
            <a:off x="10339560" y="5834520"/>
            <a:ext cx="1641600" cy="730440"/>
          </a:xfrm>
          <a:prstGeom prst="rect">
            <a:avLst/>
          </a:prstGeom>
          <a:ln w="0">
            <a:noFill/>
          </a:ln>
        </p:spPr>
      </p:pic>
      <p:sp>
        <p:nvSpPr>
          <p:cNvPr id="186" name="TextBox 15"/>
          <p:cNvSpPr/>
          <p:nvPr/>
        </p:nvSpPr>
        <p:spPr>
          <a:xfrm>
            <a:off x="-220379" y="5602971"/>
            <a:ext cx="7120367" cy="46309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algn="just">
              <a:lnSpc>
                <a:spcPct val="107000"/>
              </a:lnSpc>
              <a:spcBef>
                <a:spcPts val="799"/>
              </a:spcBef>
              <a:buNone/>
              <a:tabLst>
                <a:tab pos="0" algn="l"/>
              </a:tabLst>
            </a:pPr>
            <a:r>
              <a:rPr lang="en-US" sz="2400" b="0" u="sng" strike="noStrike" spc="-1">
                <a:solidFill>
                  <a:srgbClr val="0563C1"/>
                </a:solidFill>
                <a:uFillTx/>
                <a:latin typeface="Comic Sans MS"/>
                <a:ea typeface="Segoe UI"/>
                <a:hlinkClick r:id="rId4"/>
              </a:rPr>
              <a:t>https://stackexchange.com/sites</a:t>
            </a:r>
            <a:endParaRPr lang="en-US" sz="2400" b="0" strike="noStrike" spc="-1">
              <a:latin typeface="Arial"/>
            </a:endParaRPr>
          </a:p>
        </p:txBody>
      </p:sp>
      <p:sp>
        <p:nvSpPr>
          <p:cNvPr id="7" name="TextBox 6">
            <a:extLst>
              <a:ext uri="{FF2B5EF4-FFF2-40B4-BE49-F238E27FC236}">
                <a16:creationId xmlns:a16="http://schemas.microsoft.com/office/drawing/2014/main" id="{91EFB974-B922-41F9-AD9B-7149752CBCC8}"/>
              </a:ext>
            </a:extLst>
          </p:cNvPr>
          <p:cNvSpPr txBox="1"/>
          <p:nvPr/>
        </p:nvSpPr>
        <p:spPr>
          <a:xfrm>
            <a:off x="241881" y="6241794"/>
            <a:ext cx="6195848" cy="646331"/>
          </a:xfrm>
          <a:prstGeom prst="rect">
            <a:avLst/>
          </a:prstGeom>
          <a:noFill/>
        </p:spPr>
        <p:txBody>
          <a:bodyPr wrap="square">
            <a:spAutoFit/>
          </a:bodyPr>
          <a:lstStyle/>
          <a:p>
            <a:r>
              <a:rPr lang="en-US">
                <a:hlinkClick r:id="rId5"/>
              </a:rPr>
              <a:t>https://stackoverflow.com/help/on-topic</a:t>
            </a:r>
            <a:endParaRPr lang="fa-IR"/>
          </a:p>
          <a:p>
            <a:endParaRPr lang="en-US"/>
          </a:p>
        </p:txBody>
      </p:sp>
      <p:pic>
        <p:nvPicPr>
          <p:cNvPr id="8" name="Picture 6">
            <a:extLst>
              <a:ext uri="{FF2B5EF4-FFF2-40B4-BE49-F238E27FC236}">
                <a16:creationId xmlns:a16="http://schemas.microsoft.com/office/drawing/2014/main" id="{2221090A-50BA-4DB2-9466-11BCB2660DA2}"/>
              </a:ext>
            </a:extLst>
          </p:cNvPr>
          <p:cNvPicPr/>
          <p:nvPr/>
        </p:nvPicPr>
        <p:blipFill>
          <a:blip r:embed="rId6"/>
          <a:stretch/>
        </p:blipFill>
        <p:spPr>
          <a:xfrm>
            <a:off x="7053279" y="1565547"/>
            <a:ext cx="4411161" cy="385209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5680146-92CA-445D-A5E7-A03E76E1C43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8" name="Content Placeholder 34"/>
          <p:cNvSpPr/>
          <p:nvPr/>
        </p:nvSpPr>
        <p:spPr>
          <a:xfrm>
            <a:off x="104708" y="127261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800100" lvl="1" indent="-342900">
              <a:lnSpc>
                <a:spcPct val="90000"/>
              </a:lnSpc>
              <a:spcBef>
                <a:spcPts val="1001"/>
              </a:spcBef>
              <a:buClr>
                <a:srgbClr val="232629"/>
              </a:buClr>
              <a:buFont typeface="Arial" panose="020B0604020202020204" pitchFamily="34" charset="0"/>
              <a:buChar char="•"/>
            </a:pPr>
            <a:r>
              <a:rPr lang="en-US" sz="2400" spc="-1">
                <a:solidFill>
                  <a:srgbClr val="232629"/>
                </a:solidFill>
                <a:latin typeface="-apple-system"/>
              </a:rPr>
              <a:t>Having trouble summarizing the problem?</a:t>
            </a:r>
            <a:endParaRPr lang="en-US" sz="2400" spc="-1">
              <a:latin typeface="-apple-system"/>
            </a:endParaRPr>
          </a:p>
          <a:p>
            <a:pPr marL="1346400" lvl="3" indent="-216000">
              <a:lnSpc>
                <a:spcPct val="90000"/>
              </a:lnSpc>
              <a:spcBef>
                <a:spcPts val="1001"/>
              </a:spcBef>
              <a:buClr>
                <a:srgbClr val="000000"/>
              </a:buClr>
              <a:buSzPct val="45000"/>
              <a:buFont typeface="Wingdings" charset="2"/>
              <a:buChar char=""/>
            </a:pPr>
            <a:r>
              <a:rPr lang="en-US" sz="2000" spc="-1">
                <a:solidFill>
                  <a:srgbClr val="000000"/>
                </a:solidFill>
                <a:latin typeface="-apple-system"/>
              </a:rPr>
              <a:t>Write the title last </a:t>
            </a:r>
            <a:endParaRPr lang="en-US" sz="2000" spc="-1">
              <a:latin typeface="-apple-system"/>
            </a:endParaRPr>
          </a:p>
          <a:p>
            <a:pPr marL="228600" indent="-228600">
              <a:lnSpc>
                <a:spcPct val="90000"/>
              </a:lnSpc>
              <a:spcBef>
                <a:spcPts val="1001"/>
              </a:spcBef>
              <a:buClr>
                <a:srgbClr val="232629"/>
              </a:buClr>
              <a:buFont typeface="Arial"/>
              <a:buChar char="•"/>
            </a:pPr>
            <a:endParaRPr lang="en-US" sz="2800" b="1" strike="noStrike" spc="-1">
              <a:solidFill>
                <a:srgbClr val="232629"/>
              </a:solidFill>
              <a:latin typeface="Calibri"/>
            </a:endParaRPr>
          </a:p>
          <a:p>
            <a:pPr>
              <a:lnSpc>
                <a:spcPct val="90000"/>
              </a:lnSpc>
              <a:spcBef>
                <a:spcPts val="1001"/>
              </a:spcBef>
              <a:buNone/>
            </a:pPr>
            <a:endParaRPr lang="en-US" sz="2000" b="0" strike="noStrike" spc="-1">
              <a:latin typeface="Arial"/>
            </a:endParaRPr>
          </a:p>
        </p:txBody>
      </p:sp>
      <p:pic>
        <p:nvPicPr>
          <p:cNvPr id="189" name="Picture 7"/>
          <p:cNvPicPr/>
          <p:nvPr/>
        </p:nvPicPr>
        <p:blipFill>
          <a:blip r:embed="rId3"/>
          <a:stretch/>
        </p:blipFill>
        <p:spPr>
          <a:xfrm>
            <a:off x="10339560" y="5834520"/>
            <a:ext cx="1641600" cy="730440"/>
          </a:xfrm>
          <a:prstGeom prst="rect">
            <a:avLst/>
          </a:prstGeom>
          <a:ln w="0">
            <a:noFill/>
          </a:ln>
        </p:spPr>
      </p:pic>
      <p:pic>
        <p:nvPicPr>
          <p:cNvPr id="190" name="Picture 3"/>
          <p:cNvPicPr/>
          <p:nvPr/>
        </p:nvPicPr>
        <p:blipFill>
          <a:blip r:embed="rId4"/>
          <a:stretch/>
        </p:blipFill>
        <p:spPr>
          <a:xfrm>
            <a:off x="1904880" y="2597779"/>
            <a:ext cx="8382240" cy="34214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3326204-163B-40AD-8B89-65CEC6439FD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7">
            <a:extLst>
              <a:ext uri="{FF2B5EF4-FFF2-40B4-BE49-F238E27FC236}">
                <a16:creationId xmlns:a16="http://schemas.microsoft.com/office/drawing/2014/main" id="{FA304C32-E9A0-42D6-80B5-2D6AA8AE62F6}"/>
              </a:ext>
            </a:extLst>
          </p:cNvPr>
          <p:cNvSpPr txBox="1"/>
          <p:nvPr/>
        </p:nvSpPr>
        <p:spPr>
          <a:xfrm>
            <a:off x="210840" y="6261897"/>
            <a:ext cx="6096000" cy="369332"/>
          </a:xfrm>
          <a:prstGeom prst="rect">
            <a:avLst/>
          </a:prstGeom>
          <a:noFill/>
        </p:spPr>
        <p:txBody>
          <a:bodyPr wrap="square">
            <a:spAutoFit/>
          </a:bodyPr>
          <a:lstStyle/>
          <a:p>
            <a:r>
              <a:rPr lang="en-US">
                <a:hlinkClick r:id="rId6"/>
              </a:rPr>
              <a:t>https://stackoverflow.com/help/how-to-ask</a:t>
            </a:r>
            <a:endParaRPr lang="en-US"/>
          </a:p>
        </p:txBody>
      </p:sp>
    </p:spTree>
    <p:extLst>
      <p:ext uri="{BB962C8B-B14F-4D97-AF65-F5344CB8AC3E}">
        <p14:creationId xmlns:p14="http://schemas.microsoft.com/office/powerpoint/2010/main" val="2200695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algn="l" rtl="0" eaLnBrk="1" latinLnBrk="0" hangingPunct="1">
              <a:lnSpc>
                <a:spcPct val="90000"/>
              </a:lnSpc>
              <a:spcBef>
                <a:spcPts val="1001"/>
              </a:spcBef>
              <a:spcAft>
                <a:spcPts val="0"/>
              </a:spcAft>
            </a:pPr>
            <a:r>
              <a:rPr lang="en-US" sz="4000" kern="1200" spc="-1">
                <a:solidFill>
                  <a:srgbClr val="000000"/>
                </a:solidFill>
                <a:effectLst/>
                <a:latin typeface="-apple-system"/>
                <a:ea typeface="DejaVu Sans"/>
                <a:cs typeface="DejaVu Sans"/>
              </a:rPr>
              <a:t>7. </a:t>
            </a:r>
            <a:r>
              <a:rPr lang="en-US" sz="4000" b="0" kern="1200" spc="-1">
                <a:solidFill>
                  <a:srgbClr val="000000"/>
                </a:solidFill>
                <a:effectLst/>
                <a:latin typeface="-apple-system"/>
                <a:ea typeface="DejaVu Sans"/>
                <a:cs typeface="DejaVu Sans"/>
              </a:rPr>
              <a:t>Good QA Body</a:t>
            </a:r>
            <a:endParaRPr lang="en-US" sz="5400">
              <a:effectLst/>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Introduce the problem before you post any code</a:t>
            </a:r>
            <a:endParaRPr lang="en-US" sz="2800" b="0" strike="noStrike" spc="-1">
              <a:latin typeface="Arial"/>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First paragraph is the most important part</a:t>
            </a:r>
            <a:endParaRPr lang="en-US" sz="2800" b="0" strike="noStrike" spc="-1">
              <a:latin typeface="Arial"/>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Show you have tried/searched to fix it!</a:t>
            </a:r>
            <a:endParaRPr lang="fa-IR" sz="2800" b="0" strike="noStrike" spc="-1">
              <a:solidFill>
                <a:srgbClr val="000000"/>
              </a:solidFill>
              <a:latin typeface="-apple-system"/>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Use code snippets/reprex</a:t>
            </a:r>
          </a:p>
          <a:p>
            <a:pPr marL="800100" lvl="1" indent="-342900">
              <a:lnSpc>
                <a:spcPct val="90000"/>
              </a:lnSpc>
              <a:spcBef>
                <a:spcPts val="499"/>
              </a:spcBef>
              <a:buClr>
                <a:srgbClr val="000000"/>
              </a:buClr>
              <a:buFont typeface="+mj-lt"/>
              <a:buAutoNum type="arabicPeriod"/>
            </a:pPr>
            <a:r>
              <a:rPr lang="en-US" sz="2800" spc="-1">
                <a:solidFill>
                  <a:srgbClr val="000000"/>
                </a:solidFill>
                <a:latin typeface="-apple-system"/>
              </a:rPr>
              <a:t>I</a:t>
            </a:r>
            <a:r>
              <a:rPr lang="en-US" sz="2800" b="0" strike="noStrike" spc="-1">
                <a:solidFill>
                  <a:srgbClr val="000000"/>
                </a:solidFill>
                <a:latin typeface="-apple-system"/>
              </a:rPr>
              <a:t>nclude the errors </a:t>
            </a: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Explain what you need</a:t>
            </a:r>
          </a:p>
          <a:p>
            <a:pPr marL="800100" lvl="1" indent="-342900">
              <a:lnSpc>
                <a:spcPct val="90000"/>
              </a:lnSpc>
              <a:spcBef>
                <a:spcPts val="499"/>
              </a:spcBef>
              <a:buClr>
                <a:srgbClr val="000000"/>
              </a:buClr>
              <a:buFont typeface="+mj-lt"/>
              <a:buAutoNum type="arabicPeriod"/>
            </a:pPr>
            <a:r>
              <a:rPr lang="en-US" sz="2800" spc="-1">
                <a:latin typeface="-apple-system"/>
              </a:rPr>
              <a:t>P</a:t>
            </a:r>
            <a:r>
              <a:rPr lang="en-US" sz="2800" b="0" strike="noStrike" spc="-1">
                <a:latin typeface="-apple-system"/>
              </a:rPr>
              <a:t>roviding more information</a:t>
            </a:r>
            <a:endParaRPr lang="en-US" sz="2800" spc="-1">
              <a:solidFill>
                <a:srgbClr val="000000"/>
              </a:solidFill>
              <a:latin typeface="-apple-system"/>
            </a:endParaRPr>
          </a:p>
          <a:p>
            <a:pPr lvl="1">
              <a:lnSpc>
                <a:spcPct val="90000"/>
              </a:lnSpc>
              <a:spcBef>
                <a:spcPts val="499"/>
              </a:spcBef>
              <a:buClr>
                <a:srgbClr val="000000"/>
              </a:buClr>
            </a:pPr>
            <a:endParaRPr lang="en-US" sz="2800" b="0" strike="noStrike" spc="-1">
              <a:solidFill>
                <a:srgbClr val="000000"/>
              </a:solidFill>
              <a:latin typeface="-apple-system"/>
            </a:endParaRPr>
          </a:p>
          <a:p>
            <a:pPr marL="800100" lvl="1" indent="-342900">
              <a:lnSpc>
                <a:spcPct val="90000"/>
              </a:lnSpc>
              <a:spcBef>
                <a:spcPts val="499"/>
              </a:spcBef>
              <a:buClr>
                <a:srgbClr val="000000"/>
              </a:buClr>
              <a:buFont typeface="+mj-lt"/>
              <a:buAutoNum type="arabicPeriod"/>
            </a:pPr>
            <a:endParaRPr lang="en-US" sz="28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91C4E65C-CCCC-4D08-97FE-860A31F79D83}"/>
              </a:ext>
            </a:extLst>
          </p:cNvPr>
          <p:cNvSpPr txBox="1"/>
          <p:nvPr/>
        </p:nvSpPr>
        <p:spPr>
          <a:xfrm>
            <a:off x="210840" y="6005908"/>
            <a:ext cx="6093372" cy="646331"/>
          </a:xfrm>
          <a:prstGeom prst="rect">
            <a:avLst/>
          </a:prstGeom>
          <a:noFill/>
        </p:spPr>
        <p:txBody>
          <a:bodyPr wrap="square">
            <a:spAutoFit/>
          </a:bodyPr>
          <a:lstStyle/>
          <a:p>
            <a:r>
              <a:rPr lang="en-US">
                <a:hlinkClick r:id="rId4"/>
              </a:rPr>
              <a:t>https://stackoverflow.com/help/how-to-ask</a:t>
            </a:r>
            <a:endParaRPr lang="en-US"/>
          </a:p>
          <a:p>
            <a:endParaRPr lang="en-US"/>
          </a:p>
        </p:txBody>
      </p:sp>
    </p:spTree>
    <p:extLst>
      <p:ext uri="{BB962C8B-B14F-4D97-AF65-F5344CB8AC3E}">
        <p14:creationId xmlns:p14="http://schemas.microsoft.com/office/powerpoint/2010/main" val="31204495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194" name="TextBox 8"/>
          <p:cNvSpPr/>
          <p:nvPr/>
        </p:nvSpPr>
        <p:spPr>
          <a:xfrm>
            <a:off x="2073360" y="3221839"/>
            <a:ext cx="804528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2000" b="0" strike="noStrike" spc="-1">
                <a:solidFill>
                  <a:srgbClr val="000000"/>
                </a:solidFill>
                <a:latin typeface="Comic Sans MS"/>
                <a:ea typeface="Segoe UI"/>
              </a:rPr>
              <a:t>Hello Everyone, </a:t>
            </a:r>
            <a:endParaRPr lang="en-US" sz="2000" b="0" strike="noStrike" spc="-1">
              <a:latin typeface="Arial"/>
            </a:endParaRPr>
          </a:p>
          <a:p>
            <a:pPr marL="457200" algn="just">
              <a:lnSpc>
                <a:spcPct val="107000"/>
              </a:lnSpc>
              <a:buNone/>
              <a:tabLst>
                <a:tab pos="0" algn="l"/>
              </a:tabLst>
            </a:pPr>
            <a:r>
              <a:rPr lang="en-US" sz="2000" b="0" strike="noStrike" spc="-1">
                <a:solidFill>
                  <a:srgbClr val="000000"/>
                </a:solidFill>
                <a:latin typeface="Comic Sans MS"/>
                <a:ea typeface="Segoe UI"/>
              </a:rPr>
              <a:t>My name is SeyyedMahdi and I’ve searched across the web and found out here that I can ask my question about JavaScript. Ahh I think this language is really stupid, it made made me crazy….</a:t>
            </a:r>
            <a:endParaRPr lang="en-US" sz="2000" b="0" strike="noStrike" spc="-1">
              <a:latin typeface="Arial"/>
            </a:endParaRPr>
          </a:p>
        </p:txBody>
      </p:sp>
      <p:sp>
        <p:nvSpPr>
          <p:cNvPr id="6" name="TextBox 5">
            <a:extLst>
              <a:ext uri="{FF2B5EF4-FFF2-40B4-BE49-F238E27FC236}">
                <a16:creationId xmlns:a16="http://schemas.microsoft.com/office/drawing/2014/main" id="{1D4BC166-8B63-4A39-AC36-F7D864F2AFDB}"/>
              </a:ext>
            </a:extLst>
          </p:cNvPr>
          <p:cNvSpPr txBox="1"/>
          <p:nvPr/>
        </p:nvSpPr>
        <p:spPr>
          <a:xfrm>
            <a:off x="210840" y="6199740"/>
            <a:ext cx="6377940" cy="369332"/>
          </a:xfrm>
          <a:prstGeom prst="rect">
            <a:avLst/>
          </a:prstGeom>
          <a:noFill/>
        </p:spPr>
        <p:txBody>
          <a:bodyPr wrap="square">
            <a:spAutoFit/>
          </a:bodyPr>
          <a:lstStyle/>
          <a:p>
            <a:r>
              <a:rPr lang="en-US">
                <a:latin typeface="-apple-system"/>
                <a:hlinkClick r:id="rId4"/>
              </a:rPr>
              <a:t>https://stackoverflow.com/help/behavior</a:t>
            </a:r>
            <a:endParaRPr lang="en-US">
              <a:latin typeface="-apple-system"/>
            </a:endParaRPr>
          </a:p>
        </p:txBody>
      </p:sp>
      <p:pic>
        <p:nvPicPr>
          <p:cNvPr id="7" name="Picture 6">
            <a:extLst>
              <a:ext uri="{FF2B5EF4-FFF2-40B4-BE49-F238E27FC236}">
                <a16:creationId xmlns:a16="http://schemas.microsoft.com/office/drawing/2014/main" id="{8E01F2AE-C749-4858-9970-0007E35FF75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Content Placeholder 34">
            <a:extLst>
              <a:ext uri="{FF2B5EF4-FFF2-40B4-BE49-F238E27FC236}">
                <a16:creationId xmlns:a16="http://schemas.microsoft.com/office/drawing/2014/main" id="{EF77B14E-5012-4B59-A53D-1B412F387A57}"/>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a:lnSpc>
                <a:spcPct val="90000"/>
              </a:lnSpc>
              <a:spcBef>
                <a:spcPts val="1001"/>
              </a:spcBef>
              <a:buNone/>
            </a:pPr>
            <a:endParaRPr lang="en-US" sz="2000" b="0" strike="noStrike" spc="-1">
              <a:latin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4">
            <a:extLst>
              <a:ext uri="{FF2B5EF4-FFF2-40B4-BE49-F238E27FC236}">
                <a16:creationId xmlns:a16="http://schemas.microsoft.com/office/drawing/2014/main" id="{9F988090-7112-41F7-B60B-C815CE60317A}"/>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a:lnSpc>
                <a:spcPct val="90000"/>
              </a:lnSpc>
              <a:spcBef>
                <a:spcPts val="1001"/>
              </a:spcBef>
              <a:buNone/>
            </a:pPr>
            <a:endParaRPr lang="en-US" sz="2000" b="0" strike="noStrike" spc="-1">
              <a:latin typeface="Arial"/>
            </a:endParaRPr>
          </a:p>
        </p:txBody>
      </p:sp>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90000"/>
              </a:lnSpc>
              <a:spcBef>
                <a:spcPts val="1001"/>
              </a:spcBef>
              <a:buClr>
                <a:srgbClr val="232629"/>
              </a:buClr>
              <a:buFont typeface="Arial" panose="020B0604020202020204" pitchFamily="34" charset="0"/>
              <a:buChar char="•"/>
            </a:pPr>
            <a:endParaRPr lang="en-US" sz="2400" kern="1200" spc="-1">
              <a:solidFill>
                <a:srgbClr val="000000"/>
              </a:solidFill>
              <a:effectLst/>
              <a:latin typeface="-apple-system"/>
              <a:ea typeface="DejaVu Sans"/>
              <a:cs typeface="DejaVu Sans"/>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194" name="TextBox 8"/>
          <p:cNvSpPr/>
          <p:nvPr/>
        </p:nvSpPr>
        <p:spPr>
          <a:xfrm>
            <a:off x="2073360" y="2625030"/>
            <a:ext cx="804528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2000" b="0" strike="noStrike" spc="-1">
                <a:solidFill>
                  <a:srgbClr val="000000"/>
                </a:solidFill>
                <a:latin typeface="Comic Sans MS"/>
                <a:ea typeface="Segoe UI"/>
              </a:rPr>
              <a:t>Hello Everyone, </a:t>
            </a:r>
            <a:endParaRPr lang="en-US" sz="2000" b="0" strike="noStrike" spc="-1">
              <a:latin typeface="Arial"/>
            </a:endParaRPr>
          </a:p>
          <a:p>
            <a:pPr marL="457200" algn="just">
              <a:lnSpc>
                <a:spcPct val="107000"/>
              </a:lnSpc>
              <a:buNone/>
              <a:tabLst>
                <a:tab pos="0" algn="l"/>
              </a:tabLst>
            </a:pPr>
            <a:r>
              <a:rPr lang="en-US" sz="2000" b="0" strike="noStrike" spc="-1">
                <a:solidFill>
                  <a:srgbClr val="000000"/>
                </a:solidFill>
                <a:latin typeface="Comic Sans MS"/>
                <a:ea typeface="Segoe UI"/>
              </a:rPr>
              <a:t>My name is SeyyedMahdi and I’ve searched across the web and found out here that I can ask my question about JavaScript. Ahh I think this language is really stupid, it made made me crazy….</a:t>
            </a:r>
            <a:endParaRPr lang="en-US" sz="2000" b="0" strike="noStrike" spc="-1">
              <a:latin typeface="Arial"/>
            </a:endParaRPr>
          </a:p>
        </p:txBody>
      </p:sp>
      <p:sp>
        <p:nvSpPr>
          <p:cNvPr id="2" name="Rectangle 1">
            <a:extLst>
              <a:ext uri="{FF2B5EF4-FFF2-40B4-BE49-F238E27FC236}">
                <a16:creationId xmlns:a16="http://schemas.microsoft.com/office/drawing/2014/main" id="{CADA3B86-832B-4029-8B48-204F94C104B9}"/>
              </a:ext>
            </a:extLst>
          </p:cNvPr>
          <p:cNvSpPr/>
          <p:nvPr/>
        </p:nvSpPr>
        <p:spPr>
          <a:xfrm>
            <a:off x="7488621" y="6038193"/>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DD447D-D637-4236-89FF-2935821C4500}"/>
              </a:ext>
            </a:extLst>
          </p:cNvPr>
          <p:cNvSpPr txBox="1"/>
          <p:nvPr/>
        </p:nvSpPr>
        <p:spPr>
          <a:xfrm>
            <a:off x="210840" y="6199740"/>
            <a:ext cx="6377940" cy="369332"/>
          </a:xfrm>
          <a:prstGeom prst="rect">
            <a:avLst/>
          </a:prstGeom>
          <a:noFill/>
        </p:spPr>
        <p:txBody>
          <a:bodyPr wrap="square">
            <a:spAutoFit/>
          </a:bodyPr>
          <a:lstStyle/>
          <a:p>
            <a:r>
              <a:rPr lang="en-US">
                <a:latin typeface="-apple-system"/>
                <a:hlinkClick r:id="rId4"/>
              </a:rPr>
              <a:t>https://stackoverflow.com/help/behavior</a:t>
            </a:r>
            <a:endParaRPr lang="en-US">
              <a:latin typeface="-apple-system"/>
            </a:endParaRPr>
          </a:p>
        </p:txBody>
      </p:sp>
      <p:pic>
        <p:nvPicPr>
          <p:cNvPr id="9" name="Picture 8">
            <a:extLst>
              <a:ext uri="{FF2B5EF4-FFF2-40B4-BE49-F238E27FC236}">
                <a16:creationId xmlns:a16="http://schemas.microsoft.com/office/drawing/2014/main" id="{64F4290A-F7BE-4466-B27A-B60CFF84D1A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E4AD1042-42A1-4D1A-AA42-67883B94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098" y="3748771"/>
            <a:ext cx="4663844" cy="310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0239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4">
            <a:extLst>
              <a:ext uri="{FF2B5EF4-FFF2-40B4-BE49-F238E27FC236}">
                <a16:creationId xmlns:a16="http://schemas.microsoft.com/office/drawing/2014/main" id="{23E7DEEE-4CED-4DE1-BEBF-5A288EC55868}"/>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marL="1257300" lvl="2" indent="-342900">
              <a:lnSpc>
                <a:spcPct val="90000"/>
              </a:lnSpc>
              <a:spcBef>
                <a:spcPts val="1001"/>
              </a:spcBef>
              <a:buFont typeface="Arial" panose="020B0604020202020204" pitchFamily="34" charset="0"/>
              <a:buChar char="•"/>
            </a:pPr>
            <a:r>
              <a:rPr lang="en-US" sz="2000" kern="1200" spc="-1">
                <a:solidFill>
                  <a:srgbClr val="000000"/>
                </a:solidFill>
                <a:effectLst/>
                <a:latin typeface="-apple-system"/>
                <a:ea typeface="DejaVu Sans"/>
                <a:cs typeface="DejaVu Sans"/>
              </a:rPr>
              <a:t>Do not use signature, taglines, greetings, thanks, or other chitchat</a:t>
            </a:r>
          </a:p>
          <a:p>
            <a:pPr>
              <a:lnSpc>
                <a:spcPct val="90000"/>
              </a:lnSpc>
              <a:spcBef>
                <a:spcPts val="1001"/>
              </a:spcBef>
              <a:buNone/>
            </a:pPr>
            <a:endParaRPr lang="en-US" sz="2000" b="0" strike="noStrike" spc="-1">
              <a:latin typeface="Arial"/>
            </a:endParaRPr>
          </a:p>
        </p:txBody>
      </p:sp>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90000"/>
              </a:lnSpc>
              <a:spcBef>
                <a:spcPts val="1001"/>
              </a:spcBef>
              <a:buClr>
                <a:srgbClr val="232629"/>
              </a:buClr>
              <a:buFont typeface="Arial" panose="020B0604020202020204" pitchFamily="34" charset="0"/>
              <a:buChar char="•"/>
            </a:pPr>
            <a:endParaRPr lang="en-US" sz="2400" kern="1200" spc="-1">
              <a:solidFill>
                <a:srgbClr val="000000"/>
              </a:solidFill>
              <a:effectLst/>
              <a:latin typeface="-apple-system"/>
              <a:ea typeface="DejaVu Sans"/>
              <a:cs typeface="DejaVu Sans"/>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ADA3B86-832B-4029-8B48-204F94C104B9}"/>
              </a:ext>
            </a:extLst>
          </p:cNvPr>
          <p:cNvSpPr/>
          <p:nvPr/>
        </p:nvSpPr>
        <p:spPr>
          <a:xfrm>
            <a:off x="7488621" y="6038193"/>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6C4BB2-19BD-44BB-B4FA-D473D8DDE3C9}"/>
              </a:ext>
            </a:extLst>
          </p:cNvPr>
          <p:cNvPicPr>
            <a:picLocks noChangeAspect="1"/>
          </p:cNvPicPr>
          <p:nvPr/>
        </p:nvPicPr>
        <p:blipFill>
          <a:blip r:embed="rId4"/>
          <a:stretch>
            <a:fillRect/>
          </a:stretch>
        </p:blipFill>
        <p:spPr>
          <a:xfrm>
            <a:off x="2728422" y="3442069"/>
            <a:ext cx="6735155" cy="903496"/>
          </a:xfrm>
          <a:prstGeom prst="rect">
            <a:avLst/>
          </a:prstGeom>
        </p:spPr>
      </p:pic>
      <p:sp>
        <p:nvSpPr>
          <p:cNvPr id="11" name="TextBox 10">
            <a:extLst>
              <a:ext uri="{FF2B5EF4-FFF2-40B4-BE49-F238E27FC236}">
                <a16:creationId xmlns:a16="http://schemas.microsoft.com/office/drawing/2014/main" id="{3E8C1EF9-B2DD-4D26-AB38-C4B65671DABF}"/>
              </a:ext>
            </a:extLst>
          </p:cNvPr>
          <p:cNvSpPr txBox="1"/>
          <p:nvPr/>
        </p:nvSpPr>
        <p:spPr>
          <a:xfrm>
            <a:off x="227290" y="6230532"/>
            <a:ext cx="10803469" cy="369332"/>
          </a:xfrm>
          <a:prstGeom prst="rect">
            <a:avLst/>
          </a:prstGeom>
          <a:noFill/>
        </p:spPr>
        <p:txBody>
          <a:bodyPr wrap="square">
            <a:spAutoFit/>
          </a:bodyPr>
          <a:lstStyle/>
          <a:p>
            <a:r>
              <a:rPr lang="en-US">
                <a:latin typeface="-apple-system"/>
                <a:hlinkClick r:id="rId5"/>
              </a:rPr>
              <a:t>https://meta.stackexchange.com/questions/5029/are-taglines-signatures-disallowed</a:t>
            </a:r>
            <a:endParaRPr lang="en-US">
              <a:latin typeface="-apple-system"/>
            </a:endParaRPr>
          </a:p>
        </p:txBody>
      </p:sp>
      <p:pic>
        <p:nvPicPr>
          <p:cNvPr id="10" name="Picture 9">
            <a:extLst>
              <a:ext uri="{FF2B5EF4-FFF2-40B4-BE49-F238E27FC236}">
                <a16:creationId xmlns:a16="http://schemas.microsoft.com/office/drawing/2014/main" id="{F859ACF5-741D-4C09-BC5E-10AB255E648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6276E441-1CD8-4F6A-AFF1-7B5EB1F00F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621" y="3748771"/>
            <a:ext cx="4663844" cy="310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3085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13"/>
          <p:cNvGrpSpPr/>
          <p:nvPr/>
        </p:nvGrpSpPr>
        <p:grpSpPr>
          <a:xfrm>
            <a:off x="7409880" y="4274845"/>
            <a:ext cx="4571280" cy="1878840"/>
            <a:chOff x="7409880" y="4118040"/>
            <a:chExt cx="4571280" cy="1878840"/>
          </a:xfrm>
        </p:grpSpPr>
        <p:pic>
          <p:nvPicPr>
            <p:cNvPr id="200" name="Picture 8"/>
            <p:cNvPicPr/>
            <p:nvPr/>
          </p:nvPicPr>
          <p:blipFill>
            <a:blip r:embed="rId3"/>
            <a:stretch/>
          </p:blipFill>
          <p:spPr>
            <a:xfrm>
              <a:off x="7409880" y="4184280"/>
              <a:ext cx="4387320" cy="1812600"/>
            </a:xfrm>
            <a:prstGeom prst="rect">
              <a:avLst/>
            </a:prstGeom>
            <a:ln>
              <a:noFill/>
            </a:ln>
            <a:effectLst>
              <a:outerShdw blurRad="292100" dist="139700" dir="2700000" algn="tl" rotWithShape="0">
                <a:srgbClr val="333333">
                  <a:alpha val="65000"/>
                </a:srgbClr>
              </a:outerShdw>
            </a:effectLst>
          </p:spPr>
        </p:pic>
        <p:sp>
          <p:nvSpPr>
            <p:cNvPr id="201" name="TextBox 9"/>
            <p:cNvSpPr/>
            <p:nvPr/>
          </p:nvSpPr>
          <p:spPr>
            <a:xfrm>
              <a:off x="11012040" y="4118040"/>
              <a:ext cx="969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highlight>
                    <a:srgbClr val="FFFF00"/>
                  </a:highlight>
                  <a:latin typeface="Calibri"/>
                </a:rPr>
                <a:t>Google</a:t>
              </a:r>
              <a:endParaRPr lang="en-US" sz="1800" b="0" strike="noStrike" spc="-1">
                <a:latin typeface="Arial"/>
              </a:endParaRPr>
            </a:p>
          </p:txBody>
        </p:sp>
      </p:grpSp>
      <p:sp>
        <p:nvSpPr>
          <p:cNvPr id="20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03" name="Content Placeholder 34"/>
          <p:cNvSpPr/>
          <p:nvPr/>
        </p:nvSpPr>
        <p:spPr>
          <a:xfrm>
            <a:off x="515520" y="133137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a:lnSpc>
                <a:spcPct val="90000"/>
              </a:lnSpc>
              <a:spcBef>
                <a:spcPts val="1001"/>
              </a:spcBef>
              <a:buClr>
                <a:srgbClr val="000000"/>
              </a:buClr>
            </a:pPr>
            <a:r>
              <a:rPr lang="en-US" sz="2000" spc="-1">
                <a:solidFill>
                  <a:srgbClr val="000000"/>
                </a:solidFill>
                <a:latin typeface="Calibri"/>
              </a:rPr>
              <a:t>    2. </a:t>
            </a:r>
            <a:r>
              <a:rPr lang="en-US" sz="2000" b="0" strike="noStrike" spc="-1">
                <a:solidFill>
                  <a:srgbClr val="000000"/>
                </a:solidFill>
                <a:latin typeface="Calibri"/>
              </a:rPr>
              <a:t>First paragraph is the most important part</a:t>
            </a:r>
            <a:endParaRPr lang="en-US" sz="2000" b="0" strike="noStrike" spc="-1">
              <a:latin typeface="Arial"/>
            </a:endParaRPr>
          </a:p>
        </p:txBody>
      </p:sp>
      <p:pic>
        <p:nvPicPr>
          <p:cNvPr id="204" name="Picture 7"/>
          <p:cNvPicPr/>
          <p:nvPr/>
        </p:nvPicPr>
        <p:blipFill>
          <a:blip r:embed="rId4"/>
          <a:stretch/>
        </p:blipFill>
        <p:spPr>
          <a:xfrm>
            <a:off x="10339560" y="5834520"/>
            <a:ext cx="1641600" cy="730440"/>
          </a:xfrm>
          <a:prstGeom prst="rect">
            <a:avLst/>
          </a:prstGeom>
          <a:ln w="0">
            <a:noFill/>
          </a:ln>
        </p:spPr>
      </p:pic>
      <p:grpSp>
        <p:nvGrpSpPr>
          <p:cNvPr id="205" name="Group 14"/>
          <p:cNvGrpSpPr/>
          <p:nvPr/>
        </p:nvGrpSpPr>
        <p:grpSpPr>
          <a:xfrm>
            <a:off x="284400" y="4484160"/>
            <a:ext cx="7587360" cy="1325160"/>
            <a:chOff x="284400" y="4484160"/>
            <a:chExt cx="7587360" cy="1325160"/>
          </a:xfrm>
        </p:grpSpPr>
        <p:pic>
          <p:nvPicPr>
            <p:cNvPr id="206" name="Picture 3"/>
            <p:cNvPicPr/>
            <p:nvPr/>
          </p:nvPicPr>
          <p:blipFill>
            <a:blip r:embed="rId5"/>
            <a:stretch/>
          </p:blipFill>
          <p:spPr>
            <a:xfrm>
              <a:off x="284400" y="4484160"/>
              <a:ext cx="7084800" cy="1325160"/>
            </a:xfrm>
            <a:prstGeom prst="rect">
              <a:avLst/>
            </a:prstGeom>
            <a:ln>
              <a:noFill/>
            </a:ln>
            <a:effectLst>
              <a:outerShdw blurRad="292100" dist="139700" dir="2700000" algn="tl" rotWithShape="0">
                <a:srgbClr val="333333">
                  <a:alpha val="65000"/>
                </a:srgbClr>
              </a:outerShdw>
            </a:effectLst>
          </p:spPr>
        </p:pic>
        <p:sp>
          <p:nvSpPr>
            <p:cNvPr id="207" name="TextBox 10"/>
            <p:cNvSpPr/>
            <p:nvPr/>
          </p:nvSpPr>
          <p:spPr>
            <a:xfrm>
              <a:off x="5957640" y="4502520"/>
              <a:ext cx="1914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highlight>
                    <a:srgbClr val="FFFF00"/>
                  </a:highlight>
                  <a:latin typeface="Calibri"/>
                </a:rPr>
                <a:t>Stackoverflow</a:t>
              </a:r>
              <a:endParaRPr lang="en-US" sz="1800" b="0" strike="noStrike" spc="-1">
                <a:latin typeface="Arial"/>
              </a:endParaRPr>
            </a:p>
          </p:txBody>
        </p:sp>
      </p:grpSp>
      <p:pic>
        <p:nvPicPr>
          <p:cNvPr id="208" name="Picture 12"/>
          <p:cNvPicPr/>
          <p:nvPr/>
        </p:nvPicPr>
        <p:blipFill>
          <a:blip r:embed="rId6"/>
          <a:srcRect b="29338"/>
          <a:stretch/>
        </p:blipFill>
        <p:spPr>
          <a:xfrm>
            <a:off x="2052360" y="2371320"/>
            <a:ext cx="8932680" cy="181296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EB68AF0-A66F-4128-A4C7-63C13356057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2800" kern="1200" spc="-1">
                <a:solidFill>
                  <a:srgbClr val="000000"/>
                </a:solidFill>
                <a:effectLst/>
                <a:latin typeface="-apple-system"/>
                <a:ea typeface="DejaVu Sans"/>
                <a:cs typeface="DejaVu Sans"/>
              </a:rPr>
              <a:t>7. </a:t>
            </a:r>
            <a:r>
              <a:rPr lang="en-US" sz="2800" b="0" kern="1200" spc="-1">
                <a:solidFill>
                  <a:srgbClr val="000000"/>
                </a:solidFill>
                <a:effectLst/>
                <a:latin typeface="-apple-system"/>
                <a:ea typeface="DejaVu Sans"/>
                <a:cs typeface="DejaVu Sans"/>
              </a:rPr>
              <a:t>Good QA Body</a:t>
            </a:r>
            <a:endParaRPr lang="en-US" sz="4000">
              <a:effectLst/>
              <a:latin typeface="-apple-system"/>
            </a:endParaRPr>
          </a:p>
          <a:p>
            <a:pPr>
              <a:lnSpc>
                <a:spcPct val="90000"/>
              </a:lnSpc>
              <a:spcBef>
                <a:spcPts val="1001"/>
              </a:spcBef>
              <a:buNone/>
            </a:pPr>
            <a:endParaRPr lang="en-US" sz="2000" b="0" strike="noStrike" spc="-1">
              <a:latin typeface="Arial"/>
            </a:endParaRPr>
          </a:p>
        </p:txBody>
      </p:sp>
      <p:pic>
        <p:nvPicPr>
          <p:cNvPr id="197" name="Picture 7"/>
          <p:cNvPicPr/>
          <p:nvPr/>
        </p:nvPicPr>
        <p:blipFill>
          <a:blip r:embed="rId3"/>
          <a:stretch/>
        </p:blipFill>
        <p:spPr>
          <a:xfrm>
            <a:off x="10339560" y="5834520"/>
            <a:ext cx="1641600" cy="730440"/>
          </a:xfrm>
          <a:prstGeom prst="rect">
            <a:avLst/>
          </a:prstGeom>
          <a:ln w="0">
            <a:noFill/>
          </a:ln>
        </p:spPr>
      </p:pic>
      <p:pic>
        <p:nvPicPr>
          <p:cNvPr id="198" name="Picture 6"/>
          <p:cNvPicPr/>
          <p:nvPr/>
        </p:nvPicPr>
        <p:blipFill>
          <a:blip r:embed="rId4"/>
          <a:stretch/>
        </p:blipFill>
        <p:spPr>
          <a:xfrm>
            <a:off x="2783234" y="2402683"/>
            <a:ext cx="5979811" cy="416227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F94234C-9F55-4DB3-8606-A28BBA8ACF9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212" name="Picture 3"/>
          <p:cNvPicPr/>
          <p:nvPr/>
        </p:nvPicPr>
        <p:blipFill>
          <a:blip r:embed="rId4"/>
          <a:stretch/>
        </p:blipFill>
        <p:spPr>
          <a:xfrm>
            <a:off x="2279160" y="2928588"/>
            <a:ext cx="6987960" cy="20725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7B3C43F-4F10-46AD-B90E-147D697A7EF0}"/>
              </a:ext>
            </a:extLst>
          </p:cNvPr>
          <p:cNvSpPr txBox="1"/>
          <p:nvPr/>
        </p:nvSpPr>
        <p:spPr>
          <a:xfrm>
            <a:off x="210840" y="6195628"/>
            <a:ext cx="6096000" cy="369332"/>
          </a:xfrm>
          <a:prstGeom prst="rect">
            <a:avLst/>
          </a:prstGeom>
          <a:noFill/>
        </p:spPr>
        <p:txBody>
          <a:bodyPr wrap="square">
            <a:spAutoFit/>
          </a:bodyPr>
          <a:lstStyle/>
          <a:p>
            <a:r>
              <a:rPr lang="en-US">
                <a:hlinkClick r:id="rId5"/>
              </a:rPr>
              <a:t>https://stackoverflow.com/questions/ask</a:t>
            </a:r>
            <a:endParaRPr lang="en-US"/>
          </a:p>
        </p:txBody>
      </p:sp>
      <p:pic>
        <p:nvPicPr>
          <p:cNvPr id="8" name="Picture 7">
            <a:extLst>
              <a:ext uri="{FF2B5EF4-FFF2-40B4-BE49-F238E27FC236}">
                <a16:creationId xmlns:a16="http://schemas.microsoft.com/office/drawing/2014/main" id="{21F6E3E9-59DE-4E1E-ABD4-D2BEDBC37C9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7" name="Picture 6">
            <a:extLst>
              <a:ext uri="{FF2B5EF4-FFF2-40B4-BE49-F238E27FC236}">
                <a16:creationId xmlns:a16="http://schemas.microsoft.com/office/drawing/2014/main" id="{1972A74C-4FE9-4DCB-9A09-7E9F4DE9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04" y="2229620"/>
            <a:ext cx="6160391" cy="4106929"/>
          </a:xfrm>
          <a:prstGeom prst="rect">
            <a:avLst/>
          </a:prstGeom>
          <a:ln>
            <a:noFill/>
          </a:ln>
          <a:effectLst>
            <a:softEdge rad="112500"/>
          </a:effectLst>
        </p:spPr>
      </p:pic>
      <p:pic>
        <p:nvPicPr>
          <p:cNvPr id="6" name="Picture 5">
            <a:extLst>
              <a:ext uri="{FF2B5EF4-FFF2-40B4-BE49-F238E27FC236}">
                <a16:creationId xmlns:a16="http://schemas.microsoft.com/office/drawing/2014/main" id="{1458A89F-C4E9-482F-B1BD-A85BC8DDD07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738795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A34423-9D18-4A45-A280-82173589D626}"/>
              </a:ext>
            </a:extLst>
          </p:cNvPr>
          <p:cNvPicPr>
            <a:picLocks noChangeAspect="1"/>
          </p:cNvPicPr>
          <p:nvPr/>
        </p:nvPicPr>
        <p:blipFill>
          <a:blip r:embed="rId3"/>
          <a:stretch>
            <a:fillRect/>
          </a:stretch>
        </p:blipFill>
        <p:spPr>
          <a:xfrm>
            <a:off x="5768532" y="4964633"/>
            <a:ext cx="5029636" cy="1463167"/>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4"/>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9E92FCA-590E-4BAB-9CBB-793432C0D5FB}"/>
              </a:ext>
            </a:extLst>
          </p:cNvPr>
          <p:cNvPicPr>
            <a:picLocks noChangeAspect="1"/>
          </p:cNvPicPr>
          <p:nvPr/>
        </p:nvPicPr>
        <p:blipFill rotWithShape="1">
          <a:blip r:embed="rId5"/>
          <a:srcRect b="8425"/>
          <a:stretch/>
        </p:blipFill>
        <p:spPr>
          <a:xfrm>
            <a:off x="1031640" y="2820926"/>
            <a:ext cx="4507539" cy="360687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13DD924-B2AC-47C8-8155-6A6FC1258953}"/>
              </a:ext>
            </a:extLst>
          </p:cNvPr>
          <p:cNvPicPr>
            <a:picLocks noChangeAspect="1"/>
          </p:cNvPicPr>
          <p:nvPr/>
        </p:nvPicPr>
        <p:blipFill>
          <a:blip r:embed="rId6"/>
          <a:stretch>
            <a:fillRect/>
          </a:stretch>
        </p:blipFill>
        <p:spPr>
          <a:xfrm>
            <a:off x="5768532" y="2483187"/>
            <a:ext cx="5220152" cy="2286198"/>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5873822-E862-4216-A1B4-F2365C0E7CAB}"/>
              </a:ext>
            </a:extLst>
          </p:cNvPr>
          <p:cNvSpPr/>
          <p:nvPr/>
        </p:nvSpPr>
        <p:spPr>
          <a:xfrm>
            <a:off x="5911228" y="2490466"/>
            <a:ext cx="4934760" cy="21135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AB6CFB-8C07-4E8C-BF79-98E72FA5A49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DFF37529-7D38-4B25-BE86-9DAEF78FC59D}"/>
              </a:ext>
            </a:extLst>
          </p:cNvPr>
          <p:cNvSpPr/>
          <p:nvPr/>
        </p:nvSpPr>
        <p:spPr>
          <a:xfrm>
            <a:off x="5911228" y="5039067"/>
            <a:ext cx="4772312" cy="13109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4566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9E92FCA-590E-4BAB-9CBB-793432C0D5FB}"/>
              </a:ext>
            </a:extLst>
          </p:cNvPr>
          <p:cNvPicPr>
            <a:picLocks noChangeAspect="1"/>
          </p:cNvPicPr>
          <p:nvPr/>
        </p:nvPicPr>
        <p:blipFill rotWithShape="1">
          <a:blip r:embed="rId4"/>
          <a:srcRect b="8425"/>
          <a:stretch/>
        </p:blipFill>
        <p:spPr>
          <a:xfrm>
            <a:off x="4192177" y="3429000"/>
            <a:ext cx="3807646" cy="304682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7AB6CFB-8C07-4E8C-BF79-98E72FA5A49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5" name="TextBox 4">
            <a:extLst>
              <a:ext uri="{FF2B5EF4-FFF2-40B4-BE49-F238E27FC236}">
                <a16:creationId xmlns:a16="http://schemas.microsoft.com/office/drawing/2014/main" id="{D7060C12-497D-0FC9-BB89-2F43743213CF}"/>
              </a:ext>
            </a:extLst>
          </p:cNvPr>
          <p:cNvSpPr txBox="1"/>
          <p:nvPr/>
        </p:nvSpPr>
        <p:spPr>
          <a:xfrm>
            <a:off x="838380" y="2856748"/>
            <a:ext cx="10515240" cy="369332"/>
          </a:xfrm>
          <a:prstGeom prst="rect">
            <a:avLst/>
          </a:prstGeom>
          <a:noFill/>
        </p:spPr>
        <p:txBody>
          <a:bodyPr wrap="square">
            <a:spAutoFit/>
          </a:bodyPr>
          <a:lstStyle/>
          <a:p>
            <a:pPr algn="l" fontAlgn="base"/>
            <a:r>
              <a:rPr lang="en-US" b="0" i="0" dirty="0">
                <a:solidFill>
                  <a:srgbClr val="232629"/>
                </a:solidFill>
                <a:effectLst/>
                <a:latin typeface="-apple-system"/>
              </a:rPr>
              <a:t>Why in this C++ code, sorting the data (</a:t>
            </a:r>
            <a:r>
              <a:rPr lang="en-US" b="0" i="1" dirty="0">
                <a:solidFill>
                  <a:srgbClr val="232629"/>
                </a:solidFill>
                <a:effectLst/>
                <a:latin typeface="inherit"/>
              </a:rPr>
              <a:t>before</a:t>
            </a:r>
            <a:r>
              <a:rPr lang="en-US" b="0" i="0" dirty="0">
                <a:solidFill>
                  <a:srgbClr val="232629"/>
                </a:solidFill>
                <a:effectLst/>
                <a:latin typeface="-apple-system"/>
              </a:rPr>
              <a:t> the timed region) makes the primary loop almost 6 times faster:</a:t>
            </a:r>
          </a:p>
        </p:txBody>
      </p:sp>
    </p:spTree>
    <p:extLst>
      <p:ext uri="{BB962C8B-B14F-4D97-AF65-F5344CB8AC3E}">
        <p14:creationId xmlns:p14="http://schemas.microsoft.com/office/powerpoint/2010/main" val="22527877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DD639B6E-D51D-4EFC-80C7-B1BBD76BE1BB}"/>
              </a:ext>
            </a:extLst>
          </p:cNvPr>
          <p:cNvPicPr>
            <a:picLocks noChangeAspect="1"/>
          </p:cNvPicPr>
          <p:nvPr/>
        </p:nvPicPr>
        <p:blipFill>
          <a:blip r:embed="rId4"/>
          <a:stretch>
            <a:fillRect/>
          </a:stretch>
        </p:blipFill>
        <p:spPr>
          <a:xfrm>
            <a:off x="3106005" y="2501870"/>
            <a:ext cx="5334270" cy="375883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AD8DCB7-358E-4097-AE22-65D0B6789864}"/>
              </a:ext>
            </a:extLst>
          </p:cNvPr>
          <p:cNvSpPr/>
          <p:nvPr/>
        </p:nvSpPr>
        <p:spPr>
          <a:xfrm>
            <a:off x="3688080" y="3596640"/>
            <a:ext cx="2987040" cy="2237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01F36B-3C64-42F7-87C1-9A162C70222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161617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FF3BB623-BE9F-4E4D-8B4E-9A6948672A36}"/>
              </a:ext>
            </a:extLst>
          </p:cNvPr>
          <p:cNvPicPr>
            <a:picLocks noChangeAspect="1"/>
          </p:cNvPicPr>
          <p:nvPr/>
        </p:nvPicPr>
        <p:blipFill rotWithShape="1">
          <a:blip r:embed="rId4"/>
          <a:srcRect b="38464"/>
          <a:stretch/>
        </p:blipFill>
        <p:spPr>
          <a:xfrm>
            <a:off x="1113130" y="4324389"/>
            <a:ext cx="4665928" cy="15101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2EAB54D-62AF-4D65-8EC2-FB3A6E34FD7B}"/>
              </a:ext>
            </a:extLst>
          </p:cNvPr>
          <p:cNvPicPr>
            <a:picLocks noChangeAspect="1"/>
          </p:cNvPicPr>
          <p:nvPr/>
        </p:nvPicPr>
        <p:blipFill rotWithShape="1">
          <a:blip r:embed="rId5"/>
          <a:srcRect b="42915"/>
          <a:stretch/>
        </p:blipFill>
        <p:spPr>
          <a:xfrm>
            <a:off x="6210488" y="2653875"/>
            <a:ext cx="4955212" cy="140091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C02F303-FA1D-4C1B-9928-C1DF1DC3C857}"/>
              </a:ext>
            </a:extLst>
          </p:cNvPr>
          <p:cNvPicPr>
            <a:picLocks noChangeAspect="1"/>
          </p:cNvPicPr>
          <p:nvPr/>
        </p:nvPicPr>
        <p:blipFill>
          <a:blip r:embed="rId6"/>
          <a:stretch>
            <a:fillRect/>
          </a:stretch>
        </p:blipFill>
        <p:spPr>
          <a:xfrm>
            <a:off x="1113130" y="2677743"/>
            <a:ext cx="4665928" cy="136450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FB617BA-8DBC-4166-990A-50C912DF18DD}"/>
              </a:ext>
            </a:extLst>
          </p:cNvPr>
          <p:cNvPicPr>
            <a:picLocks noChangeAspect="1"/>
          </p:cNvPicPr>
          <p:nvPr/>
        </p:nvPicPr>
        <p:blipFill>
          <a:blip r:embed="rId7"/>
          <a:stretch>
            <a:fillRect/>
          </a:stretch>
        </p:blipFill>
        <p:spPr>
          <a:xfrm>
            <a:off x="6212978" y="4319309"/>
            <a:ext cx="4955212" cy="17181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68FC813-93EF-4649-9442-C7AEC7FC31B2}"/>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005769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4" name="Content Placeholder 34"/>
          <p:cNvSpPr/>
          <p:nvPr/>
        </p:nvSpPr>
        <p:spPr>
          <a:xfrm>
            <a:off x="632967" y="129847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endParaRPr>
          </a:p>
          <a:p>
            <a:pPr lvl="1">
              <a:lnSpc>
                <a:spcPct val="90000"/>
              </a:lnSpc>
              <a:spcBef>
                <a:spcPts val="1001"/>
              </a:spcBef>
              <a:buClr>
                <a:srgbClr val="000000"/>
              </a:buClr>
            </a:pPr>
            <a:r>
              <a:rPr lang="en-US" sz="2800" spc="-1">
                <a:solidFill>
                  <a:srgbClr val="000000"/>
                </a:solidFill>
                <a:latin typeface="-apple-system"/>
              </a:rPr>
              <a:t>4. </a:t>
            </a:r>
            <a:r>
              <a:rPr lang="en-US" sz="2800" b="0" strike="noStrike" spc="-1">
                <a:solidFill>
                  <a:srgbClr val="000000"/>
                </a:solidFill>
                <a:latin typeface="-apple-system"/>
              </a:rPr>
              <a:t>Include the errors</a:t>
            </a:r>
            <a:endParaRPr lang="en-US" sz="2800" b="0" strike="noStrike" spc="-1">
              <a:latin typeface="Arial"/>
            </a:endParaRPr>
          </a:p>
        </p:txBody>
      </p:sp>
      <p:pic>
        <p:nvPicPr>
          <p:cNvPr id="215" name="Picture 7"/>
          <p:cNvPicPr/>
          <p:nvPr/>
        </p:nvPicPr>
        <p:blipFill>
          <a:blip r:embed="rId3"/>
          <a:stretch/>
        </p:blipFill>
        <p:spPr>
          <a:xfrm>
            <a:off x="10339560" y="5834520"/>
            <a:ext cx="1641600" cy="730440"/>
          </a:xfrm>
          <a:prstGeom prst="rect">
            <a:avLst/>
          </a:prstGeom>
          <a:ln w="0">
            <a:noFill/>
          </a:ln>
        </p:spPr>
      </p:pic>
      <p:pic>
        <p:nvPicPr>
          <p:cNvPr id="216" name="Picture 3"/>
          <p:cNvPicPr/>
          <p:nvPr/>
        </p:nvPicPr>
        <p:blipFill>
          <a:blip r:embed="rId4"/>
          <a:stretch/>
        </p:blipFill>
        <p:spPr>
          <a:xfrm>
            <a:off x="2470754" y="2602378"/>
            <a:ext cx="6752073" cy="392291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91AE27-6B1C-4AB2-A21E-A61661D7655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4" name="Content Placeholder 34"/>
          <p:cNvSpPr/>
          <p:nvPr/>
        </p:nvSpPr>
        <p:spPr>
          <a:xfrm>
            <a:off x="632967" y="129847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dirty="0">
                <a:solidFill>
                  <a:srgbClr val="000000"/>
                </a:solidFill>
                <a:effectLst/>
                <a:latin typeface="-apple-system"/>
                <a:ea typeface="DejaVu Sans"/>
                <a:cs typeface="DejaVu Sans"/>
              </a:rPr>
              <a:t>7. </a:t>
            </a:r>
            <a:r>
              <a:rPr lang="en-US" sz="3600" b="0" kern="1200" spc="-1" dirty="0">
                <a:solidFill>
                  <a:srgbClr val="000000"/>
                </a:solidFill>
                <a:effectLst/>
                <a:latin typeface="-apple-system"/>
                <a:ea typeface="DejaVu Sans"/>
                <a:cs typeface="DejaVu Sans"/>
              </a:rPr>
              <a:t>Good QA Body</a:t>
            </a:r>
            <a:endParaRPr lang="en-US" sz="4800" dirty="0">
              <a:effectLst/>
            </a:endParaRPr>
          </a:p>
          <a:p>
            <a:pPr lvl="1">
              <a:lnSpc>
                <a:spcPct val="90000"/>
              </a:lnSpc>
              <a:spcBef>
                <a:spcPts val="1001"/>
              </a:spcBef>
              <a:buClr>
                <a:srgbClr val="000000"/>
              </a:buClr>
            </a:pPr>
            <a:r>
              <a:rPr lang="en-US" sz="2800" spc="-1" dirty="0">
                <a:solidFill>
                  <a:srgbClr val="000000"/>
                </a:solidFill>
                <a:latin typeface="-apple-system"/>
              </a:rPr>
              <a:t>4. </a:t>
            </a:r>
            <a:r>
              <a:rPr lang="en-US" sz="2800" b="0" strike="noStrike" spc="-1" dirty="0">
                <a:solidFill>
                  <a:srgbClr val="000000"/>
                </a:solidFill>
                <a:latin typeface="-apple-system"/>
              </a:rPr>
              <a:t>Include the errors (text)</a:t>
            </a:r>
            <a:endParaRPr lang="en-US" sz="2800" b="0" strike="noStrike" spc="-1" dirty="0">
              <a:latin typeface="Arial"/>
            </a:endParaRPr>
          </a:p>
        </p:txBody>
      </p:sp>
      <p:pic>
        <p:nvPicPr>
          <p:cNvPr id="215"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5D27F568-47F1-402B-BCBA-27D9878983F5}"/>
              </a:ext>
            </a:extLst>
          </p:cNvPr>
          <p:cNvGrpSpPr/>
          <p:nvPr/>
        </p:nvGrpSpPr>
        <p:grpSpPr>
          <a:xfrm>
            <a:off x="515521" y="2903746"/>
            <a:ext cx="5432992" cy="2211180"/>
            <a:chOff x="3043925" y="3075195"/>
            <a:chExt cx="6104149" cy="2484335"/>
          </a:xfrm>
        </p:grpSpPr>
        <p:pic>
          <p:nvPicPr>
            <p:cNvPr id="3" name="Picture 2">
              <a:extLst>
                <a:ext uri="{FF2B5EF4-FFF2-40B4-BE49-F238E27FC236}">
                  <a16:creationId xmlns:a16="http://schemas.microsoft.com/office/drawing/2014/main" id="{1A143041-7F6F-44A9-A233-7AB28480AD49}"/>
                </a:ext>
              </a:extLst>
            </p:cNvPr>
            <p:cNvPicPr>
              <a:picLocks noChangeAspect="1"/>
            </p:cNvPicPr>
            <p:nvPr/>
          </p:nvPicPr>
          <p:blipFill>
            <a:blip r:embed="rId4"/>
            <a:stretch>
              <a:fillRect/>
            </a:stretch>
          </p:blipFill>
          <p:spPr>
            <a:xfrm>
              <a:off x="3043925" y="3075195"/>
              <a:ext cx="6104149" cy="248433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5CE4E6B-E4C1-44FA-A99E-882212B3E09E}"/>
                </a:ext>
              </a:extLst>
            </p:cNvPr>
            <p:cNvSpPr/>
            <p:nvPr/>
          </p:nvSpPr>
          <p:spPr>
            <a:xfrm>
              <a:off x="3043925" y="3075195"/>
              <a:ext cx="503316" cy="211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0D20A0-BF9D-4537-B715-C6A5F5D9739B}"/>
                </a:ext>
              </a:extLst>
            </p:cNvPr>
            <p:cNvSpPr/>
            <p:nvPr/>
          </p:nvSpPr>
          <p:spPr>
            <a:xfrm>
              <a:off x="3043925" y="5319565"/>
              <a:ext cx="503316" cy="211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3">
            <a:extLst>
              <a:ext uri="{FF2B5EF4-FFF2-40B4-BE49-F238E27FC236}">
                <a16:creationId xmlns:a16="http://schemas.microsoft.com/office/drawing/2014/main" id="{7084012D-C037-4616-94CE-369C18DE5ED2}"/>
              </a:ext>
            </a:extLst>
          </p:cNvPr>
          <p:cNvPicPr/>
          <p:nvPr/>
        </p:nvPicPr>
        <p:blipFill rotWithShape="1">
          <a:blip r:embed="rId5"/>
          <a:srcRect t="9500" b="49344"/>
          <a:stretch/>
        </p:blipFill>
        <p:spPr>
          <a:xfrm>
            <a:off x="6662243" y="3322336"/>
            <a:ext cx="5133344" cy="1442053"/>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6F3B0360-7263-41FA-B729-07D5AB34D57E}"/>
              </a:ext>
            </a:extLst>
          </p:cNvPr>
          <p:cNvCxnSpPr>
            <a:cxnSpLocks/>
            <a:stCxn id="3" idx="3"/>
          </p:cNvCxnSpPr>
          <p:nvPr/>
        </p:nvCxnSpPr>
        <p:spPr>
          <a:xfrm>
            <a:off x="5948513" y="4009336"/>
            <a:ext cx="7137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B7F9E3-BECC-458C-A44B-4112DDE3A68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55987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8" name="Content Placeholder 34"/>
          <p:cNvSpPr/>
          <p:nvPr/>
        </p:nvSpPr>
        <p:spPr>
          <a:xfrm>
            <a:off x="641644"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dirty="0">
                <a:solidFill>
                  <a:srgbClr val="000000"/>
                </a:solidFill>
                <a:effectLst/>
                <a:latin typeface="-apple-system"/>
                <a:ea typeface="DejaVu Sans"/>
                <a:cs typeface="DejaVu Sans"/>
              </a:rPr>
              <a:t>7. </a:t>
            </a:r>
            <a:r>
              <a:rPr lang="en-US" sz="3600" b="0" kern="1200" spc="-1" dirty="0">
                <a:solidFill>
                  <a:srgbClr val="000000"/>
                </a:solidFill>
                <a:effectLst/>
                <a:latin typeface="-apple-system"/>
                <a:ea typeface="DejaVu Sans"/>
                <a:cs typeface="DejaVu Sans"/>
              </a:rPr>
              <a:t>Good QA Body</a:t>
            </a:r>
            <a:endParaRPr lang="en-US" sz="4800" dirty="0">
              <a:effectLst/>
            </a:endParaRPr>
          </a:p>
          <a:p>
            <a:pPr lvl="1">
              <a:lnSpc>
                <a:spcPct val="90000"/>
              </a:lnSpc>
              <a:spcBef>
                <a:spcPts val="1001"/>
              </a:spcBef>
              <a:buClr>
                <a:srgbClr val="000000"/>
              </a:buClr>
            </a:pPr>
            <a:r>
              <a:rPr lang="en-US" sz="2400" spc="-1" dirty="0">
                <a:solidFill>
                  <a:srgbClr val="000000"/>
                </a:solidFill>
                <a:latin typeface="-apple-system"/>
              </a:rPr>
              <a:t>5. </a:t>
            </a:r>
            <a:r>
              <a:rPr lang="en-US" sz="2400" b="0" strike="noStrike" spc="-1" dirty="0">
                <a:solidFill>
                  <a:srgbClr val="000000"/>
                </a:solidFill>
                <a:latin typeface="-apple-system"/>
              </a:rPr>
              <a:t>Use code snippets/</a:t>
            </a:r>
            <a:r>
              <a:rPr lang="en-US" sz="2400" b="0" strike="noStrike" spc="-1" dirty="0" err="1">
                <a:solidFill>
                  <a:srgbClr val="000000"/>
                </a:solidFill>
                <a:latin typeface="-apple-system"/>
              </a:rPr>
              <a:t>reprex</a:t>
            </a:r>
            <a:r>
              <a:rPr lang="en-US" sz="2400" b="0" strike="noStrike" spc="-1" dirty="0">
                <a:solidFill>
                  <a:srgbClr val="000000"/>
                </a:solidFill>
                <a:latin typeface="-apple-system"/>
              </a:rPr>
              <a:t>(reproducible example)</a:t>
            </a:r>
            <a:endParaRPr lang="en-US" sz="2400" b="0" strike="noStrike" spc="-1" dirty="0">
              <a:latin typeface="Arial"/>
            </a:endParaRPr>
          </a:p>
          <a:p>
            <a:pPr>
              <a:lnSpc>
                <a:spcPct val="90000"/>
              </a:lnSpc>
              <a:spcBef>
                <a:spcPts val="1001"/>
              </a:spcBef>
              <a:buNone/>
            </a:pPr>
            <a:endParaRPr lang="en-US" sz="2800" b="0" strike="noStrike" spc="-1" dirty="0">
              <a:latin typeface="Arial"/>
            </a:endParaRPr>
          </a:p>
        </p:txBody>
      </p:sp>
      <p:pic>
        <p:nvPicPr>
          <p:cNvPr id="219"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79744EF1-CB25-2194-BFB2-86F0DE3B9D1B}"/>
              </a:ext>
            </a:extLst>
          </p:cNvPr>
          <p:cNvGrpSpPr/>
          <p:nvPr/>
        </p:nvGrpSpPr>
        <p:grpSpPr>
          <a:xfrm>
            <a:off x="3244322" y="2647543"/>
            <a:ext cx="5703355" cy="3833009"/>
            <a:chOff x="2737260" y="2484360"/>
            <a:chExt cx="6071760" cy="4080600"/>
          </a:xfrm>
        </p:grpSpPr>
        <p:pic>
          <p:nvPicPr>
            <p:cNvPr id="220" name="Picture 3"/>
            <p:cNvPicPr/>
            <p:nvPr/>
          </p:nvPicPr>
          <p:blipFill>
            <a:blip r:embed="rId4"/>
            <a:stretch/>
          </p:blipFill>
          <p:spPr>
            <a:xfrm>
              <a:off x="2737260" y="2484360"/>
              <a:ext cx="6071760" cy="4080600"/>
            </a:xfrm>
            <a:prstGeom prst="rect">
              <a:avLst/>
            </a:prstGeom>
            <a:ln>
              <a:noFill/>
            </a:ln>
            <a:effectLst>
              <a:outerShdw blurRad="292100" dist="139700" dir="2700000" algn="tl" rotWithShape="0">
                <a:srgbClr val="333333">
                  <a:alpha val="65000"/>
                </a:srgbClr>
              </a:outerShdw>
            </a:effectLst>
          </p:spPr>
        </p:pic>
        <p:sp>
          <p:nvSpPr>
            <p:cNvPr id="221" name="Rectangle 6"/>
            <p:cNvSpPr/>
            <p:nvPr/>
          </p:nvSpPr>
          <p:spPr>
            <a:xfrm>
              <a:off x="3182996" y="3444766"/>
              <a:ext cx="5471640" cy="15382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grpSp>
      <p:pic>
        <p:nvPicPr>
          <p:cNvPr id="7" name="Picture 6">
            <a:extLst>
              <a:ext uri="{FF2B5EF4-FFF2-40B4-BE49-F238E27FC236}">
                <a16:creationId xmlns:a16="http://schemas.microsoft.com/office/drawing/2014/main" id="{B360ECB8-3B45-4253-B59E-98873B4C8F3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6"/>
          <p:cNvPicPr/>
          <p:nvPr/>
        </p:nvPicPr>
        <p:blipFill>
          <a:blip r:embed="rId3"/>
          <a:stretch/>
        </p:blipFill>
        <p:spPr>
          <a:xfrm>
            <a:off x="3892140" y="1378030"/>
            <a:ext cx="6709680" cy="4969080"/>
          </a:xfrm>
          <a:prstGeom prst="rect">
            <a:avLst/>
          </a:prstGeom>
          <a:ln>
            <a:noFill/>
          </a:ln>
          <a:effectLst>
            <a:outerShdw blurRad="292100" dist="139700" dir="2700000" algn="tl" rotWithShape="0">
              <a:srgbClr val="333333">
                <a:alpha val="65000"/>
              </a:srgbClr>
            </a:outerShdw>
          </a:effectLst>
        </p:spPr>
      </p:pic>
      <p:sp>
        <p:nvSpPr>
          <p:cNvPr id="22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23" name="Content Placeholder 34"/>
          <p:cNvSpPr/>
          <p:nvPr/>
        </p:nvSpPr>
        <p:spPr>
          <a:xfrm>
            <a:off x="515520" y="135292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3600">
              <a:effectLst/>
            </a:endParaRPr>
          </a:p>
          <a:p>
            <a:pPr lvl="1">
              <a:lnSpc>
                <a:spcPct val="90000"/>
              </a:lnSpc>
              <a:spcBef>
                <a:spcPts val="1001"/>
              </a:spcBef>
              <a:buClr>
                <a:srgbClr val="000000"/>
              </a:buClr>
            </a:pPr>
            <a:r>
              <a:rPr lang="en-US" sz="2000" spc="-1">
                <a:solidFill>
                  <a:srgbClr val="000000"/>
                </a:solidFill>
                <a:latin typeface="Calibri"/>
              </a:rPr>
              <a:t>6. </a:t>
            </a:r>
            <a:r>
              <a:rPr lang="en-US" sz="2000" b="0" strike="noStrike" spc="-1">
                <a:solidFill>
                  <a:srgbClr val="000000"/>
                </a:solidFill>
                <a:latin typeface="Calibri"/>
              </a:rPr>
              <a:t>Explain what you need</a:t>
            </a: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224" name="Picture 7"/>
          <p:cNvPicPr/>
          <p:nvPr/>
        </p:nvPicPr>
        <p:blipFill>
          <a:blip r:embed="rId4"/>
          <a:stretch/>
        </p:blipFill>
        <p:spPr>
          <a:xfrm>
            <a:off x="10339560" y="5834520"/>
            <a:ext cx="1641600" cy="730440"/>
          </a:xfrm>
          <a:prstGeom prst="rect">
            <a:avLst/>
          </a:prstGeom>
          <a:ln w="0">
            <a:noFill/>
          </a:ln>
        </p:spPr>
      </p:pic>
      <p:sp>
        <p:nvSpPr>
          <p:cNvPr id="226" name="Rectangle 8"/>
          <p:cNvSpPr/>
          <p:nvPr/>
        </p:nvSpPr>
        <p:spPr>
          <a:xfrm>
            <a:off x="4414072" y="3694835"/>
            <a:ext cx="4934520" cy="406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27" name="Straight Arrow Connector 10"/>
          <p:cNvSpPr/>
          <p:nvPr/>
        </p:nvSpPr>
        <p:spPr>
          <a:xfrm>
            <a:off x="4620117" y="3429000"/>
            <a:ext cx="360" cy="924840"/>
          </a:xfrm>
          <a:custGeom>
            <a:avLst/>
            <a:gdLst/>
            <a:ahLst/>
            <a:cxnLst/>
            <a:rect l="l" t="t" r="r" b="b"/>
            <a:pathLst>
              <a:path w="21600" h="21600">
                <a:moveTo>
                  <a:pt x="0" y="0"/>
                </a:moveTo>
                <a:lnTo>
                  <a:pt x="21600" y="21600"/>
                </a:lnTo>
              </a:path>
            </a:pathLst>
          </a:custGeom>
          <a:noFill/>
          <a:ln>
            <a:solidFill>
              <a:srgbClr val="5B9BD5"/>
            </a:solidFill>
            <a:tailEnd type="triangle" w="med" len="med"/>
          </a:ln>
        </p:spPr>
        <p:style>
          <a:lnRef idx="1">
            <a:schemeClr val="accent5"/>
          </a:lnRef>
          <a:fillRef idx="0">
            <a:schemeClr val="accent5"/>
          </a:fillRef>
          <a:effectRef idx="0">
            <a:schemeClr val="accent5"/>
          </a:effectRef>
          <a:fontRef idx="minor"/>
        </p:style>
      </p:sp>
      <p:pic>
        <p:nvPicPr>
          <p:cNvPr id="8" name="Picture 7">
            <a:extLst>
              <a:ext uri="{FF2B5EF4-FFF2-40B4-BE49-F238E27FC236}">
                <a16:creationId xmlns:a16="http://schemas.microsoft.com/office/drawing/2014/main" id="{2E0F8482-D54C-4348-8EE6-63F3D7294A0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23" name="Content Placeholder 34"/>
          <p:cNvSpPr/>
          <p:nvPr/>
        </p:nvSpPr>
        <p:spPr>
          <a:xfrm>
            <a:off x="515520" y="135292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3600">
              <a:effectLst/>
            </a:endParaRPr>
          </a:p>
          <a:p>
            <a:pPr lvl="1">
              <a:lnSpc>
                <a:spcPct val="90000"/>
              </a:lnSpc>
              <a:spcBef>
                <a:spcPts val="1001"/>
              </a:spcBef>
              <a:buClr>
                <a:srgbClr val="000000"/>
              </a:buClr>
            </a:pPr>
            <a:r>
              <a:rPr lang="en-US" sz="2000" spc="-1">
                <a:solidFill>
                  <a:srgbClr val="000000"/>
                </a:solidFill>
                <a:latin typeface="Calibri"/>
              </a:rPr>
              <a:t>6. </a:t>
            </a:r>
            <a:r>
              <a:rPr lang="en-US" sz="2000" b="0" strike="noStrike" spc="-1">
                <a:solidFill>
                  <a:srgbClr val="000000"/>
                </a:solidFill>
                <a:latin typeface="Calibri"/>
              </a:rPr>
              <a:t>Explain what you need</a:t>
            </a: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224"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2E0F8482-D54C-4348-8EE6-63F3D7294A07}"/>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B7D0CDDD-765F-00AA-8A24-23B8DF73F5CF}"/>
              </a:ext>
            </a:extLst>
          </p:cNvPr>
          <p:cNvPicPr>
            <a:picLocks noChangeAspect="1"/>
          </p:cNvPicPr>
          <p:nvPr/>
        </p:nvPicPr>
        <p:blipFill>
          <a:blip r:embed="rId5"/>
          <a:stretch>
            <a:fillRect/>
          </a:stretch>
        </p:blipFill>
        <p:spPr>
          <a:xfrm>
            <a:off x="4408219" y="1742142"/>
            <a:ext cx="5724611" cy="48175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40311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80376-C1DB-4845-BAB2-8063FFC148BD}"/>
              </a:ext>
            </a:extLst>
          </p:cNvPr>
          <p:cNvPicPr>
            <a:picLocks noChangeAspect="1"/>
          </p:cNvPicPr>
          <p:nvPr/>
        </p:nvPicPr>
        <p:blipFill>
          <a:blip r:embed="rId3"/>
          <a:stretch>
            <a:fillRect/>
          </a:stretch>
        </p:blipFill>
        <p:spPr>
          <a:xfrm>
            <a:off x="2834237" y="2426977"/>
            <a:ext cx="6523525" cy="3814817"/>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BE317BDA-A645-4871-863D-6024D9744CE5}"/>
              </a:ext>
            </a:extLst>
          </p:cNvPr>
          <p:cNvSpPr txBox="1"/>
          <p:nvPr/>
        </p:nvSpPr>
        <p:spPr>
          <a:xfrm>
            <a:off x="210839" y="6241794"/>
            <a:ext cx="9349849" cy="369332"/>
          </a:xfrm>
          <a:prstGeom prst="rect">
            <a:avLst/>
          </a:prstGeom>
          <a:noFill/>
        </p:spPr>
        <p:txBody>
          <a:bodyPr wrap="square">
            <a:spAutoFit/>
          </a:bodyPr>
          <a:lstStyle/>
          <a:p>
            <a:r>
              <a:rPr lang="en-US">
                <a:hlinkClick r:id="rId5"/>
              </a:rPr>
              <a:t>https://codeblog.jonskeet.uk/2010/08/29/writing-the-perfect-question</a:t>
            </a:r>
            <a:endParaRPr lang="en-US"/>
          </a:p>
        </p:txBody>
      </p:sp>
      <p:sp>
        <p:nvSpPr>
          <p:cNvPr id="7" name="Content Placeholder 34">
            <a:extLst>
              <a:ext uri="{FF2B5EF4-FFF2-40B4-BE49-F238E27FC236}">
                <a16:creationId xmlns:a16="http://schemas.microsoft.com/office/drawing/2014/main" id="{9B1B3E27-2EA1-46ED-8FCE-0F156BA8B990}"/>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endParaRPr lang="fa-IR" sz="2000" spc="-1">
              <a:solidFill>
                <a:srgbClr val="000000"/>
              </a:solidFill>
              <a:latin typeface="-apple-system"/>
            </a:endParaRPr>
          </a:p>
        </p:txBody>
      </p:sp>
      <p:pic>
        <p:nvPicPr>
          <p:cNvPr id="8" name="Picture 7">
            <a:extLst>
              <a:ext uri="{FF2B5EF4-FFF2-40B4-BE49-F238E27FC236}">
                <a16:creationId xmlns:a16="http://schemas.microsoft.com/office/drawing/2014/main" id="{D3AD859A-6378-4B50-AAB6-94636C4EEC3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9388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7" name="Picture 6">
            <a:extLst>
              <a:ext uri="{FF2B5EF4-FFF2-40B4-BE49-F238E27FC236}">
                <a16:creationId xmlns:a16="http://schemas.microsoft.com/office/drawing/2014/main" id="{1972A74C-4FE9-4DCB-9A09-7E9F4DE9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54" y="2373310"/>
            <a:ext cx="4939533" cy="3293023"/>
          </a:xfrm>
          <a:prstGeom prst="rect">
            <a:avLst/>
          </a:prstGeom>
          <a:ln>
            <a:noFill/>
          </a:ln>
          <a:effectLst>
            <a:softEdge rad="112500"/>
          </a:effectLst>
        </p:spPr>
      </p:pic>
      <p:pic>
        <p:nvPicPr>
          <p:cNvPr id="9" name="Picture 8">
            <a:extLst>
              <a:ext uri="{FF2B5EF4-FFF2-40B4-BE49-F238E27FC236}">
                <a16:creationId xmlns:a16="http://schemas.microsoft.com/office/drawing/2014/main" id="{E0DBE84A-98AF-4E52-9160-E8D88ED02DA4}"/>
              </a:ext>
            </a:extLst>
          </p:cNvPr>
          <p:cNvPicPr>
            <a:picLocks noChangeAspect="1"/>
          </p:cNvPicPr>
          <p:nvPr/>
        </p:nvPicPr>
        <p:blipFill>
          <a:blip r:embed="rId5"/>
          <a:stretch>
            <a:fillRect/>
          </a:stretch>
        </p:blipFill>
        <p:spPr>
          <a:xfrm>
            <a:off x="6650412" y="2373310"/>
            <a:ext cx="4939535" cy="3293023"/>
          </a:xfrm>
          <a:prstGeom prst="rect">
            <a:avLst/>
          </a:prstGeom>
          <a:ln>
            <a:noFill/>
          </a:ln>
          <a:effectLst>
            <a:softEdge rad="112500"/>
          </a:effectLst>
        </p:spPr>
      </p:pic>
      <p:cxnSp>
        <p:nvCxnSpPr>
          <p:cNvPr id="11" name="Straight Arrow Connector 10">
            <a:extLst>
              <a:ext uri="{FF2B5EF4-FFF2-40B4-BE49-F238E27FC236}">
                <a16:creationId xmlns:a16="http://schemas.microsoft.com/office/drawing/2014/main" id="{5103DDE3-97D4-4905-96BA-1226D82A5C95}"/>
              </a:ext>
            </a:extLst>
          </p:cNvPr>
          <p:cNvCxnSpPr>
            <a:stCxn id="7" idx="3"/>
            <a:endCxn id="9" idx="1"/>
          </p:cNvCxnSpPr>
          <p:nvPr/>
        </p:nvCxnSpPr>
        <p:spPr>
          <a:xfrm>
            <a:off x="5729287" y="4019822"/>
            <a:ext cx="921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3AC9BBF-13A4-476E-8828-6FCFA3790E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682915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54E55-90C7-4E84-B6D0-26BB7D01D140}"/>
              </a:ext>
            </a:extLst>
          </p:cNvPr>
          <p:cNvPicPr>
            <a:picLocks noChangeAspect="1"/>
          </p:cNvPicPr>
          <p:nvPr/>
        </p:nvPicPr>
        <p:blipFill>
          <a:blip r:embed="rId3"/>
          <a:stretch>
            <a:fillRect/>
          </a:stretch>
        </p:blipFill>
        <p:spPr>
          <a:xfrm>
            <a:off x="5773139" y="1337026"/>
            <a:ext cx="5309817" cy="5227933"/>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78A883A-A565-4B13-8711-3CE3C98A1774}"/>
              </a:ext>
            </a:extLst>
          </p:cNvPr>
          <p:cNvSpPr txBox="1"/>
          <p:nvPr/>
        </p:nvSpPr>
        <p:spPr>
          <a:xfrm>
            <a:off x="210840" y="6199740"/>
            <a:ext cx="6093372" cy="646331"/>
          </a:xfrm>
          <a:prstGeom prst="rect">
            <a:avLst/>
          </a:prstGeom>
          <a:noFill/>
        </p:spPr>
        <p:txBody>
          <a:bodyPr wrap="square">
            <a:spAutoFit/>
          </a:bodyPr>
          <a:lstStyle/>
          <a:p>
            <a:r>
              <a:rPr lang="en-US">
                <a:hlinkClick r:id="rId5"/>
              </a:rPr>
              <a:t>https://github.com/facebook/react/issues</a:t>
            </a:r>
            <a:endParaRPr lang="fa-IR"/>
          </a:p>
          <a:p>
            <a:endParaRPr lang="en-US"/>
          </a:p>
        </p:txBody>
      </p:sp>
      <p:pic>
        <p:nvPicPr>
          <p:cNvPr id="7" name="Picture 6">
            <a:extLst>
              <a:ext uri="{FF2B5EF4-FFF2-40B4-BE49-F238E27FC236}">
                <a16:creationId xmlns:a16="http://schemas.microsoft.com/office/drawing/2014/main" id="{45A9BCD3-36D0-49DE-A954-99FC5EE36B6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396882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5019B-5D0F-4558-B8D4-B8041D1A670E}"/>
              </a:ext>
            </a:extLst>
          </p:cNvPr>
          <p:cNvPicPr>
            <a:picLocks noChangeAspect="1"/>
          </p:cNvPicPr>
          <p:nvPr/>
        </p:nvPicPr>
        <p:blipFill>
          <a:blip r:embed="rId3"/>
          <a:stretch>
            <a:fillRect/>
          </a:stretch>
        </p:blipFill>
        <p:spPr>
          <a:xfrm>
            <a:off x="5679286" y="1359574"/>
            <a:ext cx="5891706" cy="4929233"/>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78A883A-A565-4B13-8711-3CE3C98A1774}"/>
              </a:ext>
            </a:extLst>
          </p:cNvPr>
          <p:cNvSpPr txBox="1"/>
          <p:nvPr/>
        </p:nvSpPr>
        <p:spPr>
          <a:xfrm>
            <a:off x="210840" y="6199740"/>
            <a:ext cx="6093372" cy="646331"/>
          </a:xfrm>
          <a:prstGeom prst="rect">
            <a:avLst/>
          </a:prstGeom>
          <a:noFill/>
        </p:spPr>
        <p:txBody>
          <a:bodyPr wrap="square">
            <a:spAutoFit/>
          </a:bodyPr>
          <a:lstStyle/>
          <a:p>
            <a:r>
              <a:rPr lang="en-US">
                <a:hlinkClick r:id="rId5"/>
              </a:rPr>
              <a:t>https://github.com/facebook/react/issues</a:t>
            </a:r>
            <a:endParaRPr lang="fa-IR"/>
          </a:p>
          <a:p>
            <a:endParaRPr lang="en-US"/>
          </a:p>
        </p:txBody>
      </p:sp>
      <p:sp>
        <p:nvSpPr>
          <p:cNvPr id="14" name="Content Placeholder 34">
            <a:extLst>
              <a:ext uri="{FF2B5EF4-FFF2-40B4-BE49-F238E27FC236}">
                <a16:creationId xmlns:a16="http://schemas.microsoft.com/office/drawing/2014/main" id="{95528887-2FE0-4CD3-AA07-3BDD73A19E67}"/>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7" name="Picture 6">
            <a:extLst>
              <a:ext uri="{FF2B5EF4-FFF2-40B4-BE49-F238E27FC236}">
                <a16:creationId xmlns:a16="http://schemas.microsoft.com/office/drawing/2014/main" id="{35EFDC40-6CC9-4C7B-B275-DF9004FE8A1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138892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598A36-F9F1-4F05-A85C-6AA8C7DBCA57}"/>
              </a:ext>
            </a:extLst>
          </p:cNvPr>
          <p:cNvPicPr>
            <a:picLocks noChangeAspect="1"/>
          </p:cNvPicPr>
          <p:nvPr/>
        </p:nvPicPr>
        <p:blipFill>
          <a:blip r:embed="rId3"/>
          <a:stretch>
            <a:fillRect/>
          </a:stretch>
        </p:blipFill>
        <p:spPr>
          <a:xfrm>
            <a:off x="304702" y="3371463"/>
            <a:ext cx="5595600" cy="313166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F6A22BE-7257-4D7C-B344-84BA028ECA7F}"/>
              </a:ext>
            </a:extLst>
          </p:cNvPr>
          <p:cNvPicPr>
            <a:picLocks noChangeAspect="1"/>
          </p:cNvPicPr>
          <p:nvPr/>
        </p:nvPicPr>
        <p:blipFill>
          <a:blip r:embed="rId4"/>
          <a:stretch>
            <a:fillRect/>
          </a:stretch>
        </p:blipFill>
        <p:spPr>
          <a:xfrm>
            <a:off x="6048428" y="1566378"/>
            <a:ext cx="5480769" cy="4936752"/>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5"/>
          <a:stretch/>
        </p:blipFill>
        <p:spPr>
          <a:xfrm>
            <a:off x="10339560" y="5834520"/>
            <a:ext cx="1641600" cy="730440"/>
          </a:xfrm>
          <a:prstGeom prst="rect">
            <a:avLst/>
          </a:prstGeom>
          <a:ln w="0">
            <a:noFill/>
          </a:ln>
        </p:spPr>
      </p:pic>
      <p:sp>
        <p:nvSpPr>
          <p:cNvPr id="5" name="Rectangle 4">
            <a:extLst>
              <a:ext uri="{FF2B5EF4-FFF2-40B4-BE49-F238E27FC236}">
                <a16:creationId xmlns:a16="http://schemas.microsoft.com/office/drawing/2014/main" id="{DC226078-15ED-4DFD-B41E-5C5ABB89085D}"/>
              </a:ext>
            </a:extLst>
          </p:cNvPr>
          <p:cNvSpPr/>
          <p:nvPr/>
        </p:nvSpPr>
        <p:spPr>
          <a:xfrm>
            <a:off x="783832" y="5869862"/>
            <a:ext cx="755869" cy="2020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CEB92C-E1CE-4C5C-9E48-A7C817A16107}"/>
              </a:ext>
            </a:extLst>
          </p:cNvPr>
          <p:cNvSpPr/>
          <p:nvPr/>
        </p:nvSpPr>
        <p:spPr>
          <a:xfrm>
            <a:off x="6155632" y="3503615"/>
            <a:ext cx="914401" cy="20241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4">
            <a:extLst>
              <a:ext uri="{FF2B5EF4-FFF2-40B4-BE49-F238E27FC236}">
                <a16:creationId xmlns:a16="http://schemas.microsoft.com/office/drawing/2014/main" id="{DE117ADD-C617-44A8-9144-B3966FC62A0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sp>
        <p:nvSpPr>
          <p:cNvPr id="21" name="Rectangle 20">
            <a:extLst>
              <a:ext uri="{FF2B5EF4-FFF2-40B4-BE49-F238E27FC236}">
                <a16:creationId xmlns:a16="http://schemas.microsoft.com/office/drawing/2014/main" id="{DA015F2B-2E0C-4E40-87FC-D12650B08B9B}"/>
              </a:ext>
            </a:extLst>
          </p:cNvPr>
          <p:cNvSpPr/>
          <p:nvPr/>
        </p:nvSpPr>
        <p:spPr>
          <a:xfrm>
            <a:off x="6155632" y="1566378"/>
            <a:ext cx="5106728" cy="3843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264BCF-4079-4258-8914-45BBE1EF313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963800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3"/>
          <a:stretch/>
        </p:blipFill>
        <p:spPr>
          <a:xfrm>
            <a:off x="10339560" y="5834520"/>
            <a:ext cx="1641600" cy="730440"/>
          </a:xfrm>
          <a:prstGeom prst="rect">
            <a:avLst/>
          </a:prstGeom>
          <a:ln w="0">
            <a:noFill/>
          </a:ln>
        </p:spPr>
      </p:pic>
      <p:grpSp>
        <p:nvGrpSpPr>
          <p:cNvPr id="13" name="Group 12">
            <a:extLst>
              <a:ext uri="{FF2B5EF4-FFF2-40B4-BE49-F238E27FC236}">
                <a16:creationId xmlns:a16="http://schemas.microsoft.com/office/drawing/2014/main" id="{CEE17E54-DFB0-481C-8641-A6E96042EC81}"/>
              </a:ext>
            </a:extLst>
          </p:cNvPr>
          <p:cNvGrpSpPr/>
          <p:nvPr/>
        </p:nvGrpSpPr>
        <p:grpSpPr>
          <a:xfrm>
            <a:off x="694604" y="2960272"/>
            <a:ext cx="10802792" cy="2990005"/>
            <a:chOff x="823870" y="2479009"/>
            <a:chExt cx="10802792" cy="2990005"/>
          </a:xfrm>
        </p:grpSpPr>
        <p:pic>
          <p:nvPicPr>
            <p:cNvPr id="3" name="Picture 2">
              <a:extLst>
                <a:ext uri="{FF2B5EF4-FFF2-40B4-BE49-F238E27FC236}">
                  <a16:creationId xmlns:a16="http://schemas.microsoft.com/office/drawing/2014/main" id="{48CE120A-CEDD-4542-9834-B02F4FE23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720" y="2479009"/>
              <a:ext cx="2325142" cy="2325142"/>
            </a:xfrm>
            <a:prstGeom prst="rect">
              <a:avLst/>
            </a:prstGeom>
          </p:spPr>
        </p:pic>
        <p:pic>
          <p:nvPicPr>
            <p:cNvPr id="6" name="Picture 5">
              <a:extLst>
                <a:ext uri="{FF2B5EF4-FFF2-40B4-BE49-F238E27FC236}">
                  <a16:creationId xmlns:a16="http://schemas.microsoft.com/office/drawing/2014/main" id="{1C86AF37-1A26-4A9D-8F40-BCEF42F87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984" y="2878538"/>
              <a:ext cx="1713719" cy="1713719"/>
            </a:xfrm>
            <a:prstGeom prst="rect">
              <a:avLst/>
            </a:prstGeom>
          </p:spPr>
        </p:pic>
        <p:pic>
          <p:nvPicPr>
            <p:cNvPr id="8" name="Picture 7">
              <a:extLst>
                <a:ext uri="{FF2B5EF4-FFF2-40B4-BE49-F238E27FC236}">
                  <a16:creationId xmlns:a16="http://schemas.microsoft.com/office/drawing/2014/main" id="{5E0D69D9-7B34-4772-9D5C-F33D8D977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870" y="2837327"/>
              <a:ext cx="2019096" cy="1754930"/>
            </a:xfrm>
            <a:prstGeom prst="rect">
              <a:avLst/>
            </a:prstGeom>
          </p:spPr>
        </p:pic>
        <p:pic>
          <p:nvPicPr>
            <p:cNvPr id="10" name="Picture 9">
              <a:extLst>
                <a:ext uri="{FF2B5EF4-FFF2-40B4-BE49-F238E27FC236}">
                  <a16:creationId xmlns:a16="http://schemas.microsoft.com/office/drawing/2014/main" id="{2637DA2B-4C4F-46D4-96E9-2F83CCF6BA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9182" y="2937603"/>
              <a:ext cx="1927480" cy="1670483"/>
            </a:xfrm>
            <a:prstGeom prst="rect">
              <a:avLst/>
            </a:prstGeom>
          </p:spPr>
        </p:pic>
        <p:sp>
          <p:nvSpPr>
            <p:cNvPr id="12" name="TextBox 11">
              <a:extLst>
                <a:ext uri="{FF2B5EF4-FFF2-40B4-BE49-F238E27FC236}">
                  <a16:creationId xmlns:a16="http://schemas.microsoft.com/office/drawing/2014/main" id="{F4C2E850-167B-4985-92C7-F20F16E6607D}"/>
                </a:ext>
              </a:extLst>
            </p:cNvPr>
            <p:cNvSpPr txBox="1"/>
            <p:nvPr/>
          </p:nvSpPr>
          <p:spPr>
            <a:xfrm>
              <a:off x="1356364" y="5099682"/>
              <a:ext cx="954107" cy="369332"/>
            </a:xfrm>
            <a:prstGeom prst="rect">
              <a:avLst/>
            </a:prstGeom>
            <a:solidFill>
              <a:srgbClr val="FFFF00"/>
            </a:solidFill>
          </p:spPr>
          <p:txBody>
            <a:bodyPr wrap="none" rtlCol="0">
              <a:spAutoFit/>
            </a:bodyPr>
            <a:lstStyle/>
            <a:p>
              <a:r>
                <a:rPr lang="en-US"/>
                <a:t>Reactjs</a:t>
              </a:r>
            </a:p>
          </p:txBody>
        </p:sp>
        <p:sp>
          <p:nvSpPr>
            <p:cNvPr id="16" name="TextBox 15">
              <a:extLst>
                <a:ext uri="{FF2B5EF4-FFF2-40B4-BE49-F238E27FC236}">
                  <a16:creationId xmlns:a16="http://schemas.microsoft.com/office/drawing/2014/main" id="{C87C4CBF-CF3F-4070-A762-FDAE78B5ED4B}"/>
                </a:ext>
              </a:extLst>
            </p:cNvPr>
            <p:cNvSpPr txBox="1"/>
            <p:nvPr/>
          </p:nvSpPr>
          <p:spPr>
            <a:xfrm>
              <a:off x="4319789" y="5099682"/>
              <a:ext cx="1043876" cy="369332"/>
            </a:xfrm>
            <a:prstGeom prst="rect">
              <a:avLst/>
            </a:prstGeom>
            <a:solidFill>
              <a:srgbClr val="FFFF00"/>
            </a:solidFill>
          </p:spPr>
          <p:txBody>
            <a:bodyPr wrap="none" rtlCol="0">
              <a:spAutoFit/>
            </a:bodyPr>
            <a:lstStyle/>
            <a:p>
              <a:r>
                <a:rPr lang="en-US"/>
                <a:t>VSCode</a:t>
              </a:r>
            </a:p>
          </p:txBody>
        </p:sp>
        <p:sp>
          <p:nvSpPr>
            <p:cNvPr id="17" name="TextBox 16">
              <a:extLst>
                <a:ext uri="{FF2B5EF4-FFF2-40B4-BE49-F238E27FC236}">
                  <a16:creationId xmlns:a16="http://schemas.microsoft.com/office/drawing/2014/main" id="{06A26FE2-9DD1-4370-A2DD-B53A683AC5FF}"/>
                </a:ext>
              </a:extLst>
            </p:cNvPr>
            <p:cNvSpPr txBox="1"/>
            <p:nvPr/>
          </p:nvSpPr>
          <p:spPr>
            <a:xfrm>
              <a:off x="7436237" y="5099682"/>
              <a:ext cx="979755" cy="369332"/>
            </a:xfrm>
            <a:prstGeom prst="rect">
              <a:avLst/>
            </a:prstGeom>
            <a:solidFill>
              <a:srgbClr val="FFFF00"/>
            </a:solidFill>
          </p:spPr>
          <p:txBody>
            <a:bodyPr wrap="none" rtlCol="0">
              <a:spAutoFit/>
            </a:bodyPr>
            <a:lstStyle/>
            <a:p>
              <a:r>
                <a:rPr lang="en-US"/>
                <a:t>Angular</a:t>
              </a:r>
            </a:p>
          </p:txBody>
        </p:sp>
        <p:sp>
          <p:nvSpPr>
            <p:cNvPr id="18" name="TextBox 17">
              <a:extLst>
                <a:ext uri="{FF2B5EF4-FFF2-40B4-BE49-F238E27FC236}">
                  <a16:creationId xmlns:a16="http://schemas.microsoft.com/office/drawing/2014/main" id="{B48D49D9-E6A5-499C-982C-23374419A6A2}"/>
                </a:ext>
              </a:extLst>
            </p:cNvPr>
            <p:cNvSpPr txBox="1"/>
            <p:nvPr/>
          </p:nvSpPr>
          <p:spPr>
            <a:xfrm>
              <a:off x="10286345" y="5048308"/>
              <a:ext cx="753155" cy="369332"/>
            </a:xfrm>
            <a:prstGeom prst="rect">
              <a:avLst/>
            </a:prstGeom>
            <a:solidFill>
              <a:srgbClr val="FFFF00"/>
            </a:solidFill>
          </p:spPr>
          <p:txBody>
            <a:bodyPr wrap="none" rtlCol="0">
              <a:spAutoFit/>
            </a:bodyPr>
            <a:lstStyle/>
            <a:p>
              <a:r>
                <a:rPr lang="en-US"/>
                <a:t>Vuejs</a:t>
              </a:r>
            </a:p>
          </p:txBody>
        </p:sp>
      </p:grpSp>
      <p:sp>
        <p:nvSpPr>
          <p:cNvPr id="14" name="Content Placeholder 34">
            <a:extLst>
              <a:ext uri="{FF2B5EF4-FFF2-40B4-BE49-F238E27FC236}">
                <a16:creationId xmlns:a16="http://schemas.microsoft.com/office/drawing/2014/main" id="{9E32BF44-17D5-424A-B0E8-78F2C94D0868}"/>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15" name="Picture 14">
            <a:extLst>
              <a:ext uri="{FF2B5EF4-FFF2-40B4-BE49-F238E27FC236}">
                <a16:creationId xmlns:a16="http://schemas.microsoft.com/office/drawing/2014/main" id="{12133021-FBF3-4083-920D-F9EA5A1F0875}"/>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495168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3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30 Examples</a:t>
            </a:r>
            <a:endParaRPr lang="en-US" sz="2000" b="0" strike="noStrike" spc="-1">
              <a:latin typeface="Arial"/>
            </a:endParaRPr>
          </a:p>
          <a:p>
            <a:pPr marL="685800" lvl="1" indent="-228600">
              <a:lnSpc>
                <a:spcPct val="90000"/>
              </a:lnSpc>
              <a:spcBef>
                <a:spcPts val="499"/>
              </a:spcBef>
              <a:buClr>
                <a:srgbClr val="000000"/>
              </a:buClr>
              <a:buFont typeface="Arial"/>
              <a:buChar char="•"/>
            </a:pPr>
            <a:r>
              <a:rPr lang="en-US" sz="1600" b="0" strike="noStrike" spc="-1">
                <a:solidFill>
                  <a:srgbClr val="000000"/>
                </a:solidFill>
                <a:latin typeface="Calibri"/>
              </a:rPr>
              <a:t>score:100.. [javascript] hasaccepted:yes</a:t>
            </a:r>
            <a:endParaRPr lang="en-US" sz="1600" b="0" strike="noStrike" spc="-1">
              <a:latin typeface="Arial"/>
            </a:endParaRPr>
          </a:p>
          <a:p>
            <a:pPr>
              <a:lnSpc>
                <a:spcPct val="90000"/>
              </a:lnSpc>
              <a:spcBef>
                <a:spcPts val="1001"/>
              </a:spcBef>
              <a:buNone/>
            </a:pPr>
            <a:endParaRPr lang="en-US" sz="2000" b="0" strike="noStrike" spc="-1">
              <a:latin typeface="Arial"/>
            </a:endParaRPr>
          </a:p>
        </p:txBody>
      </p:sp>
      <p:pic>
        <p:nvPicPr>
          <p:cNvPr id="239" name="Picture 7"/>
          <p:cNvPicPr/>
          <p:nvPr/>
        </p:nvPicPr>
        <p:blipFill>
          <a:blip r:embed="rId3"/>
          <a:stretch/>
        </p:blipFill>
        <p:spPr>
          <a:xfrm>
            <a:off x="10339560" y="5834520"/>
            <a:ext cx="1641600" cy="730440"/>
          </a:xfrm>
          <a:prstGeom prst="rect">
            <a:avLst/>
          </a:prstGeom>
          <a:ln w="0">
            <a:noFill/>
          </a:ln>
        </p:spPr>
      </p:pic>
      <p:sp>
        <p:nvSpPr>
          <p:cNvPr id="240" name="TextBox 9"/>
          <p:cNvSpPr/>
          <p:nvPr/>
        </p:nvSpPr>
        <p:spPr>
          <a:xfrm>
            <a:off x="210600" y="6242400"/>
            <a:ext cx="99129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hlinkClick r:id="rId4"/>
              </a:rPr>
              <a:t>https://stackoverflow.com/search?q=score:100..+[javascript]+hasaccepted:yes+is:question</a:t>
            </a:r>
            <a:endParaRPr lang="en-US" sz="1800" b="0" strike="noStrike" spc="-1"/>
          </a:p>
          <a:p>
            <a:pPr>
              <a:lnSpc>
                <a:spcPct val="100000"/>
              </a:lnSpc>
              <a:buNone/>
            </a:pPr>
            <a:endParaRPr lang="en-US" sz="1800" b="0" strike="noStrike" spc="-1"/>
          </a:p>
        </p:txBody>
      </p:sp>
      <p:pic>
        <p:nvPicPr>
          <p:cNvPr id="241" name="Picture 12"/>
          <p:cNvPicPr/>
          <p:nvPr/>
        </p:nvPicPr>
        <p:blipFill>
          <a:blip r:embed="rId5"/>
          <a:stretch/>
        </p:blipFill>
        <p:spPr>
          <a:xfrm>
            <a:off x="2498700" y="2229840"/>
            <a:ext cx="7194600"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07DA92D-8AF4-476F-96B1-30E759A3EF6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4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30 Examples </a:t>
            </a:r>
            <a:endParaRPr lang="en-US" sz="2000" b="0" strike="noStrike" spc="-1">
              <a:latin typeface="Arial"/>
            </a:endParaRPr>
          </a:p>
          <a:p>
            <a:pPr marL="685800" lvl="1" indent="-228600">
              <a:lnSpc>
                <a:spcPct val="90000"/>
              </a:lnSpc>
              <a:spcBef>
                <a:spcPts val="499"/>
              </a:spcBef>
              <a:buClr>
                <a:srgbClr val="000000"/>
              </a:buClr>
              <a:buFont typeface="Arial"/>
              <a:buChar char="•"/>
            </a:pPr>
            <a:r>
              <a:rPr lang="en-US" sz="1600" b="0" strike="noStrike" spc="-1">
                <a:solidFill>
                  <a:srgbClr val="000000"/>
                </a:solidFill>
                <a:latin typeface="Calibri"/>
              </a:rPr>
              <a:t>score:100.. [reactjs] hasaccepted:yes</a:t>
            </a:r>
            <a:endParaRPr lang="en-US" sz="1600" b="0" strike="noStrike" spc="-1">
              <a:latin typeface="Arial"/>
            </a:endParaRPr>
          </a:p>
          <a:p>
            <a:pPr>
              <a:lnSpc>
                <a:spcPct val="90000"/>
              </a:lnSpc>
              <a:spcBef>
                <a:spcPts val="1001"/>
              </a:spcBef>
              <a:buNone/>
            </a:pPr>
            <a:endParaRPr lang="en-US" sz="2000" b="0" strike="noStrike" spc="-1">
              <a:latin typeface="Arial"/>
            </a:endParaRPr>
          </a:p>
        </p:txBody>
      </p:sp>
      <p:pic>
        <p:nvPicPr>
          <p:cNvPr id="244" name="Picture 7"/>
          <p:cNvPicPr/>
          <p:nvPr/>
        </p:nvPicPr>
        <p:blipFill>
          <a:blip r:embed="rId3"/>
          <a:stretch/>
        </p:blipFill>
        <p:spPr>
          <a:xfrm>
            <a:off x="10339560" y="5834520"/>
            <a:ext cx="1641600" cy="730440"/>
          </a:xfrm>
          <a:prstGeom prst="rect">
            <a:avLst/>
          </a:prstGeom>
          <a:ln w="0">
            <a:noFill/>
          </a:ln>
        </p:spPr>
      </p:pic>
      <p:pic>
        <p:nvPicPr>
          <p:cNvPr id="245" name="Picture 3"/>
          <p:cNvPicPr/>
          <p:nvPr/>
        </p:nvPicPr>
        <p:blipFill>
          <a:blip r:embed="rId4"/>
          <a:stretch/>
        </p:blipFill>
        <p:spPr>
          <a:xfrm>
            <a:off x="2291880" y="2157840"/>
            <a:ext cx="7608240" cy="3977280"/>
          </a:xfrm>
          <a:prstGeom prst="rect">
            <a:avLst/>
          </a:prstGeom>
          <a:ln>
            <a:noFill/>
          </a:ln>
          <a:effectLst>
            <a:outerShdw blurRad="292100" dist="139700" dir="2700000" algn="tl" rotWithShape="0">
              <a:srgbClr val="333333">
                <a:alpha val="65000"/>
              </a:srgbClr>
            </a:outerShdw>
          </a:effectLst>
        </p:spPr>
      </p:pic>
      <p:sp>
        <p:nvSpPr>
          <p:cNvPr id="246" name="TextBox 10"/>
          <p:cNvSpPr/>
          <p:nvPr/>
        </p:nvSpPr>
        <p:spPr>
          <a:xfrm>
            <a:off x="167040" y="6242400"/>
            <a:ext cx="103917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rPr>
              <a:t>https://stackoverflow.com/search?q=score:100..+[reactjs]+hasaccepted:yes+is:question</a:t>
            </a:r>
            <a:endParaRPr lang="en-US" sz="1800" b="0" strike="noStrike" spc="-1">
              <a:latin typeface="Arial"/>
            </a:endParaRPr>
          </a:p>
        </p:txBody>
      </p:sp>
      <p:pic>
        <p:nvPicPr>
          <p:cNvPr id="7" name="Picture 6">
            <a:extLst>
              <a:ext uri="{FF2B5EF4-FFF2-40B4-BE49-F238E27FC236}">
                <a16:creationId xmlns:a16="http://schemas.microsoft.com/office/drawing/2014/main" id="{9A67AC5A-FC97-459E-ABF4-1214541B3F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 - Review</a:t>
            </a:r>
            <a:endParaRPr lang="en-US" sz="4400" b="0" strike="noStrike" spc="-1">
              <a:solidFill>
                <a:srgbClr val="000000"/>
              </a:solidFill>
              <a:latin typeface="Calibri"/>
            </a:endParaRPr>
          </a:p>
        </p:txBody>
      </p:sp>
      <p:pic>
        <p:nvPicPr>
          <p:cNvPr id="249" name="Picture 7"/>
          <p:cNvPicPr/>
          <p:nvPr/>
        </p:nvPicPr>
        <p:blipFill>
          <a:blip r:embed="rId3"/>
          <a:stretch/>
        </p:blipFill>
        <p:spPr>
          <a:xfrm>
            <a:off x="10339560" y="5834520"/>
            <a:ext cx="1641600" cy="730440"/>
          </a:xfrm>
          <a:prstGeom prst="rect">
            <a:avLst/>
          </a:prstGeom>
          <a:ln w="0">
            <a:noFill/>
          </a:ln>
        </p:spPr>
      </p:pic>
      <p:sp>
        <p:nvSpPr>
          <p:cNvPr id="6" name="Content Placeholder 34">
            <a:extLst>
              <a:ext uri="{FF2B5EF4-FFF2-40B4-BE49-F238E27FC236}">
                <a16:creationId xmlns:a16="http://schemas.microsoft.com/office/drawing/2014/main" id="{19DD0142-D32E-401C-95BE-61B46B721E71}"/>
              </a:ext>
            </a:extLst>
          </p:cNvPr>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to ask good questions?</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7 Rules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Search, and research</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Pretend you're talking to a busy colleague</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Spelling, grammar and punctuation are important, Markdown</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Crystal clear titles</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On-Topic Questions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Calibri"/>
              </a:rPr>
              <a:t>Tags</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Good QA Body</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Introduce the problem before you post any code</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First paragraph is the most important part</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Show you have tried/searched to fix it!</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Use code snippets/reprex</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include the errors </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Explain what you need</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spc="-1">
                <a:latin typeface="-apple-system"/>
              </a:rPr>
              <a:t>P</a:t>
            </a:r>
            <a:r>
              <a:rPr lang="en-US" sz="1600" b="0" strike="noStrike" spc="-1">
                <a:latin typeface="-apple-system"/>
              </a:rPr>
              <a:t>roviding more information</a:t>
            </a:r>
            <a:r>
              <a:rPr lang="fa-IR" sz="1600" b="0" strike="noStrike" spc="-1">
                <a:latin typeface="-apple-system"/>
              </a:rPr>
              <a:t> </a:t>
            </a:r>
          </a:p>
          <a:p>
            <a:pPr marL="1714500" lvl="3" indent="-342900">
              <a:lnSpc>
                <a:spcPct val="90000"/>
              </a:lnSpc>
              <a:spcBef>
                <a:spcPts val="499"/>
              </a:spcBef>
              <a:buClr>
                <a:srgbClr val="000000"/>
              </a:buClr>
              <a:buFont typeface="+mj-lt"/>
              <a:buAutoNum type="arabicPeriod"/>
            </a:pPr>
            <a:endParaRPr lang="en-US" b="0" strike="noStrike" spc="-1">
              <a:latin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pic>
        <p:nvPicPr>
          <p:cNvPr id="313" name="Picture 7"/>
          <p:cNvPicPr/>
          <p:nvPr/>
        </p:nvPicPr>
        <p:blipFill>
          <a:blip r:embed="rId3"/>
          <a:stretch/>
        </p:blipFill>
        <p:spPr>
          <a:xfrm>
            <a:off x="10339560" y="5834520"/>
            <a:ext cx="1641600" cy="730440"/>
          </a:xfrm>
          <a:prstGeom prst="rect">
            <a:avLst/>
          </a:prstGeom>
          <a:ln w="0">
            <a:noFill/>
          </a:ln>
        </p:spPr>
      </p:pic>
      <p:sp>
        <p:nvSpPr>
          <p:cNvPr id="314" name="TextBox 8"/>
          <p:cNvSpPr/>
          <p:nvPr/>
        </p:nvSpPr>
        <p:spPr>
          <a:xfrm>
            <a:off x="169656" y="6044872"/>
            <a:ext cx="6095520" cy="6140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0" u="sng" strike="noStrike" spc="-1">
                <a:solidFill>
                  <a:srgbClr val="0563C1"/>
                </a:solidFill>
                <a:uFillTx/>
                <a:latin typeface="Calibri"/>
                <a:hlinkClick r:id="rId4"/>
              </a:rPr>
              <a:t>https://stackoverflow.com/help/closed-questions</a:t>
            </a:r>
            <a:endParaRPr lang="fa-IR" sz="1700" b="0" u="sng" strike="noStrike" spc="-1">
              <a:solidFill>
                <a:srgbClr val="0563C1"/>
              </a:solidFill>
              <a:uFillTx/>
              <a:latin typeface="Calibri"/>
            </a:endParaRPr>
          </a:p>
          <a:p>
            <a:r>
              <a:rPr lang="en-US" sz="1700">
                <a:latin typeface="-apple-system"/>
                <a:hlinkClick r:id="rId5"/>
              </a:rPr>
              <a:t>https://stackoverflow.com/help/privileges/close-questions</a:t>
            </a:r>
            <a:endParaRPr lang="en-US" sz="1700" b="0" strike="noStrike" spc="-1">
              <a:latin typeface="-apple-system"/>
            </a:endParaRPr>
          </a:p>
        </p:txBody>
      </p:sp>
      <p:sp>
        <p:nvSpPr>
          <p:cNvPr id="315" name="TextBox 6"/>
          <p:cNvSpPr/>
          <p:nvPr/>
        </p:nvSpPr>
        <p:spPr>
          <a:xfrm>
            <a:off x="622440" y="1258560"/>
            <a:ext cx="10946880" cy="433819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buClr>
                <a:srgbClr val="000000"/>
              </a:buClr>
              <a:buFont typeface="Arial" panose="020B0604020202020204" pitchFamily="34" charset="0"/>
              <a:buChar char="•"/>
            </a:pPr>
            <a:r>
              <a:rPr lang="en-US" sz="2300" strike="noStrike" spc="-1">
                <a:solidFill>
                  <a:srgbClr val="232629"/>
                </a:solidFill>
                <a:latin typeface="-apple-system"/>
              </a:rPr>
              <a:t>When should I vote down?</a:t>
            </a: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Duplicate</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Opinion-based</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Recommend or find a book, tool, software library, tutorial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Questions seeking debugging help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Legal questions, including questions about copyright or licensing</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Customer support with third-party services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Needs details or clarity</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Needs more focus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A problem that can no longer be reproduced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A community-specific reason:</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Stackoverflow Redline</a:t>
            </a:r>
            <a:endParaRPr lang="en-US" sz="2300" b="0" strike="noStrike" spc="-1">
              <a:latin typeface="-apple-system"/>
            </a:endParaRPr>
          </a:p>
        </p:txBody>
      </p:sp>
      <p:pic>
        <p:nvPicPr>
          <p:cNvPr id="7" name="Picture 6">
            <a:extLst>
              <a:ext uri="{FF2B5EF4-FFF2-40B4-BE49-F238E27FC236}">
                <a16:creationId xmlns:a16="http://schemas.microsoft.com/office/drawing/2014/main" id="{48878E90-A88C-4D44-80E3-7BBE8EAEFF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756" y="3265876"/>
            <a:ext cx="2333564" cy="2333564"/>
          </a:xfrm>
          <a:prstGeom prst="rect">
            <a:avLst/>
          </a:prstGeom>
        </p:spPr>
      </p:pic>
      <p:pic>
        <p:nvPicPr>
          <p:cNvPr id="9" name="Picture 8">
            <a:extLst>
              <a:ext uri="{FF2B5EF4-FFF2-40B4-BE49-F238E27FC236}">
                <a16:creationId xmlns:a16="http://schemas.microsoft.com/office/drawing/2014/main" id="{0D0B2486-C9A1-4B52-977D-4B2304A273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9958" y="2221380"/>
            <a:ext cx="1325160" cy="1325160"/>
          </a:xfrm>
          <a:prstGeom prst="rect">
            <a:avLst/>
          </a:prstGeom>
        </p:spPr>
      </p:pic>
    </p:spTree>
    <p:extLst>
      <p:ext uri="{BB962C8B-B14F-4D97-AF65-F5344CB8AC3E}">
        <p14:creationId xmlns:p14="http://schemas.microsoft.com/office/powerpoint/2010/main" val="23130152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6AAE8-BCDA-409A-BD9C-51477FB59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90" y="1956522"/>
            <a:ext cx="6358620" cy="3354912"/>
          </a:xfrm>
          <a:prstGeom prst="rect">
            <a:avLst/>
          </a:prstGeom>
        </p:spPr>
      </p:pic>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hlinkClick r:id="rId5"/>
              </a:rPr>
              <a:t>https://stackoverflow.com/help/privileges/vote-down</a:t>
            </a:r>
            <a:endParaRPr lang="fa-IR"/>
          </a:p>
          <a:p>
            <a:endParaRPr lang="en-US"/>
          </a:p>
        </p:txBody>
      </p:sp>
    </p:spTree>
    <p:extLst>
      <p:ext uri="{BB962C8B-B14F-4D97-AF65-F5344CB8AC3E}">
        <p14:creationId xmlns:p14="http://schemas.microsoft.com/office/powerpoint/2010/main" val="31184302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hlinkClick r:id="rId4"/>
              </a:rPr>
              <a:t>https://stackoverflow.com/help/privileges/vote-down</a:t>
            </a:r>
            <a:endParaRPr lang="fa-IR"/>
          </a:p>
          <a:p>
            <a:endParaRPr lang="en-US"/>
          </a:p>
        </p:txBody>
      </p:sp>
      <p:pic>
        <p:nvPicPr>
          <p:cNvPr id="4" name="Picture 3">
            <a:extLst>
              <a:ext uri="{FF2B5EF4-FFF2-40B4-BE49-F238E27FC236}">
                <a16:creationId xmlns:a16="http://schemas.microsoft.com/office/drawing/2014/main" id="{B963CD8F-AABA-410B-8CA8-06496F977F10}"/>
              </a:ext>
            </a:extLst>
          </p:cNvPr>
          <p:cNvPicPr>
            <a:picLocks noChangeAspect="1"/>
          </p:cNvPicPr>
          <p:nvPr/>
        </p:nvPicPr>
        <p:blipFill>
          <a:blip r:embed="rId5"/>
          <a:stretch>
            <a:fillRect/>
          </a:stretch>
        </p:blipFill>
        <p:spPr>
          <a:xfrm>
            <a:off x="969422" y="3248518"/>
            <a:ext cx="5692633" cy="22633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F6531E8-CF39-4CA6-B04F-A430D295B981}"/>
              </a:ext>
            </a:extLst>
          </p:cNvPr>
          <p:cNvPicPr>
            <a:picLocks noChangeAspect="1"/>
          </p:cNvPicPr>
          <p:nvPr/>
        </p:nvPicPr>
        <p:blipFill>
          <a:blip r:embed="rId6"/>
          <a:stretch>
            <a:fillRect/>
          </a:stretch>
        </p:blipFill>
        <p:spPr>
          <a:xfrm>
            <a:off x="7452290" y="3248518"/>
            <a:ext cx="3581710" cy="208806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8C809E4-C79A-4A12-878D-E565BF287A0F}"/>
              </a:ext>
            </a:extLst>
          </p:cNvPr>
          <p:cNvSpPr/>
          <p:nvPr/>
        </p:nvSpPr>
        <p:spPr>
          <a:xfrm>
            <a:off x="1554811" y="4576586"/>
            <a:ext cx="1729740" cy="6477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EF48C8-7B04-494C-86B7-501779EAD302}"/>
              </a:ext>
            </a:extLst>
          </p:cNvPr>
          <p:cNvSpPr/>
          <p:nvPr/>
        </p:nvSpPr>
        <p:spPr>
          <a:xfrm>
            <a:off x="1105231" y="4789946"/>
            <a:ext cx="320040"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03335D-66B1-42C8-BB06-9400D0E4F35D}"/>
              </a:ext>
            </a:extLst>
          </p:cNvPr>
          <p:cNvSpPr/>
          <p:nvPr/>
        </p:nvSpPr>
        <p:spPr>
          <a:xfrm>
            <a:off x="7582231" y="4386086"/>
            <a:ext cx="304800" cy="259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85524A-1B9E-4B83-B497-BA53E53C0401}"/>
              </a:ext>
            </a:extLst>
          </p:cNvPr>
          <p:cNvSpPr/>
          <p:nvPr/>
        </p:nvSpPr>
        <p:spPr>
          <a:xfrm>
            <a:off x="8013391" y="4325126"/>
            <a:ext cx="1344300" cy="320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202E83-E147-4C65-9642-507A937A3025}"/>
              </a:ext>
            </a:extLst>
          </p:cNvPr>
          <p:cNvSpPr txBox="1"/>
          <p:nvPr/>
        </p:nvSpPr>
        <p:spPr>
          <a:xfrm>
            <a:off x="594842" y="3232930"/>
            <a:ext cx="364202" cy="369332"/>
          </a:xfrm>
          <a:prstGeom prst="rect">
            <a:avLst/>
          </a:prstGeom>
          <a:solidFill>
            <a:srgbClr val="FFFF00"/>
          </a:solidFill>
        </p:spPr>
        <p:txBody>
          <a:bodyPr wrap="none" rtlCol="0">
            <a:spAutoFit/>
          </a:bodyPr>
          <a:lstStyle/>
          <a:p>
            <a:r>
              <a:rPr lang="en-US"/>
              <a:t>Q</a:t>
            </a:r>
          </a:p>
        </p:txBody>
      </p:sp>
      <p:sp>
        <p:nvSpPr>
          <p:cNvPr id="14" name="TextBox 13">
            <a:extLst>
              <a:ext uri="{FF2B5EF4-FFF2-40B4-BE49-F238E27FC236}">
                <a16:creationId xmlns:a16="http://schemas.microsoft.com/office/drawing/2014/main" id="{42991C65-61ED-4B23-8C3F-79EAE31927DF}"/>
              </a:ext>
            </a:extLst>
          </p:cNvPr>
          <p:cNvSpPr txBox="1"/>
          <p:nvPr/>
        </p:nvSpPr>
        <p:spPr>
          <a:xfrm>
            <a:off x="7113736" y="3244334"/>
            <a:ext cx="338554" cy="369332"/>
          </a:xfrm>
          <a:prstGeom prst="rect">
            <a:avLst/>
          </a:prstGeom>
          <a:solidFill>
            <a:srgbClr val="FFFF00"/>
          </a:solidFill>
        </p:spPr>
        <p:txBody>
          <a:bodyPr wrap="none" rtlCol="0">
            <a:spAutoFit/>
          </a:bodyPr>
          <a:lstStyle/>
          <a:p>
            <a:r>
              <a:rPr lang="en-US"/>
              <a:t>A</a:t>
            </a:r>
          </a:p>
        </p:txBody>
      </p:sp>
      <p:pic>
        <p:nvPicPr>
          <p:cNvPr id="15" name="Picture 14">
            <a:extLst>
              <a:ext uri="{FF2B5EF4-FFF2-40B4-BE49-F238E27FC236}">
                <a16:creationId xmlns:a16="http://schemas.microsoft.com/office/drawing/2014/main" id="{9302DCC7-214B-453F-B6EB-C64AFCFA863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Graphic 2" descr="Cursor with solid fill">
            <a:extLst>
              <a:ext uri="{FF2B5EF4-FFF2-40B4-BE49-F238E27FC236}">
                <a16:creationId xmlns:a16="http://schemas.microsoft.com/office/drawing/2014/main" id="{2ED3415E-4CE2-1F9C-348B-3482C03A88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0282" y="4792257"/>
            <a:ext cx="307485" cy="307485"/>
          </a:xfrm>
          <a:prstGeom prst="rect">
            <a:avLst/>
          </a:prstGeom>
        </p:spPr>
      </p:pic>
      <p:pic>
        <p:nvPicPr>
          <p:cNvPr id="6" name="Graphic 5" descr="Cursor with solid fill">
            <a:extLst>
              <a:ext uri="{FF2B5EF4-FFF2-40B4-BE49-F238E27FC236}">
                <a16:creationId xmlns:a16="http://schemas.microsoft.com/office/drawing/2014/main" id="{3A65743D-8368-C536-4EBF-588BF3F272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96520" y="4433199"/>
            <a:ext cx="307485" cy="307485"/>
          </a:xfrm>
          <a:prstGeom prst="rect">
            <a:avLst/>
          </a:prstGeom>
        </p:spPr>
      </p:pic>
    </p:spTree>
    <p:extLst>
      <p:ext uri="{BB962C8B-B14F-4D97-AF65-F5344CB8AC3E}">
        <p14:creationId xmlns:p14="http://schemas.microsoft.com/office/powerpoint/2010/main" val="349995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D2F51459-150F-4C4B-A260-56E475E52297}"/>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1BB61C13-A9EF-41A4-A0C0-A4C74538C1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4412" y="1783407"/>
            <a:ext cx="2863176" cy="4407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3144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665625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dirty="0">
                <a:solidFill>
                  <a:srgbClr val="232629"/>
                </a:solidFill>
                <a:effectLst/>
                <a:latin typeface="-apple-system"/>
              </a:rPr>
              <a:t>When should I vote down?</a:t>
            </a:r>
            <a:endParaRPr lang="fa-IR" b="0" i="0" dirty="0">
              <a:solidFill>
                <a:srgbClr val="232629"/>
              </a:solidFill>
              <a:effectLst/>
              <a:latin typeface="-apple-system"/>
            </a:endParaRPr>
          </a:p>
          <a:p>
            <a:pPr lvl="1" fontAlgn="base"/>
            <a:r>
              <a:rPr lang="en-US" b="0" i="0" dirty="0">
                <a:solidFill>
                  <a:srgbClr val="232629"/>
                </a:solidFill>
                <a:effectLst/>
                <a:latin typeface="-apple-system"/>
              </a:rPr>
              <a:t>Downvote Questions</a:t>
            </a:r>
            <a:endParaRPr lang="fa-IR" b="0" i="0" dirty="0">
              <a:solidFill>
                <a:srgbClr val="232629"/>
              </a:solidFill>
              <a:effectLst/>
              <a:latin typeface="-apple-system"/>
            </a:endParaRPr>
          </a:p>
          <a:p>
            <a:pPr marL="1143000" indent="-228600" algn="l" rtl="0" fontAlgn="base" latinLnBrk="0">
              <a:spcBef>
                <a:spcPts val="500"/>
              </a:spcBef>
              <a:spcAft>
                <a:spcPts val="0"/>
              </a:spcAft>
            </a:pPr>
            <a:r>
              <a:rPr lang="en-US" sz="1800" b="0" i="0" dirty="0">
                <a:solidFill>
                  <a:srgbClr val="232629"/>
                </a:solidFill>
                <a:effectLst/>
                <a:latin typeface="-apple-system"/>
              </a:rPr>
              <a:t>Not enough research effort.</a:t>
            </a:r>
            <a:endParaRPr lang="en-US" b="0" i="0" dirty="0">
              <a:solidFill>
                <a:srgbClr val="000000"/>
              </a:solidFill>
              <a:effectLst/>
              <a:latin typeface="-apple-system"/>
            </a:endParaRPr>
          </a:p>
          <a:p>
            <a:pPr marL="1143000" indent="-228600" algn="l" rtl="0" fontAlgn="base" latinLnBrk="0">
              <a:spcBef>
                <a:spcPts val="500"/>
              </a:spcBef>
              <a:spcAft>
                <a:spcPts val="0"/>
              </a:spcAft>
            </a:pPr>
            <a:r>
              <a:rPr lang="en-US" sz="1800" b="0" i="0" dirty="0">
                <a:solidFill>
                  <a:srgbClr val="232629"/>
                </a:solidFill>
                <a:effectLst/>
                <a:latin typeface="-apple-system"/>
              </a:rPr>
              <a:t>The post didn’t meet the Guidelines</a:t>
            </a:r>
            <a:endParaRPr lang="en-US" b="0" i="0" dirty="0">
              <a:solidFill>
                <a:srgbClr val="000000"/>
              </a:solidFill>
              <a:effectLst/>
              <a:latin typeface="-apple-system"/>
            </a:endParaRPr>
          </a:p>
          <a:p>
            <a:pPr marL="914400" indent="0" algn="l" rtl="0" fontAlgn="base" latinLnBrk="0">
              <a:spcBef>
                <a:spcPts val="500"/>
              </a:spcBef>
              <a:spcAft>
                <a:spcPts val="0"/>
              </a:spcAft>
              <a:buNone/>
            </a:pPr>
            <a:r>
              <a:rPr lang="en-US" sz="1800" b="0" i="0" dirty="0">
                <a:solidFill>
                  <a:srgbClr val="232629"/>
                </a:solidFill>
                <a:effectLst/>
                <a:latin typeface="-apple-system"/>
              </a:rPr>
              <a:t>     ( on-topic questions, or good answers )</a:t>
            </a:r>
            <a:endParaRPr lang="en-US" b="0" i="0" dirty="0">
              <a:solidFill>
                <a:srgbClr val="000000"/>
              </a:solidFill>
              <a:effectLst/>
              <a:latin typeface="-apple-system"/>
            </a:endParaRPr>
          </a:p>
          <a:p>
            <a:pPr lvl="2" fontAlgn="base"/>
            <a:endParaRPr lang="en-US" b="0" i="0" dirty="0">
              <a:solidFill>
                <a:srgbClr val="232629"/>
              </a:solidFill>
              <a:effectLst/>
              <a:latin typeface="-apple-system"/>
            </a:endParaRPr>
          </a:p>
          <a:p>
            <a:pPr lvl="1" fontAlgn="base"/>
            <a:endParaRPr lang="en-US" b="0" i="0" dirty="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47E766D4-F5DC-4334-B1F8-AC5B2C328922}"/>
              </a:ext>
            </a:extLst>
          </p:cNvPr>
          <p:cNvPicPr>
            <a:picLocks noChangeAspect="1"/>
          </p:cNvPicPr>
          <p:nvPr/>
        </p:nvPicPr>
        <p:blipFill>
          <a:blip r:embed="rId7"/>
          <a:stretch>
            <a:fillRect/>
          </a:stretch>
        </p:blipFill>
        <p:spPr>
          <a:xfrm>
            <a:off x="6999890" y="1424037"/>
            <a:ext cx="4596579" cy="441048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8ECD3BE6-1932-462E-A236-F75FD428B96D}"/>
              </a:ext>
            </a:extLst>
          </p:cNvPr>
          <p:cNvSpPr/>
          <p:nvPr/>
        </p:nvSpPr>
        <p:spPr>
          <a:xfrm>
            <a:off x="8308427" y="2144110"/>
            <a:ext cx="614856" cy="22058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0459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The post didn’t meet the Guidelines</a:t>
            </a:r>
            <a:endParaRPr lang="en-US" sz="1800" b="0" i="0">
              <a:solidFill>
                <a:srgbClr val="000000"/>
              </a:solidFill>
              <a:effectLst/>
              <a:latin typeface="-apple-system"/>
            </a:endParaRPr>
          </a:p>
          <a:p>
            <a:pPr marL="914400" indent="0" algn="l" rtl="0" fontAlgn="base" latinLnBrk="0">
              <a:spcBef>
                <a:spcPts val="500"/>
              </a:spcBef>
              <a:spcAft>
                <a:spcPts val="0"/>
              </a:spcAft>
              <a:buNone/>
            </a:pPr>
            <a:r>
              <a:rPr lang="en-US" sz="1800" b="0" i="0">
                <a:solidFill>
                  <a:srgbClr val="232629"/>
                </a:solidFill>
                <a:effectLst/>
                <a:latin typeface="-apple-system"/>
              </a:rPr>
              <a:t>     ( on-topic questions, or good answers )</a:t>
            </a:r>
            <a:endParaRPr lang="en-US" sz="1800"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000000"/>
                </a:solidFill>
                <a:effectLst/>
                <a:latin typeface="-apple-system"/>
              </a:rPr>
              <a:t>If you d</a:t>
            </a:r>
            <a:r>
              <a:rPr lang="en-US" sz="1800" b="0" i="0">
                <a:solidFill>
                  <a:srgbClr val="232629"/>
                </a:solidFill>
                <a:effectLst/>
                <a:latin typeface="-apple-system"/>
              </a:rPr>
              <a:t>isagree with </a:t>
            </a:r>
          </a:p>
          <a:p>
            <a:pPr marL="1600200" lvl="1" fontAlgn="base"/>
            <a:r>
              <a:rPr lang="en-US" sz="1800" b="0" i="0">
                <a:solidFill>
                  <a:srgbClr val="232629"/>
                </a:solidFill>
                <a:effectLst/>
                <a:latin typeface="-apple-system"/>
              </a:rPr>
              <a:t>factual statements in the post.</a:t>
            </a:r>
            <a:endParaRPr lang="en-US" sz="3600">
              <a:solidFill>
                <a:srgbClr val="000000"/>
              </a:solidFill>
              <a:latin typeface="-apple-system"/>
            </a:endParaRPr>
          </a:p>
          <a:p>
            <a:pPr marL="1600200" lvl="1" fontAlgn="base"/>
            <a:r>
              <a:rPr lang="en-US" sz="1800" b="0" i="0">
                <a:solidFill>
                  <a:srgbClr val="232629"/>
                </a:solidFill>
                <a:effectLst/>
                <a:latin typeface="-apple-system"/>
              </a:rPr>
              <a:t>opinions stated in the post.</a:t>
            </a:r>
            <a:endParaRPr lang="en-US" sz="2800">
              <a:solidFill>
                <a:srgbClr val="000000"/>
              </a:solidFill>
              <a:latin typeface="-apple-system"/>
            </a:endParaRPr>
          </a:p>
          <a:p>
            <a:pPr marL="1600200" lvl="1" fontAlgn="base"/>
            <a:r>
              <a:rPr lang="en-US" sz="1800" b="0">
                <a:solidFill>
                  <a:srgbClr val="232629"/>
                </a:solidFill>
                <a:effectLst/>
                <a:latin typeface="-apple-system"/>
              </a:rPr>
              <a:t>how they presented the post</a:t>
            </a:r>
            <a:endParaRPr lang="en-US" b="0">
              <a:solidFill>
                <a:srgbClr val="000000"/>
              </a:solidFill>
              <a:effectLst/>
              <a:latin typeface="-apple-system"/>
            </a:endParaRPr>
          </a:p>
          <a:p>
            <a:pPr marL="914400" indent="0" algn="l" rtl="0" fontAlgn="base" latinLnBrk="0">
              <a:spcBef>
                <a:spcPts val="500"/>
              </a:spcBef>
              <a:spcAft>
                <a:spcPts val="0"/>
              </a:spcAft>
              <a:buNone/>
            </a:pPr>
            <a:r>
              <a:rPr lang="en-US" sz="1800">
                <a:solidFill>
                  <a:srgbClr val="232629"/>
                </a:solidFill>
                <a:latin typeface="-apple-system"/>
              </a:rPr>
              <a:t>             </a:t>
            </a:r>
            <a:r>
              <a:rPr lang="en-US" sz="1800" b="0" i="0">
                <a:solidFill>
                  <a:srgbClr val="232629"/>
                </a:solidFill>
                <a:effectLst/>
                <a:latin typeface="-apple-system"/>
              </a:rPr>
              <a:t>(i.e. the tone or format of the post)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1851261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The post didn’t meet the Guidelines</a:t>
            </a:r>
            <a:endParaRPr lang="en-US" sz="1800" b="0" i="0">
              <a:solidFill>
                <a:srgbClr val="000000"/>
              </a:solidFill>
              <a:effectLst/>
              <a:latin typeface="-apple-system"/>
            </a:endParaRPr>
          </a:p>
          <a:p>
            <a:pPr marL="914400" indent="0" algn="l" rtl="0" fontAlgn="base" latinLnBrk="0">
              <a:spcBef>
                <a:spcPts val="500"/>
              </a:spcBef>
              <a:spcAft>
                <a:spcPts val="0"/>
              </a:spcAft>
              <a:buNone/>
            </a:pPr>
            <a:r>
              <a:rPr lang="en-US" sz="1800" b="0" i="0">
                <a:solidFill>
                  <a:srgbClr val="232629"/>
                </a:solidFill>
                <a:effectLst/>
                <a:latin typeface="-apple-system"/>
              </a:rPr>
              <a:t>     ( on-topic questions, or good answers )</a:t>
            </a:r>
            <a:endParaRPr lang="en-US" sz="1800"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000000"/>
                </a:solidFill>
                <a:effectLst/>
                <a:latin typeface="-apple-system"/>
              </a:rPr>
              <a:t>If you d</a:t>
            </a:r>
            <a:r>
              <a:rPr lang="en-US" sz="1800" b="0" i="0">
                <a:solidFill>
                  <a:srgbClr val="232629"/>
                </a:solidFill>
                <a:effectLst/>
                <a:latin typeface="-apple-system"/>
              </a:rPr>
              <a:t>isagree with </a:t>
            </a:r>
          </a:p>
          <a:p>
            <a:pPr marL="1600200" lvl="1" fontAlgn="base"/>
            <a:r>
              <a:rPr lang="en-US" sz="1800" b="0" i="0">
                <a:solidFill>
                  <a:srgbClr val="232629"/>
                </a:solidFill>
                <a:effectLst/>
                <a:latin typeface="-apple-system"/>
              </a:rPr>
              <a:t>factual statements in the post.</a:t>
            </a:r>
            <a:endParaRPr lang="en-US" sz="3600">
              <a:solidFill>
                <a:srgbClr val="000000"/>
              </a:solidFill>
              <a:latin typeface="-apple-system"/>
            </a:endParaRPr>
          </a:p>
          <a:p>
            <a:pPr marL="1600200" lvl="1" fontAlgn="base"/>
            <a:r>
              <a:rPr lang="en-US" sz="1800" b="0" i="0">
                <a:solidFill>
                  <a:srgbClr val="232629"/>
                </a:solidFill>
                <a:effectLst/>
                <a:latin typeface="-apple-system"/>
              </a:rPr>
              <a:t>opinions stated in the post.</a:t>
            </a:r>
            <a:endParaRPr lang="en-US" sz="2800">
              <a:solidFill>
                <a:srgbClr val="000000"/>
              </a:solidFill>
              <a:latin typeface="-apple-system"/>
            </a:endParaRPr>
          </a:p>
          <a:p>
            <a:pPr marL="1600200" lvl="1" fontAlgn="base"/>
            <a:r>
              <a:rPr lang="en-US" sz="1800" b="0">
                <a:solidFill>
                  <a:srgbClr val="232629"/>
                </a:solidFill>
                <a:effectLst/>
                <a:latin typeface="-apple-system"/>
              </a:rPr>
              <a:t>how they presented the post</a:t>
            </a:r>
            <a:endParaRPr lang="en-US" b="0">
              <a:solidFill>
                <a:srgbClr val="000000"/>
              </a:solidFill>
              <a:effectLst/>
              <a:latin typeface="-apple-system"/>
            </a:endParaRPr>
          </a:p>
          <a:p>
            <a:pPr marL="914400" indent="0" algn="l" rtl="0" fontAlgn="base" latinLnBrk="0">
              <a:spcBef>
                <a:spcPts val="500"/>
              </a:spcBef>
              <a:spcAft>
                <a:spcPts val="0"/>
              </a:spcAft>
              <a:buNone/>
            </a:pPr>
            <a:r>
              <a:rPr lang="en-US" sz="1800">
                <a:solidFill>
                  <a:srgbClr val="232629"/>
                </a:solidFill>
                <a:latin typeface="-apple-system"/>
              </a:rPr>
              <a:t>             </a:t>
            </a:r>
            <a:r>
              <a:rPr lang="en-US" sz="1800" b="0" i="0">
                <a:solidFill>
                  <a:srgbClr val="232629"/>
                </a:solidFill>
                <a:effectLst/>
                <a:latin typeface="-apple-system"/>
              </a:rPr>
              <a:t>(i.e. the tone or format of the post)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2417C4D1-6238-47A8-8121-BAE7C4F1A573}"/>
              </a:ext>
            </a:extLst>
          </p:cNvPr>
          <p:cNvPicPr>
            <a:picLocks noChangeAspect="1"/>
          </p:cNvPicPr>
          <p:nvPr/>
        </p:nvPicPr>
        <p:blipFill>
          <a:blip r:embed="rId4"/>
          <a:stretch>
            <a:fillRect/>
          </a:stretch>
        </p:blipFill>
        <p:spPr>
          <a:xfrm>
            <a:off x="6794077" y="1412940"/>
            <a:ext cx="4752803" cy="482774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5"/>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pic>
        <p:nvPicPr>
          <p:cNvPr id="11" name="Picture 10">
            <a:extLst>
              <a:ext uri="{FF2B5EF4-FFF2-40B4-BE49-F238E27FC236}">
                <a16:creationId xmlns:a16="http://schemas.microsoft.com/office/drawing/2014/main" id="{A092696C-DA31-4638-9A74-32392C2F80C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7C20EC86-4839-4895-87AC-5273C1314628}"/>
              </a:ext>
            </a:extLst>
          </p:cNvPr>
          <p:cNvSpPr/>
          <p:nvPr/>
        </p:nvSpPr>
        <p:spPr>
          <a:xfrm>
            <a:off x="7460456" y="5974105"/>
            <a:ext cx="533400" cy="1980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4F9CCCAC-0AA1-4C99-89D6-4876D442500D}"/>
              </a:ext>
            </a:extLst>
          </p:cNvPr>
          <p:cNvSpPr/>
          <p:nvPr/>
        </p:nvSpPr>
        <p:spPr>
          <a:xfrm>
            <a:off x="8296275" y="2152650"/>
            <a:ext cx="742950" cy="1905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Rectangle 3">
            <a:extLst>
              <a:ext uri="{FF2B5EF4-FFF2-40B4-BE49-F238E27FC236}">
                <a16:creationId xmlns:a16="http://schemas.microsoft.com/office/drawing/2014/main" id="{ACC45236-FBB3-452F-9FA5-4CE07B2BB6B5}"/>
              </a:ext>
            </a:extLst>
          </p:cNvPr>
          <p:cNvSpPr/>
          <p:nvPr/>
        </p:nvSpPr>
        <p:spPr>
          <a:xfrm>
            <a:off x="6877050" y="2257425"/>
            <a:ext cx="266700" cy="2571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6732086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D2221BBA-47C3-44FE-9D55-62EF6BF991B8}"/>
              </a:ext>
            </a:extLst>
          </p:cNvPr>
          <p:cNvSpPr txBox="1"/>
          <p:nvPr/>
        </p:nvSpPr>
        <p:spPr>
          <a:xfrm>
            <a:off x="590164" y="2120539"/>
            <a:ext cx="340158" cy="369332"/>
          </a:xfrm>
          <a:prstGeom prst="rect">
            <a:avLst/>
          </a:prstGeom>
          <a:solidFill>
            <a:srgbClr val="FFFF00"/>
          </a:solidFill>
          <a:ln>
            <a:noFill/>
          </a:ln>
        </p:spPr>
        <p:txBody>
          <a:bodyPr wrap="none" rtlCol="0">
            <a:spAutoFit/>
          </a:bodyPr>
          <a:lstStyle/>
          <a:p>
            <a:r>
              <a:rPr lang="en-US">
                <a:latin typeface="-apple-system"/>
              </a:rPr>
              <a:t>Q</a:t>
            </a:r>
          </a:p>
        </p:txBody>
      </p:sp>
      <p:sp>
        <p:nvSpPr>
          <p:cNvPr id="12" name="TextBox 11">
            <a:extLst>
              <a:ext uri="{FF2B5EF4-FFF2-40B4-BE49-F238E27FC236}">
                <a16:creationId xmlns:a16="http://schemas.microsoft.com/office/drawing/2014/main" id="{1AEF7988-1EB6-45E2-A948-9AE015DE2AB5}"/>
              </a:ext>
            </a:extLst>
          </p:cNvPr>
          <p:cNvSpPr txBox="1"/>
          <p:nvPr/>
        </p:nvSpPr>
        <p:spPr>
          <a:xfrm>
            <a:off x="6038981" y="2076436"/>
            <a:ext cx="317716" cy="369332"/>
          </a:xfrm>
          <a:prstGeom prst="rect">
            <a:avLst/>
          </a:prstGeom>
          <a:solidFill>
            <a:srgbClr val="FF0000"/>
          </a:solidFill>
          <a:ln>
            <a:noFill/>
          </a:ln>
        </p:spPr>
        <p:txBody>
          <a:bodyPr wrap="none" rtlCol="0">
            <a:spAutoFit/>
          </a:bodyPr>
          <a:lstStyle/>
          <a:p>
            <a:r>
              <a:rPr lang="en-US">
                <a:latin typeface="-apple-system"/>
              </a:rPr>
              <a:t>A</a:t>
            </a:r>
          </a:p>
        </p:txBody>
      </p:sp>
      <p:pic>
        <p:nvPicPr>
          <p:cNvPr id="10" name="Picture 9">
            <a:extLst>
              <a:ext uri="{FF2B5EF4-FFF2-40B4-BE49-F238E27FC236}">
                <a16:creationId xmlns:a16="http://schemas.microsoft.com/office/drawing/2014/main" id="{E5C073B6-BDF1-45FC-882E-C2D2E7A640CB}"/>
              </a:ext>
            </a:extLst>
          </p:cNvPr>
          <p:cNvPicPr>
            <a:picLocks noChangeAspect="1"/>
          </p:cNvPicPr>
          <p:nvPr/>
        </p:nvPicPr>
        <p:blipFill>
          <a:blip r:embed="rId4"/>
          <a:stretch>
            <a:fillRect/>
          </a:stretch>
        </p:blipFill>
        <p:spPr>
          <a:xfrm>
            <a:off x="590164" y="2445768"/>
            <a:ext cx="5067405" cy="202206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ACAF8-4BCA-4795-A328-E92B4A9B9FB4}"/>
              </a:ext>
            </a:extLst>
          </p:cNvPr>
          <p:cNvPicPr>
            <a:picLocks noChangeAspect="1"/>
          </p:cNvPicPr>
          <p:nvPr/>
        </p:nvPicPr>
        <p:blipFill>
          <a:blip r:embed="rId5"/>
          <a:stretch>
            <a:fillRect/>
          </a:stretch>
        </p:blipFill>
        <p:spPr>
          <a:xfrm>
            <a:off x="6038981" y="2445768"/>
            <a:ext cx="5176335" cy="282804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E91D4757-CBC5-4059-BB96-96F8E1D2C62D}"/>
              </a:ext>
            </a:extLst>
          </p:cNvPr>
          <p:cNvSpPr txBox="1"/>
          <p:nvPr/>
        </p:nvSpPr>
        <p:spPr>
          <a:xfrm>
            <a:off x="210840" y="6195628"/>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pic>
        <p:nvPicPr>
          <p:cNvPr id="11" name="Picture 10">
            <a:extLst>
              <a:ext uri="{FF2B5EF4-FFF2-40B4-BE49-F238E27FC236}">
                <a16:creationId xmlns:a16="http://schemas.microsoft.com/office/drawing/2014/main" id="{FDF56BAA-C5D1-4131-807F-2627FC9DC93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452493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pic>
        <p:nvPicPr>
          <p:cNvPr id="4" name="Picture 3">
            <a:extLst>
              <a:ext uri="{FF2B5EF4-FFF2-40B4-BE49-F238E27FC236}">
                <a16:creationId xmlns:a16="http://schemas.microsoft.com/office/drawing/2014/main" id="{7136C047-65E6-49BC-BA8F-15A4D479C30B}"/>
              </a:ext>
            </a:extLst>
          </p:cNvPr>
          <p:cNvPicPr>
            <a:picLocks noChangeAspect="1"/>
          </p:cNvPicPr>
          <p:nvPr/>
        </p:nvPicPr>
        <p:blipFill>
          <a:blip r:embed="rId5"/>
          <a:stretch>
            <a:fillRect/>
          </a:stretch>
        </p:blipFill>
        <p:spPr>
          <a:xfrm>
            <a:off x="7353309" y="2489871"/>
            <a:ext cx="3680691" cy="306372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4FB84C7-CA67-42BA-A2A5-9F66680A6426}"/>
              </a:ext>
            </a:extLst>
          </p:cNvPr>
          <p:cNvPicPr>
            <a:picLocks noChangeAspect="1"/>
          </p:cNvPicPr>
          <p:nvPr/>
        </p:nvPicPr>
        <p:blipFill>
          <a:blip r:embed="rId6"/>
          <a:stretch>
            <a:fillRect/>
          </a:stretch>
        </p:blipFill>
        <p:spPr>
          <a:xfrm>
            <a:off x="590164" y="2489871"/>
            <a:ext cx="5624047" cy="315495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2221BBA-47C3-44FE-9D55-62EF6BF991B8}"/>
              </a:ext>
            </a:extLst>
          </p:cNvPr>
          <p:cNvSpPr txBox="1"/>
          <p:nvPr/>
        </p:nvSpPr>
        <p:spPr>
          <a:xfrm>
            <a:off x="590164" y="2120539"/>
            <a:ext cx="340158" cy="369332"/>
          </a:xfrm>
          <a:prstGeom prst="rect">
            <a:avLst/>
          </a:prstGeom>
          <a:solidFill>
            <a:srgbClr val="FFFF00"/>
          </a:solidFill>
          <a:ln>
            <a:noFill/>
          </a:ln>
        </p:spPr>
        <p:txBody>
          <a:bodyPr wrap="none" rtlCol="0">
            <a:spAutoFit/>
          </a:bodyPr>
          <a:lstStyle/>
          <a:p>
            <a:r>
              <a:rPr lang="en-US">
                <a:latin typeface="-apple-system"/>
              </a:rPr>
              <a:t>Q</a:t>
            </a:r>
          </a:p>
        </p:txBody>
      </p:sp>
      <p:sp>
        <p:nvSpPr>
          <p:cNvPr id="12" name="TextBox 11">
            <a:extLst>
              <a:ext uri="{FF2B5EF4-FFF2-40B4-BE49-F238E27FC236}">
                <a16:creationId xmlns:a16="http://schemas.microsoft.com/office/drawing/2014/main" id="{1AEF7988-1EB6-45E2-A948-9AE015DE2AB5}"/>
              </a:ext>
            </a:extLst>
          </p:cNvPr>
          <p:cNvSpPr txBox="1"/>
          <p:nvPr/>
        </p:nvSpPr>
        <p:spPr>
          <a:xfrm>
            <a:off x="7353309" y="2120539"/>
            <a:ext cx="317716" cy="369332"/>
          </a:xfrm>
          <a:prstGeom prst="rect">
            <a:avLst/>
          </a:prstGeom>
          <a:solidFill>
            <a:srgbClr val="FF0000"/>
          </a:solidFill>
          <a:ln>
            <a:noFill/>
          </a:ln>
        </p:spPr>
        <p:txBody>
          <a:bodyPr wrap="none" rtlCol="0">
            <a:spAutoFit/>
          </a:bodyPr>
          <a:lstStyle/>
          <a:p>
            <a:r>
              <a:rPr lang="en-US">
                <a:latin typeface="-apple-system"/>
              </a:rPr>
              <a:t>A</a:t>
            </a:r>
          </a:p>
        </p:txBody>
      </p:sp>
      <p:pic>
        <p:nvPicPr>
          <p:cNvPr id="10" name="Picture 9">
            <a:extLst>
              <a:ext uri="{FF2B5EF4-FFF2-40B4-BE49-F238E27FC236}">
                <a16:creationId xmlns:a16="http://schemas.microsoft.com/office/drawing/2014/main" id="{9F0265C9-6C85-4AFA-9EF0-B1C7680CD55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21137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6690" y="1956024"/>
            <a:ext cx="6358620" cy="3354912"/>
          </a:xfrm>
          <a:prstGeom prst="rect">
            <a:avLst/>
          </a:prstGeom>
        </p:spPr>
      </p:pic>
    </p:spTree>
    <p:extLst>
      <p:ext uri="{BB962C8B-B14F-4D97-AF65-F5344CB8AC3E}">
        <p14:creationId xmlns:p14="http://schemas.microsoft.com/office/powerpoint/2010/main" val="41744444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972169"/>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6722594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extLst>
              <p:ext uri="{D42A27DB-BD31-4B8C-83A1-F6EECF244321}">
                <p14:modId xmlns:p14="http://schemas.microsoft.com/office/powerpoint/2010/main" val="690447199"/>
              </p:ext>
            </p:extLst>
          </p:nvPr>
        </p:nvGraphicFramePr>
        <p:xfrm>
          <a:off x="1058234" y="2878778"/>
          <a:ext cx="6206149" cy="1408478"/>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32800328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000000"/>
                </a:solidFill>
                <a:latin typeface="Calibri Light"/>
              </a:rPr>
              <a:t>Dealing with down/close votes?</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dirty="0">
                <a:latin typeface="-apple-system"/>
                <a:hlinkClick r:id="rId4"/>
              </a:rPr>
              <a:t>https://stackoverflow.com/help/privileges/vote-down</a:t>
            </a:r>
            <a:endParaRPr lang="fa-IR" dirty="0">
              <a:latin typeface="-apple-system"/>
            </a:endParaRPr>
          </a:p>
          <a:p>
            <a:endParaRPr lang="en-US" dirty="0">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1874951"/>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r h="466473">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 question</a:t>
                      </a:r>
                    </a:p>
                  </a:txBody>
                  <a:tcPr marL="68580" marR="68580" marT="0" marB="0" anchor="ctr"/>
                </a:tc>
                <a:tc>
                  <a:txBody>
                    <a:bodyPr/>
                    <a:lstStyle/>
                    <a:p>
                      <a:pPr marL="0" marR="0" indent="0" algn="ctr" rtl="0">
                        <a:lnSpc>
                          <a:spcPct val="107000"/>
                        </a:lnSpc>
                        <a:spcBef>
                          <a:spcPts val="800"/>
                        </a:spcBef>
                        <a:spcAft>
                          <a:spcPts val="0"/>
                        </a:spcAft>
                      </a:pPr>
                      <a:r>
                        <a:rPr lang="en-US" sz="2800" b="1">
                          <a:effectLst/>
                          <a:latin typeface="-apple-system"/>
                        </a:rPr>
                        <a:t>0</a:t>
                      </a:r>
                      <a:endParaRPr lang="en-US" sz="2800" b="1">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nchor="ctr"/>
                </a:tc>
                <a:extLst>
                  <a:ext uri="{0D108BD9-81ED-4DB2-BD59-A6C34878D82A}">
                    <a16:rowId xmlns:a16="http://schemas.microsoft.com/office/drawing/2014/main" val="2085518401"/>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1044335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4" name="Picture 3">
            <a:extLst>
              <a:ext uri="{FF2B5EF4-FFF2-40B4-BE49-F238E27FC236}">
                <a16:creationId xmlns:a16="http://schemas.microsoft.com/office/drawing/2014/main" id="{191281FB-01AD-4A44-A046-840A8D4CF605}"/>
              </a:ext>
            </a:extLst>
          </p:cNvPr>
          <p:cNvPicPr>
            <a:picLocks noChangeAspect="1"/>
          </p:cNvPicPr>
          <p:nvPr/>
        </p:nvPicPr>
        <p:blipFill>
          <a:blip r:embed="rId4"/>
          <a:stretch>
            <a:fillRect/>
          </a:stretch>
        </p:blipFill>
        <p:spPr>
          <a:xfrm>
            <a:off x="3376204" y="2385828"/>
            <a:ext cx="5439591" cy="3626394"/>
          </a:xfrm>
          <a:prstGeom prst="rect">
            <a:avLst/>
          </a:prstGeom>
          <a:ln>
            <a:noFill/>
          </a:ln>
          <a:effectLst>
            <a:softEdge rad="112500"/>
          </a:effectLst>
        </p:spPr>
      </p:pic>
      <p:pic>
        <p:nvPicPr>
          <p:cNvPr id="6" name="Picture 5">
            <a:extLst>
              <a:ext uri="{FF2B5EF4-FFF2-40B4-BE49-F238E27FC236}">
                <a16:creationId xmlns:a16="http://schemas.microsoft.com/office/drawing/2014/main" id="{CED5B468-8BAA-423A-B955-03B8BC77E63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353555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2"/>
          <p:cNvSpPr>
            <a:spLocks noGrp="1"/>
          </p:cNvSpPr>
          <p:nvPr>
            <p:ph/>
          </p:nvPr>
        </p:nvSpPr>
        <p:spPr>
          <a:xfrm>
            <a:off x="532407" y="125352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Kill Q&amp;A</a:t>
            </a:r>
            <a:endParaRPr lang="en-US" i="0">
              <a:solidFill>
                <a:srgbClr val="232629"/>
              </a:solidFill>
              <a:effectLst/>
              <a:latin typeface="-apple-system"/>
            </a:endParaRPr>
          </a:p>
        </p:txBody>
      </p:sp>
      <p:pic>
        <p:nvPicPr>
          <p:cNvPr id="13" name="Picture 12">
            <a:extLst>
              <a:ext uri="{FF2B5EF4-FFF2-40B4-BE49-F238E27FC236}">
                <a16:creationId xmlns:a16="http://schemas.microsoft.com/office/drawing/2014/main" id="{F6DCEBBB-A555-4179-AB91-7B3EF69DD5C0}"/>
              </a:ext>
            </a:extLst>
          </p:cNvPr>
          <p:cNvPicPr>
            <a:picLocks noChangeAspect="1"/>
          </p:cNvPicPr>
          <p:nvPr/>
        </p:nvPicPr>
        <p:blipFill>
          <a:blip r:embed="rId3">
            <a:alphaModFix/>
          </a:blip>
          <a:stretch>
            <a:fillRect/>
          </a:stretch>
        </p:blipFill>
        <p:spPr>
          <a:xfrm>
            <a:off x="4016040" y="1294506"/>
            <a:ext cx="3793634" cy="2276180"/>
          </a:xfrm>
          <a:prstGeom prst="rect">
            <a:avLst/>
          </a:prstGeom>
          <a:ln>
            <a:noFill/>
          </a:ln>
          <a:effectLst>
            <a:softEdge rad="112500"/>
          </a:effectLst>
        </p:spPr>
      </p:pic>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7A956475-3061-453D-AD3C-5155BCFDCDF5}"/>
              </a:ext>
            </a:extLst>
          </p:cNvPr>
          <p:cNvSpPr txBox="1"/>
          <p:nvPr/>
        </p:nvSpPr>
        <p:spPr>
          <a:xfrm>
            <a:off x="210839" y="6054583"/>
            <a:ext cx="9424479" cy="615553"/>
          </a:xfrm>
          <a:prstGeom prst="rect">
            <a:avLst/>
          </a:prstGeom>
          <a:noFill/>
        </p:spPr>
        <p:txBody>
          <a:bodyPr wrap="square">
            <a:spAutoFit/>
          </a:bodyPr>
          <a:lstStyle/>
          <a:p>
            <a:r>
              <a:rPr lang="en-US" sz="1600">
                <a:latin typeface="-apple-system"/>
                <a:hlinkClick r:id="rId5"/>
              </a:rPr>
              <a:t>https://blog.stackoverflow.com/2011/06/optimizing-for-pearls-not-sand/</a:t>
            </a:r>
            <a:endParaRPr lang="fa-IR" sz="1600">
              <a:latin typeface="-apple-system"/>
            </a:endParaRPr>
          </a:p>
          <a:p>
            <a:endParaRPr lang="en-US">
              <a:latin typeface="-apple-system"/>
            </a:endParaRPr>
          </a:p>
        </p:txBody>
      </p:sp>
      <p:pic>
        <p:nvPicPr>
          <p:cNvPr id="6" name="Picture 5">
            <a:extLst>
              <a:ext uri="{FF2B5EF4-FFF2-40B4-BE49-F238E27FC236}">
                <a16:creationId xmlns:a16="http://schemas.microsoft.com/office/drawing/2014/main" id="{8C0B3C27-0F17-444B-AFB9-B88F454D8337}"/>
              </a:ext>
            </a:extLst>
          </p:cNvPr>
          <p:cNvPicPr>
            <a:picLocks noChangeAspect="1"/>
          </p:cNvPicPr>
          <p:nvPr/>
        </p:nvPicPr>
        <p:blipFill>
          <a:blip r:embed="rId6"/>
          <a:stretch>
            <a:fillRect/>
          </a:stretch>
        </p:blipFill>
        <p:spPr>
          <a:xfrm>
            <a:off x="2266122" y="3819549"/>
            <a:ext cx="7663809" cy="2175206"/>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A8FF3405-BAE6-450E-8417-46250766F024}"/>
              </a:ext>
            </a:extLst>
          </p:cNvPr>
          <p:cNvCxnSpPr>
            <a:cxnSpLocks/>
            <a:stCxn id="13" idx="2"/>
          </p:cNvCxnSpPr>
          <p:nvPr/>
        </p:nvCxnSpPr>
        <p:spPr>
          <a:xfrm>
            <a:off x="5912857" y="3570686"/>
            <a:ext cx="0" cy="25808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139D9F-3095-4ACF-B21F-CF8E136DA9B2}"/>
              </a:ext>
            </a:extLst>
          </p:cNvPr>
          <p:cNvSpPr txBox="1"/>
          <p:nvPr/>
        </p:nvSpPr>
        <p:spPr>
          <a:xfrm>
            <a:off x="210839" y="6331582"/>
            <a:ext cx="14678758" cy="307777"/>
          </a:xfrm>
          <a:prstGeom prst="rect">
            <a:avLst/>
          </a:prstGeom>
          <a:noFill/>
        </p:spPr>
        <p:txBody>
          <a:bodyPr wrap="square">
            <a:spAutoFit/>
          </a:bodyPr>
          <a:lstStyle/>
          <a:p>
            <a:r>
              <a:rPr lang="en-US" sz="1400">
                <a:latin typeface="-apple-system"/>
                <a:hlinkClick r:id="rId7"/>
              </a:rPr>
              <a:t>https://meta.stackexchange.com/questions/325416/why-isnt-providing-feedback-mandatory-on-downvotes-and-why-are-ideas-suggestin</a:t>
            </a:r>
            <a:endParaRPr lang="en-US" sz="1400">
              <a:latin typeface="-apple-system"/>
            </a:endParaRPr>
          </a:p>
        </p:txBody>
      </p:sp>
      <p:pic>
        <p:nvPicPr>
          <p:cNvPr id="11" name="Picture 10">
            <a:extLst>
              <a:ext uri="{FF2B5EF4-FFF2-40B4-BE49-F238E27FC236}">
                <a16:creationId xmlns:a16="http://schemas.microsoft.com/office/drawing/2014/main" id="{51D888C7-1370-4046-94B6-9CE43E8B77D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7865823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2"/>
          <p:cNvSpPr>
            <a:spLocks noGrp="1"/>
          </p:cNvSpPr>
          <p:nvPr>
            <p:ph/>
          </p:nvPr>
        </p:nvSpPr>
        <p:spPr>
          <a:xfrm>
            <a:off x="532407" y="1253520"/>
            <a:ext cx="10515240" cy="4350960"/>
          </a:xfrm>
          <a:prstGeom prst="rect">
            <a:avLst/>
          </a:prstGeom>
          <a:noFill/>
          <a:ln w="0">
            <a:noFill/>
          </a:ln>
        </p:spPr>
        <p:txBody>
          <a:bodyPr anchor="t">
            <a:noAutofit/>
          </a:bodyPr>
          <a:lstStyle/>
          <a:p>
            <a:pPr algn="l" fontAlgn="base"/>
            <a:r>
              <a:rPr lang="en-US" dirty="0">
                <a:solidFill>
                  <a:srgbClr val="232629"/>
                </a:solidFill>
                <a:latin typeface="-apple-system"/>
              </a:rPr>
              <a:t>Is Stack overflow Toxic?</a:t>
            </a:r>
            <a:endParaRPr lang="en-US" i="0" dirty="0">
              <a:solidFill>
                <a:srgbClr val="232629"/>
              </a:solidFill>
              <a:effectLst/>
              <a:latin typeface="-apple-system"/>
            </a:endParaRPr>
          </a:p>
        </p:txBody>
      </p:sp>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51D888C7-1370-4046-94B6-9CE43E8B77D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DAB76E86-41B9-1500-1596-ACC337451075}"/>
              </a:ext>
            </a:extLst>
          </p:cNvPr>
          <p:cNvPicPr>
            <a:picLocks noChangeAspect="1"/>
          </p:cNvPicPr>
          <p:nvPr/>
        </p:nvPicPr>
        <p:blipFill rotWithShape="1">
          <a:blip r:embed="rId5">
            <a:extLst>
              <a:ext uri="{28A0092B-C50C-407E-A947-70E740481C1C}">
                <a14:useLocalDpi xmlns:a14="http://schemas.microsoft.com/office/drawing/2010/main" val="0"/>
              </a:ext>
            </a:extLst>
          </a:blip>
          <a:srcRect b="26767"/>
          <a:stretch/>
        </p:blipFill>
        <p:spPr>
          <a:xfrm>
            <a:off x="4202660" y="1835881"/>
            <a:ext cx="3786679" cy="4077733"/>
          </a:xfrm>
          <a:prstGeom prst="rect">
            <a:avLst/>
          </a:prstGeom>
          <a:ln>
            <a:noFill/>
          </a:ln>
          <a:effectLst>
            <a:softEdge rad="112500"/>
          </a:effectLst>
        </p:spPr>
      </p:pic>
      <p:sp>
        <p:nvSpPr>
          <p:cNvPr id="7" name="TextBox 6">
            <a:extLst>
              <a:ext uri="{FF2B5EF4-FFF2-40B4-BE49-F238E27FC236}">
                <a16:creationId xmlns:a16="http://schemas.microsoft.com/office/drawing/2014/main" id="{DAC9ECF7-060F-31BC-38A5-E4E7E1EA8181}"/>
              </a:ext>
            </a:extLst>
          </p:cNvPr>
          <p:cNvSpPr txBox="1"/>
          <p:nvPr/>
        </p:nvSpPr>
        <p:spPr>
          <a:xfrm>
            <a:off x="210840" y="6211669"/>
            <a:ext cx="10128720" cy="369332"/>
          </a:xfrm>
          <a:prstGeom prst="rect">
            <a:avLst/>
          </a:prstGeom>
          <a:noFill/>
        </p:spPr>
        <p:txBody>
          <a:bodyPr wrap="square">
            <a:spAutoFit/>
          </a:bodyPr>
          <a:lstStyle/>
          <a:p>
            <a:r>
              <a:rPr lang="en-US" dirty="0">
                <a:hlinkClick r:id="rId6"/>
              </a:rPr>
              <a:t>https://stackoverflow.blog/2020/01/22/the-loop-2-understanding-site-satisfaction-summer-2019/</a:t>
            </a:r>
            <a:endParaRPr lang="en-US" dirty="0"/>
          </a:p>
        </p:txBody>
      </p:sp>
      <p:sp>
        <p:nvSpPr>
          <p:cNvPr id="12" name="TextBox 11">
            <a:extLst>
              <a:ext uri="{FF2B5EF4-FFF2-40B4-BE49-F238E27FC236}">
                <a16:creationId xmlns:a16="http://schemas.microsoft.com/office/drawing/2014/main" id="{46ED87DB-7DDD-4F7A-1898-5868E52F0089}"/>
              </a:ext>
            </a:extLst>
          </p:cNvPr>
          <p:cNvSpPr txBox="1"/>
          <p:nvPr/>
        </p:nvSpPr>
        <p:spPr>
          <a:xfrm>
            <a:off x="217944" y="5992708"/>
            <a:ext cx="10262486" cy="369332"/>
          </a:xfrm>
          <a:prstGeom prst="rect">
            <a:avLst/>
          </a:prstGeom>
          <a:noFill/>
        </p:spPr>
        <p:txBody>
          <a:bodyPr wrap="square">
            <a:spAutoFit/>
          </a:bodyPr>
          <a:lstStyle/>
          <a:p>
            <a:r>
              <a:rPr lang="en-US" dirty="0">
                <a:hlinkClick r:id="rId7"/>
              </a:rPr>
              <a:t>https://meta.stackexchange.com/questions/342779/what-about-the-community-is-toxic-to-new-users</a:t>
            </a:r>
            <a:endParaRPr lang="en-US" dirty="0"/>
          </a:p>
        </p:txBody>
      </p:sp>
    </p:spTree>
    <p:extLst>
      <p:ext uri="{BB962C8B-B14F-4D97-AF65-F5344CB8AC3E}">
        <p14:creationId xmlns:p14="http://schemas.microsoft.com/office/powerpoint/2010/main" val="22697562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2"/>
          <p:cNvSpPr>
            <a:spLocks noGrp="1"/>
          </p:cNvSpPr>
          <p:nvPr>
            <p:ph/>
          </p:nvPr>
        </p:nvSpPr>
        <p:spPr>
          <a:xfrm>
            <a:off x="532407" y="1253520"/>
            <a:ext cx="10515240" cy="4350960"/>
          </a:xfrm>
          <a:prstGeom prst="rect">
            <a:avLst/>
          </a:prstGeom>
          <a:noFill/>
          <a:ln w="0">
            <a:noFill/>
          </a:ln>
        </p:spPr>
        <p:txBody>
          <a:bodyPr anchor="t">
            <a:noAutofit/>
          </a:bodyPr>
          <a:lstStyle/>
          <a:p>
            <a:pPr algn="l" fontAlgn="base"/>
            <a:r>
              <a:rPr lang="en-US" dirty="0">
                <a:solidFill>
                  <a:srgbClr val="232629"/>
                </a:solidFill>
                <a:latin typeface="-apple-system"/>
              </a:rPr>
              <a:t>Is Stack overflow Toxic?</a:t>
            </a:r>
            <a:endParaRPr lang="en-US" i="0" dirty="0">
              <a:solidFill>
                <a:srgbClr val="232629"/>
              </a:solidFill>
              <a:effectLst/>
              <a:latin typeface="-apple-system"/>
            </a:endParaRPr>
          </a:p>
        </p:txBody>
      </p:sp>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51D888C7-1370-4046-94B6-9CE43E8B77D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7" name="TextBox 6">
            <a:extLst>
              <a:ext uri="{FF2B5EF4-FFF2-40B4-BE49-F238E27FC236}">
                <a16:creationId xmlns:a16="http://schemas.microsoft.com/office/drawing/2014/main" id="{DAC9ECF7-060F-31BC-38A5-E4E7E1EA8181}"/>
              </a:ext>
            </a:extLst>
          </p:cNvPr>
          <p:cNvSpPr txBox="1"/>
          <p:nvPr/>
        </p:nvSpPr>
        <p:spPr>
          <a:xfrm>
            <a:off x="210840" y="6211669"/>
            <a:ext cx="10128720" cy="369332"/>
          </a:xfrm>
          <a:prstGeom prst="rect">
            <a:avLst/>
          </a:prstGeom>
          <a:noFill/>
        </p:spPr>
        <p:txBody>
          <a:bodyPr wrap="square">
            <a:spAutoFit/>
          </a:bodyPr>
          <a:lstStyle/>
          <a:p>
            <a:r>
              <a:rPr lang="en-US" dirty="0">
                <a:hlinkClick r:id="rId5"/>
              </a:rPr>
              <a:t>https://stackoverflow.blog/2020/01/22/the-loop-2-understanding-site-satisfaction-summer-2019/</a:t>
            </a:r>
            <a:endParaRPr lang="en-US" dirty="0"/>
          </a:p>
        </p:txBody>
      </p:sp>
      <p:sp>
        <p:nvSpPr>
          <p:cNvPr id="12" name="TextBox 11">
            <a:extLst>
              <a:ext uri="{FF2B5EF4-FFF2-40B4-BE49-F238E27FC236}">
                <a16:creationId xmlns:a16="http://schemas.microsoft.com/office/drawing/2014/main" id="{46ED87DB-7DDD-4F7A-1898-5868E52F0089}"/>
              </a:ext>
            </a:extLst>
          </p:cNvPr>
          <p:cNvSpPr txBox="1"/>
          <p:nvPr/>
        </p:nvSpPr>
        <p:spPr>
          <a:xfrm>
            <a:off x="217944" y="5992708"/>
            <a:ext cx="10262486" cy="369332"/>
          </a:xfrm>
          <a:prstGeom prst="rect">
            <a:avLst/>
          </a:prstGeom>
          <a:noFill/>
        </p:spPr>
        <p:txBody>
          <a:bodyPr wrap="square">
            <a:spAutoFit/>
          </a:bodyPr>
          <a:lstStyle/>
          <a:p>
            <a:r>
              <a:rPr lang="en-US" dirty="0">
                <a:hlinkClick r:id="rId6"/>
              </a:rPr>
              <a:t>https://meta.stackexchange.com/questions/342779/what-about-the-community-is-toxic-to-new-users</a:t>
            </a:r>
            <a:endParaRPr lang="en-US" dirty="0"/>
          </a:p>
        </p:txBody>
      </p:sp>
      <p:pic>
        <p:nvPicPr>
          <p:cNvPr id="1028" name="Picture 4" descr="Unwelcoming community 10.6%, &#10;Design 9.8%, &#10;Artifact quality 9.7%,&#10;Barrier to participation 8.3%, &#10;Discovery 8.0%, &#10;Overmoderation 7.1%, &#10;Voting 5.1%, &#10;Question quality 4.2%, &#10;Timely answers 3.5%, &#10;Other 3.2%, &#10;Comments 2.2%, &#10;Onboarding 2.1%, &#10;Social friction 1.8%, &#10;Subjective content 0.8%, &#10;Mobile app/site 0.6%, &#10;Welcoming backlash 0.5%, &#10;Job quality 0.4%, &#10;Review queues 0.3%">
            <a:extLst>
              <a:ext uri="{FF2B5EF4-FFF2-40B4-BE49-F238E27FC236}">
                <a16:creationId xmlns:a16="http://schemas.microsoft.com/office/drawing/2014/main" id="{D00188F5-F871-64CF-CB37-1EDBF94E91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065" y="1928874"/>
            <a:ext cx="5113923" cy="3860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635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2"/>
          <p:cNvSpPr>
            <a:spLocks noGrp="1"/>
          </p:cNvSpPr>
          <p:nvPr>
            <p:ph/>
          </p:nvPr>
        </p:nvSpPr>
        <p:spPr>
          <a:xfrm>
            <a:off x="532407" y="1253520"/>
            <a:ext cx="10515240" cy="4350960"/>
          </a:xfrm>
          <a:prstGeom prst="rect">
            <a:avLst/>
          </a:prstGeom>
          <a:noFill/>
          <a:ln w="0">
            <a:noFill/>
          </a:ln>
        </p:spPr>
        <p:txBody>
          <a:bodyPr anchor="t">
            <a:noAutofit/>
          </a:bodyPr>
          <a:lstStyle/>
          <a:p>
            <a:pPr algn="l" fontAlgn="base"/>
            <a:r>
              <a:rPr lang="en-US" dirty="0">
                <a:solidFill>
                  <a:srgbClr val="232629"/>
                </a:solidFill>
                <a:latin typeface="-apple-system"/>
              </a:rPr>
              <a:t>Is Stack overflow Toxic?</a:t>
            </a:r>
            <a:endParaRPr lang="en-US" i="0" dirty="0">
              <a:solidFill>
                <a:srgbClr val="232629"/>
              </a:solidFill>
              <a:effectLst/>
              <a:latin typeface="-apple-system"/>
            </a:endParaRPr>
          </a:p>
        </p:txBody>
      </p:sp>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51D888C7-1370-4046-94B6-9CE43E8B77D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7" name="TextBox 6">
            <a:extLst>
              <a:ext uri="{FF2B5EF4-FFF2-40B4-BE49-F238E27FC236}">
                <a16:creationId xmlns:a16="http://schemas.microsoft.com/office/drawing/2014/main" id="{DAC9ECF7-060F-31BC-38A5-E4E7E1EA8181}"/>
              </a:ext>
            </a:extLst>
          </p:cNvPr>
          <p:cNvSpPr txBox="1"/>
          <p:nvPr/>
        </p:nvSpPr>
        <p:spPr>
          <a:xfrm>
            <a:off x="210840" y="6211669"/>
            <a:ext cx="10128720" cy="369332"/>
          </a:xfrm>
          <a:prstGeom prst="rect">
            <a:avLst/>
          </a:prstGeom>
          <a:noFill/>
        </p:spPr>
        <p:txBody>
          <a:bodyPr wrap="square">
            <a:spAutoFit/>
          </a:bodyPr>
          <a:lstStyle/>
          <a:p>
            <a:r>
              <a:rPr lang="en-US" dirty="0">
                <a:hlinkClick r:id="rId5"/>
              </a:rPr>
              <a:t>https://stackoverflow.blog/2020/01/22/the-loop-2-understanding-site-satisfaction-summer-2019/</a:t>
            </a:r>
            <a:endParaRPr lang="en-US" dirty="0"/>
          </a:p>
        </p:txBody>
      </p:sp>
      <p:sp>
        <p:nvSpPr>
          <p:cNvPr id="12" name="TextBox 11">
            <a:extLst>
              <a:ext uri="{FF2B5EF4-FFF2-40B4-BE49-F238E27FC236}">
                <a16:creationId xmlns:a16="http://schemas.microsoft.com/office/drawing/2014/main" id="{46ED87DB-7DDD-4F7A-1898-5868E52F0089}"/>
              </a:ext>
            </a:extLst>
          </p:cNvPr>
          <p:cNvSpPr txBox="1"/>
          <p:nvPr/>
        </p:nvSpPr>
        <p:spPr>
          <a:xfrm>
            <a:off x="217944" y="5992708"/>
            <a:ext cx="10262486" cy="369332"/>
          </a:xfrm>
          <a:prstGeom prst="rect">
            <a:avLst/>
          </a:prstGeom>
          <a:noFill/>
        </p:spPr>
        <p:txBody>
          <a:bodyPr wrap="square">
            <a:spAutoFit/>
          </a:bodyPr>
          <a:lstStyle/>
          <a:p>
            <a:r>
              <a:rPr lang="en-US" dirty="0">
                <a:hlinkClick r:id="rId6"/>
              </a:rPr>
              <a:t>https://meta.stackexchange.com/questions/342779/what-about-the-community-is-toxic-to-new-users</a:t>
            </a:r>
            <a:endParaRPr lang="en-US" dirty="0"/>
          </a:p>
        </p:txBody>
      </p:sp>
      <p:pic>
        <p:nvPicPr>
          <p:cNvPr id="1026" name="Picture 2" descr="Why Stack Overflow is SO RUDE&quot; - YouTube">
            <a:extLst>
              <a:ext uri="{FF2B5EF4-FFF2-40B4-BE49-F238E27FC236}">
                <a16:creationId xmlns:a16="http://schemas.microsoft.com/office/drawing/2014/main" id="{9AA3976A-79FD-77FA-8B66-7BBAFB719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17548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4649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r>
              <a:rPr lang="en-US" b="1" i="0">
                <a:solidFill>
                  <a:srgbClr val="232629"/>
                </a:solidFill>
                <a:effectLst/>
                <a:latin typeface="-apple-system"/>
              </a:rPr>
              <a:t>30</a:t>
            </a:r>
            <a:r>
              <a:rPr lang="en-US" i="0">
                <a:solidFill>
                  <a:srgbClr val="232629"/>
                </a:solidFill>
                <a:effectLst/>
                <a:latin typeface="-apple-system"/>
              </a:rPr>
              <a:t> votes per UTC day</a:t>
            </a:r>
          </a:p>
          <a:p>
            <a:pPr lvl="1"/>
            <a:r>
              <a:rPr lang="en-US" b="1" i="0">
                <a:solidFill>
                  <a:srgbClr val="232629"/>
                </a:solidFill>
                <a:effectLst/>
                <a:latin typeface="-apple-system"/>
              </a:rPr>
              <a:t>5</a:t>
            </a:r>
            <a:r>
              <a:rPr lang="en-US" i="0">
                <a:solidFill>
                  <a:srgbClr val="232629"/>
                </a:solidFill>
                <a:effectLst/>
                <a:latin typeface="-apple-system"/>
              </a:rPr>
              <a:t> min to undo</a:t>
            </a:r>
          </a:p>
          <a:p>
            <a:pPr lvl="1"/>
            <a:endParaRPr lang="en-US" i="0">
              <a:solidFill>
                <a:srgbClr val="232629"/>
              </a:solidFill>
              <a:effectLst/>
              <a:latin typeface="-apple-system"/>
            </a:endParaRP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1874951"/>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r h="466473">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 question</a:t>
                      </a:r>
                    </a:p>
                  </a:txBody>
                  <a:tcPr marL="68580" marR="68580" marT="0" marB="0" anchor="ctr"/>
                </a:tc>
                <a:tc>
                  <a:txBody>
                    <a:bodyPr/>
                    <a:lstStyle/>
                    <a:p>
                      <a:pPr marL="0" marR="0" indent="0" algn="ctr" rtl="0">
                        <a:lnSpc>
                          <a:spcPct val="107000"/>
                        </a:lnSpc>
                        <a:spcBef>
                          <a:spcPts val="800"/>
                        </a:spcBef>
                        <a:spcAft>
                          <a:spcPts val="0"/>
                        </a:spcAft>
                      </a:pPr>
                      <a:r>
                        <a:rPr lang="en-US" sz="2800" b="1">
                          <a:effectLst/>
                          <a:latin typeface="-apple-system"/>
                        </a:rPr>
                        <a:t>0</a:t>
                      </a:r>
                      <a:endParaRPr lang="en-US" sz="2800" b="1">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nchor="ctr"/>
                </a:tc>
                <a:extLst>
                  <a:ext uri="{0D108BD9-81ED-4DB2-BD59-A6C34878D82A}">
                    <a16:rowId xmlns:a16="http://schemas.microsoft.com/office/drawing/2014/main" val="2085518401"/>
                  </a:ext>
                </a:extLst>
              </a:tr>
            </a:tbl>
          </a:graphicData>
        </a:graphic>
      </p:graphicFrame>
      <p:sp>
        <p:nvSpPr>
          <p:cNvPr id="11" name="TextBox 10">
            <a:extLst>
              <a:ext uri="{FF2B5EF4-FFF2-40B4-BE49-F238E27FC236}">
                <a16:creationId xmlns:a16="http://schemas.microsoft.com/office/drawing/2014/main" id="{2B88CCE7-26DE-427F-8EC7-A1723514DB5E}"/>
              </a:ext>
            </a:extLst>
          </p:cNvPr>
          <p:cNvSpPr txBox="1"/>
          <p:nvPr/>
        </p:nvSpPr>
        <p:spPr>
          <a:xfrm>
            <a:off x="206105" y="6211669"/>
            <a:ext cx="11636849" cy="338554"/>
          </a:xfrm>
          <a:prstGeom prst="rect">
            <a:avLst/>
          </a:prstGeom>
          <a:noFill/>
        </p:spPr>
        <p:txBody>
          <a:bodyPr wrap="square">
            <a:spAutoFit/>
          </a:bodyPr>
          <a:lstStyle/>
          <a:p>
            <a:r>
              <a:rPr lang="en-US" sz="1600">
                <a:latin typeface="-apple-system"/>
                <a:hlinkClick r:id="rId4"/>
              </a:rPr>
              <a:t>https://meta.stackoverflow.com/questions/365805/what-is-the-time-limit-to-undo-upvotes-downvotes-on-posts</a:t>
            </a:r>
            <a:endParaRPr lang="en-US" sz="1600">
              <a:latin typeface="-apple-system"/>
            </a:endParaRPr>
          </a:p>
        </p:txBody>
      </p:sp>
      <p:pic>
        <p:nvPicPr>
          <p:cNvPr id="10" name="Picture 9">
            <a:extLst>
              <a:ext uri="{FF2B5EF4-FFF2-40B4-BE49-F238E27FC236}">
                <a16:creationId xmlns:a16="http://schemas.microsoft.com/office/drawing/2014/main" id="{60453AB6-76C7-48DC-BFD5-4CDF7EC469A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FE2D02BF-1E02-4235-835A-53F3B661D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3631744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974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5"/>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5878594"/>
            <a:ext cx="6093724" cy="646331"/>
          </a:xfrm>
          <a:prstGeom prst="rect">
            <a:avLst/>
          </a:prstGeom>
          <a:noFill/>
        </p:spPr>
        <p:txBody>
          <a:bodyPr wrap="square">
            <a:spAutoFit/>
          </a:bodyPr>
          <a:lstStyle/>
          <a:p>
            <a:r>
              <a:rPr lang="en-US">
                <a:latin typeface="-apple-system"/>
                <a:hlinkClick r:id="rId6"/>
              </a:rPr>
              <a:t>https://stackoverflow.com/help/privileges/flag-posts</a:t>
            </a:r>
            <a:endParaRPr lang="fa-IR">
              <a:latin typeface="-apple-system"/>
            </a:endParaRPr>
          </a:p>
          <a:p>
            <a:endParaRPr lang="en-US">
              <a:latin typeface="-apple-system"/>
            </a:endParaRPr>
          </a:p>
        </p:txBody>
      </p:sp>
      <p:pic>
        <p:nvPicPr>
          <p:cNvPr id="9" name="Picture 8">
            <a:extLst>
              <a:ext uri="{FF2B5EF4-FFF2-40B4-BE49-F238E27FC236}">
                <a16:creationId xmlns:a16="http://schemas.microsoft.com/office/drawing/2014/main" id="{544B181F-658D-4A1D-909A-D24BEDE1B19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9294581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9A9E574-151A-4D1B-8DB7-C89AEDCD6773}"/>
              </a:ext>
            </a:extLst>
          </p:cNvPr>
          <p:cNvPicPr>
            <a:picLocks noChangeAspect="1"/>
          </p:cNvPicPr>
          <p:nvPr/>
        </p:nvPicPr>
        <p:blipFill>
          <a:blip r:embed="rId4"/>
          <a:stretch>
            <a:fillRect/>
          </a:stretch>
        </p:blipFill>
        <p:spPr>
          <a:xfrm>
            <a:off x="5303112" y="2030738"/>
            <a:ext cx="5036448" cy="3687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C9EFB62-CB1E-4DC6-AA44-330EF3EF33FB}"/>
              </a:ext>
            </a:extLst>
          </p:cNvPr>
          <p:cNvPicPr>
            <a:picLocks noChangeAspect="1"/>
          </p:cNvPicPr>
          <p:nvPr/>
        </p:nvPicPr>
        <p:blipFill>
          <a:blip r:embed="rId5"/>
          <a:stretch>
            <a:fillRect/>
          </a:stretch>
        </p:blipFill>
        <p:spPr>
          <a:xfrm>
            <a:off x="1031640" y="2010279"/>
            <a:ext cx="2514818" cy="108213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4F327947-EB32-4AFC-9994-14488A6EC057}"/>
              </a:ext>
            </a:extLst>
          </p:cNvPr>
          <p:cNvSpPr/>
          <p:nvPr/>
        </p:nvSpPr>
        <p:spPr>
          <a:xfrm>
            <a:off x="2634018" y="2565779"/>
            <a:ext cx="382137" cy="21738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19CF5EE-F323-4810-967F-74FAC5D01B1F}"/>
              </a:ext>
            </a:extLst>
          </p:cNvPr>
          <p:cNvCxnSpPr/>
          <p:nvPr/>
        </p:nvCxnSpPr>
        <p:spPr>
          <a:xfrm>
            <a:off x="3016155" y="2783160"/>
            <a:ext cx="2286957" cy="193896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09DEF1-130F-4AD3-8BD4-A2F11982EC22}"/>
              </a:ext>
            </a:extLst>
          </p:cNvPr>
          <p:cNvSpPr txBox="1"/>
          <p:nvPr/>
        </p:nvSpPr>
        <p:spPr>
          <a:xfrm>
            <a:off x="210840" y="6199740"/>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sp>
        <p:nvSpPr>
          <p:cNvPr id="14" name="TextBox 13">
            <a:extLst>
              <a:ext uri="{FF2B5EF4-FFF2-40B4-BE49-F238E27FC236}">
                <a16:creationId xmlns:a16="http://schemas.microsoft.com/office/drawing/2014/main" id="{72522E6E-C6B8-4603-9FF6-990B9903A9A9}"/>
              </a:ext>
            </a:extLst>
          </p:cNvPr>
          <p:cNvSpPr txBox="1"/>
          <p:nvPr/>
        </p:nvSpPr>
        <p:spPr>
          <a:xfrm>
            <a:off x="210840" y="5878594"/>
            <a:ext cx="6093724" cy="646331"/>
          </a:xfrm>
          <a:prstGeom prst="rect">
            <a:avLst/>
          </a:prstGeom>
          <a:noFill/>
        </p:spPr>
        <p:txBody>
          <a:bodyPr wrap="square">
            <a:spAutoFit/>
          </a:bodyPr>
          <a:lstStyle/>
          <a:p>
            <a:r>
              <a:rPr lang="en-US">
                <a:latin typeface="-apple-system"/>
                <a:hlinkClick r:id="rId7"/>
              </a:rPr>
              <a:t>https://stackoverflow.com/help/privileges/flag-posts</a:t>
            </a:r>
            <a:endParaRPr lang="fa-IR">
              <a:latin typeface="-apple-system"/>
            </a:endParaRPr>
          </a:p>
          <a:p>
            <a:endParaRPr lang="en-US">
              <a:latin typeface="-apple-system"/>
            </a:endParaRPr>
          </a:p>
        </p:txBody>
      </p:sp>
      <p:pic>
        <p:nvPicPr>
          <p:cNvPr id="13" name="Picture 12">
            <a:extLst>
              <a:ext uri="{FF2B5EF4-FFF2-40B4-BE49-F238E27FC236}">
                <a16:creationId xmlns:a16="http://schemas.microsoft.com/office/drawing/2014/main" id="{92F9F370-CC5A-401E-8AB5-A64266C1FF9C}"/>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528491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4"/>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6208023"/>
            <a:ext cx="6093724" cy="369332"/>
          </a:xfrm>
          <a:prstGeom prst="rect">
            <a:avLst/>
          </a:prstGeom>
          <a:noFill/>
        </p:spPr>
        <p:txBody>
          <a:bodyPr wrap="square">
            <a:spAutoFit/>
          </a:bodyPr>
          <a:lstStyle/>
          <a:p>
            <a:r>
              <a:rPr lang="en-US">
                <a:latin typeface="-apple-system"/>
                <a:hlinkClick r:id="rId5"/>
              </a:rPr>
              <a:t>https://stackoverflow.com/help/privileges/flag-posts</a:t>
            </a:r>
            <a:endParaRPr lang="fa-IR">
              <a:latin typeface="-apple-system"/>
            </a:endParaRPr>
          </a:p>
        </p:txBody>
      </p:sp>
      <p:pic>
        <p:nvPicPr>
          <p:cNvPr id="9" name="Picture 8">
            <a:extLst>
              <a:ext uri="{FF2B5EF4-FFF2-40B4-BE49-F238E27FC236}">
                <a16:creationId xmlns:a16="http://schemas.microsoft.com/office/drawing/2014/main" id="{67F2F6D7-8450-421B-8A72-360329FFD56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212932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marL="914400" lvl="2" indent="0">
              <a:lnSpc>
                <a:spcPct val="150000"/>
              </a:lnSpc>
              <a:buNone/>
            </a:pP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23" name="Picture 22">
            <a:extLst>
              <a:ext uri="{FF2B5EF4-FFF2-40B4-BE49-F238E27FC236}">
                <a16:creationId xmlns:a16="http://schemas.microsoft.com/office/drawing/2014/main" id="{475B4862-D9E0-4490-A147-D66F9092E437}"/>
              </a:ext>
            </a:extLst>
          </p:cNvPr>
          <p:cNvPicPr>
            <a:picLocks noChangeAspect="1"/>
          </p:cNvPicPr>
          <p:nvPr/>
        </p:nvPicPr>
        <p:blipFill rotWithShape="1">
          <a:blip r:embed="rId5"/>
          <a:srcRect t="16269" b="30888"/>
          <a:stretch/>
        </p:blipFill>
        <p:spPr>
          <a:xfrm>
            <a:off x="3043914" y="4476111"/>
            <a:ext cx="5717027" cy="75196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ED5763EB-93D3-4D42-B242-DD69C347B6C2}"/>
              </a:ext>
            </a:extLst>
          </p:cNvPr>
          <p:cNvPicPr>
            <a:picLocks noChangeAspect="1"/>
          </p:cNvPicPr>
          <p:nvPr/>
        </p:nvPicPr>
        <p:blipFill rotWithShape="1">
          <a:blip r:embed="rId6"/>
          <a:srcRect t="25562" r="35651" b="-774"/>
          <a:stretch/>
        </p:blipFill>
        <p:spPr>
          <a:xfrm>
            <a:off x="3690023" y="3447489"/>
            <a:ext cx="4218301" cy="84399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8C1476D-B452-4745-BCB5-8F0E500957EF}"/>
              </a:ext>
            </a:extLst>
          </p:cNvPr>
          <p:cNvSpPr/>
          <p:nvPr/>
        </p:nvSpPr>
        <p:spPr>
          <a:xfrm>
            <a:off x="4253345" y="3447489"/>
            <a:ext cx="2053495" cy="26552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CB8E3B1-1C46-4169-8B70-01E56603881D}"/>
              </a:ext>
            </a:extLst>
          </p:cNvPr>
          <p:cNvSpPr/>
          <p:nvPr/>
        </p:nvSpPr>
        <p:spPr>
          <a:xfrm>
            <a:off x="3519055" y="4476111"/>
            <a:ext cx="4987636" cy="37598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6B2FCDD-A16E-40C6-AB58-9A9B9282747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544250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dirty="0">
                <a:solidFill>
                  <a:srgbClr val="232629"/>
                </a:solidFill>
                <a:effectLst/>
                <a:latin typeface="-apple-system"/>
              </a:rPr>
              <a:t>When should I comment?</a:t>
            </a:r>
          </a:p>
          <a:p>
            <a:pPr lvl="2">
              <a:lnSpc>
                <a:spcPct val="150000"/>
              </a:lnSpc>
            </a:pPr>
            <a:r>
              <a:rPr lang="en-US" dirty="0">
                <a:latin typeface="-apple-system"/>
              </a:rPr>
              <a:t>Request </a:t>
            </a:r>
            <a:r>
              <a:rPr lang="en-US" b="1" dirty="0">
                <a:latin typeface="-apple-system"/>
              </a:rPr>
              <a:t>clarification</a:t>
            </a:r>
            <a:r>
              <a:rPr lang="en-US" dirty="0">
                <a:latin typeface="-apple-system"/>
              </a:rPr>
              <a:t> from the author;</a:t>
            </a:r>
          </a:p>
          <a:p>
            <a:pPr lvl="2">
              <a:lnSpc>
                <a:spcPct val="150000"/>
              </a:lnSpc>
            </a:pPr>
            <a:r>
              <a:rPr lang="en-US" dirty="0">
                <a:latin typeface="-apple-system"/>
              </a:rPr>
              <a:t>Leave </a:t>
            </a:r>
            <a:r>
              <a:rPr lang="en-US" b="1" dirty="0">
                <a:latin typeface="-apple-system"/>
              </a:rPr>
              <a:t>constructive criticism </a:t>
            </a:r>
            <a:r>
              <a:rPr lang="en-US" dirty="0">
                <a:latin typeface="-apple-system"/>
              </a:rPr>
              <a:t>that guides the author in improving the post;</a:t>
            </a:r>
          </a:p>
          <a:p>
            <a:pPr marL="914400" lvl="2" indent="0">
              <a:lnSpc>
                <a:spcPct val="150000"/>
              </a:lnSpc>
              <a:buNone/>
            </a:pPr>
            <a:br>
              <a:rPr lang="en-US" dirty="0">
                <a:latin typeface="-apple-system"/>
              </a:rPr>
            </a:br>
            <a:endParaRPr lang="en-US" i="0" dirty="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8" name="Picture 7">
            <a:extLst>
              <a:ext uri="{FF2B5EF4-FFF2-40B4-BE49-F238E27FC236}">
                <a16:creationId xmlns:a16="http://schemas.microsoft.com/office/drawing/2014/main" id="{5121B221-AF09-4989-8D7B-4F9FF1C0A667}"/>
              </a:ext>
            </a:extLst>
          </p:cNvPr>
          <p:cNvPicPr>
            <a:picLocks noChangeAspect="1"/>
          </p:cNvPicPr>
          <p:nvPr/>
        </p:nvPicPr>
        <p:blipFill rotWithShape="1">
          <a:blip r:embed="rId5"/>
          <a:srcRect l="8019" t="86665"/>
          <a:stretch/>
        </p:blipFill>
        <p:spPr>
          <a:xfrm>
            <a:off x="2575088" y="3112458"/>
            <a:ext cx="7463504" cy="8722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39EFF60-D2DA-4F4B-BA20-07133554E0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103E8938-9801-2586-AC77-4EC109D43B60}"/>
              </a:ext>
            </a:extLst>
          </p:cNvPr>
          <p:cNvPicPr>
            <a:picLocks noChangeAspect="1"/>
          </p:cNvPicPr>
          <p:nvPr/>
        </p:nvPicPr>
        <p:blipFill>
          <a:blip r:embed="rId7"/>
          <a:stretch>
            <a:fillRect/>
          </a:stretch>
        </p:blipFill>
        <p:spPr>
          <a:xfrm>
            <a:off x="2958335" y="4450771"/>
            <a:ext cx="6697010" cy="1286054"/>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46D5C242-F13A-27E8-1B71-2331D55C646E}"/>
              </a:ext>
            </a:extLst>
          </p:cNvPr>
          <p:cNvCxnSpPr>
            <a:stCxn id="8" idx="2"/>
            <a:endCxn id="3" idx="0"/>
          </p:cNvCxnSpPr>
          <p:nvPr/>
        </p:nvCxnSpPr>
        <p:spPr>
          <a:xfrm>
            <a:off x="6306840" y="3984671"/>
            <a:ext cx="0" cy="4661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27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6BD4172B-F2FB-4557-B855-9DB78637116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2050" name="Picture 2" descr="Student stress concept illustration">
            <a:extLst>
              <a:ext uri="{FF2B5EF4-FFF2-40B4-BE49-F238E27FC236}">
                <a16:creationId xmlns:a16="http://schemas.microsoft.com/office/drawing/2014/main" id="{A58BD1EE-F0E6-7410-C513-3C021A567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675" y="2020783"/>
            <a:ext cx="5962650" cy="3971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3478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lvl="2">
              <a:lnSpc>
                <a:spcPct val="150000"/>
              </a:lnSpc>
            </a:pPr>
            <a:r>
              <a:rPr lang="en-US">
                <a:latin typeface="-apple-system"/>
              </a:rPr>
              <a:t>Add relevant but </a:t>
            </a:r>
            <a:r>
              <a:rPr lang="en-US" b="1">
                <a:latin typeface="-apple-system"/>
              </a:rPr>
              <a:t>minor or transient information </a:t>
            </a:r>
            <a:r>
              <a:rPr lang="en-US">
                <a:latin typeface="-apple-system"/>
              </a:rPr>
              <a:t>to a post</a:t>
            </a:r>
          </a:p>
          <a:p>
            <a:pPr marL="1371600" lvl="3" indent="0">
              <a:lnSpc>
                <a:spcPct val="150000"/>
              </a:lnSpc>
              <a:buNone/>
            </a:pPr>
            <a:r>
              <a:rPr lang="en-US">
                <a:latin typeface="-apple-system"/>
              </a:rPr>
              <a:t> (e.g. a link to a related question, or an alert to the author that the question has been updated).</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3" name="Picture 2">
            <a:extLst>
              <a:ext uri="{FF2B5EF4-FFF2-40B4-BE49-F238E27FC236}">
                <a16:creationId xmlns:a16="http://schemas.microsoft.com/office/drawing/2014/main" id="{78B6E881-C350-4FAF-A505-C7CC29FF935D}"/>
              </a:ext>
            </a:extLst>
          </p:cNvPr>
          <p:cNvPicPr>
            <a:picLocks noChangeAspect="1"/>
          </p:cNvPicPr>
          <p:nvPr/>
        </p:nvPicPr>
        <p:blipFill>
          <a:blip r:embed="rId5"/>
          <a:stretch>
            <a:fillRect/>
          </a:stretch>
        </p:blipFill>
        <p:spPr>
          <a:xfrm>
            <a:off x="2902943" y="4707751"/>
            <a:ext cx="6386113" cy="114089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79D8059-A346-488B-A62B-B5D1344901C3}"/>
              </a:ext>
            </a:extLst>
          </p:cNvPr>
          <p:cNvPicPr>
            <a:picLocks noChangeAspect="1"/>
          </p:cNvPicPr>
          <p:nvPr/>
        </p:nvPicPr>
        <p:blipFill>
          <a:blip r:embed="rId6"/>
          <a:stretch>
            <a:fillRect/>
          </a:stretch>
        </p:blipFill>
        <p:spPr>
          <a:xfrm>
            <a:off x="2902943" y="4148142"/>
            <a:ext cx="6386113" cy="4746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8756E54-A0CC-475F-B59B-185909D2484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201575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lvl="2">
              <a:lnSpc>
                <a:spcPct val="150000"/>
              </a:lnSpc>
            </a:pPr>
            <a:r>
              <a:rPr lang="en-US">
                <a:latin typeface="-apple-system"/>
              </a:rPr>
              <a:t>Add relevant but </a:t>
            </a:r>
            <a:r>
              <a:rPr lang="en-US" b="1">
                <a:latin typeface="-apple-system"/>
              </a:rPr>
              <a:t>minor or transient information </a:t>
            </a:r>
            <a:r>
              <a:rPr lang="en-US">
                <a:latin typeface="-apple-system"/>
              </a:rPr>
              <a:t>to a post</a:t>
            </a:r>
          </a:p>
          <a:p>
            <a:pPr marL="1371600" lvl="3" indent="0">
              <a:lnSpc>
                <a:spcPct val="150000"/>
              </a:lnSpc>
              <a:buNone/>
            </a:pPr>
            <a:r>
              <a:rPr lang="en-US">
                <a:latin typeface="-apple-system"/>
              </a:rPr>
              <a:t> (e.g. a link to a related question, or an alert to the author that the question has been updated).</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grpSp>
        <p:nvGrpSpPr>
          <p:cNvPr id="8" name="Group 7">
            <a:extLst>
              <a:ext uri="{FF2B5EF4-FFF2-40B4-BE49-F238E27FC236}">
                <a16:creationId xmlns:a16="http://schemas.microsoft.com/office/drawing/2014/main" id="{581ED305-F0D2-441A-8301-3D42B1E10319}"/>
              </a:ext>
            </a:extLst>
          </p:cNvPr>
          <p:cNvGrpSpPr/>
          <p:nvPr/>
        </p:nvGrpSpPr>
        <p:grpSpPr>
          <a:xfrm>
            <a:off x="2902943" y="4701236"/>
            <a:ext cx="6386113" cy="474693"/>
            <a:chOff x="2902943" y="4162253"/>
            <a:chExt cx="6386113" cy="474693"/>
          </a:xfrm>
        </p:grpSpPr>
        <p:pic>
          <p:nvPicPr>
            <p:cNvPr id="7" name="Picture 6">
              <a:extLst>
                <a:ext uri="{FF2B5EF4-FFF2-40B4-BE49-F238E27FC236}">
                  <a16:creationId xmlns:a16="http://schemas.microsoft.com/office/drawing/2014/main" id="{BF9FDA78-7EF7-41CD-9228-D4BF539DA99B}"/>
                </a:ext>
              </a:extLst>
            </p:cNvPr>
            <p:cNvPicPr>
              <a:picLocks noChangeAspect="1"/>
            </p:cNvPicPr>
            <p:nvPr/>
          </p:nvPicPr>
          <p:blipFill>
            <a:blip r:embed="rId5"/>
            <a:stretch>
              <a:fillRect/>
            </a:stretch>
          </p:blipFill>
          <p:spPr>
            <a:xfrm>
              <a:off x="2902943" y="4162253"/>
              <a:ext cx="6386113" cy="47469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20973E67-0649-4049-ABB1-D3FA1F4F886E}"/>
                </a:ext>
              </a:extLst>
            </p:cNvPr>
            <p:cNvSpPr/>
            <p:nvPr/>
          </p:nvSpPr>
          <p:spPr>
            <a:xfrm>
              <a:off x="3197220" y="4246466"/>
              <a:ext cx="218440" cy="3254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65AF57DB-39A5-440B-8B05-8BF5ED6D2C3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95472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lvl="2">
              <a:lnSpc>
                <a:spcPct val="150000"/>
              </a:lnSpc>
            </a:pPr>
            <a:r>
              <a:rPr lang="en-US">
                <a:latin typeface="-apple-system"/>
              </a:rPr>
              <a:t>Add relevant but </a:t>
            </a:r>
            <a:r>
              <a:rPr lang="en-US" b="1">
                <a:latin typeface="-apple-system"/>
              </a:rPr>
              <a:t>minor or transient information </a:t>
            </a:r>
            <a:r>
              <a:rPr lang="en-US">
                <a:latin typeface="-apple-system"/>
              </a:rPr>
              <a:t>to a post</a:t>
            </a:r>
          </a:p>
          <a:p>
            <a:pPr marL="1371600" lvl="3" indent="0">
              <a:lnSpc>
                <a:spcPct val="150000"/>
              </a:lnSpc>
              <a:buNone/>
            </a:pPr>
            <a:r>
              <a:rPr lang="en-US">
                <a:latin typeface="-apple-system"/>
              </a:rPr>
              <a:t> (e.g. a link to a related question, or an alert to the author that the question has been updated).</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grpSp>
        <p:nvGrpSpPr>
          <p:cNvPr id="8" name="Group 7">
            <a:extLst>
              <a:ext uri="{FF2B5EF4-FFF2-40B4-BE49-F238E27FC236}">
                <a16:creationId xmlns:a16="http://schemas.microsoft.com/office/drawing/2014/main" id="{581ED305-F0D2-441A-8301-3D42B1E10319}"/>
              </a:ext>
            </a:extLst>
          </p:cNvPr>
          <p:cNvGrpSpPr/>
          <p:nvPr/>
        </p:nvGrpSpPr>
        <p:grpSpPr>
          <a:xfrm>
            <a:off x="2902943" y="4701236"/>
            <a:ext cx="6386113" cy="474693"/>
            <a:chOff x="2902943" y="4162253"/>
            <a:chExt cx="6386113" cy="474693"/>
          </a:xfrm>
        </p:grpSpPr>
        <p:pic>
          <p:nvPicPr>
            <p:cNvPr id="7" name="Picture 6">
              <a:extLst>
                <a:ext uri="{FF2B5EF4-FFF2-40B4-BE49-F238E27FC236}">
                  <a16:creationId xmlns:a16="http://schemas.microsoft.com/office/drawing/2014/main" id="{BF9FDA78-7EF7-41CD-9228-D4BF539DA99B}"/>
                </a:ext>
              </a:extLst>
            </p:cNvPr>
            <p:cNvPicPr>
              <a:picLocks noChangeAspect="1"/>
            </p:cNvPicPr>
            <p:nvPr/>
          </p:nvPicPr>
          <p:blipFill>
            <a:blip r:embed="rId5"/>
            <a:stretch>
              <a:fillRect/>
            </a:stretch>
          </p:blipFill>
          <p:spPr>
            <a:xfrm>
              <a:off x="2902943" y="4162253"/>
              <a:ext cx="6386113" cy="47469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20973E67-0649-4049-ABB1-D3FA1F4F886E}"/>
                </a:ext>
              </a:extLst>
            </p:cNvPr>
            <p:cNvSpPr/>
            <p:nvPr/>
          </p:nvSpPr>
          <p:spPr>
            <a:xfrm>
              <a:off x="3197220" y="4246466"/>
              <a:ext cx="218440" cy="3254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F2B51CF-EF85-4A9C-99D8-F922A6570F94}"/>
              </a:ext>
            </a:extLst>
          </p:cNvPr>
          <p:cNvPicPr>
            <a:picLocks noChangeAspect="1"/>
          </p:cNvPicPr>
          <p:nvPr/>
        </p:nvPicPr>
        <p:blipFill>
          <a:blip r:embed="rId6"/>
          <a:stretch>
            <a:fillRect/>
          </a:stretch>
        </p:blipFill>
        <p:spPr>
          <a:xfrm>
            <a:off x="2902943" y="5456234"/>
            <a:ext cx="6386113" cy="3523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5AF57DB-39A5-440B-8B05-8BF5ED6D2C3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537884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dirty="0">
                <a:solidFill>
                  <a:srgbClr val="232629"/>
                </a:solidFill>
                <a:effectLst/>
                <a:latin typeface="-apple-system"/>
              </a:rPr>
              <a:t>When shouldn't I comment?</a:t>
            </a:r>
          </a:p>
          <a:p>
            <a:pPr lvl="1" fontAlgn="base">
              <a:lnSpc>
                <a:spcPct val="100000"/>
              </a:lnSpc>
            </a:pPr>
            <a:r>
              <a:rPr lang="en-US" sz="1800" i="0" dirty="0">
                <a:solidFill>
                  <a:srgbClr val="232629"/>
                </a:solidFill>
                <a:effectLst/>
                <a:latin typeface="-apple-system"/>
              </a:rPr>
              <a:t>Suggesting corrections </a:t>
            </a:r>
          </a:p>
          <a:p>
            <a:pPr lvl="2" fontAlgn="base">
              <a:lnSpc>
                <a:spcPct val="100000"/>
              </a:lnSpc>
            </a:pPr>
            <a:r>
              <a:rPr lang="en-US" sz="1400" b="0" i="0" dirty="0">
                <a:solidFill>
                  <a:srgbClr val="232629"/>
                </a:solidFill>
                <a:effectLst/>
                <a:latin typeface="-apple-system"/>
              </a:rPr>
              <a:t>that don't </a:t>
            </a:r>
            <a:r>
              <a:rPr lang="en-US" sz="1400" b="0" i="1" dirty="0">
                <a:solidFill>
                  <a:srgbClr val="232629"/>
                </a:solidFill>
                <a:effectLst/>
                <a:latin typeface="-apple-system"/>
              </a:rPr>
              <a:t>fundamentally</a:t>
            </a:r>
            <a:r>
              <a:rPr lang="en-US" sz="1400" b="0" i="0" dirty="0">
                <a:solidFill>
                  <a:srgbClr val="232629"/>
                </a:solidFill>
                <a:effectLst/>
                <a:latin typeface="-apple-system"/>
              </a:rPr>
              <a:t> change the meaning of the post; instead</a:t>
            </a:r>
            <a:r>
              <a:rPr lang="en-US" sz="1400" dirty="0">
                <a:solidFill>
                  <a:srgbClr val="232629"/>
                </a:solidFill>
                <a:latin typeface="-apple-system"/>
              </a:rPr>
              <a:t>, </a:t>
            </a:r>
            <a:r>
              <a:rPr lang="en-US" sz="1400" b="1" dirty="0">
                <a:solidFill>
                  <a:srgbClr val="232629"/>
                </a:solidFill>
                <a:latin typeface="-apple-system"/>
              </a:rPr>
              <a:t>make</a:t>
            </a:r>
            <a:r>
              <a:rPr lang="en-US" sz="1400" dirty="0">
                <a:solidFill>
                  <a:srgbClr val="232629"/>
                </a:solidFill>
                <a:latin typeface="-apple-system"/>
              </a:rPr>
              <a:t> or </a:t>
            </a:r>
            <a:r>
              <a:rPr lang="en-US" sz="1400" b="1" dirty="0">
                <a:solidFill>
                  <a:srgbClr val="232629"/>
                </a:solidFill>
                <a:latin typeface="-apple-system"/>
              </a:rPr>
              <a:t>suggest</a:t>
            </a:r>
            <a:r>
              <a:rPr lang="en-US" sz="1400" dirty="0">
                <a:solidFill>
                  <a:srgbClr val="232629"/>
                </a:solidFill>
                <a:latin typeface="-apple-system"/>
              </a:rPr>
              <a:t> </a:t>
            </a:r>
            <a:r>
              <a:rPr lang="en-US" sz="1400" b="0" i="0" dirty="0">
                <a:effectLst/>
                <a:latin typeface="-apple-system"/>
              </a:rPr>
              <a:t>an </a:t>
            </a:r>
            <a:r>
              <a:rPr lang="en-US" sz="1400" b="0" i="0" dirty="0">
                <a:solidFill>
                  <a:srgbClr val="232629"/>
                </a:solidFill>
                <a:effectLst/>
                <a:latin typeface="-apple-system"/>
              </a:rPr>
              <a:t>edit;</a:t>
            </a:r>
          </a:p>
          <a:p>
            <a:pPr lvl="1" fontAlgn="base">
              <a:lnSpc>
                <a:spcPct val="100000"/>
              </a:lnSpc>
            </a:pPr>
            <a:r>
              <a:rPr lang="en-US" sz="1800" i="0" dirty="0">
                <a:solidFill>
                  <a:srgbClr val="232629"/>
                </a:solidFill>
                <a:effectLst/>
                <a:latin typeface="-apple-system"/>
              </a:rPr>
              <a:t>Answering a question </a:t>
            </a:r>
          </a:p>
          <a:p>
            <a:pPr lvl="2" fontAlgn="base">
              <a:lnSpc>
                <a:spcPct val="100000"/>
              </a:lnSpc>
            </a:pPr>
            <a:r>
              <a:rPr lang="en-US" sz="1400" b="0" i="0" dirty="0">
                <a:solidFill>
                  <a:srgbClr val="232629"/>
                </a:solidFill>
                <a:effectLst/>
                <a:latin typeface="-apple-system"/>
              </a:rPr>
              <a:t>or providing an alternate solution to an existing answer; instead, post an actual answer (or edit to expand an existing one);</a:t>
            </a:r>
          </a:p>
          <a:p>
            <a:pPr lvl="1" fontAlgn="base">
              <a:lnSpc>
                <a:spcPct val="100000"/>
              </a:lnSpc>
            </a:pPr>
            <a:r>
              <a:rPr lang="en-US" sz="1800" i="0" dirty="0">
                <a:solidFill>
                  <a:srgbClr val="232629"/>
                </a:solidFill>
                <a:effectLst/>
                <a:latin typeface="-apple-system"/>
              </a:rPr>
              <a:t>Compliments </a:t>
            </a:r>
          </a:p>
          <a:p>
            <a:pPr lvl="2" fontAlgn="base">
              <a:lnSpc>
                <a:spcPct val="100000"/>
              </a:lnSpc>
            </a:pPr>
            <a:r>
              <a:rPr lang="en-US" sz="1400" b="0" i="0" dirty="0">
                <a:solidFill>
                  <a:srgbClr val="232629"/>
                </a:solidFill>
                <a:effectLst/>
                <a:latin typeface="-apple-system"/>
              </a:rPr>
              <a:t>which do not add new information ("+1, great answer!"); instead, upvote it and pay it forward;</a:t>
            </a:r>
          </a:p>
          <a:p>
            <a:pPr lvl="1" fontAlgn="base">
              <a:lnSpc>
                <a:spcPct val="100000"/>
              </a:lnSpc>
            </a:pPr>
            <a:r>
              <a:rPr lang="en-US" sz="1800" i="0" dirty="0">
                <a:solidFill>
                  <a:srgbClr val="232629"/>
                </a:solidFill>
                <a:effectLst/>
                <a:latin typeface="-apple-system"/>
              </a:rPr>
              <a:t>Criticisms </a:t>
            </a:r>
          </a:p>
          <a:p>
            <a:pPr lvl="2" fontAlgn="base">
              <a:lnSpc>
                <a:spcPct val="100000"/>
              </a:lnSpc>
            </a:pPr>
            <a:r>
              <a:rPr lang="en-US" sz="1400" b="0" i="0" dirty="0">
                <a:solidFill>
                  <a:srgbClr val="232629"/>
                </a:solidFill>
                <a:effectLst/>
                <a:latin typeface="-apple-system"/>
              </a:rPr>
              <a:t>which do not add anything constructive ("-1, see previous comments you scallywag!"); instead, </a:t>
            </a:r>
            <a:r>
              <a:rPr lang="en-US" sz="1400" b="1" i="0" dirty="0">
                <a:solidFill>
                  <a:srgbClr val="232629"/>
                </a:solidFill>
                <a:effectLst/>
                <a:latin typeface="-apple-system"/>
              </a:rPr>
              <a:t>downvote</a:t>
            </a:r>
            <a:r>
              <a:rPr lang="en-US" sz="1400" b="0" i="0" dirty="0">
                <a:solidFill>
                  <a:srgbClr val="232629"/>
                </a:solidFill>
                <a:effectLst/>
                <a:latin typeface="-apple-system"/>
              </a:rPr>
              <a:t> (and provide or upvote a better answer if appropriate);</a:t>
            </a:r>
          </a:p>
          <a:p>
            <a:pPr lvl="1" fontAlgn="base">
              <a:lnSpc>
                <a:spcPct val="100000"/>
              </a:lnSpc>
            </a:pPr>
            <a:r>
              <a:rPr lang="en-US" sz="1800" i="0" dirty="0">
                <a:solidFill>
                  <a:srgbClr val="232629"/>
                </a:solidFill>
                <a:effectLst/>
                <a:latin typeface="-apple-system"/>
              </a:rPr>
              <a:t>Secondary discussion </a:t>
            </a:r>
          </a:p>
          <a:p>
            <a:pPr lvl="2" fontAlgn="base">
              <a:lnSpc>
                <a:spcPct val="100000"/>
              </a:lnSpc>
            </a:pPr>
            <a:r>
              <a:rPr lang="en-US" sz="1400" b="0" i="0" dirty="0">
                <a:solidFill>
                  <a:srgbClr val="232629"/>
                </a:solidFill>
                <a:effectLst/>
                <a:latin typeface="-apple-system"/>
              </a:rPr>
              <a:t>or debating a controversial point; please use </a:t>
            </a:r>
            <a:r>
              <a:rPr lang="en-US" sz="1400" b="1" i="0" dirty="0">
                <a:solidFill>
                  <a:srgbClr val="232629"/>
                </a:solidFill>
                <a:effectLst/>
                <a:latin typeface="-apple-system"/>
              </a:rPr>
              <a:t>chat</a:t>
            </a:r>
            <a:r>
              <a:rPr lang="en-US" sz="1400" b="0" i="0" dirty="0">
                <a:solidFill>
                  <a:srgbClr val="232629"/>
                </a:solidFill>
                <a:effectLst/>
                <a:latin typeface="-apple-system"/>
              </a:rPr>
              <a:t> instead;</a:t>
            </a:r>
          </a:p>
          <a:p>
            <a:pPr lvl="1" fontAlgn="base">
              <a:lnSpc>
                <a:spcPct val="100000"/>
              </a:lnSpc>
            </a:pPr>
            <a:r>
              <a:rPr lang="en-US" sz="1800" i="0" dirty="0">
                <a:solidFill>
                  <a:srgbClr val="232629"/>
                </a:solidFill>
                <a:effectLst/>
                <a:latin typeface="-apple-system"/>
              </a:rPr>
              <a:t>Discussion of community behavior or site policies; </a:t>
            </a:r>
          </a:p>
          <a:p>
            <a:pPr lvl="2" fontAlgn="base">
              <a:lnSpc>
                <a:spcPct val="100000"/>
              </a:lnSpc>
            </a:pPr>
            <a:r>
              <a:rPr lang="en-US" sz="1400" b="0" i="0" dirty="0">
                <a:solidFill>
                  <a:srgbClr val="232629"/>
                </a:solidFill>
                <a:effectLst/>
                <a:latin typeface="-apple-system"/>
              </a:rPr>
              <a:t>please use </a:t>
            </a:r>
            <a:r>
              <a:rPr lang="en-US" sz="1400" b="1" i="0" dirty="0">
                <a:solidFill>
                  <a:srgbClr val="232629"/>
                </a:solidFill>
                <a:effectLst/>
                <a:latin typeface="-apple-system"/>
              </a:rPr>
              <a:t>meta</a:t>
            </a:r>
            <a:r>
              <a:rPr lang="en-US" sz="1400" b="0" i="0" dirty="0">
                <a:solidFill>
                  <a:srgbClr val="232629"/>
                </a:solidFill>
                <a:effectLst/>
                <a:latin typeface="-apple-system"/>
              </a:rPr>
              <a:t> instead.</a:t>
            </a:r>
          </a:p>
          <a:p>
            <a:pPr marL="457200" lvl="1" indent="0">
              <a:lnSpc>
                <a:spcPct val="150000"/>
              </a:lnSpc>
              <a:buNone/>
            </a:pPr>
            <a:br>
              <a:rPr lang="en-US" dirty="0">
                <a:latin typeface="-apple-system"/>
              </a:rPr>
            </a:br>
            <a:endParaRPr lang="en-US" i="0" dirty="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00863BD2-0527-41A7-899C-85B558EE07D3}"/>
              </a:ext>
            </a:extLst>
          </p:cNvPr>
          <p:cNvSpPr txBox="1"/>
          <p:nvPr/>
        </p:nvSpPr>
        <p:spPr>
          <a:xfrm>
            <a:off x="210840" y="6195628"/>
            <a:ext cx="6096000" cy="646331"/>
          </a:xfrm>
          <a:prstGeom prst="rect">
            <a:avLst/>
          </a:prstGeom>
          <a:noFill/>
        </p:spPr>
        <p:txBody>
          <a:bodyPr wrap="square">
            <a:spAutoFit/>
          </a:bodyPr>
          <a:lstStyle/>
          <a:p>
            <a:r>
              <a:rPr lang="en-US">
                <a:latin typeface="-apple-system"/>
                <a:hlinkClick r:id="rId4"/>
              </a:rPr>
              <a:t>https://chat.stackoverflow.com</a:t>
            </a:r>
            <a:r>
              <a:rPr lang="fa-IR">
                <a:latin typeface="-apple-system"/>
              </a:rPr>
              <a:t>	</a:t>
            </a:r>
          </a:p>
          <a:p>
            <a:endParaRPr lang="en-US">
              <a:latin typeface="-apple-system"/>
            </a:endParaRPr>
          </a:p>
        </p:txBody>
      </p:sp>
      <p:sp>
        <p:nvSpPr>
          <p:cNvPr id="13" name="TextBox 12">
            <a:extLst>
              <a:ext uri="{FF2B5EF4-FFF2-40B4-BE49-F238E27FC236}">
                <a16:creationId xmlns:a16="http://schemas.microsoft.com/office/drawing/2014/main" id="{149E868B-686E-4C94-B053-DC235C1E2C31}"/>
              </a:ext>
            </a:extLst>
          </p:cNvPr>
          <p:cNvSpPr txBox="1"/>
          <p:nvPr/>
        </p:nvSpPr>
        <p:spPr>
          <a:xfrm>
            <a:off x="3586480" y="6195628"/>
            <a:ext cx="6096000" cy="646331"/>
          </a:xfrm>
          <a:prstGeom prst="rect">
            <a:avLst/>
          </a:prstGeom>
          <a:noFill/>
        </p:spPr>
        <p:txBody>
          <a:bodyPr wrap="square">
            <a:spAutoFit/>
          </a:bodyPr>
          <a:lstStyle/>
          <a:p>
            <a:r>
              <a:rPr lang="en-US">
                <a:latin typeface="-apple-system"/>
                <a:hlinkClick r:id="rId5"/>
              </a:rPr>
              <a:t>https://meta.stackoverflow.com</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4B4587F9-7DF9-481E-A429-7DDAA78AE61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652640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comment?</a:t>
            </a:r>
          </a:p>
          <a:p>
            <a:pPr lvl="1">
              <a:lnSpc>
                <a:spcPct val="150000"/>
              </a:lnSpc>
            </a:pPr>
            <a:r>
              <a:rPr lang="en-US" sz="2000">
                <a:latin typeface="-apple-system"/>
              </a:rPr>
              <a:t>the owner of the post you're commenting on</a:t>
            </a:r>
          </a:p>
          <a:p>
            <a:pPr lvl="1">
              <a:lnSpc>
                <a:spcPct val="150000"/>
              </a:lnSpc>
            </a:pPr>
            <a:r>
              <a:rPr lang="en-US" sz="2000" b="1">
                <a:latin typeface="-apple-system"/>
              </a:rPr>
              <a:t>one</a:t>
            </a:r>
            <a:r>
              <a:rPr lang="en-US" sz="2000">
                <a:latin typeface="-apple-system"/>
              </a:rPr>
              <a:t> additional user when your comment contains a @username1 reply</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8546962-C30C-4328-B443-8DA4D6492F7C}"/>
              </a:ext>
            </a:extLst>
          </p:cNvPr>
          <p:cNvSpPr txBox="1"/>
          <p:nvPr/>
        </p:nvSpPr>
        <p:spPr>
          <a:xfrm>
            <a:off x="210840" y="6199740"/>
            <a:ext cx="6098058" cy="338554"/>
          </a:xfrm>
          <a:prstGeom prst="rect">
            <a:avLst/>
          </a:prstGeom>
          <a:noFill/>
        </p:spPr>
        <p:txBody>
          <a:bodyPr wrap="square">
            <a:spAutoFit/>
          </a:bodyPr>
          <a:lstStyle/>
          <a:p>
            <a:r>
              <a:rPr lang="en-US" sz="1600">
                <a:latin typeface="-apple-system"/>
                <a:hlinkClick r:id="rId4"/>
              </a:rPr>
              <a:t>https://stackoverflow.com/help/privileges/comment</a:t>
            </a:r>
            <a:endParaRPr lang="en-US" sz="1600">
              <a:latin typeface="-apple-system"/>
            </a:endParaRPr>
          </a:p>
        </p:txBody>
      </p:sp>
      <p:pic>
        <p:nvPicPr>
          <p:cNvPr id="4" name="Picture 3">
            <a:extLst>
              <a:ext uri="{FF2B5EF4-FFF2-40B4-BE49-F238E27FC236}">
                <a16:creationId xmlns:a16="http://schemas.microsoft.com/office/drawing/2014/main" id="{0615EC97-5CF8-43E0-8CA0-3AE69305C25B}"/>
              </a:ext>
            </a:extLst>
          </p:cNvPr>
          <p:cNvPicPr>
            <a:picLocks noChangeAspect="1"/>
          </p:cNvPicPr>
          <p:nvPr/>
        </p:nvPicPr>
        <p:blipFill>
          <a:blip r:embed="rId5"/>
          <a:stretch>
            <a:fillRect/>
          </a:stretch>
        </p:blipFill>
        <p:spPr>
          <a:xfrm>
            <a:off x="4285675" y="2986414"/>
            <a:ext cx="3620649" cy="321332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27DB9CC-30BF-4B49-8B52-E5A0C1AFE017}"/>
              </a:ext>
            </a:extLst>
          </p:cNvPr>
          <p:cNvSpPr/>
          <p:nvPr/>
        </p:nvSpPr>
        <p:spPr>
          <a:xfrm>
            <a:off x="4488180" y="4975860"/>
            <a:ext cx="439420" cy="109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DAD7FF-6046-4CA4-B539-E87EF15A5214}"/>
              </a:ext>
            </a:extLst>
          </p:cNvPr>
          <p:cNvSpPr/>
          <p:nvPr/>
        </p:nvSpPr>
        <p:spPr>
          <a:xfrm>
            <a:off x="4488180" y="3980180"/>
            <a:ext cx="439420" cy="109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74D258-F8FD-4B66-881F-70B5898E5F3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7188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dirty="0">
                <a:solidFill>
                  <a:srgbClr val="232629"/>
                </a:solidFill>
                <a:effectLst/>
                <a:latin typeface="-apple-system"/>
              </a:rPr>
              <a:t>What happens when I comment?</a:t>
            </a:r>
          </a:p>
          <a:p>
            <a:pPr lvl="1">
              <a:lnSpc>
                <a:spcPct val="150000"/>
              </a:lnSpc>
            </a:pPr>
            <a:r>
              <a:rPr lang="en-US" sz="2000" dirty="0">
                <a:latin typeface="-apple-system"/>
              </a:rPr>
              <a:t>the owner of the post you're commenting on</a:t>
            </a:r>
          </a:p>
          <a:p>
            <a:pPr lvl="1">
              <a:lnSpc>
                <a:spcPct val="150000"/>
              </a:lnSpc>
            </a:pPr>
            <a:r>
              <a:rPr lang="en-US" sz="2000" b="1" dirty="0">
                <a:latin typeface="-apple-system"/>
              </a:rPr>
              <a:t>one</a:t>
            </a:r>
            <a:r>
              <a:rPr lang="en-US" sz="2000" dirty="0">
                <a:latin typeface="-apple-system"/>
              </a:rPr>
              <a:t> additional user when your comment contains a @username1 reply</a:t>
            </a:r>
            <a:br>
              <a:rPr lang="en-US" dirty="0">
                <a:latin typeface="-apple-system"/>
              </a:rPr>
            </a:br>
            <a:endParaRPr lang="en-US" i="0" dirty="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8546962-C30C-4328-B443-8DA4D6492F7C}"/>
              </a:ext>
            </a:extLst>
          </p:cNvPr>
          <p:cNvSpPr txBox="1"/>
          <p:nvPr/>
        </p:nvSpPr>
        <p:spPr>
          <a:xfrm>
            <a:off x="210840" y="5989927"/>
            <a:ext cx="6098058" cy="338554"/>
          </a:xfrm>
          <a:prstGeom prst="rect">
            <a:avLst/>
          </a:prstGeom>
          <a:noFill/>
        </p:spPr>
        <p:txBody>
          <a:bodyPr wrap="square">
            <a:spAutoFit/>
          </a:bodyPr>
          <a:lstStyle/>
          <a:p>
            <a:r>
              <a:rPr lang="en-US" sz="1600">
                <a:latin typeface="-apple-system"/>
                <a:hlinkClick r:id="rId4"/>
              </a:rPr>
              <a:t>https://stackoverflow.com/help/privileges/comment</a:t>
            </a:r>
            <a:endParaRPr lang="en-US" sz="1600">
              <a:latin typeface="-apple-system"/>
            </a:endParaRPr>
          </a:p>
        </p:txBody>
      </p:sp>
      <p:grpSp>
        <p:nvGrpSpPr>
          <p:cNvPr id="2" name="Group 1">
            <a:extLst>
              <a:ext uri="{FF2B5EF4-FFF2-40B4-BE49-F238E27FC236}">
                <a16:creationId xmlns:a16="http://schemas.microsoft.com/office/drawing/2014/main" id="{5B98CD88-382D-497D-A354-6DA08C4CCA89}"/>
              </a:ext>
            </a:extLst>
          </p:cNvPr>
          <p:cNvGrpSpPr/>
          <p:nvPr/>
        </p:nvGrpSpPr>
        <p:grpSpPr>
          <a:xfrm>
            <a:off x="2952687" y="2941387"/>
            <a:ext cx="5818516" cy="2893133"/>
            <a:chOff x="2557270" y="2941387"/>
            <a:chExt cx="6690940" cy="3326927"/>
          </a:xfrm>
        </p:grpSpPr>
        <p:pic>
          <p:nvPicPr>
            <p:cNvPr id="22" name="Picture 21">
              <a:extLst>
                <a:ext uri="{FF2B5EF4-FFF2-40B4-BE49-F238E27FC236}">
                  <a16:creationId xmlns:a16="http://schemas.microsoft.com/office/drawing/2014/main" id="{C2FE037D-0BBB-4B24-9776-724254071CAA}"/>
                </a:ext>
              </a:extLst>
            </p:cNvPr>
            <p:cNvPicPr>
              <a:picLocks noChangeAspect="1"/>
            </p:cNvPicPr>
            <p:nvPr/>
          </p:nvPicPr>
          <p:blipFill>
            <a:blip r:embed="rId5"/>
            <a:stretch>
              <a:fillRect/>
            </a:stretch>
          </p:blipFill>
          <p:spPr>
            <a:xfrm>
              <a:off x="3259869" y="5349967"/>
              <a:ext cx="5145097" cy="918347"/>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E6A97249-3FF6-4812-8321-63AF2B8AF9D9}"/>
                </a:ext>
              </a:extLst>
            </p:cNvPr>
            <p:cNvGrpSpPr/>
            <p:nvPr/>
          </p:nvGrpSpPr>
          <p:grpSpPr>
            <a:xfrm>
              <a:off x="2557270" y="2941387"/>
              <a:ext cx="6690940" cy="1783235"/>
              <a:chOff x="2557270" y="3953590"/>
              <a:chExt cx="6690940" cy="1783235"/>
            </a:xfrm>
          </p:grpSpPr>
          <p:pic>
            <p:nvPicPr>
              <p:cNvPr id="10" name="Picture 9">
                <a:extLst>
                  <a:ext uri="{FF2B5EF4-FFF2-40B4-BE49-F238E27FC236}">
                    <a16:creationId xmlns:a16="http://schemas.microsoft.com/office/drawing/2014/main" id="{41AB2437-064A-4E0C-99B2-AF3211B5D7F9}"/>
                  </a:ext>
                </a:extLst>
              </p:cNvPr>
              <p:cNvPicPr>
                <a:picLocks noChangeAspect="1"/>
              </p:cNvPicPr>
              <p:nvPr/>
            </p:nvPicPr>
            <p:blipFill>
              <a:blip r:embed="rId6"/>
              <a:stretch>
                <a:fillRect/>
              </a:stretch>
            </p:blipFill>
            <p:spPr>
              <a:xfrm>
                <a:off x="2557270" y="3953590"/>
                <a:ext cx="6690940" cy="1783235"/>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AC9D725-97A8-4CAF-BE87-63333D6582FE}"/>
                  </a:ext>
                </a:extLst>
              </p:cNvPr>
              <p:cNvSpPr/>
              <p:nvPr/>
            </p:nvSpPr>
            <p:spPr>
              <a:xfrm>
                <a:off x="3962400" y="5100320"/>
                <a:ext cx="1239520" cy="203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458620B-3BF1-4217-9CA8-374A3037D73A}"/>
                </a:ext>
              </a:extLst>
            </p:cNvPr>
            <p:cNvGrpSpPr/>
            <p:nvPr/>
          </p:nvGrpSpPr>
          <p:grpSpPr>
            <a:xfrm>
              <a:off x="2583323" y="4851927"/>
              <a:ext cx="6664887" cy="453340"/>
              <a:chOff x="2583323" y="5216158"/>
              <a:chExt cx="6664887" cy="453340"/>
            </a:xfrm>
          </p:grpSpPr>
          <p:pic>
            <p:nvPicPr>
              <p:cNvPr id="15" name="Picture 14">
                <a:extLst>
                  <a:ext uri="{FF2B5EF4-FFF2-40B4-BE49-F238E27FC236}">
                    <a16:creationId xmlns:a16="http://schemas.microsoft.com/office/drawing/2014/main" id="{D406A48B-F055-4391-AB6A-95E1B714C88A}"/>
                  </a:ext>
                </a:extLst>
              </p:cNvPr>
              <p:cNvPicPr>
                <a:picLocks noChangeAspect="1"/>
              </p:cNvPicPr>
              <p:nvPr/>
            </p:nvPicPr>
            <p:blipFill>
              <a:blip r:embed="rId7"/>
              <a:stretch>
                <a:fillRect/>
              </a:stretch>
            </p:blipFill>
            <p:spPr>
              <a:xfrm>
                <a:off x="2583323" y="5216158"/>
                <a:ext cx="6664887" cy="45334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1DB1FE51-1EA8-440A-88EC-D3CAEA5AB53B}"/>
                  </a:ext>
                </a:extLst>
              </p:cNvPr>
              <p:cNvSpPr/>
              <p:nvPr/>
            </p:nvSpPr>
            <p:spPr>
              <a:xfrm>
                <a:off x="3169920" y="5285232"/>
                <a:ext cx="999744" cy="195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C0C11D5E-EB5D-4CF2-B0EC-DFAF16D3182E}"/>
                </a:ext>
              </a:extLst>
            </p:cNvPr>
            <p:cNvSpPr/>
            <p:nvPr/>
          </p:nvSpPr>
          <p:spPr>
            <a:xfrm>
              <a:off x="3259868" y="5381180"/>
              <a:ext cx="1942051" cy="3852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8398F9-52E3-42B7-B8B8-D3B09B795F2A}"/>
              </a:ext>
            </a:extLst>
          </p:cNvPr>
          <p:cNvSpPr txBox="1"/>
          <p:nvPr/>
        </p:nvSpPr>
        <p:spPr>
          <a:xfrm>
            <a:off x="210839" y="6270043"/>
            <a:ext cx="9476857" cy="338554"/>
          </a:xfrm>
          <a:prstGeom prst="rect">
            <a:avLst/>
          </a:prstGeom>
          <a:noFill/>
        </p:spPr>
        <p:txBody>
          <a:bodyPr wrap="square">
            <a:spAutoFit/>
          </a:bodyPr>
          <a:lstStyle/>
          <a:p>
            <a:r>
              <a:rPr lang="en-US" sz="1600">
                <a:latin typeface="-apple-system"/>
                <a:hlinkClick r:id="rId8"/>
              </a:rPr>
              <a:t>https://meta.stackexchange.com/questions/43019/how-do-comment-replies-work</a:t>
            </a:r>
            <a:endParaRPr lang="en-US" sz="1600">
              <a:latin typeface="-apple-system"/>
            </a:endParaRPr>
          </a:p>
        </p:txBody>
      </p:sp>
      <p:pic>
        <p:nvPicPr>
          <p:cNvPr id="19" name="Picture 18">
            <a:extLst>
              <a:ext uri="{FF2B5EF4-FFF2-40B4-BE49-F238E27FC236}">
                <a16:creationId xmlns:a16="http://schemas.microsoft.com/office/drawing/2014/main" id="{A9E6B6A4-9DFA-4F76-A87E-70CBCD99E320}"/>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3388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4"/>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6208023"/>
            <a:ext cx="6093724" cy="369332"/>
          </a:xfrm>
          <a:prstGeom prst="rect">
            <a:avLst/>
          </a:prstGeom>
          <a:noFill/>
        </p:spPr>
        <p:txBody>
          <a:bodyPr wrap="square">
            <a:spAutoFit/>
          </a:bodyPr>
          <a:lstStyle/>
          <a:p>
            <a:r>
              <a:rPr lang="en-US">
                <a:hlinkClick r:id="rId5"/>
              </a:rPr>
              <a:t>https://stackoverflow.com/help/privileges/flag-posts</a:t>
            </a:r>
            <a:endParaRPr lang="fa-IR"/>
          </a:p>
        </p:txBody>
      </p:sp>
      <p:pic>
        <p:nvPicPr>
          <p:cNvPr id="9" name="Picture 8">
            <a:extLst>
              <a:ext uri="{FF2B5EF4-FFF2-40B4-BE49-F238E27FC236}">
                <a16:creationId xmlns:a16="http://schemas.microsoft.com/office/drawing/2014/main" id="{56D5CE20-8295-46B4-ACFB-91006E81F8C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025791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2" name="Picture 7"/>
          <p:cNvPicPr/>
          <p:nvPr/>
        </p:nvPicPr>
        <p:blipFill>
          <a:blip r:embed="rId3"/>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254" name="TextBox 11"/>
          <p:cNvSpPr/>
          <p:nvPr/>
        </p:nvSpPr>
        <p:spPr>
          <a:xfrm>
            <a:off x="-188280" y="5473080"/>
            <a:ext cx="1171188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3" name="Picture 2">
            <a:extLst>
              <a:ext uri="{FF2B5EF4-FFF2-40B4-BE49-F238E27FC236}">
                <a16:creationId xmlns:a16="http://schemas.microsoft.com/office/drawing/2014/main" id="{9FED91D7-8FBA-4329-AE3C-D279A47A9DC2}"/>
              </a:ext>
            </a:extLst>
          </p:cNvPr>
          <p:cNvPicPr>
            <a:picLocks noChangeAspect="1"/>
          </p:cNvPicPr>
          <p:nvPr/>
        </p:nvPicPr>
        <p:blipFill>
          <a:blip r:embed="rId7"/>
          <a:stretch>
            <a:fillRect/>
          </a:stretch>
        </p:blipFill>
        <p:spPr>
          <a:xfrm>
            <a:off x="5213441" y="1448640"/>
            <a:ext cx="4957341" cy="476332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A1247C7-70CD-4174-87B9-B510A2A699CB}"/>
              </a:ext>
            </a:extLst>
          </p:cNvPr>
          <p:cNvSpPr/>
          <p:nvPr/>
        </p:nvSpPr>
        <p:spPr>
          <a:xfrm>
            <a:off x="5213441" y="2239920"/>
            <a:ext cx="454219" cy="3589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85D592-19F2-4C38-AB7A-5BD7A790A736}"/>
              </a:ext>
            </a:extLst>
          </p:cNvPr>
          <p:cNvSpPr/>
          <p:nvPr/>
        </p:nvSpPr>
        <p:spPr>
          <a:xfrm>
            <a:off x="7347285" y="1468015"/>
            <a:ext cx="847172" cy="1937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1FF168-7356-4A3F-94F6-8C6CB6640F47}"/>
              </a:ext>
            </a:extLst>
          </p:cNvPr>
          <p:cNvSpPr/>
          <p:nvPr/>
        </p:nvSpPr>
        <p:spPr>
          <a:xfrm>
            <a:off x="5667660" y="2182904"/>
            <a:ext cx="2158080" cy="3589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3D637-DEB2-4E3F-AEEE-28DA7968F668}"/>
              </a:ext>
            </a:extLst>
          </p:cNvPr>
          <p:cNvPicPr>
            <a:picLocks noChangeAspect="1"/>
          </p:cNvPicPr>
          <p:nvPr/>
        </p:nvPicPr>
        <p:blipFill>
          <a:blip r:embed="rId3"/>
          <a:stretch>
            <a:fillRect/>
          </a:stretch>
        </p:blipFill>
        <p:spPr>
          <a:xfrm>
            <a:off x="3162046" y="1362483"/>
            <a:ext cx="5496509" cy="4782677"/>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1" name="Rectangle 10">
            <a:extLst>
              <a:ext uri="{FF2B5EF4-FFF2-40B4-BE49-F238E27FC236}">
                <a16:creationId xmlns:a16="http://schemas.microsoft.com/office/drawing/2014/main" id="{C89CA21A-D4D1-4420-AF70-03EC9BD09777}"/>
              </a:ext>
            </a:extLst>
          </p:cNvPr>
          <p:cNvSpPr/>
          <p:nvPr/>
        </p:nvSpPr>
        <p:spPr>
          <a:xfrm>
            <a:off x="3298444" y="2721406"/>
            <a:ext cx="847172" cy="1937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779DFB-6230-4728-8F9E-A0EA54139638}"/>
              </a:ext>
            </a:extLst>
          </p:cNvPr>
          <p:cNvSpPr txBox="1"/>
          <p:nvPr/>
        </p:nvSpPr>
        <p:spPr>
          <a:xfrm>
            <a:off x="210840" y="6241794"/>
            <a:ext cx="9185408" cy="646331"/>
          </a:xfrm>
          <a:prstGeom prst="rect">
            <a:avLst/>
          </a:prstGeom>
          <a:noFill/>
        </p:spPr>
        <p:txBody>
          <a:bodyPr wrap="square">
            <a:spAutoFit/>
          </a:bodyPr>
          <a:lstStyle/>
          <a:p>
            <a:r>
              <a:rPr lang="en-US">
                <a:hlinkClick r:id="rId5"/>
              </a:rPr>
              <a:t>https://stackoverflow.com/search?tab=newest&amp;q=duplicate%3ayes</a:t>
            </a:r>
            <a:endParaRPr lang="en-US"/>
          </a:p>
          <a:p>
            <a:endParaRPr lang="en-US"/>
          </a:p>
        </p:txBody>
      </p:sp>
      <p:pic>
        <p:nvPicPr>
          <p:cNvPr id="8" name="Picture 7">
            <a:extLst>
              <a:ext uri="{FF2B5EF4-FFF2-40B4-BE49-F238E27FC236}">
                <a16:creationId xmlns:a16="http://schemas.microsoft.com/office/drawing/2014/main" id="{2EE572FE-6671-40EB-8ACA-76C67591122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7440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524DC-2EC8-431C-9660-0EB11B0804BC}"/>
              </a:ext>
            </a:extLst>
          </p:cNvPr>
          <p:cNvPicPr>
            <a:picLocks noChangeAspect="1"/>
          </p:cNvPicPr>
          <p:nvPr/>
        </p:nvPicPr>
        <p:blipFill>
          <a:blip r:embed="rId3"/>
          <a:stretch>
            <a:fillRect/>
          </a:stretch>
        </p:blipFill>
        <p:spPr>
          <a:xfrm>
            <a:off x="3226821" y="1377922"/>
            <a:ext cx="5738357" cy="4793395"/>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0" name="TextBox 9">
            <a:extLst>
              <a:ext uri="{FF2B5EF4-FFF2-40B4-BE49-F238E27FC236}">
                <a16:creationId xmlns:a16="http://schemas.microsoft.com/office/drawing/2014/main" id="{2EBBEF4A-C12D-44C4-9ABD-727BD46D90C7}"/>
              </a:ext>
            </a:extLst>
          </p:cNvPr>
          <p:cNvSpPr txBox="1"/>
          <p:nvPr/>
        </p:nvSpPr>
        <p:spPr>
          <a:xfrm>
            <a:off x="210839" y="6235876"/>
            <a:ext cx="9334213" cy="646331"/>
          </a:xfrm>
          <a:prstGeom prst="rect">
            <a:avLst/>
          </a:prstGeom>
          <a:noFill/>
        </p:spPr>
        <p:txBody>
          <a:bodyPr wrap="square">
            <a:spAutoFit/>
          </a:bodyPr>
          <a:lstStyle/>
          <a:p>
            <a:r>
              <a:rPr lang="en-US">
                <a:hlinkClick r:id="rId5"/>
              </a:rPr>
              <a:t>https://stackoverflow.com/search?q=duplicate%3Ayes+score%3A..-1</a:t>
            </a:r>
            <a:r>
              <a:rPr lang="en-US"/>
              <a:t>+</a:t>
            </a:r>
          </a:p>
          <a:p>
            <a:endParaRPr lang="en-US"/>
          </a:p>
        </p:txBody>
      </p:sp>
      <p:sp>
        <p:nvSpPr>
          <p:cNvPr id="11" name="Rectangle 10">
            <a:extLst>
              <a:ext uri="{FF2B5EF4-FFF2-40B4-BE49-F238E27FC236}">
                <a16:creationId xmlns:a16="http://schemas.microsoft.com/office/drawing/2014/main" id="{C89CA21A-D4D1-4420-AF70-03EC9BD09777}"/>
              </a:ext>
            </a:extLst>
          </p:cNvPr>
          <p:cNvSpPr/>
          <p:nvPr/>
        </p:nvSpPr>
        <p:spPr>
          <a:xfrm>
            <a:off x="3361507" y="2847532"/>
            <a:ext cx="1005540" cy="1794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70CDC-1096-443B-84F2-70E5F62CA0D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742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6BD4172B-F2FB-4557-B855-9DB78637116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026" name="Picture 2" descr="Unhappy young college student woman in a library, posing with glasses and books.">
            <a:extLst>
              <a:ext uri="{FF2B5EF4-FFF2-40B4-BE49-F238E27FC236}">
                <a16:creationId xmlns:a16="http://schemas.microsoft.com/office/drawing/2014/main" id="{28B4263F-09EF-27EC-D143-9EEE004C0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575" y="1862595"/>
            <a:ext cx="5962650" cy="3971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687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4C4A3-0BA5-45BF-A534-B87F07B4B824}"/>
              </a:ext>
            </a:extLst>
          </p:cNvPr>
          <p:cNvPicPr>
            <a:picLocks noChangeAspect="1"/>
          </p:cNvPicPr>
          <p:nvPr/>
        </p:nvPicPr>
        <p:blipFill>
          <a:blip r:embed="rId3"/>
          <a:stretch>
            <a:fillRect/>
          </a:stretch>
        </p:blipFill>
        <p:spPr>
          <a:xfrm>
            <a:off x="3223011" y="1292179"/>
            <a:ext cx="5116948" cy="4872637"/>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0" name="TextBox 9">
            <a:extLst>
              <a:ext uri="{FF2B5EF4-FFF2-40B4-BE49-F238E27FC236}">
                <a16:creationId xmlns:a16="http://schemas.microsoft.com/office/drawing/2014/main" id="{2EBBEF4A-C12D-44C4-9ABD-727BD46D90C7}"/>
              </a:ext>
            </a:extLst>
          </p:cNvPr>
          <p:cNvSpPr txBox="1"/>
          <p:nvPr/>
        </p:nvSpPr>
        <p:spPr>
          <a:xfrm>
            <a:off x="210839" y="6265856"/>
            <a:ext cx="9334213" cy="646331"/>
          </a:xfrm>
          <a:prstGeom prst="rect">
            <a:avLst/>
          </a:prstGeom>
          <a:noFill/>
        </p:spPr>
        <p:txBody>
          <a:bodyPr wrap="square">
            <a:spAutoFit/>
          </a:bodyPr>
          <a:lstStyle/>
          <a:p>
            <a:r>
              <a:rPr lang="en-US">
                <a:hlinkClick r:id="rId5"/>
              </a:rPr>
              <a:t>https://stackoverflow.com/search?q=duplicate%3Ayes+score%3A..-1</a:t>
            </a:r>
            <a:r>
              <a:rPr lang="en-US"/>
              <a:t>+</a:t>
            </a:r>
          </a:p>
          <a:p>
            <a:endParaRPr lang="en-US"/>
          </a:p>
        </p:txBody>
      </p:sp>
      <p:sp>
        <p:nvSpPr>
          <p:cNvPr id="11" name="Rectangle 10">
            <a:extLst>
              <a:ext uri="{FF2B5EF4-FFF2-40B4-BE49-F238E27FC236}">
                <a16:creationId xmlns:a16="http://schemas.microsoft.com/office/drawing/2014/main" id="{C89CA21A-D4D1-4420-AF70-03EC9BD09777}"/>
              </a:ext>
            </a:extLst>
          </p:cNvPr>
          <p:cNvSpPr/>
          <p:nvPr/>
        </p:nvSpPr>
        <p:spPr>
          <a:xfrm>
            <a:off x="3342289" y="3012275"/>
            <a:ext cx="752679" cy="4167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DD559B-CC74-4AB2-A8D1-16708A31744D}"/>
              </a:ext>
            </a:extLst>
          </p:cNvPr>
          <p:cNvSpPr/>
          <p:nvPr/>
        </p:nvSpPr>
        <p:spPr>
          <a:xfrm>
            <a:off x="7131010" y="3429000"/>
            <a:ext cx="1187116" cy="27271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413B674-4E52-433D-A98B-DDD7D8C63C0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522042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programming language?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2000" i="0">
                <a:solidFill>
                  <a:srgbClr val="282829"/>
                </a:solidFill>
                <a:effectLst/>
                <a:latin typeface="-apple-system"/>
              </a:rPr>
              <a:t>Is using vuejs better than reactjs?</a:t>
            </a:r>
          </a:p>
          <a:p>
            <a:pPr marL="800100" lvl="1" indent="-342900">
              <a:buClr>
                <a:srgbClr val="232629"/>
              </a:buClr>
              <a:buFont typeface="Arial" panose="020B0604020202020204" pitchFamily="34" charset="0"/>
              <a:buChar char="•"/>
            </a:pPr>
            <a:r>
              <a:rPr lang="en-US" sz="2000" spc="-1">
                <a:solidFill>
                  <a:srgbClr val="232629"/>
                </a:solidFill>
                <a:latin typeface="-apple-system"/>
              </a:rPr>
              <a:t>Is recoil better than redux?</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Folder Structure?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Best practice related questions</a:t>
            </a:r>
          </a:p>
          <a:p>
            <a:pPr marL="743040" lvl="1" indent="-285840">
              <a:buClr>
                <a:srgbClr val="232629"/>
              </a:buClr>
              <a:buFont typeface="Arial"/>
              <a:buChar char="•"/>
            </a:pPr>
            <a:r>
              <a:rPr lang="fa-IR" sz="2000" b="0" strike="noStrike" spc="-1">
                <a:latin typeface="Arial"/>
              </a:rPr>
              <a:t>...</a:t>
            </a:r>
            <a:endParaRPr lang="en-US" sz="2000" b="0" strike="noStrike" spc="-1">
              <a:latin typeface="Arial"/>
            </a:endParaRPr>
          </a:p>
          <a:p>
            <a:pPr>
              <a:lnSpc>
                <a:spcPct val="100000"/>
              </a:lnSpc>
              <a:buNone/>
            </a:pPr>
            <a:endParaRPr lang="en-US" sz="1400" b="0" strike="noStrike" spc="-1">
              <a:latin typeface="Arial"/>
            </a:endParaRPr>
          </a:p>
          <a:p>
            <a:pPr>
              <a:lnSpc>
                <a:spcPct val="100000"/>
              </a:lnSpc>
              <a:buNone/>
            </a:pPr>
            <a:endParaRPr lang="en-US" sz="1800" b="0" strike="noStrike" spc="-1">
              <a:latin typeface="Arial"/>
            </a:endParaRPr>
          </a:p>
        </p:txBody>
      </p:sp>
      <p:sp>
        <p:nvSpPr>
          <p:cNvPr id="259" name="TextBox 11"/>
          <p:cNvSpPr/>
          <p:nvPr/>
        </p:nvSpPr>
        <p:spPr>
          <a:xfrm>
            <a:off x="-218520" y="552987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5" name="Picture 4">
            <a:extLst>
              <a:ext uri="{FF2B5EF4-FFF2-40B4-BE49-F238E27FC236}">
                <a16:creationId xmlns:a16="http://schemas.microsoft.com/office/drawing/2014/main" id="{B17312BF-1323-4EF2-BAF0-7A47FCBA7572}"/>
              </a:ext>
            </a:extLst>
          </p:cNvPr>
          <p:cNvPicPr>
            <a:picLocks noChangeAspect="1"/>
          </p:cNvPicPr>
          <p:nvPr/>
        </p:nvPicPr>
        <p:blipFill>
          <a:blip r:embed="rId7"/>
          <a:stretch>
            <a:fillRect/>
          </a:stretch>
        </p:blipFill>
        <p:spPr>
          <a:xfrm>
            <a:off x="6999890" y="1424037"/>
            <a:ext cx="4596579" cy="441048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4EE88C0-2F3E-4B5E-B202-147CF5C2D179}"/>
              </a:ext>
            </a:extLst>
          </p:cNvPr>
          <p:cNvSpPr/>
          <p:nvPr/>
        </p:nvSpPr>
        <p:spPr>
          <a:xfrm>
            <a:off x="8308427" y="2144110"/>
            <a:ext cx="614856" cy="22058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743040" lvl="1" indent="-285840">
              <a:buClr>
                <a:srgbClr val="232629"/>
              </a:buClr>
              <a:buFont typeface="Arial"/>
              <a:buChar char="•"/>
            </a:pPr>
            <a:r>
              <a:rPr lang="en-US" sz="2400" b="0" strike="noStrike" spc="-1">
                <a:solidFill>
                  <a:srgbClr val="232629"/>
                </a:solidFill>
                <a:latin typeface="-apple-system"/>
              </a:rPr>
              <a:t>Quora</a:t>
            </a:r>
            <a:endParaRPr lang="en-US" sz="2400" b="0" strike="noStrike" spc="-1">
              <a:latin typeface="Arial"/>
            </a:endParaRPr>
          </a:p>
          <a:p>
            <a:pPr marL="743040" lvl="1" indent="-285840">
              <a:buClr>
                <a:srgbClr val="232629"/>
              </a:buClr>
              <a:buFont typeface="Arial"/>
              <a:buChar char="•"/>
            </a:pPr>
            <a:r>
              <a:rPr lang="en-US" sz="24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9" name="Picture 8">
            <a:extLst>
              <a:ext uri="{FF2B5EF4-FFF2-40B4-BE49-F238E27FC236}">
                <a16:creationId xmlns:a16="http://schemas.microsoft.com/office/drawing/2014/main" id="{6B45D0F2-6A82-4B03-81A9-C8629225FC48}"/>
              </a:ext>
            </a:extLst>
          </p:cNvPr>
          <p:cNvPicPr>
            <a:picLocks noChangeAspect="1"/>
          </p:cNvPicPr>
          <p:nvPr/>
        </p:nvPicPr>
        <p:blipFill>
          <a:blip r:embed="rId4"/>
          <a:stretch>
            <a:fillRect/>
          </a:stretch>
        </p:blipFill>
        <p:spPr>
          <a:xfrm>
            <a:off x="4944797" y="1448640"/>
            <a:ext cx="6431203" cy="15869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D773D76-4EE4-442F-9AE7-C3748CF4D197}"/>
              </a:ext>
            </a:extLst>
          </p:cNvPr>
          <p:cNvPicPr>
            <a:picLocks noChangeAspect="1"/>
          </p:cNvPicPr>
          <p:nvPr/>
        </p:nvPicPr>
        <p:blipFill rotWithShape="1">
          <a:blip r:embed="rId5"/>
          <a:srcRect l="1" r="33261" b="23825"/>
          <a:stretch/>
        </p:blipFill>
        <p:spPr>
          <a:xfrm>
            <a:off x="5069434" y="3429000"/>
            <a:ext cx="6306566" cy="225816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2100D4A-05C8-470E-9F77-D7ED02D7B9AD}"/>
              </a:ext>
            </a:extLst>
          </p:cNvPr>
          <p:cNvSpPr txBox="1"/>
          <p:nvPr/>
        </p:nvSpPr>
        <p:spPr>
          <a:xfrm>
            <a:off x="210840" y="6211669"/>
            <a:ext cx="9863326" cy="646331"/>
          </a:xfrm>
          <a:prstGeom prst="rect">
            <a:avLst/>
          </a:prstGeom>
          <a:noFill/>
        </p:spPr>
        <p:txBody>
          <a:bodyPr wrap="square">
            <a:spAutoFit/>
          </a:bodyPr>
          <a:lstStyle/>
          <a:p>
            <a:r>
              <a:rPr lang="en-US">
                <a:hlinkClick r:id="rId6"/>
              </a:rPr>
              <a:t>https://www.reddit.com/r/java/comments/ippugt/why_should_i_use_java_over_c/</a:t>
            </a:r>
            <a:endParaRPr lang="en-US"/>
          </a:p>
          <a:p>
            <a:endParaRPr lang="en-US"/>
          </a:p>
        </p:txBody>
      </p:sp>
      <p:sp>
        <p:nvSpPr>
          <p:cNvPr id="14" name="TextBox 13">
            <a:extLst>
              <a:ext uri="{FF2B5EF4-FFF2-40B4-BE49-F238E27FC236}">
                <a16:creationId xmlns:a16="http://schemas.microsoft.com/office/drawing/2014/main" id="{4872642B-D304-4336-B5B7-7ECF53C4B78A}"/>
              </a:ext>
            </a:extLst>
          </p:cNvPr>
          <p:cNvSpPr txBox="1"/>
          <p:nvPr/>
        </p:nvSpPr>
        <p:spPr>
          <a:xfrm>
            <a:off x="210840" y="5862801"/>
            <a:ext cx="6093372" cy="646331"/>
          </a:xfrm>
          <a:prstGeom prst="rect">
            <a:avLst/>
          </a:prstGeom>
          <a:noFill/>
        </p:spPr>
        <p:txBody>
          <a:bodyPr wrap="square">
            <a:spAutoFit/>
          </a:bodyPr>
          <a:lstStyle/>
          <a:p>
            <a:r>
              <a:rPr lang="en-US">
                <a:hlinkClick r:id="rId7"/>
              </a:rPr>
              <a:t>https://www.quora.com/How-much-better-is-Java-than-C</a:t>
            </a:r>
            <a:endParaRPr lang="en-US"/>
          </a:p>
          <a:p>
            <a:endParaRPr lang="en-US"/>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980693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b="0" strike="noStrike" spc="-1">
                <a:solidFill>
                  <a:srgbClr val="232629"/>
                </a:solidFill>
                <a:latin typeface="-apple-system"/>
              </a:rPr>
              <a:t>Quora</a:t>
            </a:r>
            <a:endParaRPr lang="en-US" sz="2800" b="0" strike="noStrike" spc="-1">
              <a:latin typeface="Arial"/>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4" name="Picture 3">
            <a:extLst>
              <a:ext uri="{FF2B5EF4-FFF2-40B4-BE49-F238E27FC236}">
                <a16:creationId xmlns:a16="http://schemas.microsoft.com/office/drawing/2014/main" id="{21958535-586C-48CC-A9C5-D8AC2E9F0E41}"/>
              </a:ext>
            </a:extLst>
          </p:cNvPr>
          <p:cNvPicPr>
            <a:picLocks noChangeAspect="1"/>
          </p:cNvPicPr>
          <p:nvPr/>
        </p:nvPicPr>
        <p:blipFill>
          <a:blip r:embed="rId4"/>
          <a:stretch>
            <a:fillRect/>
          </a:stretch>
        </p:blipFill>
        <p:spPr>
          <a:xfrm>
            <a:off x="6838440" y="2381618"/>
            <a:ext cx="4809120" cy="30561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926BA3B-11C0-4B7E-803C-D6EB14370250}"/>
              </a:ext>
            </a:extLst>
          </p:cNvPr>
          <p:cNvPicPr>
            <a:picLocks noChangeAspect="1"/>
          </p:cNvPicPr>
          <p:nvPr/>
        </p:nvPicPr>
        <p:blipFill rotWithShape="1">
          <a:blip r:embed="rId5"/>
          <a:srcRect l="578"/>
          <a:stretch/>
        </p:blipFill>
        <p:spPr>
          <a:xfrm>
            <a:off x="816000" y="2343324"/>
            <a:ext cx="5730240" cy="31326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612D16D-6C04-436C-BDA7-8F758694C6E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019394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6" name="Picture 5">
            <a:extLst>
              <a:ext uri="{FF2B5EF4-FFF2-40B4-BE49-F238E27FC236}">
                <a16:creationId xmlns:a16="http://schemas.microsoft.com/office/drawing/2014/main" id="{2E87FF82-5294-4EC8-8CF7-960A85EA0850}"/>
              </a:ext>
            </a:extLst>
          </p:cNvPr>
          <p:cNvPicPr>
            <a:picLocks noChangeAspect="1"/>
          </p:cNvPicPr>
          <p:nvPr/>
        </p:nvPicPr>
        <p:blipFill>
          <a:blip r:embed="rId4"/>
          <a:stretch>
            <a:fillRect/>
          </a:stretch>
        </p:blipFill>
        <p:spPr>
          <a:xfrm>
            <a:off x="2807874" y="3932637"/>
            <a:ext cx="6576252" cy="225236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38C0EA9D-F8A8-4E2C-8594-E9C805ABC1A4}"/>
              </a:ext>
            </a:extLst>
          </p:cNvPr>
          <p:cNvSpPr txBox="1"/>
          <p:nvPr/>
        </p:nvSpPr>
        <p:spPr>
          <a:xfrm>
            <a:off x="165120" y="6291095"/>
            <a:ext cx="6096000" cy="646331"/>
          </a:xfrm>
          <a:prstGeom prst="rect">
            <a:avLst/>
          </a:prstGeom>
          <a:noFill/>
        </p:spPr>
        <p:txBody>
          <a:bodyPr wrap="square">
            <a:spAutoFit/>
          </a:bodyPr>
          <a:lstStyle/>
          <a:p>
            <a:r>
              <a:rPr lang="en-US">
                <a:latin typeface="-apple-system"/>
                <a:hlinkClick r:id="rId5"/>
              </a:rPr>
              <a:t>https://frontpagemetrics.com/history/month</a:t>
            </a:r>
            <a:endParaRPr lang="fa-IR">
              <a:latin typeface="-apple-system"/>
            </a:endParaRPr>
          </a:p>
          <a:p>
            <a:endParaRPr lang="en-US">
              <a:latin typeface="-apple-system"/>
            </a:endParaRPr>
          </a:p>
        </p:txBody>
      </p:sp>
      <p:sp>
        <p:nvSpPr>
          <p:cNvPr id="8" name="Rectangle 7">
            <a:extLst>
              <a:ext uri="{FF2B5EF4-FFF2-40B4-BE49-F238E27FC236}">
                <a16:creationId xmlns:a16="http://schemas.microsoft.com/office/drawing/2014/main" id="{C82847DD-E4B8-4218-8362-6F2B8BFE2B61}"/>
              </a:ext>
            </a:extLst>
          </p:cNvPr>
          <p:cNvSpPr/>
          <p:nvPr/>
        </p:nvSpPr>
        <p:spPr>
          <a:xfrm>
            <a:off x="8118472" y="4978347"/>
            <a:ext cx="1265654" cy="40137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72801A-72AC-4D30-831F-CD54E6F5CA74}"/>
              </a:ext>
            </a:extLst>
          </p:cNvPr>
          <p:cNvPicPr>
            <a:picLocks noChangeAspect="1"/>
          </p:cNvPicPr>
          <p:nvPr/>
        </p:nvPicPr>
        <p:blipFill>
          <a:blip r:embed="rId6"/>
          <a:stretch>
            <a:fillRect/>
          </a:stretch>
        </p:blipFill>
        <p:spPr>
          <a:xfrm>
            <a:off x="3601773" y="1359950"/>
            <a:ext cx="4414468" cy="2464209"/>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DA6629A9-C08F-4B53-9720-563D057D496F}"/>
              </a:ext>
            </a:extLst>
          </p:cNvPr>
          <p:cNvSpPr txBox="1"/>
          <p:nvPr/>
        </p:nvSpPr>
        <p:spPr>
          <a:xfrm>
            <a:off x="165120" y="6081477"/>
            <a:ext cx="6096000" cy="369332"/>
          </a:xfrm>
          <a:prstGeom prst="rect">
            <a:avLst/>
          </a:prstGeom>
          <a:noFill/>
        </p:spPr>
        <p:txBody>
          <a:bodyPr wrap="square">
            <a:spAutoFit/>
          </a:bodyPr>
          <a:lstStyle/>
          <a:p>
            <a:r>
              <a:rPr lang="en-US">
                <a:latin typeface="-apple-system"/>
                <a:hlinkClick r:id="rId7"/>
              </a:rPr>
              <a:t>https://www.redditinc.com/</a:t>
            </a:r>
            <a:endParaRPr lang="en-US">
              <a:latin typeface="-apple-system"/>
            </a:endParaRPr>
          </a:p>
        </p:txBody>
      </p:sp>
      <p:pic>
        <p:nvPicPr>
          <p:cNvPr id="10" name="Picture 9">
            <a:extLst>
              <a:ext uri="{FF2B5EF4-FFF2-40B4-BE49-F238E27FC236}">
                <a16:creationId xmlns:a16="http://schemas.microsoft.com/office/drawing/2014/main" id="{842B1A1B-2C5C-4B27-8643-91B51FFCEAD2}"/>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905370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3" name="Picture 2">
            <a:extLst>
              <a:ext uri="{FF2B5EF4-FFF2-40B4-BE49-F238E27FC236}">
                <a16:creationId xmlns:a16="http://schemas.microsoft.com/office/drawing/2014/main" id="{0D82A520-22DF-4DD9-B424-3EE1CBDAE9FD}"/>
              </a:ext>
            </a:extLst>
          </p:cNvPr>
          <p:cNvPicPr>
            <a:picLocks noChangeAspect="1"/>
          </p:cNvPicPr>
          <p:nvPr/>
        </p:nvPicPr>
        <p:blipFill>
          <a:blip r:embed="rId4"/>
          <a:stretch>
            <a:fillRect/>
          </a:stretch>
        </p:blipFill>
        <p:spPr>
          <a:xfrm>
            <a:off x="3704719" y="3793382"/>
            <a:ext cx="5204241" cy="2509301"/>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069ABB39-D672-4E72-8EE6-8B2382F6116E}"/>
              </a:ext>
            </a:extLst>
          </p:cNvPr>
          <p:cNvGrpSpPr/>
          <p:nvPr/>
        </p:nvGrpSpPr>
        <p:grpSpPr>
          <a:xfrm>
            <a:off x="3704719" y="1433075"/>
            <a:ext cx="5204241" cy="2194792"/>
            <a:chOff x="2964399" y="1267560"/>
            <a:chExt cx="5722814" cy="2421540"/>
          </a:xfrm>
        </p:grpSpPr>
        <p:pic>
          <p:nvPicPr>
            <p:cNvPr id="4" name="Picture 3">
              <a:extLst>
                <a:ext uri="{FF2B5EF4-FFF2-40B4-BE49-F238E27FC236}">
                  <a16:creationId xmlns:a16="http://schemas.microsoft.com/office/drawing/2014/main" id="{0A0AD39C-9D60-46FE-99FB-0E6144D62CFE}"/>
                </a:ext>
              </a:extLst>
            </p:cNvPr>
            <p:cNvPicPr>
              <a:picLocks noChangeAspect="1"/>
            </p:cNvPicPr>
            <p:nvPr/>
          </p:nvPicPr>
          <p:blipFill>
            <a:blip r:embed="rId5"/>
            <a:stretch>
              <a:fillRect/>
            </a:stretch>
          </p:blipFill>
          <p:spPr>
            <a:xfrm>
              <a:off x="2964399" y="1267560"/>
              <a:ext cx="5722814" cy="2421540"/>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7B816A98-D4C3-4D03-8EF2-7C5BC2799D9D}"/>
                </a:ext>
              </a:extLst>
            </p:cNvPr>
            <p:cNvSpPr/>
            <p:nvPr/>
          </p:nvSpPr>
          <p:spPr>
            <a:xfrm>
              <a:off x="3120390" y="2129790"/>
              <a:ext cx="289560" cy="2929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43FEC7E-1F96-43F0-AFCE-C0DF93996A25}"/>
              </a:ext>
            </a:extLst>
          </p:cNvPr>
          <p:cNvSpPr txBox="1"/>
          <p:nvPr/>
        </p:nvSpPr>
        <p:spPr>
          <a:xfrm>
            <a:off x="210840" y="6269494"/>
            <a:ext cx="6096000" cy="646331"/>
          </a:xfrm>
          <a:prstGeom prst="rect">
            <a:avLst/>
          </a:prstGeom>
          <a:noFill/>
        </p:spPr>
        <p:txBody>
          <a:bodyPr wrap="square">
            <a:spAutoFit/>
          </a:bodyPr>
          <a:lstStyle/>
          <a:p>
            <a:r>
              <a:rPr lang="en-US">
                <a:latin typeface="-apple-system"/>
                <a:hlinkClick r:id="rId6"/>
              </a:rPr>
              <a:t>https://www.reddit.com/r/resumes</a:t>
            </a:r>
            <a:endParaRPr lang="en-US">
              <a:latin typeface="-apple-system"/>
            </a:endParaRPr>
          </a:p>
          <a:p>
            <a:endParaRPr lang="en-US">
              <a:latin typeface="-apple-system"/>
            </a:endParaRPr>
          </a:p>
        </p:txBody>
      </p:sp>
      <p:pic>
        <p:nvPicPr>
          <p:cNvPr id="10" name="Picture 9">
            <a:extLst>
              <a:ext uri="{FF2B5EF4-FFF2-40B4-BE49-F238E27FC236}">
                <a16:creationId xmlns:a16="http://schemas.microsoft.com/office/drawing/2014/main" id="{A4CAB5F6-7487-4577-8E15-4635C36085B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382708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E4E859DE-38DA-4EF9-A4C3-19333A3118D8}"/>
              </a:ext>
            </a:extLst>
          </p:cNvPr>
          <p:cNvGrpSpPr/>
          <p:nvPr/>
        </p:nvGrpSpPr>
        <p:grpSpPr>
          <a:xfrm>
            <a:off x="1695293" y="1725577"/>
            <a:ext cx="8801414" cy="4474163"/>
            <a:chOff x="2054122" y="1725577"/>
            <a:chExt cx="8801414" cy="4474163"/>
          </a:xfrm>
        </p:grpSpPr>
        <p:pic>
          <p:nvPicPr>
            <p:cNvPr id="4" name="Picture 3">
              <a:extLst>
                <a:ext uri="{FF2B5EF4-FFF2-40B4-BE49-F238E27FC236}">
                  <a16:creationId xmlns:a16="http://schemas.microsoft.com/office/drawing/2014/main" id="{AFD04BC7-7F68-4B16-B254-3611BAD3AA5E}"/>
                </a:ext>
              </a:extLst>
            </p:cNvPr>
            <p:cNvPicPr>
              <a:picLocks noChangeAspect="1"/>
            </p:cNvPicPr>
            <p:nvPr/>
          </p:nvPicPr>
          <p:blipFill>
            <a:blip r:embed="rId4"/>
            <a:stretch>
              <a:fillRect/>
            </a:stretch>
          </p:blipFill>
          <p:spPr>
            <a:xfrm>
              <a:off x="2054122" y="1725577"/>
              <a:ext cx="2345848" cy="447416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C725DF2-F4F4-47E0-A26D-C1F55602F932}"/>
                </a:ext>
              </a:extLst>
            </p:cNvPr>
            <p:cNvPicPr>
              <a:picLocks noChangeAspect="1"/>
            </p:cNvPicPr>
            <p:nvPr/>
          </p:nvPicPr>
          <p:blipFill>
            <a:blip r:embed="rId5"/>
            <a:stretch>
              <a:fillRect/>
            </a:stretch>
          </p:blipFill>
          <p:spPr>
            <a:xfrm>
              <a:off x="4541385" y="1725577"/>
              <a:ext cx="3109229" cy="446570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C6C4B96-AD07-44B0-9CAE-68CFB6039AC8}"/>
                </a:ext>
              </a:extLst>
            </p:cNvPr>
            <p:cNvPicPr>
              <a:picLocks noChangeAspect="1"/>
            </p:cNvPicPr>
            <p:nvPr/>
          </p:nvPicPr>
          <p:blipFill>
            <a:blip r:embed="rId6"/>
            <a:stretch>
              <a:fillRect/>
            </a:stretch>
          </p:blipFill>
          <p:spPr>
            <a:xfrm>
              <a:off x="7776789" y="2780980"/>
              <a:ext cx="3078747" cy="3375953"/>
            </a:xfrm>
            <a:prstGeom prst="rect">
              <a:avLst/>
            </a:prstGeom>
            <a:ln>
              <a:noFill/>
            </a:ln>
            <a:effectLst>
              <a:outerShdw blurRad="292100" dist="139700" dir="2700000" algn="tl" rotWithShape="0">
                <a:srgbClr val="333333">
                  <a:alpha val="65000"/>
                </a:srgbClr>
              </a:outerShdw>
            </a:effectLst>
          </p:spPr>
        </p:pic>
      </p:grpSp>
      <p:pic>
        <p:nvPicPr>
          <p:cNvPr id="9" name="Picture 8">
            <a:extLst>
              <a:ext uri="{FF2B5EF4-FFF2-40B4-BE49-F238E27FC236}">
                <a16:creationId xmlns:a16="http://schemas.microsoft.com/office/drawing/2014/main" id="{2576A7ED-2597-4D94-B8AF-3A05F149BFC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52422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pic>
        <p:nvPicPr>
          <p:cNvPr id="10" name="Picture 9">
            <a:extLst>
              <a:ext uri="{FF2B5EF4-FFF2-40B4-BE49-F238E27FC236}">
                <a16:creationId xmlns:a16="http://schemas.microsoft.com/office/drawing/2014/main" id="{D614688E-9D89-4137-A1A3-19289B3F3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224" y="1860387"/>
            <a:ext cx="6090886" cy="2100880"/>
          </a:xfrm>
          <a:prstGeom prst="rect">
            <a:avLst/>
          </a:prstGeom>
        </p:spPr>
      </p:pic>
      <p:pic>
        <p:nvPicPr>
          <p:cNvPr id="12" name="Picture 11">
            <a:extLst>
              <a:ext uri="{FF2B5EF4-FFF2-40B4-BE49-F238E27FC236}">
                <a16:creationId xmlns:a16="http://schemas.microsoft.com/office/drawing/2014/main" id="{40978D7E-1988-4C8C-B308-D249E6EA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985" y="4311687"/>
            <a:ext cx="5273535" cy="1470822"/>
          </a:xfrm>
          <a:prstGeom prst="rect">
            <a:avLst/>
          </a:prstGeom>
        </p:spPr>
      </p:pic>
      <p:sp>
        <p:nvSpPr>
          <p:cNvPr id="7" name="TextBox 9">
            <a:extLst>
              <a:ext uri="{FF2B5EF4-FFF2-40B4-BE49-F238E27FC236}">
                <a16:creationId xmlns:a16="http://schemas.microsoft.com/office/drawing/2014/main" id="{E3AA68B7-256E-443B-AD91-5A1B9BF4C6A8}"/>
              </a:ext>
            </a:extLst>
          </p:cNvPr>
          <p:cNvSpPr/>
          <p:nvPr/>
        </p:nvSpPr>
        <p:spPr>
          <a:xfrm>
            <a:off x="515520" y="1267560"/>
            <a:ext cx="108604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programming language?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2000" i="0">
                <a:solidFill>
                  <a:srgbClr val="282829"/>
                </a:solidFill>
                <a:effectLst/>
                <a:latin typeface="-apple-system"/>
              </a:rPr>
              <a:t>Is using vuejs better than reactjs?</a:t>
            </a:r>
          </a:p>
          <a:p>
            <a:pPr marL="800100" lvl="1" indent="-342900">
              <a:buClr>
                <a:srgbClr val="232629"/>
              </a:buClr>
              <a:buFont typeface="Arial" panose="020B0604020202020204" pitchFamily="34" charset="0"/>
              <a:buChar char="•"/>
            </a:pPr>
            <a:r>
              <a:rPr lang="en-US" sz="2000" spc="-1">
                <a:solidFill>
                  <a:srgbClr val="232629"/>
                </a:solidFill>
                <a:latin typeface="-apple-system"/>
              </a:rPr>
              <a:t>Is recoil better than redux?</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Folder Structure?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Best practice related questions</a:t>
            </a:r>
          </a:p>
          <a:p>
            <a:pPr marL="743040" lvl="1" indent="-285840">
              <a:buClr>
                <a:srgbClr val="232629"/>
              </a:buClr>
              <a:buFont typeface="Arial"/>
              <a:buChar char="•"/>
            </a:pPr>
            <a:r>
              <a:rPr lang="fa-IR" sz="2000" b="0" strike="noStrike" spc="-1">
                <a:latin typeface="Arial"/>
              </a:rPr>
              <a:t>...</a:t>
            </a:r>
            <a:endParaRPr lang="en-US" sz="2000" b="0" strike="noStrike" spc="-1">
              <a:latin typeface="Arial"/>
            </a:endParaRPr>
          </a:p>
          <a:p>
            <a:pPr>
              <a:lnSpc>
                <a:spcPct val="100000"/>
              </a:lnSpc>
              <a:buNone/>
            </a:pPr>
            <a:endParaRPr lang="en-US" sz="1400" b="0" strike="noStrike" spc="-1">
              <a:latin typeface="Arial"/>
            </a:endParaRPr>
          </a:p>
          <a:p>
            <a:pPr>
              <a:lnSpc>
                <a:spcPct val="100000"/>
              </a:lnSpc>
              <a:buNone/>
            </a:pPr>
            <a:endParaRPr lang="en-US" sz="1800" b="0" strike="noStrike" spc="-1">
              <a:latin typeface="Arial"/>
            </a:endParaRPr>
          </a:p>
        </p:txBody>
      </p:sp>
      <p:sp>
        <p:nvSpPr>
          <p:cNvPr id="9" name="TextBox 8">
            <a:extLst>
              <a:ext uri="{FF2B5EF4-FFF2-40B4-BE49-F238E27FC236}">
                <a16:creationId xmlns:a16="http://schemas.microsoft.com/office/drawing/2014/main" id="{84370474-D943-42F3-8AD8-18F15F2BCD37}"/>
              </a:ext>
            </a:extLst>
          </p:cNvPr>
          <p:cNvSpPr txBox="1"/>
          <p:nvPr/>
        </p:nvSpPr>
        <p:spPr>
          <a:xfrm>
            <a:off x="180360" y="6314280"/>
            <a:ext cx="12225000" cy="538609"/>
          </a:xfrm>
          <a:prstGeom prst="rect">
            <a:avLst/>
          </a:prstGeom>
          <a:noFill/>
        </p:spPr>
        <p:txBody>
          <a:bodyPr wrap="square">
            <a:spAutoFit/>
          </a:bodyPr>
          <a:lstStyle/>
          <a:p>
            <a:r>
              <a:rPr lang="en-US" sz="1500">
                <a:hlinkClick r:id="rId6"/>
              </a:rPr>
              <a:t>https://meta.stackoverflow.com/questions/255745/why-cant-i-ask-customer-service-related-questions-on-stack-overflow</a:t>
            </a:r>
            <a:endParaRPr lang="fa-IR" sz="1500"/>
          </a:p>
          <a:p>
            <a:endParaRPr lang="en-US" sz="1400"/>
          </a:p>
        </p:txBody>
      </p:sp>
      <p:pic>
        <p:nvPicPr>
          <p:cNvPr id="11" name="Picture 10">
            <a:extLst>
              <a:ext uri="{FF2B5EF4-FFF2-40B4-BE49-F238E27FC236}">
                <a16:creationId xmlns:a16="http://schemas.microsoft.com/office/drawing/2014/main" id="{1BB47D87-3030-44BD-A2AB-677E6C49195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5228535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endParaRPr lang="en-US" sz="2400" spc="-1">
              <a:solidFill>
                <a:srgbClr val="232629"/>
              </a:solidFill>
              <a:latin typeface="-apple-system"/>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21" name="Group 20">
            <a:extLst>
              <a:ext uri="{FF2B5EF4-FFF2-40B4-BE49-F238E27FC236}">
                <a16:creationId xmlns:a16="http://schemas.microsoft.com/office/drawing/2014/main" id="{E88EBC53-2960-4498-809C-C6A779B78E3E}"/>
              </a:ext>
            </a:extLst>
          </p:cNvPr>
          <p:cNvGrpSpPr/>
          <p:nvPr/>
        </p:nvGrpSpPr>
        <p:grpSpPr>
          <a:xfrm>
            <a:off x="1246072" y="4206240"/>
            <a:ext cx="9699856" cy="2092152"/>
            <a:chOff x="442950" y="4206240"/>
            <a:chExt cx="9699856" cy="2092152"/>
          </a:xfrm>
        </p:grpSpPr>
        <p:pic>
          <p:nvPicPr>
            <p:cNvPr id="13" name="Picture 12">
              <a:extLst>
                <a:ext uri="{FF2B5EF4-FFF2-40B4-BE49-F238E27FC236}">
                  <a16:creationId xmlns:a16="http://schemas.microsoft.com/office/drawing/2014/main" id="{23626858-E5D2-4A74-8B3C-15E277C1A359}"/>
                </a:ext>
              </a:extLst>
            </p:cNvPr>
            <p:cNvPicPr>
              <a:picLocks noChangeAspect="1"/>
            </p:cNvPicPr>
            <p:nvPr/>
          </p:nvPicPr>
          <p:blipFill>
            <a:blip r:embed="rId5"/>
            <a:stretch>
              <a:fillRect/>
            </a:stretch>
          </p:blipFill>
          <p:spPr>
            <a:xfrm>
              <a:off x="442950" y="4206240"/>
              <a:ext cx="2919281" cy="209215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47E9BC18-64D5-4B0C-9A58-C97D40FF24BD}"/>
                </a:ext>
              </a:extLst>
            </p:cNvPr>
            <p:cNvPicPr>
              <a:picLocks noChangeAspect="1"/>
            </p:cNvPicPr>
            <p:nvPr/>
          </p:nvPicPr>
          <p:blipFill>
            <a:blip r:embed="rId6"/>
            <a:stretch>
              <a:fillRect/>
            </a:stretch>
          </p:blipFill>
          <p:spPr>
            <a:xfrm>
              <a:off x="3546438" y="4224678"/>
              <a:ext cx="3374867" cy="207371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370AA72-4ABC-4441-87D6-6A1C6ACC90C5}"/>
                </a:ext>
              </a:extLst>
            </p:cNvPr>
            <p:cNvPicPr>
              <a:picLocks noChangeAspect="1"/>
            </p:cNvPicPr>
            <p:nvPr/>
          </p:nvPicPr>
          <p:blipFill>
            <a:blip r:embed="rId7"/>
            <a:stretch>
              <a:fillRect/>
            </a:stretch>
          </p:blipFill>
          <p:spPr>
            <a:xfrm>
              <a:off x="7105512" y="4223510"/>
              <a:ext cx="3037294" cy="2074881"/>
            </a:xfrm>
            <a:prstGeom prst="rect">
              <a:avLst/>
            </a:prstGeom>
          </p:spPr>
        </p:pic>
      </p:grpSp>
      <p:pic>
        <p:nvPicPr>
          <p:cNvPr id="25" name="Picture 24">
            <a:extLst>
              <a:ext uri="{FF2B5EF4-FFF2-40B4-BE49-F238E27FC236}">
                <a16:creationId xmlns:a16="http://schemas.microsoft.com/office/drawing/2014/main" id="{B3993075-B218-4F57-958F-6FCC1E93F9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560" y="1745653"/>
            <a:ext cx="2390609" cy="1931164"/>
          </a:xfrm>
          <a:prstGeom prst="rect">
            <a:avLst/>
          </a:prstGeom>
        </p:spPr>
      </p:pic>
    </p:spTree>
    <p:extLst>
      <p:ext uri="{BB962C8B-B14F-4D97-AF65-F5344CB8AC3E}">
        <p14:creationId xmlns:p14="http://schemas.microsoft.com/office/powerpoint/2010/main" val="26854875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91C4E-60FE-4A9B-9F9C-652A34BEF415}"/>
              </a:ext>
            </a:extLst>
          </p:cNvPr>
          <p:cNvPicPr>
            <a:picLocks noChangeAspect="1"/>
          </p:cNvPicPr>
          <p:nvPr/>
        </p:nvPicPr>
        <p:blipFill>
          <a:blip r:embed="rId3"/>
          <a:stretch>
            <a:fillRect/>
          </a:stretch>
        </p:blipFill>
        <p:spPr>
          <a:xfrm>
            <a:off x="5698308" y="3054539"/>
            <a:ext cx="5677692" cy="3305636"/>
          </a:xfrm>
          <a:prstGeom prst="rect">
            <a:avLst/>
          </a:prstGeom>
          <a:ln>
            <a:noFill/>
          </a:ln>
          <a:effectLst>
            <a:outerShdw blurRad="292100" dist="139700" dir="2700000" algn="tl" rotWithShape="0">
              <a:srgbClr val="333333">
                <a:alpha val="65000"/>
              </a:srgbClr>
            </a:outerShdw>
          </a:effectLst>
        </p:spPr>
      </p:pic>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4"/>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endParaRPr lang="en-US" sz="2400" spc="-1">
              <a:solidFill>
                <a:srgbClr val="232629"/>
              </a:solidFill>
              <a:latin typeface="-apple-system"/>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6" name="Picture 5">
            <a:extLst>
              <a:ext uri="{FF2B5EF4-FFF2-40B4-BE49-F238E27FC236}">
                <a16:creationId xmlns:a16="http://schemas.microsoft.com/office/drawing/2014/main" id="{08C64257-245E-4856-8F72-1F75645A3629}"/>
              </a:ext>
            </a:extLst>
          </p:cNvPr>
          <p:cNvPicPr>
            <a:picLocks noChangeAspect="1"/>
          </p:cNvPicPr>
          <p:nvPr/>
        </p:nvPicPr>
        <p:blipFill>
          <a:blip r:embed="rId6"/>
          <a:stretch>
            <a:fillRect/>
          </a:stretch>
        </p:blipFill>
        <p:spPr>
          <a:xfrm>
            <a:off x="708146" y="1817670"/>
            <a:ext cx="4534934" cy="4542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52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apple-system"/>
              </a:rPr>
              <a:t>Introduction</a:t>
            </a:r>
            <a:endParaRPr lang="en-US" sz="28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What is it?</a:t>
            </a:r>
            <a:endParaRPr lang="en-US" sz="24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Why do you need it?</a:t>
            </a:r>
            <a:endParaRPr lang="en-US" sz="24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Can I mention it in my resume?</a:t>
            </a:r>
            <a:endParaRPr lang="en-US" sz="2400" b="0" strike="noStrike" spc="-1" dirty="0">
              <a:latin typeface="-apple-system"/>
            </a:endParaRP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apple-system"/>
              </a:rPr>
              <a:t>How to ask good questions?</a:t>
            </a:r>
            <a:endParaRPr lang="en-US" sz="2800" b="0" strike="noStrike" spc="-1" dirty="0">
              <a:latin typeface="-apple-system"/>
            </a:endParaRPr>
          </a:p>
          <a:p>
            <a:pPr marL="685800" lvl="1" indent="-228600">
              <a:lnSpc>
                <a:spcPct val="90000"/>
              </a:lnSpc>
              <a:spcBef>
                <a:spcPts val="499"/>
              </a:spcBef>
              <a:buClr>
                <a:srgbClr val="000000"/>
              </a:buClr>
              <a:buFont typeface="Arial"/>
              <a:buChar char="•"/>
            </a:pPr>
            <a:r>
              <a:rPr lang="en-US" sz="2400" spc="-1" dirty="0">
                <a:solidFill>
                  <a:srgbClr val="000000"/>
                </a:solidFill>
                <a:latin typeface="-apple-system"/>
              </a:rPr>
              <a:t>7</a:t>
            </a:r>
            <a:r>
              <a:rPr lang="en-US" sz="2400" b="0" strike="noStrike" spc="-1" dirty="0">
                <a:solidFill>
                  <a:srgbClr val="000000"/>
                </a:solidFill>
                <a:latin typeface="-apple-system"/>
              </a:rPr>
              <a:t> Rules</a:t>
            </a:r>
            <a:endParaRPr lang="en-US" sz="24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Good QA body</a:t>
            </a:r>
            <a:endParaRPr lang="en-US" sz="24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Tags</a:t>
            </a:r>
            <a:endParaRPr lang="en-US" sz="2400" b="0" strike="noStrike" spc="-1" dirty="0">
              <a:latin typeface="-apple-system"/>
            </a:endParaRP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apple-system"/>
              </a:rPr>
              <a:t>Why are some questions closed?</a:t>
            </a:r>
            <a:endParaRPr lang="en-US" sz="28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10 Rules</a:t>
            </a:r>
            <a:endParaRPr lang="en-US" sz="2400" b="0" strike="noStrike" spc="-1" dirty="0">
              <a:latin typeface="-apple-system"/>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pple-system"/>
              </a:rPr>
              <a:t>Red line🚫</a:t>
            </a:r>
            <a:endParaRPr lang="en-US" sz="2400" b="0" strike="noStrike" spc="-1" dirty="0">
              <a:latin typeface="-apple-system"/>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6624908"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What if my QA got down/close Votes?</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8 Rules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How &amp; When to Edit</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The story of a user with 666k Score</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Professional Search on Stackoverflow</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6 Methods, simple to Advance Search</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How to get more scores?</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Score table in detail</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Watch newer questions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Fastest Answer</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Top 10 techniques you have to know</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Final Part</a:t>
            </a:r>
            <a:endParaRPr lang="en-US" sz="2800" b="0" strike="noStrike" spc="-1">
              <a:latin typeface="-apple-syste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happy young college student woman in a library, posing with glasses and books.">
            <a:extLst>
              <a:ext uri="{FF2B5EF4-FFF2-40B4-BE49-F238E27FC236}">
                <a16:creationId xmlns:a16="http://schemas.microsoft.com/office/drawing/2014/main" id="{28B4263F-09EF-27EC-D143-9EEE004C0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945" y="2574433"/>
            <a:ext cx="3699907" cy="2464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4"/>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6BD4172B-F2FB-4557-B855-9DB78637116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08AB0919-5DE9-62F9-7216-6C4144CFD7CB}"/>
              </a:ext>
            </a:extLst>
          </p:cNvPr>
          <p:cNvPicPr>
            <a:picLocks noChangeAspect="1"/>
          </p:cNvPicPr>
          <p:nvPr/>
        </p:nvPicPr>
        <p:blipFill>
          <a:blip r:embed="rId6"/>
          <a:stretch>
            <a:fillRect/>
          </a:stretch>
        </p:blipFill>
        <p:spPr>
          <a:xfrm>
            <a:off x="4431297" y="2794413"/>
            <a:ext cx="2677202" cy="1509747"/>
          </a:xfrm>
          <a:prstGeom prst="rect">
            <a:avLst/>
          </a:prstGeom>
          <a:ln>
            <a:noFill/>
          </a:ln>
          <a:effectLst>
            <a:softEdge rad="112500"/>
          </a:effectLst>
        </p:spPr>
      </p:pic>
    </p:spTree>
    <p:extLst>
      <p:ext uri="{BB962C8B-B14F-4D97-AF65-F5344CB8AC3E}">
        <p14:creationId xmlns:p14="http://schemas.microsoft.com/office/powerpoint/2010/main" val="37952848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44509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p>
          <a:p>
            <a:pPr marL="914400" lvl="1" indent="-457200">
              <a:buClr>
                <a:srgbClr val="232629"/>
              </a:buClr>
              <a:buFont typeface="Arial" panose="020B0604020202020204" pitchFamily="34" charset="0"/>
              <a:buChar char="•"/>
            </a:pPr>
            <a:r>
              <a:rPr lang="en-US" sz="2400" spc="-1">
                <a:solidFill>
                  <a:srgbClr val="232629"/>
                </a:solidFill>
                <a:latin typeface="-apple-system"/>
              </a:rPr>
              <a:t>Don’t be a spammer</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F6A4113A-5AEC-92ED-2705-8E0EEF5558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6380" y="2233968"/>
            <a:ext cx="4079240" cy="4079240"/>
          </a:xfrm>
          <a:prstGeom prst="rect">
            <a:avLst/>
          </a:prstGeom>
          <a:ln>
            <a:noFill/>
          </a:ln>
          <a:effectLst>
            <a:softEdge rad="112500"/>
          </a:effectLst>
        </p:spPr>
      </p:pic>
    </p:spTree>
    <p:extLst>
      <p:ext uri="{BB962C8B-B14F-4D97-AF65-F5344CB8AC3E}">
        <p14:creationId xmlns:p14="http://schemas.microsoft.com/office/powerpoint/2010/main" val="39773386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dirty="0">
                <a:solidFill>
                  <a:srgbClr val="232629"/>
                </a:solidFill>
                <a:latin typeface="-apple-system"/>
              </a:rPr>
              <a:t>Twitter</a:t>
            </a:r>
          </a:p>
          <a:p>
            <a:pPr marL="914400" lvl="1" indent="-457200">
              <a:buClr>
                <a:srgbClr val="232629"/>
              </a:buClr>
              <a:buFont typeface="Arial" panose="020B0604020202020204" pitchFamily="34" charset="0"/>
              <a:buChar char="•"/>
            </a:pPr>
            <a:r>
              <a:rPr lang="en-US" sz="2400" spc="-1" dirty="0">
                <a:solidFill>
                  <a:srgbClr val="232629"/>
                </a:solidFill>
                <a:latin typeface="-apple-system"/>
              </a:rPr>
              <a:t>Don’t be a spammer</a:t>
            </a:r>
          </a:p>
          <a:p>
            <a:pPr marL="914400" lvl="1" indent="-457200">
              <a:buClr>
                <a:srgbClr val="232629"/>
              </a:buClr>
              <a:buFont typeface="Arial" panose="020B0604020202020204" pitchFamily="34" charset="0"/>
              <a:buChar char="•"/>
            </a:pPr>
            <a:r>
              <a:rPr lang="en-US" sz="2400" spc="-1" dirty="0">
                <a:solidFill>
                  <a:srgbClr val="232629"/>
                </a:solidFill>
                <a:latin typeface="-apple-system"/>
              </a:rPr>
              <a:t>Be a </a:t>
            </a:r>
            <a:r>
              <a:rPr lang="en-US" sz="2400" spc="-1" dirty="0">
                <a:solidFill>
                  <a:srgbClr val="232629"/>
                </a:solidFill>
                <a:highlight>
                  <a:srgbClr val="FFFF00"/>
                </a:highlight>
                <a:latin typeface="-apple-system"/>
              </a:rPr>
              <a:t>Friend</a:t>
            </a:r>
            <a:r>
              <a:rPr lang="en-US" sz="2400" spc="-1" dirty="0">
                <a:solidFill>
                  <a:srgbClr val="232629"/>
                </a:solidFill>
                <a:latin typeface="-apple-system"/>
              </a:rPr>
              <a:t>!</a:t>
            </a:r>
          </a:p>
          <a:p>
            <a:pPr>
              <a:lnSpc>
                <a:spcPct val="100000"/>
              </a:lnSpc>
              <a:buNone/>
            </a:pPr>
            <a:endParaRPr lang="en-US" sz="1800" b="0" strike="noStrike" spc="-1" dirty="0">
              <a:latin typeface="Arial"/>
            </a:endParaRPr>
          </a:p>
          <a:p>
            <a:pPr>
              <a:lnSpc>
                <a:spcPct val="100000"/>
              </a:lnSpc>
              <a:buNone/>
            </a:pPr>
            <a:endParaRPr lang="en-US" sz="1800" b="0" strike="noStrike" spc="-1" dirty="0">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93675EE8-661D-4DEE-B202-688E175B3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3542" y="2592720"/>
            <a:ext cx="5324915" cy="3551618"/>
          </a:xfrm>
          <a:prstGeom prst="rect">
            <a:avLst/>
          </a:prstGeom>
          <a:ln>
            <a:noFill/>
          </a:ln>
          <a:effectLst>
            <a:softEdge rad="112500"/>
          </a:effectLst>
        </p:spPr>
      </p:pic>
    </p:spTree>
    <p:extLst>
      <p:ext uri="{BB962C8B-B14F-4D97-AF65-F5344CB8AC3E}">
        <p14:creationId xmlns:p14="http://schemas.microsoft.com/office/powerpoint/2010/main" val="17888899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1DDB13C-9B63-4A81-86DB-FD88EBBF7049}"/>
              </a:ext>
            </a:extLst>
          </p:cNvPr>
          <p:cNvPicPr>
            <a:picLocks noChangeAspect="1"/>
          </p:cNvPicPr>
          <p:nvPr/>
        </p:nvPicPr>
        <p:blipFill>
          <a:blip r:embed="rId3"/>
          <a:stretch>
            <a:fillRect/>
          </a:stretch>
        </p:blipFill>
        <p:spPr>
          <a:xfrm>
            <a:off x="4893925" y="1349477"/>
            <a:ext cx="6324469" cy="5044290"/>
          </a:xfrm>
          <a:prstGeom prst="rect">
            <a:avLst/>
          </a:prstGeom>
          <a:ln>
            <a:noFill/>
          </a:ln>
          <a:effectLst>
            <a:outerShdw blurRad="292100" dist="139700" dir="2700000" algn="tl" rotWithShape="0">
              <a:srgbClr val="333333">
                <a:alpha val="65000"/>
              </a:srgbClr>
            </a:outerShdw>
          </a:effectLst>
        </p:spPr>
      </p:pic>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57" name="Picture 7"/>
          <p:cNvPicPr/>
          <p:nvPr/>
        </p:nvPicPr>
        <p:blipFill>
          <a:blip r:embed="rId4"/>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 Linkedin</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9" name="Picture 8">
            <a:extLst>
              <a:ext uri="{FF2B5EF4-FFF2-40B4-BE49-F238E27FC236}">
                <a16:creationId xmlns:a16="http://schemas.microsoft.com/office/drawing/2014/main" id="{2576A7ED-2597-4D94-B8AF-3A05F149BFC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21" name="Picture 20">
            <a:extLst>
              <a:ext uri="{FF2B5EF4-FFF2-40B4-BE49-F238E27FC236}">
                <a16:creationId xmlns:a16="http://schemas.microsoft.com/office/drawing/2014/main" id="{107F1A41-FF0D-4524-A6C8-A858CEAD76B4}"/>
              </a:ext>
            </a:extLst>
          </p:cNvPr>
          <p:cNvPicPr>
            <a:picLocks noChangeAspect="1"/>
          </p:cNvPicPr>
          <p:nvPr/>
        </p:nvPicPr>
        <p:blipFill>
          <a:blip r:embed="rId6"/>
          <a:stretch>
            <a:fillRect/>
          </a:stretch>
        </p:blipFill>
        <p:spPr>
          <a:xfrm>
            <a:off x="973606" y="1879090"/>
            <a:ext cx="3598413" cy="4514676"/>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11CFC2E5-70C4-4974-86A6-C2E7C7CC6840}"/>
              </a:ext>
            </a:extLst>
          </p:cNvPr>
          <p:cNvSpPr/>
          <p:nvPr/>
        </p:nvSpPr>
        <p:spPr>
          <a:xfrm>
            <a:off x="9178346" y="3855243"/>
            <a:ext cx="1094367" cy="2905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Rectangle 27">
            <a:extLst>
              <a:ext uri="{FF2B5EF4-FFF2-40B4-BE49-F238E27FC236}">
                <a16:creationId xmlns:a16="http://schemas.microsoft.com/office/drawing/2014/main" id="{C6810C1E-BCF3-4A8B-9D83-74937C8FF372}"/>
              </a:ext>
            </a:extLst>
          </p:cNvPr>
          <p:cNvSpPr/>
          <p:nvPr/>
        </p:nvSpPr>
        <p:spPr>
          <a:xfrm>
            <a:off x="5065824" y="5681717"/>
            <a:ext cx="472964" cy="24997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Rectangle 30">
            <a:extLst>
              <a:ext uri="{FF2B5EF4-FFF2-40B4-BE49-F238E27FC236}">
                <a16:creationId xmlns:a16="http://schemas.microsoft.com/office/drawing/2014/main" id="{4489795B-83B2-4C4F-8639-6CB5FE844BF2}"/>
              </a:ext>
            </a:extLst>
          </p:cNvPr>
          <p:cNvSpPr/>
          <p:nvPr/>
        </p:nvSpPr>
        <p:spPr>
          <a:xfrm>
            <a:off x="6296025" y="2459831"/>
            <a:ext cx="402431" cy="13288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2" name="Rectangle 31">
            <a:extLst>
              <a:ext uri="{FF2B5EF4-FFF2-40B4-BE49-F238E27FC236}">
                <a16:creationId xmlns:a16="http://schemas.microsoft.com/office/drawing/2014/main" id="{D1E6A6DF-0C42-4B04-BF9B-1D6757846120}"/>
              </a:ext>
            </a:extLst>
          </p:cNvPr>
          <p:cNvSpPr/>
          <p:nvPr/>
        </p:nvSpPr>
        <p:spPr>
          <a:xfrm>
            <a:off x="5265420" y="4787032"/>
            <a:ext cx="830580" cy="16120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4463001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62" name="Picture 7"/>
          <p:cNvPicPr/>
          <p:nvPr/>
        </p:nvPicPr>
        <p:blipFill>
          <a:blip r:embed="rId3"/>
          <a:stretch/>
        </p:blipFill>
        <p:spPr>
          <a:xfrm>
            <a:off x="10339560" y="5834520"/>
            <a:ext cx="1641600" cy="730440"/>
          </a:xfrm>
          <a:prstGeom prst="rect">
            <a:avLst/>
          </a:prstGeom>
          <a:ln w="0">
            <a:noFill/>
          </a:ln>
        </p:spPr>
      </p:pic>
      <p:sp>
        <p:nvSpPr>
          <p:cNvPr id="263"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asking us to </a:t>
            </a:r>
            <a:r>
              <a:rPr lang="en-US" sz="1800" b="0" i="1" strike="noStrike" spc="-1">
                <a:solidFill>
                  <a:srgbClr val="232629"/>
                </a:solidFill>
                <a:latin typeface="-apple-system"/>
              </a:rPr>
              <a:t>recommend or find a book, tool, software library, tutorial </a:t>
            </a:r>
            <a:endParaRPr lang="en-US" sz="1800" b="0" strike="noStrike" spc="-1">
              <a:latin typeface="Arial"/>
            </a:endParaRPr>
          </a:p>
          <a:p>
            <a:pPr>
              <a:lnSpc>
                <a:spcPct val="100000"/>
              </a:lnSpc>
              <a:buNone/>
            </a:pPr>
            <a:endParaRPr lang="en-US" sz="1800" b="0" strike="noStrike" spc="-1">
              <a:latin typeface="Arial"/>
            </a:endParaRPr>
          </a:p>
        </p:txBody>
      </p:sp>
      <p:pic>
        <p:nvPicPr>
          <p:cNvPr id="265" name="Picture 3"/>
          <p:cNvPicPr/>
          <p:nvPr/>
        </p:nvPicPr>
        <p:blipFill>
          <a:blip r:embed="rId4"/>
          <a:stretch/>
        </p:blipFill>
        <p:spPr>
          <a:xfrm>
            <a:off x="1445040" y="1782720"/>
            <a:ext cx="8656200" cy="36118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DBE419D-3324-4ECF-8786-20D72DCD937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11">
            <a:extLst>
              <a:ext uri="{FF2B5EF4-FFF2-40B4-BE49-F238E27FC236}">
                <a16:creationId xmlns:a16="http://schemas.microsoft.com/office/drawing/2014/main" id="{0BCAE653-95DF-4D8E-B5B1-16FECF1F6077}"/>
              </a:ext>
            </a:extLst>
          </p:cNvPr>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7"/>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8"/>
              </a:rPr>
              <a:t>https://meta.stackoverflow.com/questions/417476/question-close-reasons-definitions-and-guidance</a:t>
            </a:r>
            <a:endParaRPr lang="en-US" sz="1600" b="0" strike="noStrike" spc="-1"/>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3"/>
          <p:cNvPicPr/>
          <p:nvPr/>
        </p:nvPicPr>
        <p:blipFill>
          <a:blip r:embed="rId3">
            <a:alphaModFix amt="35000"/>
          </a:blip>
          <a:stretch/>
        </p:blipFill>
        <p:spPr>
          <a:xfrm>
            <a:off x="2099490" y="2268134"/>
            <a:ext cx="7347300" cy="3322306"/>
          </a:xfrm>
          <a:prstGeom prst="rect">
            <a:avLst/>
          </a:prstGeom>
          <a:ln w="0">
            <a:noFill/>
          </a:ln>
        </p:spPr>
      </p:pic>
      <p:pic>
        <p:nvPicPr>
          <p:cNvPr id="7" name="Picture 6">
            <a:extLst>
              <a:ext uri="{FF2B5EF4-FFF2-40B4-BE49-F238E27FC236}">
                <a16:creationId xmlns:a16="http://schemas.microsoft.com/office/drawing/2014/main" id="{5A68DA32-5548-48D0-8932-477C5113B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190" y="2095182"/>
            <a:ext cx="7929900" cy="2735198"/>
          </a:xfrm>
          <a:prstGeom prst="rect">
            <a:avLst/>
          </a:prstGeom>
        </p:spPr>
      </p:pic>
      <p:sp>
        <p:nvSpPr>
          <p:cNvPr id="26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62" name="Picture 7"/>
          <p:cNvPicPr/>
          <p:nvPr/>
        </p:nvPicPr>
        <p:blipFill>
          <a:blip r:embed="rId5"/>
          <a:stretch/>
        </p:blipFill>
        <p:spPr>
          <a:xfrm>
            <a:off x="10339560" y="5834520"/>
            <a:ext cx="1641600" cy="730440"/>
          </a:xfrm>
          <a:prstGeom prst="rect">
            <a:avLst/>
          </a:prstGeom>
          <a:ln w="0">
            <a:noFill/>
          </a:ln>
        </p:spPr>
      </p:pic>
      <p:sp>
        <p:nvSpPr>
          <p:cNvPr id="263"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asking us to </a:t>
            </a:r>
            <a:r>
              <a:rPr lang="en-US" sz="1800" b="0" i="1" strike="noStrike" spc="-1">
                <a:solidFill>
                  <a:srgbClr val="232629"/>
                </a:solidFill>
                <a:latin typeface="-apple-system"/>
              </a:rPr>
              <a:t>recommend or find a book, tool, software library, tutorial </a:t>
            </a:r>
            <a:endParaRPr lang="en-US" sz="1800" b="0" strike="noStrike" spc="-1">
              <a:latin typeface="Arial"/>
            </a:endParaRPr>
          </a:p>
          <a:p>
            <a:pPr>
              <a:lnSpc>
                <a:spcPct val="100000"/>
              </a:lnSpc>
              <a:buNone/>
            </a:pPr>
            <a:endParaRPr lang="en-US" sz="1800" b="0" strike="noStrike" spc="-1">
              <a:latin typeface="Arial"/>
            </a:endParaRPr>
          </a:p>
        </p:txBody>
      </p:sp>
      <p:sp>
        <p:nvSpPr>
          <p:cNvPr id="264" name="TextBox 11"/>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dirty="0">
                <a:solidFill>
                  <a:srgbClr val="0563C1"/>
                </a:solidFill>
                <a:uFillTx/>
                <a:ea typeface="Segoe UI"/>
                <a:hlinkClick r:id="rId6"/>
              </a:rPr>
              <a:t>https://stackoverflow.com/help/on-topic</a:t>
            </a:r>
            <a:endParaRPr lang="en-US" sz="1600" b="0" strike="noStrike" spc="-1" dirty="0"/>
          </a:p>
          <a:p>
            <a:pPr marL="457200" algn="just">
              <a:lnSpc>
                <a:spcPct val="107000"/>
              </a:lnSpc>
              <a:spcBef>
                <a:spcPts val="799"/>
              </a:spcBef>
              <a:buNone/>
              <a:tabLst>
                <a:tab pos="0" algn="l"/>
              </a:tabLst>
            </a:pPr>
            <a:r>
              <a:rPr lang="en-US" sz="1600" b="0" u="sng" strike="noStrike" spc="-1" dirty="0">
                <a:solidFill>
                  <a:srgbClr val="0563C1"/>
                </a:solidFill>
                <a:uFillTx/>
                <a:ea typeface="Segoe UI"/>
                <a:hlinkClick r:id="rId7"/>
              </a:rPr>
              <a:t>https://stackoverflow.com/help/closed-questions</a:t>
            </a:r>
            <a:endParaRPr lang="en-US" sz="1600" b="0" strike="noStrike" spc="-1" dirty="0"/>
          </a:p>
          <a:p>
            <a:pPr marL="457200" algn="just">
              <a:lnSpc>
                <a:spcPct val="107000"/>
              </a:lnSpc>
              <a:spcBef>
                <a:spcPts val="799"/>
              </a:spcBef>
              <a:buNone/>
              <a:tabLst>
                <a:tab pos="0" algn="l"/>
              </a:tabLst>
            </a:pPr>
            <a:r>
              <a:rPr lang="en-US" sz="1600" b="0" u="sng" strike="noStrike" spc="-1" dirty="0">
                <a:solidFill>
                  <a:srgbClr val="0563C1"/>
                </a:solidFill>
                <a:uFillTx/>
                <a:ea typeface="Segoe UI"/>
                <a:hlinkClick r:id="rId8"/>
              </a:rPr>
              <a:t>https://meta.stackoverflow.com/questions/417476/question-close-reasons-definitions-and-guidance</a:t>
            </a:r>
            <a:endParaRPr lang="en-US" sz="1600" b="0" strike="noStrike" spc="-1" dirty="0"/>
          </a:p>
        </p:txBody>
      </p:sp>
      <p:pic>
        <p:nvPicPr>
          <p:cNvPr id="8" name="Picture 7">
            <a:extLst>
              <a:ext uri="{FF2B5EF4-FFF2-40B4-BE49-F238E27FC236}">
                <a16:creationId xmlns:a16="http://schemas.microsoft.com/office/drawing/2014/main" id="{8670D84E-7A98-4211-BA26-646DEEC2E8E7}"/>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4225667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67" name="Picture 7"/>
          <p:cNvPicPr/>
          <p:nvPr/>
        </p:nvPicPr>
        <p:blipFill>
          <a:blip r:embed="rId3"/>
          <a:stretch/>
        </p:blipFill>
        <p:spPr>
          <a:xfrm>
            <a:off x="10339560" y="5834520"/>
            <a:ext cx="1641600" cy="730440"/>
          </a:xfrm>
          <a:prstGeom prst="rect">
            <a:avLst/>
          </a:prstGeom>
          <a:ln w="0">
            <a:noFill/>
          </a:ln>
        </p:spPr>
      </p:pic>
      <p:sp>
        <p:nvSpPr>
          <p:cNvPr id="268"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t>
            </a:r>
            <a:r>
              <a:rPr lang="en-US" sz="1800" b="0" i="1" strike="noStrike" spc="-1">
                <a:solidFill>
                  <a:srgbClr val="232629"/>
                </a:solidFill>
                <a:latin typeface="-apple-system"/>
              </a:rPr>
              <a:t>seeking debugging help </a:t>
            </a:r>
            <a:endParaRPr lang="en-US" sz="1800" b="0" strike="noStrike" spc="-1">
              <a:latin typeface="Arial"/>
            </a:endParaRPr>
          </a:p>
          <a:p>
            <a:pPr>
              <a:lnSpc>
                <a:spcPct val="100000"/>
              </a:lnSpc>
              <a:buNone/>
            </a:pPr>
            <a:endParaRPr lang="en-US" sz="1800" b="0" strike="noStrike" spc="-1">
              <a:latin typeface="Arial"/>
            </a:endParaRPr>
          </a:p>
        </p:txBody>
      </p:sp>
      <p:sp>
        <p:nvSpPr>
          <p:cNvPr id="270" name="TextBox 6"/>
          <p:cNvSpPr/>
          <p:nvPr/>
        </p:nvSpPr>
        <p:spPr>
          <a:xfrm>
            <a:off x="815760" y="1729440"/>
            <a:ext cx="6205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i="1" strike="noStrike" spc="-1">
                <a:solidFill>
                  <a:srgbClr val="232629"/>
                </a:solidFill>
                <a:latin typeface="Segoe UI"/>
                <a:ea typeface="Segoe UI"/>
              </a:rPr>
              <a:t>"why isn't this code working?" </a:t>
            </a:r>
            <a:endParaRPr lang="en-US" sz="1800" b="0" strike="noStrike" spc="-1">
              <a:latin typeface="Arial"/>
            </a:endParaRPr>
          </a:p>
        </p:txBody>
      </p:sp>
      <p:pic>
        <p:nvPicPr>
          <p:cNvPr id="271" name="Picture 5"/>
          <p:cNvPicPr/>
          <p:nvPr/>
        </p:nvPicPr>
        <p:blipFill>
          <a:blip r:embed="rId4"/>
          <a:stretch/>
        </p:blipFill>
        <p:spPr>
          <a:xfrm>
            <a:off x="4213080" y="1783440"/>
            <a:ext cx="7570440" cy="3391200"/>
          </a:xfrm>
          <a:prstGeom prst="rect">
            <a:avLst/>
          </a:prstGeom>
          <a:ln>
            <a:noFill/>
          </a:ln>
          <a:effectLst>
            <a:outerShdw blurRad="292100" dist="139700" dir="2700000" algn="tl" rotWithShape="0">
              <a:srgbClr val="333333">
                <a:alpha val="65000"/>
              </a:srgbClr>
            </a:outerShdw>
          </a:effectLst>
        </p:spPr>
      </p:pic>
      <p:sp>
        <p:nvSpPr>
          <p:cNvPr id="8" name="TextBox 11">
            <a:extLst>
              <a:ext uri="{FF2B5EF4-FFF2-40B4-BE49-F238E27FC236}">
                <a16:creationId xmlns:a16="http://schemas.microsoft.com/office/drawing/2014/main" id="{E065C548-B46E-4F7A-A0FA-3B787B2E20B4}"/>
              </a:ext>
            </a:extLst>
          </p:cNvPr>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7"/>
              </a:rPr>
              <a:t>https://meta.stackoverflow.com/questions/417476/question-close-reasons-definitions-and-guidance</a:t>
            </a:r>
            <a:endParaRPr lang="en-US" sz="1600" b="0" strike="noStrike" spc="-1"/>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73" name="Picture 7"/>
          <p:cNvPicPr/>
          <p:nvPr/>
        </p:nvPicPr>
        <p:blipFill>
          <a:blip r:embed="rId3"/>
          <a:stretch/>
        </p:blipFill>
        <p:spPr>
          <a:xfrm>
            <a:off x="10339560" y="5834520"/>
            <a:ext cx="1641600" cy="730440"/>
          </a:xfrm>
          <a:prstGeom prst="rect">
            <a:avLst/>
          </a:prstGeom>
          <a:ln w="0">
            <a:noFill/>
          </a:ln>
        </p:spPr>
      </p:pic>
      <p:sp>
        <p:nvSpPr>
          <p:cNvPr id="274"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t>
            </a:r>
            <a:r>
              <a:rPr lang="en-US" sz="1800" b="0" i="1" strike="noStrike" spc="-1">
                <a:solidFill>
                  <a:srgbClr val="232629"/>
                </a:solidFill>
                <a:latin typeface="-apple-system"/>
              </a:rPr>
              <a:t>seeking debugging help </a:t>
            </a:r>
            <a:endParaRPr lang="en-US" sz="1800" b="0" strike="noStrike" spc="-1">
              <a:latin typeface="Arial"/>
            </a:endParaRPr>
          </a:p>
          <a:p>
            <a:pPr>
              <a:lnSpc>
                <a:spcPct val="100000"/>
              </a:lnSpc>
              <a:buNone/>
            </a:pPr>
            <a:endParaRPr lang="en-US" sz="1800" b="0" strike="noStrike" spc="-1">
              <a:latin typeface="Arial"/>
            </a:endParaRPr>
          </a:p>
        </p:txBody>
      </p:sp>
      <p:pic>
        <p:nvPicPr>
          <p:cNvPr id="3" name="Picture 2">
            <a:extLst>
              <a:ext uri="{FF2B5EF4-FFF2-40B4-BE49-F238E27FC236}">
                <a16:creationId xmlns:a16="http://schemas.microsoft.com/office/drawing/2014/main" id="{8557E896-B4B6-49CB-B373-5E1A37373467}"/>
              </a:ext>
            </a:extLst>
          </p:cNvPr>
          <p:cNvPicPr>
            <a:picLocks noChangeAspect="1"/>
          </p:cNvPicPr>
          <p:nvPr/>
        </p:nvPicPr>
        <p:blipFill>
          <a:blip r:embed="rId4"/>
          <a:stretch>
            <a:fillRect/>
          </a:stretch>
        </p:blipFill>
        <p:spPr>
          <a:xfrm>
            <a:off x="1342621" y="1906560"/>
            <a:ext cx="4375096" cy="425275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96C2053-EC87-4555-B5E0-0B3A67F94A12}"/>
              </a:ext>
            </a:extLst>
          </p:cNvPr>
          <p:cNvPicPr>
            <a:picLocks noChangeAspect="1"/>
          </p:cNvPicPr>
          <p:nvPr/>
        </p:nvPicPr>
        <p:blipFill>
          <a:blip r:embed="rId5"/>
          <a:stretch>
            <a:fillRect/>
          </a:stretch>
        </p:blipFill>
        <p:spPr>
          <a:xfrm>
            <a:off x="6544818" y="1906560"/>
            <a:ext cx="4171419" cy="425275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8F3C6231-AE7F-4FD2-A0BE-5F32CB9FDA0C}"/>
              </a:ext>
            </a:extLst>
          </p:cNvPr>
          <p:cNvSpPr/>
          <p:nvPr/>
        </p:nvSpPr>
        <p:spPr>
          <a:xfrm>
            <a:off x="1767840" y="4126992"/>
            <a:ext cx="310896"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E2A0D4-0925-4FC7-81F4-1E9265D33C6F}"/>
              </a:ext>
            </a:extLst>
          </p:cNvPr>
          <p:cNvSpPr/>
          <p:nvPr/>
        </p:nvSpPr>
        <p:spPr>
          <a:xfrm>
            <a:off x="1684020" y="3407664"/>
            <a:ext cx="394716"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672D9-855B-416F-B0B3-0CD9080F471A}"/>
              </a:ext>
            </a:extLst>
          </p:cNvPr>
          <p:cNvSpPr/>
          <p:nvPr/>
        </p:nvSpPr>
        <p:spPr>
          <a:xfrm>
            <a:off x="9006840" y="4126992"/>
            <a:ext cx="396240"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AD52637-32DE-417B-9B24-1A67381D437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79" name="Picture 7"/>
          <p:cNvPicPr/>
          <p:nvPr/>
        </p:nvPicPr>
        <p:blipFill>
          <a:blip r:embed="rId3"/>
          <a:stretch/>
        </p:blipFill>
        <p:spPr>
          <a:xfrm>
            <a:off x="10339560" y="5834520"/>
            <a:ext cx="1641600" cy="730440"/>
          </a:xfrm>
          <a:prstGeom prst="rect">
            <a:avLst/>
          </a:prstGeom>
          <a:ln w="0">
            <a:noFill/>
          </a:ln>
        </p:spPr>
      </p:pic>
      <p:sp>
        <p:nvSpPr>
          <p:cNvPr id="280" name="TextBox 9"/>
          <p:cNvSpPr/>
          <p:nvPr/>
        </p:nvSpPr>
        <p:spPr>
          <a:xfrm>
            <a:off x="515520" y="1267560"/>
            <a:ext cx="10860480" cy="104953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400" strike="noStrike" spc="-1">
                <a:solidFill>
                  <a:srgbClr val="232629"/>
                </a:solidFill>
                <a:latin typeface="-apple-system"/>
              </a:rPr>
              <a:t>Legal questions, including questions about copyright or licensing</a:t>
            </a:r>
            <a:endParaRPr lang="en-US" sz="2400" strike="noStrike" spc="-1">
              <a:latin typeface="Arial"/>
            </a:endParaRPr>
          </a:p>
          <a:p>
            <a:pPr>
              <a:lnSpc>
                <a:spcPct val="150000"/>
              </a:lnSpc>
              <a:buNone/>
            </a:pPr>
            <a:endParaRPr lang="en-US" sz="2000" b="0" strike="noStrike" spc="-1">
              <a:latin typeface="Arial"/>
            </a:endParaRPr>
          </a:p>
        </p:txBody>
      </p:sp>
      <p:sp>
        <p:nvSpPr>
          <p:cNvPr id="281" name="TextBox 10"/>
          <p:cNvSpPr/>
          <p:nvPr/>
        </p:nvSpPr>
        <p:spPr>
          <a:xfrm>
            <a:off x="-150120" y="5869800"/>
            <a:ext cx="6095520" cy="70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pPr>
            <a:r>
              <a:rPr lang="en-US" sz="1600" b="0" u="sng" strike="noStrike" spc="-1">
                <a:solidFill>
                  <a:srgbClr val="0563C1"/>
                </a:solidFill>
                <a:uFillTx/>
                <a:ea typeface="Segoe UI"/>
                <a:hlinkClick r:id="rId4"/>
              </a:rPr>
              <a:t>https://law.stackexchange.com/</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https://opensource.stackexchange.com/</a:t>
            </a:r>
            <a:endParaRPr lang="en-US" sz="1600" b="0" strike="noStrike" spc="-1"/>
          </a:p>
        </p:txBody>
      </p:sp>
      <p:pic>
        <p:nvPicPr>
          <p:cNvPr id="282" name="Picture 4"/>
          <p:cNvPicPr/>
          <p:nvPr/>
        </p:nvPicPr>
        <p:blipFill>
          <a:blip r:embed="rId6"/>
          <a:stretch/>
        </p:blipFill>
        <p:spPr>
          <a:xfrm>
            <a:off x="2134800" y="2235600"/>
            <a:ext cx="7621200" cy="3200760"/>
          </a:xfrm>
          <a:prstGeom prst="rect">
            <a:avLst/>
          </a:prstGeom>
          <a:ln>
            <a:noFill/>
          </a:ln>
          <a:effectLst>
            <a:softEdge rad="112500"/>
          </a:effec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84" name="Picture 7"/>
          <p:cNvPicPr/>
          <p:nvPr/>
        </p:nvPicPr>
        <p:blipFill>
          <a:blip r:embed="rId3"/>
          <a:stretch/>
        </p:blipFill>
        <p:spPr>
          <a:xfrm>
            <a:off x="10339560" y="5834520"/>
            <a:ext cx="1641600" cy="730440"/>
          </a:xfrm>
          <a:prstGeom prst="rect">
            <a:avLst/>
          </a:prstGeom>
          <a:ln w="0">
            <a:noFill/>
          </a:ln>
        </p:spPr>
      </p:pic>
      <p:sp>
        <p:nvSpPr>
          <p:cNvPr id="285" name="TextBox 9"/>
          <p:cNvSpPr/>
          <p:nvPr/>
        </p:nvSpPr>
        <p:spPr>
          <a:xfrm>
            <a:off x="515520" y="1267560"/>
            <a:ext cx="1086048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000" b="1" strike="noStrike" spc="-1">
                <a:solidFill>
                  <a:srgbClr val="232629"/>
                </a:solidFill>
                <a:latin typeface="-apple-system"/>
              </a:rPr>
              <a:t>Questions asking for customer support with third-party services </a:t>
            </a:r>
            <a:endParaRPr lang="en-US" sz="2000" b="0" strike="noStrike" spc="-1">
              <a:latin typeface="Arial"/>
            </a:endParaRPr>
          </a:p>
          <a:p>
            <a:pPr>
              <a:lnSpc>
                <a:spcPct val="150000"/>
              </a:lnSpc>
              <a:buNone/>
            </a:pPr>
            <a:endParaRPr lang="en-US" sz="2000" b="0" strike="noStrike" spc="-1">
              <a:latin typeface="Arial"/>
            </a:endParaRPr>
          </a:p>
        </p:txBody>
      </p:sp>
      <p:sp>
        <p:nvSpPr>
          <p:cNvPr id="286" name="TextBox 6"/>
          <p:cNvSpPr/>
          <p:nvPr/>
        </p:nvSpPr>
        <p:spPr>
          <a:xfrm>
            <a:off x="210600" y="6273360"/>
            <a:ext cx="11770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https://meta.stackoverflow.com/questions/255745/why-cant-i-ask-customer-service-related-questions-on-stack-overflow</a:t>
            </a:r>
            <a:endParaRPr lang="en-US" sz="1600" b="0" strike="noStrike" spc="-1"/>
          </a:p>
          <a:p>
            <a:pPr>
              <a:lnSpc>
                <a:spcPct val="100000"/>
              </a:lnSpc>
              <a:buNone/>
            </a:pPr>
            <a:endParaRPr lang="en-US" sz="1600" b="0" strike="noStrike" spc="-1"/>
          </a:p>
        </p:txBody>
      </p:sp>
      <p:sp>
        <p:nvSpPr>
          <p:cNvPr id="287" name="TextBox 8"/>
          <p:cNvSpPr/>
          <p:nvPr/>
        </p:nvSpPr>
        <p:spPr>
          <a:xfrm>
            <a:off x="870120" y="1868760"/>
            <a:ext cx="10289880" cy="353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How do I get my Facebook developer account confirmation code</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Will Apple approve my app, and under what conditions</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Where can I download the developer kit</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This account can't login</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Your password is incorrect</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An error occurred, try again later</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When will [some new feature] be released</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Why is [some service] not (working / taking my login / giving me API credentials)?</a:t>
            </a:r>
            <a:endParaRPr lang="en-US" sz="1800" b="0" strike="noStrike" spc="-1">
              <a:latin typeface="Arial"/>
            </a:endParaRPr>
          </a:p>
        </p:txBody>
      </p:sp>
      <p:pic>
        <p:nvPicPr>
          <p:cNvPr id="3" name="Picture 2">
            <a:extLst>
              <a:ext uri="{FF2B5EF4-FFF2-40B4-BE49-F238E27FC236}">
                <a16:creationId xmlns:a16="http://schemas.microsoft.com/office/drawing/2014/main" id="{4FC831B6-F99A-43A4-BCE2-5C8973D91728}"/>
              </a:ext>
            </a:extLst>
          </p:cNvPr>
          <p:cNvPicPr>
            <a:picLocks noChangeAspect="1"/>
          </p:cNvPicPr>
          <p:nvPr/>
        </p:nvPicPr>
        <p:blipFill>
          <a:blip r:embed="rId5"/>
          <a:stretch>
            <a:fillRect/>
          </a:stretch>
        </p:blipFill>
        <p:spPr>
          <a:xfrm>
            <a:off x="7330642" y="2314655"/>
            <a:ext cx="4045358" cy="2696905"/>
          </a:xfrm>
          <a:prstGeom prst="rect">
            <a:avLst/>
          </a:prstGeom>
          <a:ln>
            <a:noFill/>
          </a:ln>
          <a:effectLst>
            <a:softEdge rad="112500"/>
          </a:effec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89" name="Picture 7"/>
          <p:cNvPicPr/>
          <p:nvPr/>
        </p:nvPicPr>
        <p:blipFill>
          <a:blip r:embed="rId3"/>
          <a:stretch/>
        </p:blipFill>
        <p:spPr>
          <a:xfrm>
            <a:off x="10339560" y="5834520"/>
            <a:ext cx="1641600" cy="730440"/>
          </a:xfrm>
          <a:prstGeom prst="rect">
            <a:avLst/>
          </a:prstGeom>
          <a:ln w="0">
            <a:noFill/>
          </a:ln>
        </p:spPr>
      </p:pic>
      <p:sp>
        <p:nvSpPr>
          <p:cNvPr id="290" name="TextBox 9"/>
          <p:cNvSpPr/>
          <p:nvPr/>
        </p:nvSpPr>
        <p:spPr>
          <a:xfrm>
            <a:off x="515520" y="1267560"/>
            <a:ext cx="1086048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000" b="1" strike="noStrike" spc="-1">
                <a:solidFill>
                  <a:srgbClr val="232629"/>
                </a:solidFill>
                <a:latin typeface="-apple-system"/>
              </a:rPr>
              <a:t>Questions asking for customer support with third-party services </a:t>
            </a:r>
            <a:endParaRPr lang="en-US" sz="2000" b="0" strike="noStrike" spc="-1">
              <a:latin typeface="Arial"/>
            </a:endParaRPr>
          </a:p>
          <a:p>
            <a:pPr>
              <a:lnSpc>
                <a:spcPct val="150000"/>
              </a:lnSpc>
              <a:buNone/>
            </a:pPr>
            <a:endParaRPr lang="en-US" sz="2000" b="0" strike="noStrike" spc="-1">
              <a:latin typeface="Arial"/>
            </a:endParaRPr>
          </a:p>
        </p:txBody>
      </p:sp>
      <p:sp>
        <p:nvSpPr>
          <p:cNvPr id="291" name="TextBox 6"/>
          <p:cNvSpPr/>
          <p:nvPr/>
        </p:nvSpPr>
        <p:spPr>
          <a:xfrm>
            <a:off x="210600" y="6273360"/>
            <a:ext cx="11770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https://meta.stackoverflow.com/questions/255745/why-cant-i-ask-customer-service-related-questions-on-stack-overflow</a:t>
            </a:r>
            <a:endParaRPr lang="en-US" sz="1600" b="0" strike="noStrike" spc="-1"/>
          </a:p>
          <a:p>
            <a:pPr>
              <a:lnSpc>
                <a:spcPct val="100000"/>
              </a:lnSpc>
              <a:buNone/>
            </a:pPr>
            <a:endParaRPr lang="en-US" sz="1600" b="0" strike="noStrike" spc="-1">
              <a:latin typeface="Arial"/>
            </a:endParaRPr>
          </a:p>
        </p:txBody>
      </p:sp>
      <p:sp>
        <p:nvSpPr>
          <p:cNvPr id="292" name="TextBox 8"/>
          <p:cNvSpPr/>
          <p:nvPr/>
        </p:nvSpPr>
        <p:spPr>
          <a:xfrm>
            <a:off x="870120" y="1868760"/>
            <a:ext cx="10289880" cy="353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How do I get my Facebook developer account confirmation code</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Will Apple approve my app, and under what conditions</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Where can I download the developer kit</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This account can't login</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Your password is incorrect</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An error occurred, try again later</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When will [some new feature] be released</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Why is [some service] not (working / taking my login / giving me API credentials)?</a:t>
            </a:r>
            <a:endParaRPr lang="en-US" sz="1800" b="0" strike="noStrike" spc="-1">
              <a:latin typeface="Arial"/>
            </a:endParaRPr>
          </a:p>
        </p:txBody>
      </p:sp>
      <p:pic>
        <p:nvPicPr>
          <p:cNvPr id="293" name="Picture 3"/>
          <p:cNvPicPr/>
          <p:nvPr/>
        </p:nvPicPr>
        <p:blipFill>
          <a:blip r:embed="rId5"/>
          <a:stretch/>
        </p:blipFill>
        <p:spPr>
          <a:xfrm>
            <a:off x="7012440" y="3089520"/>
            <a:ext cx="4696560" cy="1619640"/>
          </a:xfrm>
          <a:prstGeom prst="rect">
            <a:avLst/>
          </a:prstGeom>
          <a:ln w="0">
            <a:noFill/>
          </a:ln>
        </p:spPr>
      </p:pic>
      <p:pic>
        <p:nvPicPr>
          <p:cNvPr id="8" name="Picture 7">
            <a:extLst>
              <a:ext uri="{FF2B5EF4-FFF2-40B4-BE49-F238E27FC236}">
                <a16:creationId xmlns:a16="http://schemas.microsoft.com/office/drawing/2014/main" id="{08C47EA1-F186-4CD1-9F91-4C4FBB2791C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Learn how to think</a:t>
            </a:r>
          </a:p>
        </p:txBody>
      </p:sp>
      <p:pic>
        <p:nvPicPr>
          <p:cNvPr id="5" name="Picture 4">
            <a:extLst>
              <a:ext uri="{FF2B5EF4-FFF2-40B4-BE49-F238E27FC236}">
                <a16:creationId xmlns:a16="http://schemas.microsoft.com/office/drawing/2014/main" id="{8CF81418-CAB0-4A78-B133-ED4D0F4B8911}"/>
              </a:ext>
            </a:extLst>
          </p:cNvPr>
          <p:cNvPicPr>
            <a:picLocks noChangeAspect="1"/>
          </p:cNvPicPr>
          <p:nvPr/>
        </p:nvPicPr>
        <p:blipFill>
          <a:blip r:embed="rId4"/>
          <a:stretch>
            <a:fillRect/>
          </a:stretch>
        </p:blipFill>
        <p:spPr>
          <a:xfrm>
            <a:off x="2524334" y="1872319"/>
            <a:ext cx="6721266" cy="4480844"/>
          </a:xfrm>
          <a:prstGeom prst="rect">
            <a:avLst/>
          </a:prstGeom>
          <a:ln>
            <a:noFill/>
          </a:ln>
          <a:effectLst>
            <a:softEdge rad="112500"/>
          </a:effectLst>
        </p:spPr>
      </p:pic>
      <p:pic>
        <p:nvPicPr>
          <p:cNvPr id="6" name="Picture 5">
            <a:extLst>
              <a:ext uri="{FF2B5EF4-FFF2-40B4-BE49-F238E27FC236}">
                <a16:creationId xmlns:a16="http://schemas.microsoft.com/office/drawing/2014/main" id="{F9A34589-F563-452A-B92D-A075B8DA4E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858485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sp>
        <p:nvSpPr>
          <p:cNvPr id="9" name="TextBox 8">
            <a:extLst>
              <a:ext uri="{FF2B5EF4-FFF2-40B4-BE49-F238E27FC236}">
                <a16:creationId xmlns:a16="http://schemas.microsoft.com/office/drawing/2014/main" id="{84370474-D943-42F3-8AD8-18F15F2BCD37}"/>
              </a:ext>
            </a:extLst>
          </p:cNvPr>
          <p:cNvSpPr txBox="1"/>
          <p:nvPr/>
        </p:nvSpPr>
        <p:spPr>
          <a:xfrm>
            <a:off x="180360" y="6314280"/>
            <a:ext cx="12225000" cy="553998"/>
          </a:xfrm>
          <a:prstGeom prst="rect">
            <a:avLst/>
          </a:prstGeom>
          <a:noFill/>
        </p:spPr>
        <p:txBody>
          <a:bodyPr wrap="square">
            <a:spAutoFit/>
          </a:bodyPr>
          <a:lstStyle/>
          <a:p>
            <a:r>
              <a:rPr lang="en-US" sz="1600">
                <a:hlinkClick r:id="rId4"/>
              </a:rPr>
              <a:t>https://meta.stackoverflow.com/questions/255745/why-cant-i-ask-customer-service-related-questions-on-stack-overflow</a:t>
            </a:r>
            <a:endParaRPr lang="fa-IR" sz="1600"/>
          </a:p>
          <a:p>
            <a:endParaRPr lang="en-US" sz="1400"/>
          </a:p>
        </p:txBody>
      </p:sp>
      <p:pic>
        <p:nvPicPr>
          <p:cNvPr id="11" name="Picture 10">
            <a:extLst>
              <a:ext uri="{FF2B5EF4-FFF2-40B4-BE49-F238E27FC236}">
                <a16:creationId xmlns:a16="http://schemas.microsoft.com/office/drawing/2014/main" id="{2AAF0157-2B7F-4ECA-AA13-658CD17B1250}"/>
              </a:ext>
            </a:extLst>
          </p:cNvPr>
          <p:cNvPicPr>
            <a:picLocks noChangeAspect="1"/>
          </p:cNvPicPr>
          <p:nvPr/>
        </p:nvPicPr>
        <p:blipFill>
          <a:blip r:embed="rId5"/>
          <a:stretch>
            <a:fillRect/>
          </a:stretch>
        </p:blipFill>
        <p:spPr>
          <a:xfrm>
            <a:off x="2896957" y="2414256"/>
            <a:ext cx="6398087" cy="328267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607C5D0-5090-4EE9-80C7-F5CA17DD50BB}"/>
              </a:ext>
            </a:extLst>
          </p:cNvPr>
          <p:cNvSpPr txBox="1"/>
          <p:nvPr/>
        </p:nvSpPr>
        <p:spPr>
          <a:xfrm>
            <a:off x="645120" y="1304670"/>
            <a:ext cx="7919760" cy="1131848"/>
          </a:xfrm>
          <a:prstGeom prst="rect">
            <a:avLst/>
          </a:prstGeom>
          <a:noFill/>
        </p:spPr>
        <p:txBody>
          <a:bodyPr wrap="square">
            <a:spAutoFit/>
          </a:bodyPr>
          <a:lstStyle/>
          <a:p>
            <a:pPr marL="285840" indent="-285840">
              <a:lnSpc>
                <a:spcPct val="150000"/>
              </a:lnSpc>
              <a:buClr>
                <a:srgbClr val="232629"/>
              </a:buClr>
              <a:buFont typeface="Arial"/>
              <a:buChar char="•"/>
            </a:pPr>
            <a:r>
              <a:rPr lang="en-US" sz="2400" spc="-1">
                <a:solidFill>
                  <a:srgbClr val="232629"/>
                </a:solidFill>
                <a:latin typeface="-apple-system"/>
              </a:rPr>
              <a:t>API/Programming related question is ok</a:t>
            </a:r>
            <a:endParaRPr lang="fa-IR" sz="2400" strike="noStrike" spc="-1">
              <a:solidFill>
                <a:srgbClr val="232629"/>
              </a:solidFill>
              <a:latin typeface="-apple-system"/>
            </a:endParaRPr>
          </a:p>
          <a:p>
            <a:pPr marL="743040" lvl="1" indent="-285840">
              <a:lnSpc>
                <a:spcPct val="150000"/>
              </a:lnSpc>
              <a:buClr>
                <a:srgbClr val="232629"/>
              </a:buClr>
              <a:buFont typeface="Arial"/>
              <a:buChar char="•"/>
            </a:pPr>
            <a:endParaRPr lang="en-US" sz="2400" strike="noStrike" spc="-1">
              <a:latin typeface="Arial"/>
            </a:endParaRPr>
          </a:p>
        </p:txBody>
      </p:sp>
      <p:pic>
        <p:nvPicPr>
          <p:cNvPr id="10" name="Picture 9">
            <a:extLst>
              <a:ext uri="{FF2B5EF4-FFF2-40B4-BE49-F238E27FC236}">
                <a16:creationId xmlns:a16="http://schemas.microsoft.com/office/drawing/2014/main" id="{866BCEE1-CFAE-49E9-9DA7-BCBB7167E24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80375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95" name="Picture 7"/>
          <p:cNvPicPr/>
          <p:nvPr/>
        </p:nvPicPr>
        <p:blipFill>
          <a:blip r:embed="rId3"/>
          <a:stretch/>
        </p:blipFill>
        <p:spPr>
          <a:xfrm>
            <a:off x="10339560" y="5834520"/>
            <a:ext cx="1641600" cy="730440"/>
          </a:xfrm>
          <a:prstGeom prst="rect">
            <a:avLst/>
          </a:prstGeom>
          <a:ln w="0">
            <a:noFill/>
          </a:ln>
        </p:spPr>
      </p:pic>
      <p:sp>
        <p:nvSpPr>
          <p:cNvPr id="296" name="TextBox 9"/>
          <p:cNvSpPr/>
          <p:nvPr/>
        </p:nvSpPr>
        <p:spPr>
          <a:xfrm>
            <a:off x="515520" y="1267560"/>
            <a:ext cx="1086048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dirty="0">
                <a:solidFill>
                  <a:srgbClr val="232629"/>
                </a:solidFill>
                <a:latin typeface="-apple-system"/>
              </a:rPr>
              <a:t>Needs details or clarity</a:t>
            </a:r>
            <a:endParaRPr lang="en-US" sz="1800" b="0" strike="noStrike" spc="-1" dirty="0">
              <a:latin typeface="Arial"/>
            </a:endParaRPr>
          </a:p>
          <a:p>
            <a:pPr marL="285840" indent="-285840">
              <a:lnSpc>
                <a:spcPct val="100000"/>
              </a:lnSpc>
              <a:buClr>
                <a:srgbClr val="232629"/>
              </a:buClr>
              <a:buFont typeface="Arial"/>
              <a:buChar char="•"/>
            </a:pPr>
            <a:r>
              <a:rPr lang="en-US" sz="1800" b="0" strike="noStrike" spc="-1" dirty="0">
                <a:solidFill>
                  <a:srgbClr val="232629"/>
                </a:solidFill>
                <a:latin typeface="-apple-system"/>
              </a:rPr>
              <a:t>Needs more focus </a:t>
            </a:r>
            <a:endParaRPr lang="en-US" sz="1800" b="0" strike="noStrike" spc="-1" dirty="0">
              <a:latin typeface="Arial"/>
            </a:endParaRPr>
          </a:p>
          <a:p>
            <a:pPr marL="285840" indent="-285840">
              <a:lnSpc>
                <a:spcPct val="100000"/>
              </a:lnSpc>
              <a:buClr>
                <a:srgbClr val="232629"/>
              </a:buClr>
              <a:buFont typeface="Arial"/>
              <a:buChar char="•"/>
            </a:pPr>
            <a:r>
              <a:rPr lang="en-US" sz="1800" b="0" strike="noStrike" spc="-1" dirty="0">
                <a:solidFill>
                  <a:srgbClr val="232629"/>
                </a:solidFill>
                <a:latin typeface="-apple-system"/>
              </a:rPr>
              <a:t>Questions about </a:t>
            </a:r>
            <a:r>
              <a:rPr lang="en-US" sz="1800" b="0" i="1" strike="noStrike" spc="-1" dirty="0">
                <a:solidFill>
                  <a:srgbClr val="232629"/>
                </a:solidFill>
                <a:latin typeface="-apple-system"/>
              </a:rPr>
              <a:t>a problem that can no longer be reproduced </a:t>
            </a:r>
            <a:endParaRPr lang="en-US" sz="1800" b="0" strike="noStrike" spc="-1" dirty="0">
              <a:latin typeface="Arial"/>
            </a:endParaRPr>
          </a:p>
          <a:p>
            <a:pPr marL="285840" indent="-285840">
              <a:lnSpc>
                <a:spcPct val="100000"/>
              </a:lnSpc>
              <a:buClr>
                <a:srgbClr val="232629"/>
              </a:buClr>
              <a:buFont typeface="Arial"/>
              <a:buChar char="•"/>
            </a:pPr>
            <a:r>
              <a:rPr lang="en-US" sz="1800" b="0" strike="noStrike" spc="-1" dirty="0">
                <a:solidFill>
                  <a:srgbClr val="232629"/>
                </a:solidFill>
                <a:latin typeface="-apple-system"/>
              </a:rPr>
              <a:t>A community-specific reason:</a:t>
            </a:r>
            <a:endParaRPr lang="en-US" sz="1800" b="0" strike="noStrike" spc="-1" dirty="0">
              <a:latin typeface="Arial"/>
            </a:endParaRPr>
          </a:p>
          <a:p>
            <a:pPr marL="743040" lvl="1" indent="-285840">
              <a:lnSpc>
                <a:spcPct val="100000"/>
              </a:lnSpc>
              <a:buClr>
                <a:srgbClr val="232629"/>
              </a:buClr>
              <a:buFont typeface="Arial"/>
              <a:buChar char="•"/>
            </a:pPr>
            <a:r>
              <a:rPr lang="en-US" sz="1800" b="0" strike="noStrike" spc="-1" dirty="0">
                <a:solidFill>
                  <a:srgbClr val="232629"/>
                </a:solidFill>
                <a:latin typeface="-apple-system"/>
              </a:rPr>
              <a:t>Questions about </a:t>
            </a:r>
            <a:r>
              <a:rPr lang="en-US" sz="1800" b="0" i="1" strike="noStrike" spc="-1" dirty="0">
                <a:solidFill>
                  <a:srgbClr val="232629"/>
                </a:solidFill>
                <a:latin typeface="-apple-system"/>
              </a:rPr>
              <a:t>general computing hardware and software</a:t>
            </a:r>
            <a:endParaRPr lang="en-US" sz="1800" b="0" strike="noStrike" spc="-1" dirty="0">
              <a:latin typeface="Arial"/>
            </a:endParaRPr>
          </a:p>
          <a:p>
            <a:pPr marL="743040" lvl="1" indent="-285840">
              <a:lnSpc>
                <a:spcPct val="100000"/>
              </a:lnSpc>
              <a:buClr>
                <a:srgbClr val="232629"/>
              </a:buClr>
              <a:buFont typeface="Arial"/>
              <a:buChar char="•"/>
            </a:pPr>
            <a:r>
              <a:rPr lang="en-US" sz="1800" b="0" strike="noStrike" spc="-1" dirty="0">
                <a:solidFill>
                  <a:srgbClr val="232629"/>
                </a:solidFill>
                <a:latin typeface="-apple-system"/>
              </a:rPr>
              <a:t>Questions on </a:t>
            </a:r>
            <a:r>
              <a:rPr lang="en-US" sz="1800" b="0" i="1" strike="noStrike" spc="-1" dirty="0">
                <a:solidFill>
                  <a:srgbClr val="232629"/>
                </a:solidFill>
                <a:latin typeface="-apple-system"/>
              </a:rPr>
              <a:t>professional server, networking, or </a:t>
            </a:r>
            <a:endParaRPr lang="en-US" sz="1800" b="0" strike="noStrike" spc="-1" dirty="0">
              <a:latin typeface="Arial"/>
            </a:endParaRPr>
          </a:p>
          <a:p>
            <a:pPr marL="457200">
              <a:lnSpc>
                <a:spcPct val="100000"/>
              </a:lnSpc>
              <a:buNone/>
            </a:pPr>
            <a:r>
              <a:rPr lang="en-US" sz="1800" b="0" i="1" strike="noStrike" spc="-1" dirty="0">
                <a:solidFill>
                  <a:srgbClr val="232629"/>
                </a:solidFill>
                <a:latin typeface="-apple-system"/>
              </a:rPr>
              <a:t>related infrastructure administration</a:t>
            </a:r>
            <a:r>
              <a:rPr lang="en-US" sz="1800" b="0" strike="noStrike" spc="-1" dirty="0">
                <a:solidFill>
                  <a:srgbClr val="232629"/>
                </a:solidFill>
                <a:latin typeface="-apple-system"/>
              </a:rPr>
              <a:t> </a:t>
            </a:r>
            <a:r>
              <a:rPr lang="en-US" sz="1800" b="0" strike="noStrike" spc="-1" dirty="0">
                <a:solidFill>
                  <a:srgbClr val="232629"/>
                </a:solidFill>
                <a:latin typeface="Calibri"/>
              </a:rPr>
              <a:t> </a:t>
            </a:r>
            <a:endParaRPr lang="en-US" sz="1800" b="0" strike="noStrike" spc="-1" dirty="0">
              <a:latin typeface="Arial"/>
            </a:endParaRPr>
          </a:p>
          <a:p>
            <a:pPr>
              <a:lnSpc>
                <a:spcPct val="100000"/>
              </a:lnSpc>
              <a:buNone/>
            </a:pPr>
            <a:endParaRPr lang="en-US" sz="1800" b="0" strike="noStrike" spc="-1" dirty="0">
              <a:latin typeface="Arial"/>
            </a:endParaRPr>
          </a:p>
        </p:txBody>
      </p:sp>
      <p:sp>
        <p:nvSpPr>
          <p:cNvPr id="297" name="TextBox 11"/>
          <p:cNvSpPr/>
          <p:nvPr/>
        </p:nvSpPr>
        <p:spPr>
          <a:xfrm>
            <a:off x="-248501" y="5559842"/>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298" name="Picture 3"/>
          <p:cNvPicPr/>
          <p:nvPr/>
        </p:nvPicPr>
        <p:blipFill>
          <a:blip r:embed="rId7"/>
          <a:stretch/>
        </p:blipFill>
        <p:spPr>
          <a:xfrm>
            <a:off x="7036920" y="1267560"/>
            <a:ext cx="4754160" cy="4659480"/>
          </a:xfrm>
          <a:prstGeom prst="rect">
            <a:avLst/>
          </a:prstGeom>
          <a:ln>
            <a:noFill/>
          </a:ln>
          <a:effectLst>
            <a:outerShdw blurRad="292100" dist="139700" dir="2700000" algn="tl" rotWithShape="0">
              <a:srgbClr val="333333">
                <a:alpha val="65000"/>
              </a:srgbClr>
            </a:outerShdw>
          </a:effectLst>
        </p:spPr>
      </p:pic>
      <p:sp>
        <p:nvSpPr>
          <p:cNvPr id="299" name="Rectangle 6"/>
          <p:cNvSpPr/>
          <p:nvPr/>
        </p:nvSpPr>
        <p:spPr>
          <a:xfrm>
            <a:off x="7424280" y="2006280"/>
            <a:ext cx="3234240" cy="245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2D5E7-BBEE-48FD-8DB7-8733F5E8EF05}"/>
              </a:ext>
            </a:extLst>
          </p:cNvPr>
          <p:cNvPicPr>
            <a:picLocks noChangeAspect="1"/>
          </p:cNvPicPr>
          <p:nvPr/>
        </p:nvPicPr>
        <p:blipFill>
          <a:blip r:embed="rId3"/>
          <a:stretch>
            <a:fillRect/>
          </a:stretch>
        </p:blipFill>
        <p:spPr>
          <a:xfrm>
            <a:off x="7162712" y="1209886"/>
            <a:ext cx="3757375" cy="5327185"/>
          </a:xfrm>
          <a:prstGeom prst="rect">
            <a:avLst/>
          </a:prstGeom>
        </p:spPr>
      </p:pic>
      <p:sp>
        <p:nvSpPr>
          <p:cNvPr id="294"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get closed?</a:t>
            </a:r>
            <a:endParaRPr lang="en-US" sz="4400" b="0" strike="noStrike" spc="-1" dirty="0">
              <a:solidFill>
                <a:srgbClr val="000000"/>
              </a:solidFill>
              <a:latin typeface="Calibri"/>
            </a:endParaRPr>
          </a:p>
        </p:txBody>
      </p:sp>
      <p:pic>
        <p:nvPicPr>
          <p:cNvPr id="295" name="Picture 7"/>
          <p:cNvPicPr/>
          <p:nvPr/>
        </p:nvPicPr>
        <p:blipFill>
          <a:blip r:embed="rId4"/>
          <a:stretch/>
        </p:blipFill>
        <p:spPr>
          <a:xfrm>
            <a:off x="10339560" y="5834520"/>
            <a:ext cx="1641600" cy="730440"/>
          </a:xfrm>
          <a:prstGeom prst="rect">
            <a:avLst/>
          </a:prstGeom>
          <a:ln w="0">
            <a:noFill/>
          </a:ln>
        </p:spPr>
      </p:pic>
      <p:sp>
        <p:nvSpPr>
          <p:cNvPr id="296" name="TextBox 9"/>
          <p:cNvSpPr/>
          <p:nvPr/>
        </p:nvSpPr>
        <p:spPr>
          <a:xfrm>
            <a:off x="515520" y="1479521"/>
            <a:ext cx="108604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dirty="0">
                <a:solidFill>
                  <a:srgbClr val="232629"/>
                </a:solidFill>
                <a:latin typeface="-apple-system"/>
              </a:rPr>
              <a:t>Questions about Solving Home Assignments/tasks</a:t>
            </a:r>
            <a:endParaRPr lang="en-US" sz="1800" b="0" strike="noStrike" spc="-1" dirty="0">
              <a:latin typeface="Arial"/>
            </a:endParaRPr>
          </a:p>
          <a:p>
            <a:pPr>
              <a:lnSpc>
                <a:spcPct val="100000"/>
              </a:lnSpc>
              <a:buNone/>
            </a:pPr>
            <a:endParaRPr lang="en-US" sz="1800" b="0" strike="noStrike" spc="-1" dirty="0">
              <a:latin typeface="Arial"/>
            </a:endParaRPr>
          </a:p>
        </p:txBody>
      </p:sp>
      <p:pic>
        <p:nvPicPr>
          <p:cNvPr id="3" name="Picture 2">
            <a:extLst>
              <a:ext uri="{FF2B5EF4-FFF2-40B4-BE49-F238E27FC236}">
                <a16:creationId xmlns:a16="http://schemas.microsoft.com/office/drawing/2014/main" id="{B32BDAE5-B37D-C2BE-F20C-152E67952D95}"/>
              </a:ext>
            </a:extLst>
          </p:cNvPr>
          <p:cNvPicPr>
            <a:picLocks noChangeAspect="1"/>
          </p:cNvPicPr>
          <p:nvPr/>
        </p:nvPicPr>
        <p:blipFill>
          <a:blip r:embed="rId5"/>
          <a:stretch>
            <a:fillRect/>
          </a:stretch>
        </p:blipFill>
        <p:spPr>
          <a:xfrm>
            <a:off x="815999" y="2155279"/>
            <a:ext cx="4711605" cy="790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526633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C9E7-2D49-4409-9178-1DA398C929DC}"/>
              </a:ext>
            </a:extLst>
          </p:cNvPr>
          <p:cNvPicPr>
            <a:picLocks noChangeAspect="1"/>
          </p:cNvPicPr>
          <p:nvPr/>
        </p:nvPicPr>
        <p:blipFill rotWithShape="1">
          <a:blip r:embed="rId3"/>
          <a:srcRect t="31096"/>
          <a:stretch/>
        </p:blipFill>
        <p:spPr>
          <a:xfrm>
            <a:off x="3972432" y="5460557"/>
            <a:ext cx="5173537" cy="808765"/>
          </a:xfrm>
          <a:prstGeom prst="rect">
            <a:avLst/>
          </a:prstGeom>
          <a:ln>
            <a:noFill/>
          </a:ln>
          <a:effectLst>
            <a:outerShdw blurRad="292100" dist="139700" dir="2700000" algn="tl" rotWithShape="0">
              <a:srgbClr val="333333">
                <a:alpha val="65000"/>
              </a:srgbClr>
            </a:outerShdw>
          </a:effectLst>
        </p:spPr>
      </p:pic>
      <p:sp>
        <p:nvSpPr>
          <p:cNvPr id="300"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Who can close questions?</a:t>
            </a:r>
            <a:endParaRPr lang="en-US" sz="4400" b="0" strike="noStrike" spc="-1">
              <a:solidFill>
                <a:srgbClr val="000000"/>
              </a:solidFill>
              <a:latin typeface="Calibri"/>
            </a:endParaRPr>
          </a:p>
        </p:txBody>
      </p:sp>
      <p:pic>
        <p:nvPicPr>
          <p:cNvPr id="301" name="Picture 7"/>
          <p:cNvPicPr/>
          <p:nvPr/>
        </p:nvPicPr>
        <p:blipFill>
          <a:blip r:embed="rId4"/>
          <a:stretch/>
        </p:blipFill>
        <p:spPr>
          <a:xfrm>
            <a:off x="10339560" y="5834520"/>
            <a:ext cx="1641600" cy="730440"/>
          </a:xfrm>
          <a:prstGeom prst="rect">
            <a:avLst/>
          </a:prstGeom>
          <a:ln w="0">
            <a:noFill/>
          </a:ln>
        </p:spPr>
      </p:pic>
      <p:sp>
        <p:nvSpPr>
          <p:cNvPr id="302" name="TextBox 8"/>
          <p:cNvSpPr/>
          <p:nvPr/>
        </p:nvSpPr>
        <p:spPr>
          <a:xfrm>
            <a:off x="230400" y="6285900"/>
            <a:ext cx="6095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5"/>
              </a:rPr>
              <a:t>https://stackoverflow.com/help/closed-questions</a:t>
            </a:r>
            <a:endParaRPr lang="en-US" sz="1600" b="0" strike="noStrike" spc="-1"/>
          </a:p>
          <a:p>
            <a:pPr>
              <a:lnSpc>
                <a:spcPct val="100000"/>
              </a:lnSpc>
              <a:buNone/>
            </a:pPr>
            <a:endParaRPr lang="en-US" sz="1600" b="0" strike="noStrike" spc="-1"/>
          </a:p>
        </p:txBody>
      </p:sp>
      <p:sp>
        <p:nvSpPr>
          <p:cNvPr id="303" name="TextBox 6"/>
          <p:cNvSpPr/>
          <p:nvPr/>
        </p:nvSpPr>
        <p:spPr>
          <a:xfrm>
            <a:off x="609480" y="1449000"/>
            <a:ext cx="337788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3200" b="0" strike="noStrike" spc="-1">
                <a:solidFill>
                  <a:srgbClr val="000000"/>
                </a:solidFill>
                <a:latin typeface="Calibri"/>
              </a:rPr>
              <a:t>3k score</a:t>
            </a:r>
            <a:endParaRPr lang="en-US" sz="3200" b="0" strike="noStrike" spc="-1">
              <a:latin typeface="Arial"/>
            </a:endParaRPr>
          </a:p>
          <a:p>
            <a:pPr marL="285840" indent="-285840">
              <a:lnSpc>
                <a:spcPct val="100000"/>
              </a:lnSpc>
              <a:buClr>
                <a:srgbClr val="000000"/>
              </a:buClr>
              <a:buFont typeface="Arial"/>
              <a:buChar char="•"/>
            </a:pPr>
            <a:r>
              <a:rPr lang="en-US" sz="3200" b="0" strike="noStrike" spc="-1">
                <a:solidFill>
                  <a:srgbClr val="000000"/>
                </a:solidFill>
                <a:latin typeface="Calibri"/>
              </a:rPr>
              <a:t>3 close votes</a:t>
            </a:r>
            <a:endParaRPr lang="en-US" sz="3200" b="0" strike="noStrike" spc="-1">
              <a:latin typeface="Arial"/>
            </a:endParaRPr>
          </a:p>
        </p:txBody>
      </p:sp>
      <p:pic>
        <p:nvPicPr>
          <p:cNvPr id="304" name="Picture 13"/>
          <p:cNvPicPr/>
          <p:nvPr/>
        </p:nvPicPr>
        <p:blipFill>
          <a:blip r:embed="rId6"/>
          <a:stretch/>
        </p:blipFill>
        <p:spPr>
          <a:xfrm>
            <a:off x="3953705" y="1409587"/>
            <a:ext cx="7065837" cy="28314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A7217E7-4F56-475D-85C1-0A4A8E94EF78}"/>
              </a:ext>
            </a:extLst>
          </p:cNvPr>
          <p:cNvPicPr>
            <a:picLocks noChangeAspect="1"/>
          </p:cNvPicPr>
          <p:nvPr/>
        </p:nvPicPr>
        <p:blipFill>
          <a:blip r:embed="rId7"/>
          <a:stretch>
            <a:fillRect/>
          </a:stretch>
        </p:blipFill>
        <p:spPr>
          <a:xfrm>
            <a:off x="3987360" y="4550820"/>
            <a:ext cx="5158609" cy="80876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384112E-2D59-4FA5-B4D6-456D6DB352E0}"/>
              </a:ext>
            </a:extLst>
          </p:cNvPr>
          <p:cNvSpPr/>
          <p:nvPr/>
        </p:nvSpPr>
        <p:spPr>
          <a:xfrm>
            <a:off x="5470634" y="3767959"/>
            <a:ext cx="3026980" cy="4730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F6A103-E549-4A14-B5EA-0CCA5D1A814A}"/>
              </a:ext>
            </a:extLst>
          </p:cNvPr>
          <p:cNvSpPr/>
          <p:nvPr/>
        </p:nvSpPr>
        <p:spPr>
          <a:xfrm>
            <a:off x="4976651" y="4627789"/>
            <a:ext cx="304800" cy="3486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7F801F-79D0-471C-A4C4-B7C63AC5C293}"/>
              </a:ext>
            </a:extLst>
          </p:cNvPr>
          <p:cNvSpPr/>
          <p:nvPr/>
        </p:nvSpPr>
        <p:spPr>
          <a:xfrm>
            <a:off x="5034454" y="5505407"/>
            <a:ext cx="404647" cy="32911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14669CD-1EC3-452E-B406-91A49754F6A9}"/>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Stackoverflow Redline</a:t>
            </a:r>
            <a:endParaRPr lang="en-US" sz="4400" b="0" strike="noStrike" spc="-1">
              <a:solidFill>
                <a:srgbClr val="000000"/>
              </a:solidFill>
              <a:latin typeface="Calibri"/>
            </a:endParaRPr>
          </a:p>
        </p:txBody>
      </p:sp>
      <p:pic>
        <p:nvPicPr>
          <p:cNvPr id="306" name="Picture 7"/>
          <p:cNvPicPr/>
          <p:nvPr/>
        </p:nvPicPr>
        <p:blipFill>
          <a:blip r:embed="rId3"/>
          <a:stretch/>
        </p:blipFill>
        <p:spPr>
          <a:xfrm>
            <a:off x="10339560" y="5834520"/>
            <a:ext cx="1641600" cy="730440"/>
          </a:xfrm>
          <a:prstGeom prst="rect">
            <a:avLst/>
          </a:prstGeom>
          <a:ln w="0">
            <a:noFill/>
          </a:ln>
        </p:spPr>
      </p:pic>
      <p:sp>
        <p:nvSpPr>
          <p:cNvPr id="307" name="TextBox 9"/>
          <p:cNvSpPr/>
          <p:nvPr/>
        </p:nvSpPr>
        <p:spPr>
          <a:xfrm>
            <a:off x="228600" y="6081763"/>
            <a:ext cx="113374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https://meta.stackexchange.com/questions/35593/whats-the-policy-about-having-multiple-user-accounts</a:t>
            </a:r>
            <a:endParaRPr lang="en-US" sz="1600" b="0" strike="noStrike" spc="-1"/>
          </a:p>
        </p:txBody>
      </p:sp>
      <p:sp>
        <p:nvSpPr>
          <p:cNvPr id="308" name="TextBox 10"/>
          <p:cNvSpPr/>
          <p:nvPr/>
        </p:nvSpPr>
        <p:spPr>
          <a:xfrm>
            <a:off x="243590" y="6353437"/>
            <a:ext cx="117741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u="sng" spc="-1">
                <a:solidFill>
                  <a:srgbClr val="0563C1"/>
                </a:solidFill>
              </a:rPr>
              <a:t>https://meta.stackoverflow.com/questions/260430/what-should-i-do-when-i-see-a-user-with-multiple-accounts-and-what-action-will</a:t>
            </a:r>
            <a:endParaRPr lang="en-US" sz="1400" b="0" strike="noStrike" spc="-1"/>
          </a:p>
          <a:p>
            <a:pPr>
              <a:lnSpc>
                <a:spcPct val="100000"/>
              </a:lnSpc>
              <a:buNone/>
            </a:pPr>
            <a:endParaRPr lang="en-US" sz="1400" b="0" strike="noStrike" spc="-1">
              <a:latin typeface="Arial"/>
            </a:endParaRPr>
          </a:p>
        </p:txBody>
      </p:sp>
      <p:sp>
        <p:nvSpPr>
          <p:cNvPr id="309" name="TextBox 4"/>
          <p:cNvSpPr/>
          <p:nvPr/>
        </p:nvSpPr>
        <p:spPr>
          <a:xfrm>
            <a:off x="648434" y="1231380"/>
            <a:ext cx="5261675" cy="175287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457200" indent="-457200">
              <a:lnSpc>
                <a:spcPct val="100000"/>
              </a:lnSpc>
              <a:buClr>
                <a:srgbClr val="000000"/>
              </a:buClr>
              <a:buFont typeface="Arial"/>
              <a:buChar char="•"/>
            </a:pPr>
            <a:r>
              <a:rPr lang="en-US" sz="3200" b="0" strike="noStrike" spc="-1" dirty="0" err="1">
                <a:solidFill>
                  <a:srgbClr val="000000"/>
                </a:solidFill>
                <a:latin typeface="Calibri"/>
              </a:rPr>
              <a:t>Stackoverflow</a:t>
            </a:r>
            <a:r>
              <a:rPr lang="en-US" sz="3200" b="0" strike="noStrike" spc="-1" dirty="0">
                <a:solidFill>
                  <a:srgbClr val="000000"/>
                </a:solidFill>
                <a:latin typeface="Calibri"/>
              </a:rPr>
              <a:t> </a:t>
            </a:r>
            <a:r>
              <a:rPr lang="en-US" sz="3200" b="0" strike="noStrike" spc="-1" dirty="0">
                <a:solidFill>
                  <a:srgbClr val="FF0000"/>
                </a:solidFill>
                <a:latin typeface="Calibri"/>
              </a:rPr>
              <a:t>Gangs</a:t>
            </a:r>
            <a:endParaRPr lang="en-US" sz="3200" b="0" strike="noStrike" spc="-1" dirty="0">
              <a:solidFill>
                <a:srgbClr val="FF0000"/>
              </a:solidFill>
              <a:latin typeface="Arial"/>
            </a:endParaRPr>
          </a:p>
          <a:p>
            <a:pPr marL="914400" lvl="1" indent="-457200">
              <a:lnSpc>
                <a:spcPct val="100000"/>
              </a:lnSpc>
              <a:buClr>
                <a:srgbClr val="000000"/>
              </a:buClr>
              <a:buFont typeface="Arial"/>
              <a:buChar char="•"/>
            </a:pPr>
            <a:r>
              <a:rPr lang="en-US" sz="2000" b="0" strike="noStrike" spc="-1" dirty="0">
                <a:solidFill>
                  <a:srgbClr val="000000"/>
                </a:solidFill>
                <a:latin typeface="Calibri"/>
              </a:rPr>
              <a:t>Multiple Accounts Voting for each other</a:t>
            </a:r>
            <a:endParaRPr lang="en-US" sz="2000" b="0" strike="noStrike" spc="-1" dirty="0">
              <a:latin typeface="Arial"/>
            </a:endParaRPr>
          </a:p>
          <a:p>
            <a:pPr>
              <a:lnSpc>
                <a:spcPct val="100000"/>
              </a:lnSpc>
              <a:buNone/>
            </a:pPr>
            <a:endParaRPr lang="en-US" sz="2800" b="0" strike="noStrike" spc="-1" dirty="0">
              <a:latin typeface="Arial"/>
            </a:endParaRPr>
          </a:p>
          <a:p>
            <a:pPr>
              <a:lnSpc>
                <a:spcPct val="100000"/>
              </a:lnSpc>
              <a:buNone/>
            </a:pPr>
            <a:endParaRPr lang="en-US" sz="2800" b="0" strike="noStrike" spc="-1" dirty="0">
              <a:latin typeface="Arial"/>
            </a:endParaRPr>
          </a:p>
        </p:txBody>
      </p:sp>
      <p:pic>
        <p:nvPicPr>
          <p:cNvPr id="310" name="Picture 11"/>
          <p:cNvPicPr/>
          <p:nvPr/>
        </p:nvPicPr>
        <p:blipFill>
          <a:blip r:embed="rId5"/>
          <a:stretch/>
        </p:blipFill>
        <p:spPr>
          <a:xfrm>
            <a:off x="3179880" y="2295360"/>
            <a:ext cx="5828760" cy="3497040"/>
          </a:xfrm>
          <a:prstGeom prst="rect">
            <a:avLst/>
          </a:prstGeom>
          <a:ln>
            <a:noFill/>
          </a:ln>
          <a:effectLst>
            <a:softEdge rad="112500"/>
          </a:effectLst>
        </p:spPr>
      </p:pic>
      <p:sp>
        <p:nvSpPr>
          <p:cNvPr id="311" name="TextBox 8"/>
          <p:cNvSpPr/>
          <p:nvPr/>
        </p:nvSpPr>
        <p:spPr>
          <a:xfrm>
            <a:off x="228600" y="5841760"/>
            <a:ext cx="112046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6"/>
              </a:rPr>
              <a:t>https://meta.stackoverflow.com/questions/262345/is-it-ok-to-ask-your-friends-to-upvote-your-posts</a:t>
            </a:r>
            <a:endParaRPr lang="en-US" sz="1600" b="0" strike="noStrike" spc="-1"/>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dirty="0">
                <a:solidFill>
                  <a:srgbClr val="232629"/>
                </a:solidFill>
                <a:latin typeface="-apple-system"/>
              </a:rPr>
              <a:t>Why are some questions closed?- Review</a:t>
            </a:r>
            <a:endParaRPr lang="en-US" sz="4400" b="0" strike="noStrike" spc="-1" dirty="0">
              <a:solidFill>
                <a:srgbClr val="000000"/>
              </a:solidFill>
              <a:latin typeface="Calibri"/>
            </a:endParaRPr>
          </a:p>
        </p:txBody>
      </p:sp>
      <p:pic>
        <p:nvPicPr>
          <p:cNvPr id="313" name="Picture 7"/>
          <p:cNvPicPr/>
          <p:nvPr/>
        </p:nvPicPr>
        <p:blipFill>
          <a:blip r:embed="rId3"/>
          <a:stretch/>
        </p:blipFill>
        <p:spPr>
          <a:xfrm>
            <a:off x="10339560" y="5834520"/>
            <a:ext cx="1641600" cy="730440"/>
          </a:xfrm>
          <a:prstGeom prst="rect">
            <a:avLst/>
          </a:prstGeom>
          <a:ln w="0">
            <a:noFill/>
          </a:ln>
        </p:spPr>
      </p:pic>
      <p:sp>
        <p:nvSpPr>
          <p:cNvPr id="314" name="TextBox 8"/>
          <p:cNvSpPr/>
          <p:nvPr/>
        </p:nvSpPr>
        <p:spPr>
          <a:xfrm>
            <a:off x="230400" y="6270910"/>
            <a:ext cx="6095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https://stackoverflow.com/help/closed-questions</a:t>
            </a:r>
            <a:endParaRPr lang="en-US" sz="1600" b="0" strike="noStrike" spc="-1"/>
          </a:p>
          <a:p>
            <a:pPr>
              <a:lnSpc>
                <a:spcPct val="100000"/>
              </a:lnSpc>
              <a:buNone/>
            </a:pPr>
            <a:endParaRPr lang="en-US" sz="1600" b="0" strike="noStrike" spc="-1"/>
          </a:p>
        </p:txBody>
      </p:sp>
      <p:sp>
        <p:nvSpPr>
          <p:cNvPr id="315" name="TextBox 6"/>
          <p:cNvSpPr/>
          <p:nvPr/>
        </p:nvSpPr>
        <p:spPr>
          <a:xfrm>
            <a:off x="622440" y="1258560"/>
            <a:ext cx="1094688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3200" b="0" strike="noStrike" spc="-1">
                <a:solidFill>
                  <a:srgbClr val="000000"/>
                </a:solidFill>
                <a:latin typeface="Calibri"/>
              </a:rPr>
              <a:t>Review</a:t>
            </a:r>
            <a:endParaRPr lang="en-US" sz="3200" b="0" strike="noStrike" spc="-1">
              <a:latin typeface="Arial"/>
            </a:endParaRPr>
          </a:p>
          <a:p>
            <a:pPr marL="743040" lvl="1" indent="-285840">
              <a:buClr>
                <a:srgbClr val="000000"/>
              </a:buClr>
              <a:buFont typeface="Arial"/>
              <a:buChar char="•"/>
            </a:pPr>
            <a:r>
              <a:rPr lang="en-US" sz="2000" b="0" strike="noStrike" spc="-1">
                <a:solidFill>
                  <a:srgbClr val="000000"/>
                </a:solidFill>
                <a:latin typeface="-apple-system"/>
              </a:rPr>
              <a:t>Duplicate</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Opinion-based</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asking us to recommend or find a book, tool, software library, tutorial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seeking debugging help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Legal questions, including questions about copyright or licensing</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asking for customer support with third-party services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Needs details or clarity</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Needs more focus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about a problem that can no longer be reproduced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A community-specific reason:</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Stackoverflow Redline</a:t>
            </a:r>
            <a:endParaRPr lang="en-US" sz="2800" b="0" strike="noStrike" spc="-1">
              <a:latin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a:t>
            </a:r>
          </a:p>
        </p:txBody>
      </p:sp>
      <p:sp>
        <p:nvSpPr>
          <p:cNvPr id="434" name="PlaceHolder 2"/>
          <p:cNvSpPr>
            <a:spLocks noGrp="1"/>
          </p:cNvSpPr>
          <p:nvPr>
            <p:ph/>
          </p:nvPr>
        </p:nvSpPr>
        <p:spPr>
          <a:xfrm>
            <a:off x="838380" y="1355760"/>
            <a:ext cx="10515240" cy="5016240"/>
          </a:xfrm>
          <a:prstGeom prst="rect">
            <a:avLst/>
          </a:prstGeom>
          <a:noFill/>
          <a:ln w="0">
            <a:noFill/>
          </a:ln>
        </p:spPr>
        <p:txBody>
          <a:bodyPr anchor="t">
            <a:normAutofit fontScale="25000" lnSpcReduction="20000"/>
          </a:bodyPr>
          <a:lstStyle/>
          <a:p>
            <a:r>
              <a:rPr lang="en-US" sz="9600" b="0" strike="noStrike" spc="-1">
                <a:solidFill>
                  <a:srgbClr val="232629"/>
                </a:solidFill>
                <a:latin typeface="-apple-system"/>
              </a:rPr>
              <a:t>Code of Conduct</a:t>
            </a:r>
            <a:endParaRPr lang="fa-IR" sz="9600" b="0" strike="noStrike"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Edit to Improve!</a:t>
            </a:r>
          </a:p>
          <a:p>
            <a:pPr>
              <a:spcBef>
                <a:spcPts val="499"/>
              </a:spcBef>
              <a:buClr>
                <a:srgbClr val="232629"/>
              </a:buClr>
              <a:buFont typeface="Arial"/>
              <a:buChar char="•"/>
            </a:pPr>
            <a:r>
              <a:rPr lang="en-US" sz="9600" spc="-1">
                <a:solidFill>
                  <a:srgbClr val="232629"/>
                </a:solidFill>
                <a:latin typeface="-apple-system"/>
              </a:rPr>
              <a:t>Find why the question has been closed?</a:t>
            </a:r>
          </a:p>
          <a:p>
            <a:pPr>
              <a:spcBef>
                <a:spcPts val="499"/>
              </a:spcBef>
              <a:buClr>
                <a:srgbClr val="232629"/>
              </a:buClr>
              <a:buFont typeface="Arial"/>
              <a:buChar char="•"/>
            </a:pPr>
            <a:r>
              <a:rPr lang="en-US" sz="9600" spc="-1">
                <a:solidFill>
                  <a:srgbClr val="232629"/>
                </a:solidFill>
                <a:latin typeface="-apple-system"/>
              </a:rPr>
              <a:t>History</a:t>
            </a:r>
          </a:p>
          <a:p>
            <a:pPr>
              <a:spcBef>
                <a:spcPts val="499"/>
              </a:spcBef>
              <a:buClr>
                <a:srgbClr val="232629"/>
              </a:buClr>
              <a:buFont typeface="Arial"/>
              <a:buChar char="•"/>
            </a:pPr>
            <a:r>
              <a:rPr lang="en-US" sz="9600" spc="-1">
                <a:solidFill>
                  <a:srgbClr val="232629"/>
                </a:solidFill>
                <a:latin typeface="-apple-system"/>
              </a:rPr>
              <a:t>Read &amp; Leave a comment </a:t>
            </a:r>
          </a:p>
          <a:p>
            <a:pPr>
              <a:spcBef>
                <a:spcPts val="499"/>
              </a:spcBef>
              <a:buClr>
                <a:srgbClr val="232629"/>
              </a:buClr>
              <a:buFont typeface="Arial"/>
              <a:buChar char="•"/>
            </a:pPr>
            <a:r>
              <a:rPr lang="en-US" sz="9600" spc="-1">
                <a:solidFill>
                  <a:srgbClr val="232629"/>
                </a:solidFill>
                <a:latin typeface="-apple-system"/>
              </a:rPr>
              <a:t>Open Vote</a:t>
            </a:r>
          </a:p>
          <a:p>
            <a:pPr>
              <a:spcBef>
                <a:spcPts val="499"/>
              </a:spcBef>
              <a:buClr>
                <a:srgbClr val="232629"/>
              </a:buClr>
              <a:buFont typeface="Arial"/>
              <a:buChar char="•"/>
            </a:pPr>
            <a:r>
              <a:rPr lang="en-US" sz="9600" spc="-1">
                <a:solidFill>
                  <a:srgbClr val="232629"/>
                </a:solidFill>
                <a:latin typeface="-apple-system"/>
              </a:rPr>
              <a:t>Good Edit</a:t>
            </a:r>
          </a:p>
          <a:p>
            <a:pPr lvl="1">
              <a:spcBef>
                <a:spcPts val="499"/>
              </a:spcBef>
              <a:buClr>
                <a:srgbClr val="232629"/>
              </a:buClr>
              <a:buFont typeface="Arial"/>
              <a:buChar char="•"/>
            </a:pPr>
            <a:r>
              <a:rPr lang="en-US" sz="7200" spc="-1">
                <a:solidFill>
                  <a:srgbClr val="232629"/>
                </a:solidFill>
                <a:latin typeface="-apple-system"/>
              </a:rPr>
              <a:t>How should we edit?</a:t>
            </a:r>
            <a:endParaRPr lang="fa-IR" sz="7200"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The Story of User 666K</a:t>
            </a:r>
          </a:p>
          <a:p>
            <a:pPr>
              <a:spcBef>
                <a:spcPts val="499"/>
              </a:spcBef>
              <a:buClr>
                <a:srgbClr val="232629"/>
              </a:buClr>
              <a:buFont typeface="Arial"/>
              <a:buChar char="•"/>
            </a:pPr>
            <a:r>
              <a:rPr lang="en-US" sz="9600" spc="-1">
                <a:solidFill>
                  <a:srgbClr val="232629"/>
                </a:solidFill>
                <a:latin typeface="-apple-system"/>
              </a:rPr>
              <a:t>Backer</a:t>
            </a:r>
          </a:p>
          <a:p>
            <a:pPr>
              <a:spcBef>
                <a:spcPts val="499"/>
              </a:spcBef>
              <a:buClr>
                <a:srgbClr val="232629"/>
              </a:buClr>
              <a:buFont typeface="Arial"/>
              <a:buChar char="•"/>
            </a:pPr>
            <a:r>
              <a:rPr lang="en-US" sz="9600" spc="-1">
                <a:solidFill>
                  <a:srgbClr val="232629"/>
                </a:solidFill>
                <a:latin typeface="-apple-system"/>
              </a:rPr>
              <a:t>Delete It</a:t>
            </a:r>
          </a:p>
          <a:p>
            <a:pPr>
              <a:spcBef>
                <a:spcPts val="499"/>
              </a:spcBef>
              <a:buClr>
                <a:srgbClr val="232629"/>
              </a:buClr>
              <a:buFont typeface="Arial"/>
              <a:buChar char="•"/>
            </a:pPr>
            <a:r>
              <a:rPr lang="en-US" sz="9600" spc="-1">
                <a:solidFill>
                  <a:srgbClr val="232629"/>
                </a:solidFill>
                <a:latin typeface="-apple-system"/>
              </a:rPr>
              <a:t>Where to see down-votes?</a:t>
            </a:r>
          </a:p>
          <a:p>
            <a:pPr>
              <a:spcBef>
                <a:spcPts val="499"/>
              </a:spcBef>
              <a:buClr>
                <a:srgbClr val="232629"/>
              </a:buClr>
              <a:buFont typeface="Arial"/>
              <a:buChar char="•"/>
            </a:pPr>
            <a:r>
              <a:rPr lang="en-US" sz="9600" spc="-1">
                <a:solidFill>
                  <a:srgbClr val="232629"/>
                </a:solidFill>
                <a:latin typeface="-apple-system"/>
              </a:rPr>
              <a:t>Where to see My Deleted Questions?</a:t>
            </a:r>
          </a:p>
          <a:p>
            <a:pPr>
              <a:spcBef>
                <a:spcPts val="499"/>
              </a:spcBef>
              <a:buClr>
                <a:srgbClr val="232629"/>
              </a:buClr>
              <a:buFont typeface="Arial"/>
              <a:buChar char="•"/>
            </a:pPr>
            <a:r>
              <a:rPr lang="en-US" sz="9600" spc="-1">
                <a:solidFill>
                  <a:srgbClr val="232629"/>
                </a:solidFill>
                <a:latin typeface="-apple-system"/>
              </a:rPr>
              <a:t>You can't delete your own question</a:t>
            </a:r>
          </a:p>
          <a:p>
            <a:pPr>
              <a:lnSpc>
                <a:spcPct val="90000"/>
              </a:lnSpc>
              <a:spcBef>
                <a:spcPts val="1001"/>
              </a:spcBef>
              <a:buNone/>
            </a:pPr>
            <a:endParaRPr lang="en-US" sz="2800" b="0" strike="noStrike" spc="-1">
              <a:solidFill>
                <a:srgbClr val="000000"/>
              </a:solidFill>
              <a:latin typeface="-apple-system"/>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3"/>
              </a:rPr>
              <a:t>https://stackoverflow.com/help/deleted-questions</a:t>
            </a:r>
            <a:endParaRPr lang="en-US" sz="1800" b="0" strike="noStrike" spc="-1"/>
          </a:p>
          <a:p>
            <a:pPr>
              <a:lnSpc>
                <a:spcPct val="100000"/>
              </a:lnSpc>
              <a:buNone/>
            </a:pPr>
            <a:endParaRPr lang="en-US" sz="1800" b="0" strike="noStrike" spc="-1"/>
          </a:p>
        </p:txBody>
      </p:sp>
      <p:pic>
        <p:nvPicPr>
          <p:cNvPr id="5" name="Picture 3">
            <a:extLst>
              <a:ext uri="{FF2B5EF4-FFF2-40B4-BE49-F238E27FC236}">
                <a16:creationId xmlns:a16="http://schemas.microsoft.com/office/drawing/2014/main" id="{755EE90C-C723-4A5B-9933-E58BEE9E948B}"/>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B9AEC5FD-781D-4128-920A-A97B847A70E5}"/>
              </a:ext>
            </a:extLst>
          </p:cNvPr>
          <p:cNvPicPr>
            <a:picLocks noChangeAspect="1"/>
          </p:cNvPicPr>
          <p:nvPr/>
        </p:nvPicPr>
        <p:blipFill>
          <a:blip r:embed="rId5"/>
          <a:stretch>
            <a:fillRect/>
          </a:stretch>
        </p:blipFill>
        <p:spPr>
          <a:xfrm>
            <a:off x="6140548" y="2177309"/>
            <a:ext cx="5213072" cy="3475381"/>
          </a:xfrm>
          <a:prstGeom prst="rect">
            <a:avLst/>
          </a:prstGeom>
          <a:ln>
            <a:noFill/>
          </a:ln>
          <a:effectLst>
            <a:softEdge rad="112500"/>
          </a:effectLst>
        </p:spPr>
      </p:pic>
    </p:spTree>
    <p:extLst>
      <p:ext uri="{BB962C8B-B14F-4D97-AF65-F5344CB8AC3E}">
        <p14:creationId xmlns:p14="http://schemas.microsoft.com/office/powerpoint/2010/main" val="14669515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a:t>
            </a:r>
          </a:p>
        </p:txBody>
      </p:sp>
      <p:sp>
        <p:nvSpPr>
          <p:cNvPr id="434" name="PlaceHolder 2"/>
          <p:cNvSpPr>
            <a:spLocks noGrp="1"/>
          </p:cNvSpPr>
          <p:nvPr>
            <p:ph/>
          </p:nvPr>
        </p:nvSpPr>
        <p:spPr>
          <a:xfrm>
            <a:off x="590528" y="1253520"/>
            <a:ext cx="10515240" cy="5016240"/>
          </a:xfrm>
          <a:prstGeom prst="rect">
            <a:avLst/>
          </a:prstGeom>
          <a:noFill/>
          <a:ln w="0">
            <a:noFill/>
          </a:ln>
        </p:spPr>
        <p:txBody>
          <a:bodyPr anchor="t">
            <a:normAutofit fontScale="25000" lnSpcReduction="20000"/>
          </a:bodyPr>
          <a:lstStyle/>
          <a:p>
            <a:r>
              <a:rPr lang="en-US" sz="9600" b="0" strike="noStrike" spc="-1">
                <a:solidFill>
                  <a:srgbClr val="232629"/>
                </a:solidFill>
                <a:latin typeface="-apple-system"/>
              </a:rPr>
              <a:t>Code of Conduct</a:t>
            </a:r>
            <a:endParaRPr lang="fa-IR" sz="9600" b="0" strike="noStrike"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Edit to Improve!</a:t>
            </a:r>
          </a:p>
          <a:p>
            <a:pPr>
              <a:spcBef>
                <a:spcPts val="499"/>
              </a:spcBef>
              <a:buClr>
                <a:srgbClr val="232629"/>
              </a:buClr>
              <a:buFont typeface="Arial"/>
              <a:buChar char="•"/>
            </a:pPr>
            <a:r>
              <a:rPr lang="en-US" sz="9600" spc="-1">
                <a:solidFill>
                  <a:srgbClr val="232629"/>
                </a:solidFill>
                <a:latin typeface="-apple-system"/>
              </a:rPr>
              <a:t>Find why the question has been closed?</a:t>
            </a:r>
          </a:p>
          <a:p>
            <a:pPr>
              <a:spcBef>
                <a:spcPts val="499"/>
              </a:spcBef>
              <a:buClr>
                <a:srgbClr val="232629"/>
              </a:buClr>
              <a:buFont typeface="Arial"/>
              <a:buChar char="•"/>
            </a:pPr>
            <a:r>
              <a:rPr lang="en-US" sz="9600" spc="-1">
                <a:solidFill>
                  <a:srgbClr val="232629"/>
                </a:solidFill>
                <a:latin typeface="-apple-system"/>
              </a:rPr>
              <a:t>History</a:t>
            </a:r>
          </a:p>
          <a:p>
            <a:pPr>
              <a:spcBef>
                <a:spcPts val="499"/>
              </a:spcBef>
              <a:buClr>
                <a:srgbClr val="232629"/>
              </a:buClr>
              <a:buFont typeface="Arial"/>
              <a:buChar char="•"/>
            </a:pPr>
            <a:r>
              <a:rPr lang="en-US" sz="9600" spc="-1">
                <a:solidFill>
                  <a:srgbClr val="232629"/>
                </a:solidFill>
                <a:latin typeface="-apple-system"/>
              </a:rPr>
              <a:t>Read &amp; Leave a comment </a:t>
            </a:r>
          </a:p>
          <a:p>
            <a:pPr>
              <a:spcBef>
                <a:spcPts val="499"/>
              </a:spcBef>
              <a:buClr>
                <a:srgbClr val="232629"/>
              </a:buClr>
              <a:buFont typeface="Arial"/>
              <a:buChar char="•"/>
            </a:pPr>
            <a:r>
              <a:rPr lang="en-US" sz="9600" spc="-1">
                <a:solidFill>
                  <a:srgbClr val="232629"/>
                </a:solidFill>
                <a:latin typeface="-apple-system"/>
              </a:rPr>
              <a:t>Open Vote</a:t>
            </a:r>
          </a:p>
          <a:p>
            <a:pPr>
              <a:spcBef>
                <a:spcPts val="499"/>
              </a:spcBef>
              <a:buClr>
                <a:srgbClr val="232629"/>
              </a:buClr>
              <a:buFont typeface="Arial"/>
              <a:buChar char="•"/>
            </a:pPr>
            <a:r>
              <a:rPr lang="en-US" sz="9600" spc="-1">
                <a:solidFill>
                  <a:srgbClr val="232629"/>
                </a:solidFill>
                <a:latin typeface="-apple-system"/>
              </a:rPr>
              <a:t>Good Edit</a:t>
            </a:r>
          </a:p>
          <a:p>
            <a:pPr lvl="1">
              <a:spcBef>
                <a:spcPts val="499"/>
              </a:spcBef>
              <a:buClr>
                <a:srgbClr val="232629"/>
              </a:buClr>
              <a:buFont typeface="Arial"/>
              <a:buChar char="•"/>
            </a:pPr>
            <a:r>
              <a:rPr lang="en-US" sz="7200" spc="-1">
                <a:solidFill>
                  <a:srgbClr val="232629"/>
                </a:solidFill>
                <a:latin typeface="-apple-system"/>
              </a:rPr>
              <a:t>How should we edit?</a:t>
            </a:r>
            <a:endParaRPr lang="fa-IR" sz="7200"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The Story of User 666K</a:t>
            </a:r>
          </a:p>
          <a:p>
            <a:pPr>
              <a:spcBef>
                <a:spcPts val="499"/>
              </a:spcBef>
              <a:buClr>
                <a:srgbClr val="232629"/>
              </a:buClr>
              <a:buFont typeface="Arial"/>
              <a:buChar char="•"/>
            </a:pPr>
            <a:r>
              <a:rPr lang="en-US" sz="9600" spc="-1">
                <a:solidFill>
                  <a:srgbClr val="232629"/>
                </a:solidFill>
                <a:latin typeface="-apple-system"/>
              </a:rPr>
              <a:t>Backer</a:t>
            </a:r>
          </a:p>
          <a:p>
            <a:pPr>
              <a:spcBef>
                <a:spcPts val="499"/>
              </a:spcBef>
              <a:buClr>
                <a:srgbClr val="232629"/>
              </a:buClr>
              <a:buFont typeface="Arial"/>
              <a:buChar char="•"/>
            </a:pPr>
            <a:r>
              <a:rPr lang="en-US" sz="9600" spc="-1">
                <a:solidFill>
                  <a:srgbClr val="232629"/>
                </a:solidFill>
                <a:latin typeface="-apple-system"/>
              </a:rPr>
              <a:t>Delete It</a:t>
            </a:r>
          </a:p>
          <a:p>
            <a:pPr>
              <a:spcBef>
                <a:spcPts val="499"/>
              </a:spcBef>
              <a:buClr>
                <a:srgbClr val="232629"/>
              </a:buClr>
              <a:buFont typeface="Arial"/>
              <a:buChar char="•"/>
            </a:pPr>
            <a:r>
              <a:rPr lang="en-US" sz="9600" spc="-1">
                <a:solidFill>
                  <a:srgbClr val="232629"/>
                </a:solidFill>
                <a:latin typeface="-apple-system"/>
              </a:rPr>
              <a:t>Where to see down-votes?</a:t>
            </a:r>
          </a:p>
          <a:p>
            <a:pPr>
              <a:spcBef>
                <a:spcPts val="499"/>
              </a:spcBef>
              <a:buClr>
                <a:srgbClr val="232629"/>
              </a:buClr>
              <a:buFont typeface="Arial"/>
              <a:buChar char="•"/>
            </a:pPr>
            <a:r>
              <a:rPr lang="en-US" sz="9600" spc="-1">
                <a:solidFill>
                  <a:srgbClr val="232629"/>
                </a:solidFill>
                <a:latin typeface="-apple-system"/>
              </a:rPr>
              <a:t>Where to see My Deleted Questions?</a:t>
            </a:r>
          </a:p>
          <a:p>
            <a:pPr>
              <a:spcBef>
                <a:spcPts val="499"/>
              </a:spcBef>
              <a:buClr>
                <a:srgbClr val="232629"/>
              </a:buClr>
              <a:buFont typeface="Arial"/>
              <a:buChar char="•"/>
            </a:pPr>
            <a:r>
              <a:rPr lang="en-US" sz="9600" spc="-1">
                <a:solidFill>
                  <a:srgbClr val="232629"/>
                </a:solidFill>
                <a:latin typeface="-apple-system"/>
              </a:rPr>
              <a:t>You can't delete your own question</a:t>
            </a:r>
          </a:p>
          <a:p>
            <a:pPr>
              <a:lnSpc>
                <a:spcPct val="90000"/>
              </a:lnSpc>
              <a:spcBef>
                <a:spcPts val="1417"/>
              </a:spcBef>
              <a:buNone/>
            </a:pPr>
            <a:endParaRPr lang="en-US" sz="9600" spc="-1">
              <a:solidFill>
                <a:srgbClr val="232629"/>
              </a:solidFill>
              <a:latin typeface="-apple-system"/>
            </a:endParaRPr>
          </a:p>
          <a:p>
            <a:pPr>
              <a:lnSpc>
                <a:spcPct val="90000"/>
              </a:lnSpc>
              <a:spcBef>
                <a:spcPts val="1001"/>
              </a:spcBef>
              <a:buNone/>
            </a:pPr>
            <a:endParaRPr lang="en-US" sz="2800" b="0" strike="noStrike" spc="-1">
              <a:solidFill>
                <a:srgbClr val="000000"/>
              </a:solidFill>
              <a:latin typeface="-apple-system"/>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3"/>
              </a:rPr>
              <a:t>https://stackoverflow.com/help/deleted-questions</a:t>
            </a:r>
            <a:endParaRPr lang="en-US" sz="1800" b="0" strike="noStrike" spc="-1"/>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755EE90C-C723-4A5B-9933-E58BEE9E948B}"/>
              </a:ext>
            </a:extLst>
          </p:cNvPr>
          <p:cNvPicPr/>
          <p:nvPr/>
        </p:nvPicPr>
        <p:blipFill>
          <a:blip r:embed="rId4"/>
          <a:stretch/>
        </p:blipFill>
        <p:spPr>
          <a:xfrm>
            <a:off x="10339560" y="5834520"/>
            <a:ext cx="1641600" cy="730440"/>
          </a:xfrm>
          <a:prstGeom prst="rect">
            <a:avLst/>
          </a:prstGeom>
          <a:ln w="0">
            <a:noFill/>
          </a:ln>
        </p:spPr>
      </p:pic>
      <p:graphicFrame>
        <p:nvGraphicFramePr>
          <p:cNvPr id="2" name="Object 1">
            <a:extLst>
              <a:ext uri="{FF2B5EF4-FFF2-40B4-BE49-F238E27FC236}">
                <a16:creationId xmlns:a16="http://schemas.microsoft.com/office/drawing/2014/main" id="{A6F237F8-A653-47C4-940A-5629A9DE4F4B}"/>
              </a:ext>
            </a:extLst>
          </p:cNvPr>
          <p:cNvGraphicFramePr>
            <a:graphicFrameLocks noChangeAspect="1"/>
          </p:cNvGraphicFramePr>
          <p:nvPr>
            <p:extLst>
              <p:ext uri="{D42A27DB-BD31-4B8C-83A1-F6EECF244321}">
                <p14:modId xmlns:p14="http://schemas.microsoft.com/office/powerpoint/2010/main" val="1517706027"/>
              </p:ext>
            </p:extLst>
          </p:nvPr>
        </p:nvGraphicFramePr>
        <p:xfrm>
          <a:off x="7428664" y="1708208"/>
          <a:ext cx="2743200" cy="4106863"/>
        </p:xfrm>
        <a:graphic>
          <a:graphicData uri="http://schemas.openxmlformats.org/presentationml/2006/ole">
            <mc:AlternateContent xmlns:mc="http://schemas.openxmlformats.org/markup-compatibility/2006">
              <mc:Choice xmlns:v="urn:schemas-microsoft-com:vml" Requires="v">
                <p:oleObj name="Bitmap Image" r:id="rId5" imgW="2743200" imgH="4107240" progId="Paint.Picture">
                  <p:embed/>
                </p:oleObj>
              </mc:Choice>
              <mc:Fallback>
                <p:oleObj name="Bitmap Image" r:id="rId5" imgW="2743200" imgH="4107240" progId="Paint.Picture">
                  <p:embed/>
                  <p:pic>
                    <p:nvPicPr>
                      <p:cNvPr id="0" name=""/>
                      <p:cNvPicPr/>
                      <p:nvPr/>
                    </p:nvPicPr>
                    <p:blipFill>
                      <a:blip r:embed="rId6"/>
                      <a:stretch>
                        <a:fillRect/>
                      </a:stretch>
                    </p:blipFill>
                    <p:spPr>
                      <a:xfrm>
                        <a:off x="7428664" y="1708208"/>
                        <a:ext cx="2743200" cy="410686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4FA85BD-183B-42EF-9025-0224D1CBBC2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81357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nSpc>
                <a:spcPct val="90000"/>
              </a:lnSpc>
              <a:spcBef>
                <a:spcPts val="1417"/>
              </a:spcBef>
              <a:buNone/>
            </a:pPr>
            <a:r>
              <a:rPr lang="en-US" sz="3200" b="0" strike="noStrike" spc="-1">
                <a:solidFill>
                  <a:srgbClr val="000000"/>
                </a:solidFill>
                <a:latin typeface="-apple-system"/>
              </a:rPr>
              <a:t>Getting Downvoted</a:t>
            </a:r>
          </a:p>
        </p:txBody>
      </p:sp>
      <p:pic>
        <p:nvPicPr>
          <p:cNvPr id="318" name="Picture 4"/>
          <p:cNvPicPr/>
          <p:nvPr/>
        </p:nvPicPr>
        <p:blipFill>
          <a:blip r:embed="rId3"/>
          <a:stretch/>
        </p:blipFill>
        <p:spPr>
          <a:xfrm>
            <a:off x="3085920" y="2705760"/>
            <a:ext cx="6019920" cy="2590560"/>
          </a:xfrm>
          <a:prstGeom prst="rect">
            <a:avLst/>
          </a:prstGeom>
          <a:ln>
            <a:noFill/>
          </a:ln>
          <a:effectLst>
            <a:softEdge rad="112500"/>
          </a:effectLst>
        </p:spPr>
      </p:pic>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AEBF0738-43AF-41D8-BDFE-28C86F4675FA}"/>
              </a:ext>
            </a:extLst>
          </p:cNvPr>
          <p:cNvSpPr txBox="1"/>
          <p:nvPr/>
        </p:nvSpPr>
        <p:spPr>
          <a:xfrm>
            <a:off x="210840" y="5934670"/>
            <a:ext cx="6093724" cy="923330"/>
          </a:xfrm>
          <a:prstGeom prst="rect">
            <a:avLst/>
          </a:prstGeom>
          <a:noFill/>
        </p:spPr>
        <p:txBody>
          <a:bodyPr wrap="square">
            <a:spAutoFit/>
          </a:bodyPr>
          <a:lstStyle/>
          <a:p>
            <a:r>
              <a:rPr lang="en-US">
                <a:hlinkClick r:id="rId5"/>
              </a:rPr>
              <a:t>https://stackoverflow.com/help/privileges/vote-down</a:t>
            </a:r>
            <a:endParaRPr lang="fa-IR"/>
          </a:p>
          <a:p>
            <a:r>
              <a:rPr lang="en-US">
                <a:hlinkClick r:id="rId6"/>
              </a:rPr>
              <a:t>https://stackoverflow.com/help/privileges/close-questions</a:t>
            </a:r>
            <a:endParaRPr lang="en-US"/>
          </a:p>
          <a:p>
            <a:endParaRPr lang="en-US"/>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253520"/>
            <a:ext cx="10515240" cy="4350960"/>
          </a:xfrm>
          <a:prstGeom prst="rect">
            <a:avLst/>
          </a:prstGeom>
          <a:noFill/>
          <a:ln w="0">
            <a:noFill/>
          </a:ln>
        </p:spPr>
        <p:txBody>
          <a:bodyPr anchor="t">
            <a:noAutofit/>
          </a:bodyPr>
          <a:lstStyle/>
          <a:p>
            <a:pPr>
              <a:spcBef>
                <a:spcPts val="1417"/>
              </a:spcBef>
              <a:buNone/>
            </a:pPr>
            <a:r>
              <a:rPr lang="en-US" sz="2800" b="0" strike="noStrike" spc="-1">
                <a:solidFill>
                  <a:srgbClr val="000000"/>
                </a:solidFill>
                <a:latin typeface="-apple-system"/>
              </a:rPr>
              <a:t>Take deep breath</a:t>
            </a:r>
            <a:endParaRPr lang="en-US" sz="2800" b="0" strike="noStrike" spc="-1">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A4146677-45DB-4A6F-BC72-1D848A50BAC0}"/>
              </a:ext>
            </a:extLst>
          </p:cNvPr>
          <p:cNvPicPr>
            <a:picLocks noChangeAspect="1"/>
          </p:cNvPicPr>
          <p:nvPr/>
        </p:nvPicPr>
        <p:blipFill>
          <a:blip r:embed="rId4"/>
          <a:stretch>
            <a:fillRect/>
          </a:stretch>
        </p:blipFill>
        <p:spPr>
          <a:xfrm>
            <a:off x="2868469" y="1725266"/>
            <a:ext cx="7063806" cy="4709203"/>
          </a:xfrm>
          <a:prstGeom prst="rect">
            <a:avLst/>
          </a:prstGeom>
          <a:ln>
            <a:noFill/>
          </a:ln>
          <a:effectLst>
            <a:softEdge rad="112500"/>
          </a:effectLst>
        </p:spPr>
      </p:pic>
      <p:pic>
        <p:nvPicPr>
          <p:cNvPr id="6" name="Picture 5">
            <a:extLst>
              <a:ext uri="{FF2B5EF4-FFF2-40B4-BE49-F238E27FC236}">
                <a16:creationId xmlns:a16="http://schemas.microsoft.com/office/drawing/2014/main" id="{2EE2DD75-C970-4BE8-9DA3-25E12762EF0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574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B36BF4-FB60-4B06-A3D5-4D76F7ECDB76}"/>
              </a:ext>
            </a:extLst>
          </p:cNvPr>
          <p:cNvPicPr>
            <a:picLocks noChangeAspect="1"/>
          </p:cNvPicPr>
          <p:nvPr/>
        </p:nvPicPr>
        <p:blipFill>
          <a:blip r:embed="rId4"/>
          <a:stretch>
            <a:fillRect/>
          </a:stretch>
        </p:blipFill>
        <p:spPr>
          <a:xfrm>
            <a:off x="2499502" y="2231350"/>
            <a:ext cx="6570756" cy="3979647"/>
          </a:xfrm>
          <a:prstGeom prst="rect">
            <a:avLst/>
          </a:prstGeom>
          <a:ln>
            <a:noFill/>
          </a:ln>
          <a:effectLst>
            <a:softEdge rad="112500"/>
          </a:effectLst>
        </p:spPr>
      </p:pic>
      <p:sp>
        <p:nvSpPr>
          <p:cNvPr id="7" name="TextBox 6">
            <a:extLst>
              <a:ext uri="{FF2B5EF4-FFF2-40B4-BE49-F238E27FC236}">
                <a16:creationId xmlns:a16="http://schemas.microsoft.com/office/drawing/2014/main" id="{CE80FC98-1D64-4406-81D4-F794CAA9F7A6}"/>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Smart Working</a:t>
            </a:r>
          </a:p>
        </p:txBody>
      </p:sp>
      <p:pic>
        <p:nvPicPr>
          <p:cNvPr id="6" name="Picture 5">
            <a:extLst>
              <a:ext uri="{FF2B5EF4-FFF2-40B4-BE49-F238E27FC236}">
                <a16:creationId xmlns:a16="http://schemas.microsoft.com/office/drawing/2014/main" id="{1D5A1E33-1358-46EC-AEBD-FA07D4EB5C5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153600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p:txBody>
      </p:sp>
      <p:pic>
        <p:nvPicPr>
          <p:cNvPr id="321" name="Picture 5"/>
          <p:cNvPicPr/>
          <p:nvPr/>
        </p:nvPicPr>
        <p:blipFill>
          <a:blip r:embed="rId3"/>
          <a:stretch/>
        </p:blipFill>
        <p:spPr>
          <a:xfrm>
            <a:off x="2212920" y="2058840"/>
            <a:ext cx="7766280" cy="3745080"/>
          </a:xfrm>
          <a:prstGeom prst="rect">
            <a:avLst/>
          </a:prstGeom>
          <a:ln>
            <a:noFill/>
          </a:ln>
          <a:effectLst>
            <a:softEdge rad="112500"/>
          </a:effectLst>
        </p:spPr>
      </p:pic>
      <p:sp>
        <p:nvSpPr>
          <p:cNvPr id="322" name="TextBox 6"/>
          <p:cNvSpPr/>
          <p:nvPr/>
        </p:nvSpPr>
        <p:spPr>
          <a:xfrm>
            <a:off x="210840" y="60082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strike="noStrike" spc="-1">
                <a:solidFill>
                  <a:srgbClr val="0563C1"/>
                </a:solidFill>
                <a:uFillTx/>
                <a:latin typeface="-apple-system"/>
                <a:ea typeface="Segoe UI"/>
                <a:hlinkClick r:id="rId4"/>
              </a:rPr>
              <a:t>https://stackoverflow.com/conduct</a:t>
            </a:r>
            <a:endParaRPr lang="en-US" sz="1800" b="0" strike="noStrike" spc="-1">
              <a:latin typeface="-apple-system"/>
            </a:endParaRPr>
          </a:p>
        </p:txBody>
      </p:sp>
      <p:pic>
        <p:nvPicPr>
          <p:cNvPr id="6" name="Picture 3">
            <a:extLst>
              <a:ext uri="{FF2B5EF4-FFF2-40B4-BE49-F238E27FC236}">
                <a16:creationId xmlns:a16="http://schemas.microsoft.com/office/drawing/2014/main" id="{A57995EE-CE1D-451B-A10B-6656D11C62D1}"/>
              </a:ext>
            </a:extLst>
          </p:cNvPr>
          <p:cNvPicPr/>
          <p:nvPr/>
        </p:nvPicPr>
        <p:blipFill>
          <a:blip r:embed="rId5"/>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EC0C7A5-6FA7-4A6C-894B-BBA9407E4062}"/>
              </a:ext>
            </a:extLst>
          </p:cNvPr>
          <p:cNvSpPr txBox="1"/>
          <p:nvPr/>
        </p:nvSpPr>
        <p:spPr>
          <a:xfrm>
            <a:off x="210840" y="6298480"/>
            <a:ext cx="6098458" cy="369332"/>
          </a:xfrm>
          <a:prstGeom prst="rect">
            <a:avLst/>
          </a:prstGeom>
          <a:noFill/>
        </p:spPr>
        <p:txBody>
          <a:bodyPr wrap="square">
            <a:spAutoFit/>
          </a:bodyPr>
          <a:lstStyle/>
          <a:p>
            <a:r>
              <a:rPr lang="en-US">
                <a:latin typeface="-apple-system"/>
                <a:hlinkClick r:id="rId6"/>
              </a:rPr>
              <a:t>https://stackoverflow.com/help/behavior</a:t>
            </a:r>
            <a:endParaRPr lang="en-US">
              <a:latin typeface="-apple-system"/>
            </a:endParaRPr>
          </a:p>
        </p:txBody>
      </p:sp>
      <p:pic>
        <p:nvPicPr>
          <p:cNvPr id="9" name="Picture 8">
            <a:extLst>
              <a:ext uri="{FF2B5EF4-FFF2-40B4-BE49-F238E27FC236}">
                <a16:creationId xmlns:a16="http://schemas.microsoft.com/office/drawing/2014/main" id="{9FF1E245-DA1C-46C9-8F8E-596182248AB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4" name="PlaceHolder 2"/>
          <p:cNvSpPr>
            <a:spLocks noGrp="1"/>
          </p:cNvSpPr>
          <p:nvPr>
            <p:ph/>
          </p:nvPr>
        </p:nvSpPr>
        <p:spPr>
          <a:xfrm>
            <a:off x="518760" y="1253160"/>
            <a:ext cx="11673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4000" b="0" strike="noStrike" spc="-1">
                <a:solidFill>
                  <a:srgbClr val="000000"/>
                </a:solidFill>
                <a:latin typeface="-apple-system"/>
              </a:rPr>
              <a:t>Code of Conduct</a:t>
            </a:r>
          </a:p>
          <a:p>
            <a:pPr marL="685800" lvl="1" indent="-228600">
              <a:lnSpc>
                <a:spcPct val="90000"/>
              </a:lnSpc>
              <a:spcBef>
                <a:spcPts val="499"/>
              </a:spcBef>
              <a:buClr>
                <a:srgbClr val="232629"/>
              </a:buClr>
              <a:buFont typeface="Arial"/>
              <a:buChar char="•"/>
            </a:pPr>
            <a:r>
              <a:rPr lang="en-US" sz="3200" b="0" strike="noStrike" spc="-1">
                <a:solidFill>
                  <a:srgbClr val="232629"/>
                </a:solidFill>
                <a:latin typeface="-apple-system"/>
              </a:rPr>
              <a:t>Expectations</a:t>
            </a:r>
            <a:endParaRPr lang="en-US" sz="2400" b="0" strike="noStrike" spc="-1">
              <a:solidFill>
                <a:srgbClr val="000000"/>
              </a:solidFill>
              <a:latin typeface="-apple-system"/>
            </a:endParaRP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make it as easy as possible</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clear and constructive when giving feedback, and be open when receiving it.</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patient and welcoming</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inclusive and respectful</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name-calling or personal attacks.</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bigotry.</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harassment.</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subtle put-downs or unfriendly language.</a:t>
            </a:r>
          </a:p>
          <a:p>
            <a:pPr>
              <a:lnSpc>
                <a:spcPct val="90000"/>
              </a:lnSpc>
              <a:spcBef>
                <a:spcPts val="1417"/>
              </a:spcBef>
              <a:buNone/>
            </a:pPr>
            <a:endParaRPr lang="en-US" sz="2000" b="0" strike="noStrike" spc="-1">
              <a:solidFill>
                <a:srgbClr val="000000"/>
              </a:solidFill>
              <a:latin typeface="-apple-system"/>
            </a:endParaRPr>
          </a:p>
          <a:p>
            <a:pPr>
              <a:lnSpc>
                <a:spcPct val="90000"/>
              </a:lnSpc>
              <a:spcBef>
                <a:spcPts val="1417"/>
              </a:spcBef>
              <a:buNone/>
            </a:pPr>
            <a:endParaRPr lang="en-US" sz="2000" b="0" strike="noStrike" spc="-1">
              <a:solidFill>
                <a:srgbClr val="000000"/>
              </a:solidFill>
              <a:latin typeface="-apple-system"/>
            </a:endParaRPr>
          </a:p>
        </p:txBody>
      </p:sp>
      <p:sp>
        <p:nvSpPr>
          <p:cNvPr id="325"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5" name="Picture 3">
            <a:extLst>
              <a:ext uri="{FF2B5EF4-FFF2-40B4-BE49-F238E27FC236}">
                <a16:creationId xmlns:a16="http://schemas.microsoft.com/office/drawing/2014/main" id="{63F55DCF-FF35-40EF-ADEA-08CAB34E9966}"/>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40417465-04CA-42C2-8A32-3F29DC96F9A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pic>
        <p:nvPicPr>
          <p:cNvPr id="328" name="Picture 5"/>
          <p:cNvPicPr/>
          <p:nvPr/>
        </p:nvPicPr>
        <p:blipFill>
          <a:blip r:embed="rId3"/>
          <a:stretch/>
        </p:blipFill>
        <p:spPr>
          <a:xfrm>
            <a:off x="2935080" y="1883880"/>
            <a:ext cx="6873120" cy="3870360"/>
          </a:xfrm>
          <a:prstGeom prst="rect">
            <a:avLst/>
          </a:prstGeom>
          <a:ln>
            <a:noFill/>
          </a:ln>
          <a:effectLst>
            <a:outerShdw blurRad="292100" dist="139700" dir="2700000" algn="tl" rotWithShape="0">
              <a:srgbClr val="333333">
                <a:alpha val="65000"/>
              </a:srgbClr>
            </a:outerShdw>
          </a:effectLst>
        </p:spPr>
      </p:pic>
      <p:sp>
        <p:nvSpPr>
          <p:cNvPr id="329" name="TextBox 9"/>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https://stackoverflow.com/conduct</a:t>
            </a:r>
            <a:endParaRPr lang="en-US" sz="1800" b="0" strike="noStrike" spc="-1"/>
          </a:p>
        </p:txBody>
      </p:sp>
      <p:sp>
        <p:nvSpPr>
          <p:cNvPr id="330" name="TextBox 10"/>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https://stackoverflow.com/help/flagging</a:t>
            </a:r>
            <a:endParaRPr lang="en-US" sz="1800" b="0" strike="noStrike" spc="-1"/>
          </a:p>
        </p:txBody>
      </p:sp>
      <p:pic>
        <p:nvPicPr>
          <p:cNvPr id="7" name="Picture 3">
            <a:extLst>
              <a:ext uri="{FF2B5EF4-FFF2-40B4-BE49-F238E27FC236}">
                <a16:creationId xmlns:a16="http://schemas.microsoft.com/office/drawing/2014/main" id="{F863D3AB-0550-4372-BA2E-78BFF3091ADA}"/>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60DF7312-4353-4D38-BFA2-3013D9F176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29" name="TextBox 9"/>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sp>
        <p:nvSpPr>
          <p:cNvPr id="330" name="TextBox 10"/>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https://stackoverflow.com/help/flagging</a:t>
            </a:r>
            <a:endParaRPr lang="en-US" sz="1800" b="0" strike="noStrike" spc="-1"/>
          </a:p>
        </p:txBody>
      </p:sp>
      <p:pic>
        <p:nvPicPr>
          <p:cNvPr id="7" name="Picture 3">
            <a:extLst>
              <a:ext uri="{FF2B5EF4-FFF2-40B4-BE49-F238E27FC236}">
                <a16:creationId xmlns:a16="http://schemas.microsoft.com/office/drawing/2014/main" id="{F863D3AB-0550-4372-BA2E-78BFF3091ADA}"/>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02745E0C-EA6F-4A44-83F9-57D8F7202128}"/>
              </a:ext>
            </a:extLst>
          </p:cNvPr>
          <p:cNvPicPr>
            <a:picLocks noChangeAspect="1"/>
          </p:cNvPicPr>
          <p:nvPr/>
        </p:nvPicPr>
        <p:blipFill>
          <a:blip r:embed="rId6"/>
          <a:stretch>
            <a:fillRect/>
          </a:stretch>
        </p:blipFill>
        <p:spPr>
          <a:xfrm>
            <a:off x="2255635" y="3008583"/>
            <a:ext cx="7041490" cy="228619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2ED8214-CA63-4FEC-BFFD-4CBF9218DF40}"/>
              </a:ext>
            </a:extLst>
          </p:cNvPr>
          <p:cNvSpPr/>
          <p:nvPr/>
        </p:nvSpPr>
        <p:spPr>
          <a:xfrm>
            <a:off x="2777924" y="4155311"/>
            <a:ext cx="4861367" cy="752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7F4F7F-09B1-4D60-B98E-E13A2965832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6112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32"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33"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334" name="Picture 4"/>
          <p:cNvPicPr/>
          <p:nvPr/>
        </p:nvPicPr>
        <p:blipFill>
          <a:blip r:embed="rId4"/>
          <a:stretch/>
        </p:blipFill>
        <p:spPr>
          <a:xfrm>
            <a:off x="3135240" y="1842120"/>
            <a:ext cx="6472440" cy="4062600"/>
          </a:xfrm>
          <a:prstGeom prst="rect">
            <a:avLst/>
          </a:prstGeom>
          <a:ln>
            <a:noFill/>
          </a:ln>
          <a:effectLst>
            <a:outerShdw blurRad="292100" dist="139700" dir="2700000" algn="tl" rotWithShape="0">
              <a:srgbClr val="333333">
                <a:alpha val="65000"/>
              </a:srgbClr>
            </a:outerShdw>
          </a:effectLst>
        </p:spPr>
      </p:pic>
      <p:sp>
        <p:nvSpPr>
          <p:cNvPr id="335" name="TextBox 8"/>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https://stackoverflow.com/help/flagging</a:t>
            </a:r>
            <a:endParaRPr lang="en-US" sz="1800" b="0" strike="noStrike" spc="-1"/>
          </a:p>
        </p:txBody>
      </p:sp>
      <p:pic>
        <p:nvPicPr>
          <p:cNvPr id="7" name="Picture 3">
            <a:extLst>
              <a:ext uri="{FF2B5EF4-FFF2-40B4-BE49-F238E27FC236}">
                <a16:creationId xmlns:a16="http://schemas.microsoft.com/office/drawing/2014/main" id="{0BC8A614-8480-4A34-B429-292E0BB64C57}"/>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DD3D1A5C-D7E7-4222-8FB6-1892B0D92AE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3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38"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339" name="Picture 7"/>
          <p:cNvPicPr/>
          <p:nvPr/>
        </p:nvPicPr>
        <p:blipFill>
          <a:blip r:embed="rId4"/>
          <a:stretch/>
        </p:blipFill>
        <p:spPr>
          <a:xfrm>
            <a:off x="2080800" y="1884600"/>
            <a:ext cx="8369280" cy="43563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0D7774AE-5499-4BBA-8AE2-89EE3D514147}"/>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5951E404-02EA-4BCD-945B-FA957FDF951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icture 4"/>
          <p:cNvPicPr/>
          <p:nvPr/>
        </p:nvPicPr>
        <p:blipFill>
          <a:blip r:embed="rId3"/>
          <a:stretch/>
        </p:blipFill>
        <p:spPr>
          <a:xfrm>
            <a:off x="1976400" y="2320200"/>
            <a:ext cx="8238600" cy="2835000"/>
          </a:xfrm>
          <a:prstGeom prst="rect">
            <a:avLst/>
          </a:prstGeom>
          <a:ln>
            <a:noFill/>
          </a:ln>
          <a:effectLst>
            <a:outerShdw blurRad="292100" dist="139700" dir="2700000" algn="tl" rotWithShape="0">
              <a:srgbClr val="333333">
                <a:alpha val="65000"/>
              </a:srgbClr>
            </a:outerShdw>
          </a:effectLst>
        </p:spPr>
      </p:pic>
      <p:sp>
        <p:nvSpPr>
          <p:cNvPr id="34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41" name="PlaceHolder 2"/>
          <p:cNvSpPr>
            <a:spLocks noGrp="1"/>
          </p:cNvSpPr>
          <p:nvPr>
            <p:ph/>
          </p:nvPr>
        </p:nvSpPr>
        <p:spPr>
          <a:xfrm>
            <a:off x="645120" y="13597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Edit to Improve!</a:t>
            </a:r>
          </a:p>
        </p:txBody>
      </p:sp>
      <p:sp>
        <p:nvSpPr>
          <p:cNvPr id="342"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https://stackoverflow.com/help/reopen-questions</a:t>
            </a:r>
            <a:endParaRPr lang="en-US" sz="1800" b="0" strike="noStrike" spc="-1"/>
          </a:p>
        </p:txBody>
      </p:sp>
      <p:pic>
        <p:nvPicPr>
          <p:cNvPr id="6" name="Picture 3">
            <a:extLst>
              <a:ext uri="{FF2B5EF4-FFF2-40B4-BE49-F238E27FC236}">
                <a16:creationId xmlns:a16="http://schemas.microsoft.com/office/drawing/2014/main" id="{CDBEDC1E-3269-4E19-93A4-979C4D70B693}"/>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0DC9CEE-447A-439D-8A93-789A695A4A39}"/>
              </a:ext>
            </a:extLst>
          </p:cNvPr>
          <p:cNvSpPr/>
          <p:nvPr/>
        </p:nvSpPr>
        <p:spPr>
          <a:xfrm>
            <a:off x="6999890" y="4004441"/>
            <a:ext cx="2270234" cy="2680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91F2D9-AF4F-4CAC-A71B-12E7CD2C963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7" name="PlaceHolder 2"/>
          <p:cNvSpPr>
            <a:spLocks noGrp="1"/>
          </p:cNvSpPr>
          <p:nvPr>
            <p:ph/>
          </p:nvPr>
        </p:nvSpPr>
        <p:spPr>
          <a:xfrm>
            <a:off x="518760" y="1253160"/>
            <a:ext cx="10515240" cy="4350960"/>
          </a:xfrm>
          <a:prstGeom prst="rect">
            <a:avLst/>
          </a:prstGeom>
          <a:noFill/>
          <a:ln w="0">
            <a:noFill/>
          </a:ln>
        </p:spPr>
        <p:txBody>
          <a:bodyPr anchor="t">
            <a:noAutofit/>
          </a:bodyPr>
          <a:lstStyle/>
          <a:p>
            <a:pPr marL="0" indent="0">
              <a:spcBef>
                <a:spcPts val="499"/>
              </a:spcBef>
              <a:buClr>
                <a:srgbClr val="000000"/>
              </a:buClr>
              <a:buNone/>
            </a:pPr>
            <a:r>
              <a:rPr lang="en-US" b="0" strike="noStrike" spc="-1">
                <a:solidFill>
                  <a:srgbClr val="000000"/>
                </a:solidFill>
                <a:latin typeface="Calibri"/>
              </a:rPr>
              <a:t>A Criminal Always Returns To The Scene Of The Crime?</a:t>
            </a: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5" name="Picture 3">
            <a:extLst>
              <a:ext uri="{FF2B5EF4-FFF2-40B4-BE49-F238E27FC236}">
                <a16:creationId xmlns:a16="http://schemas.microsoft.com/office/drawing/2014/main" id="{EAA2561F-3232-4675-AC2A-381269905102}"/>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106D3C3-18AB-4C72-AF2E-F86AE73147FD}"/>
              </a:ext>
            </a:extLst>
          </p:cNvPr>
          <p:cNvPicPr>
            <a:picLocks noChangeAspect="1"/>
          </p:cNvPicPr>
          <p:nvPr/>
        </p:nvPicPr>
        <p:blipFill>
          <a:blip r:embed="rId4"/>
          <a:stretch>
            <a:fillRect/>
          </a:stretch>
        </p:blipFill>
        <p:spPr>
          <a:xfrm>
            <a:off x="2906369" y="2090531"/>
            <a:ext cx="6379263" cy="4252841"/>
          </a:xfrm>
          <a:prstGeom prst="rect">
            <a:avLst/>
          </a:prstGeom>
          <a:ln>
            <a:noFill/>
          </a:ln>
          <a:effectLst>
            <a:softEdge rad="112500"/>
          </a:effec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45" name="PlaceHolder 2"/>
          <p:cNvSpPr>
            <a:spLocks noGrp="1"/>
          </p:cNvSpPr>
          <p:nvPr>
            <p:ph/>
          </p:nvPr>
        </p:nvSpPr>
        <p:spPr>
          <a:xfrm>
            <a:off x="645120" y="1231380"/>
            <a:ext cx="10515240" cy="4350960"/>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apple-system"/>
              </a:rPr>
              <a:t>Find why the question has been closed</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History</a:t>
            </a:r>
          </a:p>
          <a:p>
            <a:pPr>
              <a:lnSpc>
                <a:spcPct val="90000"/>
              </a:lnSpc>
              <a:spcBef>
                <a:spcPts val="1417"/>
              </a:spcBef>
              <a:buNone/>
            </a:pPr>
            <a:endParaRPr lang="en-US" sz="2000" b="0" strike="noStrike" spc="-1">
              <a:solidFill>
                <a:srgbClr val="000000"/>
              </a:solidFill>
              <a:latin typeface="-apple-system"/>
            </a:endParaRPr>
          </a:p>
        </p:txBody>
      </p:sp>
      <p:pic>
        <p:nvPicPr>
          <p:cNvPr id="346" name="Picture 7"/>
          <p:cNvPicPr/>
          <p:nvPr/>
        </p:nvPicPr>
        <p:blipFill>
          <a:blip r:embed="rId3"/>
          <a:stretch/>
        </p:blipFill>
        <p:spPr>
          <a:xfrm>
            <a:off x="4153320" y="1651680"/>
            <a:ext cx="6669000" cy="2210400"/>
          </a:xfrm>
          <a:prstGeom prst="rect">
            <a:avLst/>
          </a:prstGeom>
          <a:ln>
            <a:noFill/>
          </a:ln>
          <a:effectLst>
            <a:outerShdw blurRad="292100" dist="139700" dir="2700000" algn="tl" rotWithShape="0">
              <a:srgbClr val="333333">
                <a:alpha val="65000"/>
              </a:srgbClr>
            </a:outerShdw>
          </a:effectLst>
        </p:spPr>
      </p:pic>
      <p:pic>
        <p:nvPicPr>
          <p:cNvPr id="347" name="Picture 9"/>
          <p:cNvPicPr/>
          <p:nvPr/>
        </p:nvPicPr>
        <p:blipFill>
          <a:blip r:embed="rId4"/>
          <a:stretch/>
        </p:blipFill>
        <p:spPr>
          <a:xfrm>
            <a:off x="4811760" y="3982320"/>
            <a:ext cx="5352120" cy="2283480"/>
          </a:xfrm>
          <a:prstGeom prst="rect">
            <a:avLst/>
          </a:prstGeom>
          <a:ln>
            <a:noFill/>
          </a:ln>
          <a:effectLst>
            <a:outerShdw blurRad="292100" dist="139700" dir="2700000" algn="tl" rotWithShape="0">
              <a:srgbClr val="333333">
                <a:alpha val="65000"/>
              </a:srgbClr>
            </a:outerShdw>
          </a:effectLst>
        </p:spPr>
      </p:pic>
      <p:sp>
        <p:nvSpPr>
          <p:cNvPr id="348"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https://stackoverflow.com/help/reopen-questions</a:t>
            </a:r>
            <a:endParaRPr lang="en-US" sz="1800" b="0" strike="noStrike" spc="-1"/>
          </a:p>
        </p:txBody>
      </p:sp>
      <p:sp>
        <p:nvSpPr>
          <p:cNvPr id="349" name="Rectangle 11"/>
          <p:cNvSpPr/>
          <p:nvPr/>
        </p:nvSpPr>
        <p:spPr>
          <a:xfrm>
            <a:off x="4585680" y="2520720"/>
            <a:ext cx="2892960" cy="2494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sp>
        <p:nvSpPr>
          <p:cNvPr id="350" name="Straight Arrow Connector 4"/>
          <p:cNvSpPr/>
          <p:nvPr/>
        </p:nvSpPr>
        <p:spPr>
          <a:xfrm>
            <a:off x="4339800" y="3701160"/>
            <a:ext cx="667440" cy="2060640"/>
          </a:xfrm>
          <a:custGeom>
            <a:avLst/>
            <a:gdLst/>
            <a:ahLst/>
            <a:cxnLst/>
            <a:rect l="l" t="t" r="r" b="b"/>
            <a:pathLst>
              <a:path w="21600" h="21600">
                <a:moveTo>
                  <a:pt x="0" y="0"/>
                </a:moveTo>
                <a:lnTo>
                  <a:pt x="21600" y="21600"/>
                </a:lnTo>
              </a:path>
            </a:pathLst>
          </a:custGeom>
          <a:noFill/>
          <a:ln>
            <a:solidFill>
              <a:srgbClr val="FFFF00"/>
            </a:solidFill>
            <a:tailEnd type="triangle" w="med" len="med"/>
          </a:ln>
        </p:spPr>
        <p:style>
          <a:lnRef idx="1">
            <a:schemeClr val="accent4"/>
          </a:lnRef>
          <a:fillRef idx="0">
            <a:schemeClr val="accent4"/>
          </a:fillRef>
          <a:effectRef idx="0">
            <a:schemeClr val="accent4"/>
          </a:effectRef>
          <a:fontRef idx="minor"/>
        </p:style>
      </p:sp>
      <p:pic>
        <p:nvPicPr>
          <p:cNvPr id="9" name="Picture 3">
            <a:extLst>
              <a:ext uri="{FF2B5EF4-FFF2-40B4-BE49-F238E27FC236}">
                <a16:creationId xmlns:a16="http://schemas.microsoft.com/office/drawing/2014/main" id="{589F9D12-736E-4A6C-84D5-0A8605648DF8}"/>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2" name="PlaceHolder 2"/>
          <p:cNvSpPr>
            <a:spLocks noGrp="1"/>
          </p:cNvSpPr>
          <p:nvPr>
            <p:ph/>
          </p:nvPr>
        </p:nvSpPr>
        <p:spPr>
          <a:xfrm>
            <a:off x="518760" y="1253160"/>
            <a:ext cx="10515240" cy="1382728"/>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Find why the question has been closed</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History</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Read &amp; Leave a comment </a:t>
            </a:r>
            <a:endParaRPr lang="en-US" sz="2400" b="0" strike="noStrike" spc="-1">
              <a:solidFill>
                <a:srgbClr val="000000"/>
              </a:solidFill>
              <a:latin typeface="Calibri"/>
            </a:endParaRPr>
          </a:p>
        </p:txBody>
      </p:sp>
      <p:sp>
        <p:nvSpPr>
          <p:cNvPr id="353"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pic>
        <p:nvPicPr>
          <p:cNvPr id="8" name="Picture 3">
            <a:extLst>
              <a:ext uri="{FF2B5EF4-FFF2-40B4-BE49-F238E27FC236}">
                <a16:creationId xmlns:a16="http://schemas.microsoft.com/office/drawing/2014/main" id="{269446F8-E7D2-4B89-8241-466B33B0ABEA}"/>
              </a:ext>
            </a:extLst>
          </p:cNvPr>
          <p:cNvPicPr/>
          <p:nvPr/>
        </p:nvPicPr>
        <p:blipFill>
          <a:blip r:embed="rId4"/>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E6F2F1F0-0D41-4F4E-B92A-1B819816234A}"/>
              </a:ext>
            </a:extLst>
          </p:cNvPr>
          <p:cNvGrpSpPr/>
          <p:nvPr/>
        </p:nvGrpSpPr>
        <p:grpSpPr>
          <a:xfrm>
            <a:off x="5458863" y="3763893"/>
            <a:ext cx="6339829" cy="2329831"/>
            <a:chOff x="5333411" y="3869909"/>
            <a:chExt cx="6339829" cy="2329831"/>
          </a:xfrm>
        </p:grpSpPr>
        <p:pic>
          <p:nvPicPr>
            <p:cNvPr id="5" name="Picture 4">
              <a:extLst>
                <a:ext uri="{FF2B5EF4-FFF2-40B4-BE49-F238E27FC236}">
                  <a16:creationId xmlns:a16="http://schemas.microsoft.com/office/drawing/2014/main" id="{344F924D-5042-4622-85FA-50488473AEB0}"/>
                </a:ext>
              </a:extLst>
            </p:cNvPr>
            <p:cNvPicPr>
              <a:picLocks noChangeAspect="1"/>
            </p:cNvPicPr>
            <p:nvPr/>
          </p:nvPicPr>
          <p:blipFill>
            <a:blip r:embed="rId5"/>
            <a:stretch>
              <a:fillRect/>
            </a:stretch>
          </p:blipFill>
          <p:spPr>
            <a:xfrm>
              <a:off x="5333411" y="3869909"/>
              <a:ext cx="6339829" cy="2329831"/>
            </a:xfrm>
            <a:prstGeom prst="rect">
              <a:avLst/>
            </a:prstGeom>
            <a:ln>
              <a:noFill/>
            </a:ln>
            <a:effectLst>
              <a:outerShdw blurRad="292100" dist="139700" dir="2700000" algn="tl" rotWithShape="0">
                <a:srgbClr val="333333">
                  <a:alpha val="65000"/>
                </a:srgbClr>
              </a:outerShdw>
            </a:effectLst>
          </p:spPr>
        </p:pic>
        <p:sp>
          <p:nvSpPr>
            <p:cNvPr id="356" name="Rectangle 6"/>
            <p:cNvSpPr/>
            <p:nvPr/>
          </p:nvSpPr>
          <p:spPr>
            <a:xfrm>
              <a:off x="5776380" y="3869909"/>
              <a:ext cx="3338123"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0" name="Rectangle 6">
              <a:extLst>
                <a:ext uri="{FF2B5EF4-FFF2-40B4-BE49-F238E27FC236}">
                  <a16:creationId xmlns:a16="http://schemas.microsoft.com/office/drawing/2014/main" id="{E7F28015-7D7D-4C8C-98A3-02233139224D}"/>
                </a:ext>
              </a:extLst>
            </p:cNvPr>
            <p:cNvSpPr/>
            <p:nvPr/>
          </p:nvSpPr>
          <p:spPr>
            <a:xfrm>
              <a:off x="5776379" y="4846011"/>
              <a:ext cx="5668861"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1" name="Rectangle 6">
              <a:extLst>
                <a:ext uri="{FF2B5EF4-FFF2-40B4-BE49-F238E27FC236}">
                  <a16:creationId xmlns:a16="http://schemas.microsoft.com/office/drawing/2014/main" id="{7383D1C4-D3C8-4CA0-9FE0-EB178BEBD58C}"/>
                </a:ext>
              </a:extLst>
            </p:cNvPr>
            <p:cNvSpPr/>
            <p:nvPr/>
          </p:nvSpPr>
          <p:spPr>
            <a:xfrm>
              <a:off x="5776378" y="5303383"/>
              <a:ext cx="5668861" cy="896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C1CCF81E-09D3-4A87-B22A-201DE5740BB5}"/>
              </a:ext>
            </a:extLst>
          </p:cNvPr>
          <p:cNvGrpSpPr/>
          <p:nvPr/>
        </p:nvGrpSpPr>
        <p:grpSpPr>
          <a:xfrm>
            <a:off x="499326" y="2736904"/>
            <a:ext cx="4859356" cy="3356820"/>
            <a:chOff x="313796" y="2842920"/>
            <a:chExt cx="4859356" cy="3356820"/>
          </a:xfrm>
        </p:grpSpPr>
        <p:pic>
          <p:nvPicPr>
            <p:cNvPr id="13" name="Picture 12">
              <a:extLst>
                <a:ext uri="{FF2B5EF4-FFF2-40B4-BE49-F238E27FC236}">
                  <a16:creationId xmlns:a16="http://schemas.microsoft.com/office/drawing/2014/main" id="{6E15376E-EB96-44B9-98CE-077C4889F927}"/>
                </a:ext>
              </a:extLst>
            </p:cNvPr>
            <p:cNvPicPr>
              <a:picLocks noChangeAspect="1"/>
            </p:cNvPicPr>
            <p:nvPr/>
          </p:nvPicPr>
          <p:blipFill>
            <a:blip r:embed="rId6"/>
            <a:stretch>
              <a:fillRect/>
            </a:stretch>
          </p:blipFill>
          <p:spPr>
            <a:xfrm>
              <a:off x="313796" y="2842920"/>
              <a:ext cx="4859356" cy="335682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D53C52A-2F9D-41FA-8574-8793F4C54DD8}"/>
                </a:ext>
              </a:extLst>
            </p:cNvPr>
            <p:cNvSpPr/>
            <p:nvPr/>
          </p:nvSpPr>
          <p:spPr>
            <a:xfrm>
              <a:off x="1003300" y="3669175"/>
              <a:ext cx="1473682" cy="2007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6C419DA-DFCE-4A72-BD1A-EC0E4C56896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107" name="Picture 10"/>
          <p:cNvPicPr/>
          <p:nvPr/>
        </p:nvPicPr>
        <p:blipFill>
          <a:blip r:embed="rId4"/>
          <a:stretch/>
        </p:blipFill>
        <p:spPr>
          <a:xfrm>
            <a:off x="1164480" y="1258200"/>
            <a:ext cx="9042840" cy="534744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5B061AD-72B1-4FDF-BEFA-CCDE9BE2285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990493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2" name="PlaceHolder 2"/>
          <p:cNvSpPr>
            <a:spLocks noGrp="1"/>
          </p:cNvSpPr>
          <p:nvPr>
            <p:ph/>
          </p:nvPr>
        </p:nvSpPr>
        <p:spPr>
          <a:xfrm>
            <a:off x="518760" y="1253160"/>
            <a:ext cx="10515240" cy="1382728"/>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400" b="0" strike="noStrike" spc="-1">
                <a:solidFill>
                  <a:srgbClr val="000000"/>
                </a:solidFill>
                <a:latin typeface="Calibri"/>
              </a:rPr>
              <a:t>Find why the question has been closed</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Calibri"/>
              </a:rPr>
              <a:t>History</a:t>
            </a:r>
          </a:p>
          <a:p>
            <a:pPr marL="685800" lvl="1" indent="-228600">
              <a:lnSpc>
                <a:spcPct val="90000"/>
              </a:lnSpc>
              <a:spcBef>
                <a:spcPts val="499"/>
              </a:spcBef>
              <a:buClr>
                <a:srgbClr val="232629"/>
              </a:buClr>
              <a:buFont typeface="Arial"/>
              <a:buChar char="•"/>
            </a:pPr>
            <a:r>
              <a:rPr lang="en-US" sz="2000" b="0" strike="noStrike" spc="-1">
                <a:solidFill>
                  <a:srgbClr val="232629"/>
                </a:solidFill>
                <a:latin typeface="-apple-system"/>
              </a:rPr>
              <a:t>Read &amp; Leave a comment </a:t>
            </a:r>
          </a:p>
          <a:p>
            <a:pPr marL="685800" lvl="1" indent="-228600">
              <a:lnSpc>
                <a:spcPct val="90000"/>
              </a:lnSpc>
              <a:spcBef>
                <a:spcPts val="499"/>
              </a:spcBef>
              <a:buClr>
                <a:srgbClr val="232629"/>
              </a:buClr>
              <a:buFont typeface="Arial"/>
              <a:buChar char="•"/>
            </a:pPr>
            <a:r>
              <a:rPr lang="en-US" sz="2000" b="0" strike="noStrike" spc="-1">
                <a:solidFill>
                  <a:srgbClr val="000000"/>
                </a:solidFill>
              </a:rPr>
              <a:t>Read your question</a:t>
            </a:r>
            <a:r>
              <a:rPr lang="en-US" sz="2000" spc="-1">
                <a:solidFill>
                  <a:srgbClr val="000000"/>
                </a:solidFill>
              </a:rPr>
              <a:t> (you are the one who want to answer)</a:t>
            </a:r>
            <a:endParaRPr lang="en-US" sz="2000" b="0" strike="noStrike" spc="-1">
              <a:solidFill>
                <a:srgbClr val="000000"/>
              </a:solidFill>
            </a:endParaRPr>
          </a:p>
        </p:txBody>
      </p:sp>
      <p:sp>
        <p:nvSpPr>
          <p:cNvPr id="353"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pic>
        <p:nvPicPr>
          <p:cNvPr id="8" name="Picture 3">
            <a:extLst>
              <a:ext uri="{FF2B5EF4-FFF2-40B4-BE49-F238E27FC236}">
                <a16:creationId xmlns:a16="http://schemas.microsoft.com/office/drawing/2014/main" id="{269446F8-E7D2-4B89-8241-466B33B0ABEA}"/>
              </a:ext>
            </a:extLst>
          </p:cNvPr>
          <p:cNvPicPr/>
          <p:nvPr/>
        </p:nvPicPr>
        <p:blipFill>
          <a:blip r:embed="rId4"/>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E6F2F1F0-0D41-4F4E-B92A-1B819816234A}"/>
              </a:ext>
            </a:extLst>
          </p:cNvPr>
          <p:cNvGrpSpPr/>
          <p:nvPr/>
        </p:nvGrpSpPr>
        <p:grpSpPr>
          <a:xfrm>
            <a:off x="5458863" y="3763893"/>
            <a:ext cx="6339829" cy="2329831"/>
            <a:chOff x="5333411" y="3869909"/>
            <a:chExt cx="6339829" cy="2329831"/>
          </a:xfrm>
        </p:grpSpPr>
        <p:pic>
          <p:nvPicPr>
            <p:cNvPr id="5" name="Picture 4">
              <a:extLst>
                <a:ext uri="{FF2B5EF4-FFF2-40B4-BE49-F238E27FC236}">
                  <a16:creationId xmlns:a16="http://schemas.microsoft.com/office/drawing/2014/main" id="{344F924D-5042-4622-85FA-50488473AEB0}"/>
                </a:ext>
              </a:extLst>
            </p:cNvPr>
            <p:cNvPicPr>
              <a:picLocks noChangeAspect="1"/>
            </p:cNvPicPr>
            <p:nvPr/>
          </p:nvPicPr>
          <p:blipFill>
            <a:blip r:embed="rId5"/>
            <a:stretch>
              <a:fillRect/>
            </a:stretch>
          </p:blipFill>
          <p:spPr>
            <a:xfrm>
              <a:off x="5333411" y="3869909"/>
              <a:ext cx="6339829" cy="2329831"/>
            </a:xfrm>
            <a:prstGeom prst="rect">
              <a:avLst/>
            </a:prstGeom>
            <a:ln>
              <a:noFill/>
            </a:ln>
            <a:effectLst>
              <a:outerShdw blurRad="292100" dist="139700" dir="2700000" algn="tl" rotWithShape="0">
                <a:srgbClr val="333333">
                  <a:alpha val="65000"/>
                </a:srgbClr>
              </a:outerShdw>
            </a:effectLst>
          </p:spPr>
        </p:pic>
        <p:sp>
          <p:nvSpPr>
            <p:cNvPr id="356" name="Rectangle 6"/>
            <p:cNvSpPr/>
            <p:nvPr/>
          </p:nvSpPr>
          <p:spPr>
            <a:xfrm>
              <a:off x="5776380" y="3869909"/>
              <a:ext cx="3338123"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0" name="Rectangle 6">
              <a:extLst>
                <a:ext uri="{FF2B5EF4-FFF2-40B4-BE49-F238E27FC236}">
                  <a16:creationId xmlns:a16="http://schemas.microsoft.com/office/drawing/2014/main" id="{E7F28015-7D7D-4C8C-98A3-02233139224D}"/>
                </a:ext>
              </a:extLst>
            </p:cNvPr>
            <p:cNvSpPr/>
            <p:nvPr/>
          </p:nvSpPr>
          <p:spPr>
            <a:xfrm>
              <a:off x="5776379" y="4846011"/>
              <a:ext cx="5668861"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1" name="Rectangle 6">
              <a:extLst>
                <a:ext uri="{FF2B5EF4-FFF2-40B4-BE49-F238E27FC236}">
                  <a16:creationId xmlns:a16="http://schemas.microsoft.com/office/drawing/2014/main" id="{7383D1C4-D3C8-4CA0-9FE0-EB178BEBD58C}"/>
                </a:ext>
              </a:extLst>
            </p:cNvPr>
            <p:cNvSpPr/>
            <p:nvPr/>
          </p:nvSpPr>
          <p:spPr>
            <a:xfrm>
              <a:off x="5776378" y="5303383"/>
              <a:ext cx="5668861" cy="896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C1CCF81E-09D3-4A87-B22A-201DE5740BB5}"/>
              </a:ext>
            </a:extLst>
          </p:cNvPr>
          <p:cNvGrpSpPr/>
          <p:nvPr/>
        </p:nvGrpSpPr>
        <p:grpSpPr>
          <a:xfrm>
            <a:off x="499326" y="2736904"/>
            <a:ext cx="4859356" cy="3356820"/>
            <a:chOff x="313796" y="2842920"/>
            <a:chExt cx="4859356" cy="3356820"/>
          </a:xfrm>
        </p:grpSpPr>
        <p:pic>
          <p:nvPicPr>
            <p:cNvPr id="13" name="Picture 12">
              <a:extLst>
                <a:ext uri="{FF2B5EF4-FFF2-40B4-BE49-F238E27FC236}">
                  <a16:creationId xmlns:a16="http://schemas.microsoft.com/office/drawing/2014/main" id="{6E15376E-EB96-44B9-98CE-077C4889F927}"/>
                </a:ext>
              </a:extLst>
            </p:cNvPr>
            <p:cNvPicPr>
              <a:picLocks noChangeAspect="1"/>
            </p:cNvPicPr>
            <p:nvPr/>
          </p:nvPicPr>
          <p:blipFill>
            <a:blip r:embed="rId6"/>
            <a:stretch>
              <a:fillRect/>
            </a:stretch>
          </p:blipFill>
          <p:spPr>
            <a:xfrm>
              <a:off x="313796" y="2842920"/>
              <a:ext cx="4859356" cy="335682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D53C52A-2F9D-41FA-8574-8793F4C54DD8}"/>
                </a:ext>
              </a:extLst>
            </p:cNvPr>
            <p:cNvSpPr/>
            <p:nvPr/>
          </p:nvSpPr>
          <p:spPr>
            <a:xfrm>
              <a:off x="1003300" y="3669175"/>
              <a:ext cx="1473682" cy="2007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6C419DA-DFCE-4A72-BD1A-EC0E4C56896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836096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8"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sp>
        <p:nvSpPr>
          <p:cNvPr id="359"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grpSp>
        <p:nvGrpSpPr>
          <p:cNvPr id="2" name="Group 1">
            <a:extLst>
              <a:ext uri="{FF2B5EF4-FFF2-40B4-BE49-F238E27FC236}">
                <a16:creationId xmlns:a16="http://schemas.microsoft.com/office/drawing/2014/main" id="{40567903-FF75-4DCD-AD79-5DF4E01C8C28}"/>
              </a:ext>
            </a:extLst>
          </p:cNvPr>
          <p:cNvGrpSpPr/>
          <p:nvPr/>
        </p:nvGrpSpPr>
        <p:grpSpPr>
          <a:xfrm>
            <a:off x="2971049" y="3127340"/>
            <a:ext cx="6248942" cy="2865368"/>
            <a:chOff x="2971049" y="3127340"/>
            <a:chExt cx="6248942" cy="2865368"/>
          </a:xfrm>
        </p:grpSpPr>
        <p:pic>
          <p:nvPicPr>
            <p:cNvPr id="5" name="Picture 4">
              <a:extLst>
                <a:ext uri="{FF2B5EF4-FFF2-40B4-BE49-F238E27FC236}">
                  <a16:creationId xmlns:a16="http://schemas.microsoft.com/office/drawing/2014/main" id="{3673B03E-270F-42C9-8FDA-01159D218BE3}"/>
                </a:ext>
              </a:extLst>
            </p:cNvPr>
            <p:cNvPicPr>
              <a:picLocks noChangeAspect="1"/>
            </p:cNvPicPr>
            <p:nvPr/>
          </p:nvPicPr>
          <p:blipFill>
            <a:blip r:embed="rId4"/>
            <a:stretch>
              <a:fillRect/>
            </a:stretch>
          </p:blipFill>
          <p:spPr>
            <a:xfrm>
              <a:off x="2971049" y="3127340"/>
              <a:ext cx="6248942" cy="2865368"/>
            </a:xfrm>
            <a:prstGeom prst="rect">
              <a:avLst/>
            </a:prstGeom>
            <a:ln>
              <a:noFill/>
            </a:ln>
            <a:effectLst>
              <a:outerShdw blurRad="292100" dist="139700" dir="2700000" algn="tl" rotWithShape="0">
                <a:srgbClr val="333333">
                  <a:alpha val="65000"/>
                </a:srgbClr>
              </a:outerShdw>
            </a:effectLst>
          </p:spPr>
        </p:pic>
        <p:sp>
          <p:nvSpPr>
            <p:cNvPr id="361" name="Rectangle 5"/>
            <p:cNvSpPr/>
            <p:nvPr/>
          </p:nvSpPr>
          <p:spPr>
            <a:xfrm>
              <a:off x="2985660" y="3127340"/>
              <a:ext cx="6219091" cy="3841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pic>
        <p:nvPicPr>
          <p:cNvPr id="8" name="Picture 3">
            <a:extLst>
              <a:ext uri="{FF2B5EF4-FFF2-40B4-BE49-F238E27FC236}">
                <a16:creationId xmlns:a16="http://schemas.microsoft.com/office/drawing/2014/main" id="{CBE1CEE8-0AC6-4855-A9F4-B511C24DEA4F}"/>
              </a:ext>
            </a:extLst>
          </p:cNvPr>
          <p:cNvPicPr/>
          <p:nvPr/>
        </p:nvPicPr>
        <p:blipFill>
          <a:blip r:embed="rId5"/>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771F79AE-77DA-4582-A60F-FD8F0D598C4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DA9796-69E1-44EB-929C-9A177355B36C}"/>
              </a:ext>
            </a:extLst>
          </p:cNvPr>
          <p:cNvPicPr>
            <a:picLocks noChangeAspect="1"/>
          </p:cNvPicPr>
          <p:nvPr/>
        </p:nvPicPr>
        <p:blipFill>
          <a:blip r:embed="rId3"/>
          <a:stretch>
            <a:fillRect/>
          </a:stretch>
        </p:blipFill>
        <p:spPr>
          <a:xfrm>
            <a:off x="6334945" y="2145965"/>
            <a:ext cx="5380896" cy="4350960"/>
          </a:xfrm>
          <a:prstGeom prst="rect">
            <a:avLst/>
          </a:prstGeom>
          <a:ln>
            <a:noFill/>
          </a:ln>
          <a:effectLst>
            <a:outerShdw blurRad="292100" dist="139700" dir="2700000" algn="tl" rotWithShape="0">
              <a:srgbClr val="333333">
                <a:alpha val="65000"/>
              </a:srgbClr>
            </a:outerShdw>
          </a:effectLst>
        </p:spPr>
      </p:pic>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8" name="Picture 3">
            <a:extLst>
              <a:ext uri="{FF2B5EF4-FFF2-40B4-BE49-F238E27FC236}">
                <a16:creationId xmlns:a16="http://schemas.microsoft.com/office/drawing/2014/main" id="{693DA758-76B2-4A8E-95EF-FFCB019C5DA1}"/>
              </a:ext>
            </a:extLst>
          </p:cNvPr>
          <p:cNvPicPr/>
          <p:nvPr/>
        </p:nvPicPr>
        <p:blipFill>
          <a:blip r:embed="rId4"/>
          <a:stretch/>
        </p:blipFill>
        <p:spPr>
          <a:xfrm>
            <a:off x="10339560" y="5834520"/>
            <a:ext cx="1641600" cy="730440"/>
          </a:xfrm>
          <a:prstGeom prst="rect">
            <a:avLst/>
          </a:prstGeom>
          <a:ln w="0">
            <a:noFill/>
          </a:ln>
        </p:spPr>
      </p:pic>
      <p:grpSp>
        <p:nvGrpSpPr>
          <p:cNvPr id="13" name="Group 12">
            <a:extLst>
              <a:ext uri="{FF2B5EF4-FFF2-40B4-BE49-F238E27FC236}">
                <a16:creationId xmlns:a16="http://schemas.microsoft.com/office/drawing/2014/main" id="{C9E42E56-D0F2-4A4A-9DD7-DDE71D17ECE9}"/>
              </a:ext>
            </a:extLst>
          </p:cNvPr>
          <p:cNvGrpSpPr/>
          <p:nvPr/>
        </p:nvGrpSpPr>
        <p:grpSpPr>
          <a:xfrm>
            <a:off x="748101" y="4681728"/>
            <a:ext cx="4286436" cy="1838507"/>
            <a:chOff x="908283" y="4184788"/>
            <a:chExt cx="4697814" cy="2014952"/>
          </a:xfrm>
        </p:grpSpPr>
        <p:pic>
          <p:nvPicPr>
            <p:cNvPr id="5" name="Picture 4">
              <a:extLst>
                <a:ext uri="{FF2B5EF4-FFF2-40B4-BE49-F238E27FC236}">
                  <a16:creationId xmlns:a16="http://schemas.microsoft.com/office/drawing/2014/main" id="{DA3A831F-026A-4E90-A9EA-A76DE01D83B2}"/>
                </a:ext>
              </a:extLst>
            </p:cNvPr>
            <p:cNvPicPr>
              <a:picLocks noChangeAspect="1"/>
            </p:cNvPicPr>
            <p:nvPr/>
          </p:nvPicPr>
          <p:blipFill>
            <a:blip r:embed="rId5"/>
            <a:stretch>
              <a:fillRect/>
            </a:stretch>
          </p:blipFill>
          <p:spPr>
            <a:xfrm>
              <a:off x="908283" y="4184788"/>
              <a:ext cx="4697814" cy="201495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75F45E6-233B-4FFC-9562-73D570FD816A}"/>
                </a:ext>
              </a:extLst>
            </p:cNvPr>
            <p:cNvSpPr/>
            <p:nvPr/>
          </p:nvSpPr>
          <p:spPr>
            <a:xfrm>
              <a:off x="1031995" y="5937813"/>
              <a:ext cx="4458354" cy="26192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A30B637D-7698-47DF-BD78-BAC8E1B15259}"/>
              </a:ext>
            </a:extLst>
          </p:cNvPr>
          <p:cNvCxnSpPr>
            <a:cxnSpLocks/>
          </p:cNvCxnSpPr>
          <p:nvPr/>
        </p:nvCxnSpPr>
        <p:spPr>
          <a:xfrm>
            <a:off x="2749039" y="4408196"/>
            <a:ext cx="0" cy="27353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4953E1E-EEA3-419A-8F30-C80BA4E16985}"/>
              </a:ext>
            </a:extLst>
          </p:cNvPr>
          <p:cNvCxnSpPr>
            <a:cxnSpLocks/>
          </p:cNvCxnSpPr>
          <p:nvPr/>
        </p:nvCxnSpPr>
        <p:spPr>
          <a:xfrm>
            <a:off x="4928925" y="6400739"/>
            <a:ext cx="140602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53CB80-35A0-400F-8C27-7C69A8E43EB1}"/>
              </a:ext>
            </a:extLst>
          </p:cNvPr>
          <p:cNvSpPr txBox="1"/>
          <p:nvPr/>
        </p:nvSpPr>
        <p:spPr>
          <a:xfrm>
            <a:off x="392392" y="3346394"/>
            <a:ext cx="364202" cy="369332"/>
          </a:xfrm>
          <a:prstGeom prst="rect">
            <a:avLst/>
          </a:prstGeom>
          <a:solidFill>
            <a:srgbClr val="FF0000"/>
          </a:solidFill>
          <a:ln>
            <a:noFill/>
          </a:ln>
        </p:spPr>
        <p:txBody>
          <a:bodyPr wrap="none" rtlCol="0">
            <a:spAutoFit/>
          </a:bodyPr>
          <a:lstStyle/>
          <a:p>
            <a:r>
              <a:rPr lang="en-US"/>
              <a:t>Q</a:t>
            </a:r>
          </a:p>
        </p:txBody>
      </p:sp>
      <p:sp>
        <p:nvSpPr>
          <p:cNvPr id="21" name="TextBox 20">
            <a:extLst>
              <a:ext uri="{FF2B5EF4-FFF2-40B4-BE49-F238E27FC236}">
                <a16:creationId xmlns:a16="http://schemas.microsoft.com/office/drawing/2014/main" id="{A4B489B5-E5FD-4861-8933-B4BFAF931E06}"/>
              </a:ext>
            </a:extLst>
          </p:cNvPr>
          <p:cNvSpPr txBox="1"/>
          <p:nvPr/>
        </p:nvSpPr>
        <p:spPr>
          <a:xfrm>
            <a:off x="5970743" y="2145965"/>
            <a:ext cx="364202" cy="369332"/>
          </a:xfrm>
          <a:prstGeom prst="rect">
            <a:avLst/>
          </a:prstGeom>
          <a:solidFill>
            <a:srgbClr val="00B050"/>
          </a:solidFill>
        </p:spPr>
        <p:txBody>
          <a:bodyPr wrap="none" rtlCol="0">
            <a:spAutoFit/>
          </a:bodyPr>
          <a:lstStyle/>
          <a:p>
            <a:r>
              <a:rPr lang="en-US"/>
              <a:t>Q</a:t>
            </a:r>
          </a:p>
        </p:txBody>
      </p:sp>
      <p:pic>
        <p:nvPicPr>
          <p:cNvPr id="23" name="Picture 22">
            <a:extLst>
              <a:ext uri="{FF2B5EF4-FFF2-40B4-BE49-F238E27FC236}">
                <a16:creationId xmlns:a16="http://schemas.microsoft.com/office/drawing/2014/main" id="{502B2DF1-83B4-493B-903D-181397BFC9D3}"/>
              </a:ext>
            </a:extLst>
          </p:cNvPr>
          <p:cNvPicPr>
            <a:picLocks noChangeAspect="1"/>
          </p:cNvPicPr>
          <p:nvPr/>
        </p:nvPicPr>
        <p:blipFill>
          <a:blip r:embed="rId6"/>
          <a:stretch>
            <a:fillRect/>
          </a:stretch>
        </p:blipFill>
        <p:spPr>
          <a:xfrm>
            <a:off x="748101" y="3333553"/>
            <a:ext cx="4330583" cy="107464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BF7D0FE-E360-49DF-8986-026B53A665D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8" name="Picture 3">
            <a:extLst>
              <a:ext uri="{FF2B5EF4-FFF2-40B4-BE49-F238E27FC236}">
                <a16:creationId xmlns:a16="http://schemas.microsoft.com/office/drawing/2014/main" id="{693DA758-76B2-4A8E-95EF-FFCB019C5DA1}"/>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E56955F0-7B52-47EA-B4C6-CF8DE64C3792}"/>
              </a:ext>
            </a:extLst>
          </p:cNvPr>
          <p:cNvPicPr>
            <a:picLocks noChangeAspect="1"/>
          </p:cNvPicPr>
          <p:nvPr/>
        </p:nvPicPr>
        <p:blipFill>
          <a:blip r:embed="rId4"/>
          <a:stretch>
            <a:fillRect/>
          </a:stretch>
        </p:blipFill>
        <p:spPr>
          <a:xfrm>
            <a:off x="3312962" y="3015719"/>
            <a:ext cx="5566076" cy="329374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E37D5C7-D755-40CE-B177-DA8E7F34DEA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918819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sp>
        <p:nvSpPr>
          <p:cNvPr id="365" name="Rectangle 5"/>
          <p:cNvSpPr/>
          <p:nvPr/>
        </p:nvSpPr>
        <p:spPr>
          <a:xfrm>
            <a:off x="7410600" y="1992600"/>
            <a:ext cx="2824560" cy="2725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366" name="Picture 7"/>
          <p:cNvPicPr/>
          <p:nvPr/>
        </p:nvPicPr>
        <p:blipFill>
          <a:blip r:embed="rId3"/>
          <a:stretch/>
        </p:blipFill>
        <p:spPr>
          <a:xfrm>
            <a:off x="6018120" y="1704240"/>
            <a:ext cx="5654520" cy="435096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693DA758-76B2-4A8E-95EF-FFCB019C5DA1}"/>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8586A3EA-14D7-456C-A18A-E664A0A51E36}"/>
              </a:ext>
            </a:extLst>
          </p:cNvPr>
          <p:cNvPicPr>
            <a:picLocks noChangeAspect="1"/>
          </p:cNvPicPr>
          <p:nvPr/>
        </p:nvPicPr>
        <p:blipFill rotWithShape="1">
          <a:blip r:embed="rId5"/>
          <a:srcRect r="62825"/>
          <a:stretch/>
        </p:blipFill>
        <p:spPr>
          <a:xfrm>
            <a:off x="518761" y="4625520"/>
            <a:ext cx="1904400" cy="144246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221CDF9-8D90-45B3-ADF3-66B5DD10CEE1}"/>
              </a:ext>
            </a:extLst>
          </p:cNvPr>
          <p:cNvSpPr/>
          <p:nvPr/>
        </p:nvSpPr>
        <p:spPr>
          <a:xfrm>
            <a:off x="1767840" y="4846320"/>
            <a:ext cx="655321" cy="988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0B5E8D-DD4A-48F9-8FF3-69C1B9792F6F}"/>
              </a:ext>
            </a:extLst>
          </p:cNvPr>
          <p:cNvPicPr>
            <a:picLocks noChangeAspect="1"/>
          </p:cNvPicPr>
          <p:nvPr/>
        </p:nvPicPr>
        <p:blipFill>
          <a:blip r:embed="rId6"/>
          <a:stretch>
            <a:fillRect/>
          </a:stretch>
        </p:blipFill>
        <p:spPr>
          <a:xfrm>
            <a:off x="2547450" y="4307623"/>
            <a:ext cx="3346380" cy="176035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EA5911A-6755-403A-94E8-81E2498A864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845610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43D6FB5D-F79E-46F9-A647-F0AA8EEEFC2C}"/>
              </a:ext>
            </a:extLst>
          </p:cNvPr>
          <p:cNvGrpSpPr/>
          <p:nvPr/>
        </p:nvGrpSpPr>
        <p:grpSpPr>
          <a:xfrm>
            <a:off x="741842" y="2889130"/>
            <a:ext cx="10708316" cy="3353140"/>
            <a:chOff x="741842" y="2889130"/>
            <a:chExt cx="10708316" cy="3353140"/>
          </a:xfrm>
        </p:grpSpPr>
        <p:pic>
          <p:nvPicPr>
            <p:cNvPr id="372" name="Picture 4"/>
            <p:cNvPicPr/>
            <p:nvPr/>
          </p:nvPicPr>
          <p:blipFill rotWithShape="1">
            <a:blip r:embed="rId4"/>
            <a:srcRect l="5012" r="7766"/>
            <a:stretch/>
          </p:blipFill>
          <p:spPr>
            <a:xfrm>
              <a:off x="6673256" y="2889130"/>
              <a:ext cx="4672380" cy="1104480"/>
            </a:xfrm>
            <a:prstGeom prst="rect">
              <a:avLst/>
            </a:prstGeom>
            <a:ln>
              <a:noFill/>
            </a:ln>
            <a:effectLst>
              <a:outerShdw blurRad="292100" dist="139700" dir="2700000" algn="tl" rotWithShape="0">
                <a:srgbClr val="333333">
                  <a:alpha val="65000"/>
                </a:srgbClr>
              </a:outerShdw>
            </a:effectLst>
          </p:spPr>
        </p:pic>
        <p:pic>
          <p:nvPicPr>
            <p:cNvPr id="373" name="Picture 8"/>
            <p:cNvPicPr/>
            <p:nvPr/>
          </p:nvPicPr>
          <p:blipFill rotWithShape="1">
            <a:blip r:embed="rId5"/>
            <a:srcRect l="5452" r="3436"/>
            <a:stretch/>
          </p:blipFill>
          <p:spPr>
            <a:xfrm>
              <a:off x="6673256" y="3993970"/>
              <a:ext cx="4672380" cy="1432440"/>
            </a:xfrm>
            <a:prstGeom prst="rect">
              <a:avLst/>
            </a:prstGeom>
            <a:ln>
              <a:noFill/>
            </a:ln>
            <a:effectLst>
              <a:outerShdw blurRad="292100" dist="139700" dir="2700000" algn="tl" rotWithShape="0">
                <a:srgbClr val="333333">
                  <a:alpha val="65000"/>
                </a:srgbClr>
              </a:outerShdw>
            </a:effectLst>
          </p:spPr>
        </p:pic>
        <p:pic>
          <p:nvPicPr>
            <p:cNvPr id="374" name="Picture 10"/>
            <p:cNvPicPr/>
            <p:nvPr/>
          </p:nvPicPr>
          <p:blipFill rotWithShape="1">
            <a:blip r:embed="rId6"/>
            <a:srcRect l="5680" r="-1765"/>
            <a:stretch/>
          </p:blipFill>
          <p:spPr>
            <a:xfrm>
              <a:off x="6673256" y="5426770"/>
              <a:ext cx="4776902" cy="8155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93A65-CB15-4651-9947-C7B6795AF971}"/>
                </a:ext>
              </a:extLst>
            </p:cNvPr>
            <p:cNvPicPr>
              <a:picLocks noChangeAspect="1"/>
            </p:cNvPicPr>
            <p:nvPr/>
          </p:nvPicPr>
          <p:blipFill>
            <a:blip r:embed="rId7"/>
            <a:stretch>
              <a:fillRect/>
            </a:stretch>
          </p:blipFill>
          <p:spPr>
            <a:xfrm>
              <a:off x="741842" y="4165790"/>
              <a:ext cx="5505716" cy="2076480"/>
            </a:xfrm>
            <a:prstGeom prst="rect">
              <a:avLst/>
            </a:prstGeom>
            <a:ln>
              <a:noFill/>
            </a:ln>
            <a:effectLst>
              <a:outerShdw blurRad="292100" dist="139700" dir="2700000" algn="tl" rotWithShape="0">
                <a:srgbClr val="333333">
                  <a:alpha val="65000"/>
                </a:srgbClr>
              </a:outerShdw>
            </a:effectLst>
          </p:spPr>
        </p:pic>
      </p:grpSp>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452872" y="1253520"/>
            <a:ext cx="10515240" cy="466892"/>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b="0" strike="noStrike" spc="-1">
                <a:solidFill>
                  <a:srgbClr val="000000"/>
                </a:solidFill>
                <a:latin typeface="-apple-system"/>
              </a:rPr>
              <a:t>   What can cause a question to be bumped?</a:t>
            </a:r>
            <a:endParaRPr lang="fa-IR" sz="24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Addition of an answer</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Editing the question or any of its answers</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Starting a new bounty </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Successful reopening</a:t>
            </a:r>
            <a:endParaRPr lang="fa-IR" sz="1600" b="0" strike="noStrike" spc="-1">
              <a:solidFill>
                <a:srgbClr val="000000"/>
              </a:solidFill>
              <a:latin typeface="-apple-system"/>
            </a:endParaRPr>
          </a:p>
          <a:p>
            <a:pPr lvl="1">
              <a:spcBef>
                <a:spcPts val="1001"/>
              </a:spcBef>
              <a:buClr>
                <a:srgbClr val="000000"/>
              </a:buClr>
            </a:pPr>
            <a:r>
              <a:rPr lang="en-US" sz="1600" b="0" i="0">
                <a:solidFill>
                  <a:srgbClr val="232629"/>
                </a:solidFill>
                <a:effectLst/>
                <a:latin typeface="-apple-system"/>
              </a:rPr>
              <a:t>The Community user bump </a:t>
            </a:r>
            <a:r>
              <a:rPr lang="en-US" sz="1600">
                <a:solidFill>
                  <a:srgbClr val="232629"/>
                </a:solidFill>
                <a:latin typeface="-apple-system"/>
              </a:rPr>
              <a:t>the question</a:t>
            </a:r>
            <a:endParaRPr lang="fa-IR" sz="1600" b="0" strike="noStrike" spc="-1">
              <a:solidFill>
                <a:srgbClr val="000000"/>
              </a:solidFill>
              <a:latin typeface="-apple-system"/>
            </a:endParaRPr>
          </a:p>
          <a:p>
            <a:pPr marL="0" indent="0">
              <a:lnSpc>
                <a:spcPct val="90000"/>
              </a:lnSpc>
              <a:spcBef>
                <a:spcPts val="1001"/>
              </a:spcBef>
              <a:buClr>
                <a:srgbClr val="000000"/>
              </a:buClr>
              <a:buNone/>
            </a:pPr>
            <a:endParaRPr lang="en-US" sz="2400" b="0" strike="noStrike" spc="-1">
              <a:solidFill>
                <a:srgbClr val="000000"/>
              </a:solidFill>
              <a:latin typeface="-apple-system"/>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grpSp>
        <p:nvGrpSpPr>
          <p:cNvPr id="4" name="Group 3">
            <a:extLst>
              <a:ext uri="{FF2B5EF4-FFF2-40B4-BE49-F238E27FC236}">
                <a16:creationId xmlns:a16="http://schemas.microsoft.com/office/drawing/2014/main" id="{F436F123-0B8C-47D3-A256-166A2F1FB1AF}"/>
              </a:ext>
            </a:extLst>
          </p:cNvPr>
          <p:cNvGrpSpPr/>
          <p:nvPr/>
        </p:nvGrpSpPr>
        <p:grpSpPr>
          <a:xfrm>
            <a:off x="5355375" y="1655306"/>
            <a:ext cx="5446032" cy="4270653"/>
            <a:chOff x="3327793" y="1659214"/>
            <a:chExt cx="5446032" cy="4270653"/>
          </a:xfrm>
        </p:grpSpPr>
        <p:pic>
          <p:nvPicPr>
            <p:cNvPr id="3074" name="Picture 2" descr="enter image description here">
              <a:extLst>
                <a:ext uri="{FF2B5EF4-FFF2-40B4-BE49-F238E27FC236}">
                  <a16:creationId xmlns:a16="http://schemas.microsoft.com/office/drawing/2014/main" id="{9DB76770-A4FC-460C-90C3-04C5A11BE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793" y="1659214"/>
              <a:ext cx="5446032" cy="2035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enter image description here">
              <a:extLst>
                <a:ext uri="{FF2B5EF4-FFF2-40B4-BE49-F238E27FC236}">
                  <a16:creationId xmlns:a16="http://schemas.microsoft.com/office/drawing/2014/main" id="{F4DCAB97-090D-47E7-A9F3-F1B681339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793" y="3838425"/>
              <a:ext cx="5446032" cy="2091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8"/>
              </a:rPr>
              <a:t>https://meta.stackexchange.com/questions/82271/how-to-move-up-bump-questions-on-stack-exchange-sites</a:t>
            </a:r>
            <a:endParaRPr lang="en-US" sz="1600"/>
          </a:p>
        </p:txBody>
      </p:sp>
    </p:spTree>
    <p:extLst>
      <p:ext uri="{BB962C8B-B14F-4D97-AF65-F5344CB8AC3E}">
        <p14:creationId xmlns:p14="http://schemas.microsoft.com/office/powerpoint/2010/main" val="38869130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452872" y="1253520"/>
            <a:ext cx="10515240" cy="4710474"/>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spc="-1">
                <a:solidFill>
                  <a:srgbClr val="000000"/>
                </a:solidFill>
                <a:latin typeface="-apple-system"/>
              </a:rPr>
              <a:t>The following activities will not cause a question to be bumped:</a:t>
            </a:r>
          </a:p>
          <a:p>
            <a:pPr lvl="1">
              <a:spcBef>
                <a:spcPts val="1001"/>
              </a:spcBef>
              <a:buClr>
                <a:srgbClr val="000000"/>
              </a:buClr>
            </a:pPr>
            <a:r>
              <a:rPr lang="en-US" sz="1800" b="0" strike="noStrike" spc="-1">
                <a:solidFill>
                  <a:srgbClr val="000000"/>
                </a:solidFill>
                <a:latin typeface="-apple-system"/>
              </a:rPr>
              <a:t>Questions with sufficiently low score will not show on the homepage(MainSite:-4, Meta:-8)</a:t>
            </a:r>
          </a:p>
          <a:p>
            <a:pPr lvl="1">
              <a:spcBef>
                <a:spcPts val="1001"/>
              </a:spcBef>
              <a:buClr>
                <a:srgbClr val="000000"/>
              </a:buClr>
            </a:pPr>
            <a:r>
              <a:rPr lang="en-US" sz="1800" b="0" strike="noStrike" spc="-1">
                <a:solidFill>
                  <a:srgbClr val="000000"/>
                </a:solidFill>
                <a:latin typeface="-apple-system"/>
              </a:rPr>
              <a:t>Deletion or undeletion of the question or an answer</a:t>
            </a:r>
          </a:p>
          <a:p>
            <a:pPr lvl="1">
              <a:spcBef>
                <a:spcPts val="1001"/>
              </a:spcBef>
              <a:buClr>
                <a:srgbClr val="000000"/>
              </a:buClr>
            </a:pPr>
            <a:r>
              <a:rPr lang="en-US" sz="1800" b="0" strike="noStrike" spc="-1">
                <a:solidFill>
                  <a:srgbClr val="000000"/>
                </a:solidFill>
                <a:latin typeface="-apple-system"/>
              </a:rPr>
              <a:t>Upvotes/downvotes on the question, answers, or comments</a:t>
            </a:r>
          </a:p>
          <a:p>
            <a:pPr lvl="1">
              <a:spcBef>
                <a:spcPts val="1001"/>
              </a:spcBef>
              <a:buClr>
                <a:srgbClr val="000000"/>
              </a:buClr>
            </a:pPr>
            <a:r>
              <a:rPr lang="en-US" sz="1800" b="0" strike="noStrike" spc="-1">
                <a:solidFill>
                  <a:srgbClr val="000000"/>
                </a:solidFill>
                <a:latin typeface="-apple-system"/>
              </a:rPr>
              <a:t>Creation, modification or removal of comments on the question or an answer</a:t>
            </a:r>
          </a:p>
          <a:p>
            <a:pPr lvl="1">
              <a:spcBef>
                <a:spcPts val="1001"/>
              </a:spcBef>
              <a:buClr>
                <a:srgbClr val="000000"/>
              </a:buClr>
            </a:pPr>
            <a:r>
              <a:rPr lang="en-US" sz="1800" b="0" strike="noStrike" spc="-1">
                <a:solidFill>
                  <a:srgbClr val="000000"/>
                </a:solidFill>
                <a:latin typeface="-apple-system"/>
              </a:rPr>
              <a:t>Casting/retracting close and reopen votes on the question</a:t>
            </a:r>
          </a:p>
          <a:p>
            <a:pPr lvl="1">
              <a:spcBef>
                <a:spcPts val="1001"/>
              </a:spcBef>
              <a:buClr>
                <a:srgbClr val="000000"/>
              </a:buClr>
            </a:pPr>
            <a:r>
              <a:rPr lang="en-US" sz="1800" b="0" strike="noStrike" spc="-1">
                <a:solidFill>
                  <a:srgbClr val="000000"/>
                </a:solidFill>
                <a:latin typeface="-apple-system"/>
              </a:rPr>
              <a:t>Successfully closing the question</a:t>
            </a:r>
          </a:p>
          <a:p>
            <a:pPr lvl="1">
              <a:spcBef>
                <a:spcPts val="1001"/>
              </a:spcBef>
              <a:buClr>
                <a:srgbClr val="000000"/>
              </a:buClr>
            </a:pPr>
            <a:r>
              <a:rPr lang="en-US" sz="1800" b="0" strike="noStrike" spc="-1">
                <a:solidFill>
                  <a:srgbClr val="000000"/>
                </a:solidFill>
                <a:latin typeface="-apple-system"/>
              </a:rPr>
              <a:t>Awarding a bounty to one of the question's answers</a:t>
            </a:r>
          </a:p>
          <a:p>
            <a:pPr lvl="1">
              <a:spcBef>
                <a:spcPts val="1001"/>
              </a:spcBef>
              <a:buClr>
                <a:srgbClr val="000000"/>
              </a:buClr>
            </a:pPr>
            <a:r>
              <a:rPr lang="en-US" sz="1800" b="0" strike="noStrike" spc="-1">
                <a:solidFill>
                  <a:srgbClr val="000000"/>
                </a:solidFill>
                <a:latin typeface="-apple-system"/>
              </a:rPr>
              <a:t>Flags (offensive/spam/moderator)</a:t>
            </a:r>
          </a:p>
          <a:p>
            <a:pPr lvl="1">
              <a:spcBef>
                <a:spcPts val="1001"/>
              </a:spcBef>
              <a:buClr>
                <a:srgbClr val="000000"/>
              </a:buClr>
            </a:pPr>
            <a:r>
              <a:rPr lang="en-US" sz="1800" b="0" strike="noStrike" spc="-1">
                <a:solidFill>
                  <a:srgbClr val="000000"/>
                </a:solidFill>
                <a:latin typeface="-apple-system"/>
              </a:rPr>
              <a:t>Pending edit suggestions</a:t>
            </a:r>
          </a:p>
          <a:p>
            <a:pPr lvl="1">
              <a:spcBef>
                <a:spcPts val="1001"/>
              </a:spcBef>
              <a:buClr>
                <a:srgbClr val="000000"/>
              </a:buClr>
            </a:pPr>
            <a:r>
              <a:rPr lang="en-US" sz="1800" b="0" strike="noStrike" spc="-1">
                <a:solidFill>
                  <a:srgbClr val="000000"/>
                </a:solidFill>
                <a:latin typeface="-apple-system"/>
              </a:rPr>
              <a:t>Accepting an answer</a:t>
            </a:r>
          </a:p>
          <a:p>
            <a:pPr lvl="1">
              <a:spcBef>
                <a:spcPts val="1001"/>
              </a:spcBef>
              <a:buClr>
                <a:srgbClr val="000000"/>
              </a:buClr>
            </a:pPr>
            <a:r>
              <a:rPr lang="en-US" sz="1800" b="0" strike="noStrike" spc="-1">
                <a:solidFill>
                  <a:srgbClr val="000000"/>
                </a:solidFill>
                <a:latin typeface="-apple-system"/>
              </a:rPr>
              <a:t>Protecting or unprotecting the question</a:t>
            </a: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6"/>
              </a:rPr>
              <a:t>https://meta.stackexchange.com/questions/82271/how-to-move-up-bump-questions-on-stack-exchange-sites</a:t>
            </a:r>
            <a:endParaRPr lang="en-US" sz="1600"/>
          </a:p>
        </p:txBody>
      </p:sp>
    </p:spTree>
    <p:extLst>
      <p:ext uri="{BB962C8B-B14F-4D97-AF65-F5344CB8AC3E}">
        <p14:creationId xmlns:p14="http://schemas.microsoft.com/office/powerpoint/2010/main" val="9557223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645120" y="1253520"/>
            <a:ext cx="10515240" cy="466892"/>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b="0" strike="noStrike" spc="-1">
                <a:solidFill>
                  <a:srgbClr val="000000"/>
                </a:solidFill>
                <a:latin typeface="-apple-system"/>
              </a:rPr>
              <a:t>What can cause a question to be bumped?</a:t>
            </a:r>
            <a:endParaRPr lang="fa-IR" sz="2400" b="0" strike="noStrike" spc="-1">
              <a:solidFill>
                <a:srgbClr val="000000"/>
              </a:solidFill>
              <a:latin typeface="-apple-system"/>
            </a:endParaRPr>
          </a:p>
          <a:p>
            <a:pPr marL="0" indent="0">
              <a:lnSpc>
                <a:spcPct val="90000"/>
              </a:lnSpc>
              <a:spcBef>
                <a:spcPts val="1001"/>
              </a:spcBef>
              <a:buClr>
                <a:srgbClr val="000000"/>
              </a:buClr>
              <a:buNone/>
            </a:pPr>
            <a:endParaRPr lang="en-US" sz="2400" b="0" strike="noStrike" spc="-1">
              <a:solidFill>
                <a:srgbClr val="000000"/>
              </a:solidFill>
              <a:latin typeface="-apple-system"/>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6"/>
              </a:rPr>
              <a:t>https://meta.stackexchange.com/questions/82271/how-to-move-up-bump-questions-on-stack-exchange-sites</a:t>
            </a:r>
            <a:endParaRPr lang="en-US" sz="1600"/>
          </a:p>
        </p:txBody>
      </p:sp>
      <p:pic>
        <p:nvPicPr>
          <p:cNvPr id="3" name="Picture 2">
            <a:extLst>
              <a:ext uri="{FF2B5EF4-FFF2-40B4-BE49-F238E27FC236}">
                <a16:creationId xmlns:a16="http://schemas.microsoft.com/office/drawing/2014/main" id="{3F4C12D5-D5D3-43F3-92FF-F2ECD65D260A}"/>
              </a:ext>
            </a:extLst>
          </p:cNvPr>
          <p:cNvPicPr>
            <a:picLocks noChangeAspect="1"/>
          </p:cNvPicPr>
          <p:nvPr/>
        </p:nvPicPr>
        <p:blipFill>
          <a:blip r:embed="rId7"/>
          <a:stretch>
            <a:fillRect/>
          </a:stretch>
        </p:blipFill>
        <p:spPr>
          <a:xfrm>
            <a:off x="2644907" y="3366950"/>
            <a:ext cx="6515665" cy="655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44158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1" strike="noStrike" spc="-1">
                <a:solidFill>
                  <a:srgbClr val="000000"/>
                </a:solidFill>
                <a:latin typeface="-apple-system"/>
              </a:rPr>
              <a:t> Grace period</a:t>
            </a:r>
            <a:endParaRPr lang="en-US" sz="2400" b="1"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181B5CF3-F960-4849-AEAF-44690D966C10}"/>
              </a:ext>
            </a:extLst>
          </p:cNvPr>
          <p:cNvSpPr txBox="1"/>
          <p:nvPr/>
        </p:nvSpPr>
        <p:spPr>
          <a:xfrm>
            <a:off x="210840" y="5992708"/>
            <a:ext cx="6096000" cy="369332"/>
          </a:xfrm>
          <a:prstGeom prst="rect">
            <a:avLst/>
          </a:prstGeom>
          <a:noFill/>
        </p:spPr>
        <p:txBody>
          <a:bodyPr wrap="square">
            <a:spAutoFit/>
          </a:bodyPr>
          <a:lstStyle/>
          <a:p>
            <a:r>
              <a:rPr lang="en-US" dirty="0">
                <a:hlinkClick r:id="rId4"/>
              </a:rPr>
              <a:t>https://meta.stackexchange.com/tags/grace-period/info</a:t>
            </a:r>
            <a:endParaRPr lang="en-US" dirty="0"/>
          </a:p>
        </p:txBody>
      </p:sp>
      <p:pic>
        <p:nvPicPr>
          <p:cNvPr id="7" name="Picture 6">
            <a:extLst>
              <a:ext uri="{FF2B5EF4-FFF2-40B4-BE49-F238E27FC236}">
                <a16:creationId xmlns:a16="http://schemas.microsoft.com/office/drawing/2014/main" id="{54291E52-774E-432E-86AC-EA428F3BDAA5}"/>
              </a:ext>
            </a:extLst>
          </p:cNvPr>
          <p:cNvPicPr>
            <a:picLocks noChangeAspect="1"/>
          </p:cNvPicPr>
          <p:nvPr/>
        </p:nvPicPr>
        <p:blipFill>
          <a:blip r:embed="rId5"/>
          <a:stretch>
            <a:fillRect/>
          </a:stretch>
        </p:blipFill>
        <p:spPr>
          <a:xfrm>
            <a:off x="3565915" y="1814754"/>
            <a:ext cx="4184319" cy="4184319"/>
          </a:xfrm>
          <a:prstGeom prst="rect">
            <a:avLst/>
          </a:prstGeom>
          <a:ln>
            <a:noFill/>
          </a:ln>
          <a:effectLst>
            <a:softEdge rad="112500"/>
          </a:effectLst>
        </p:spPr>
      </p:pic>
      <p:pic>
        <p:nvPicPr>
          <p:cNvPr id="8" name="Picture 7">
            <a:extLst>
              <a:ext uri="{FF2B5EF4-FFF2-40B4-BE49-F238E27FC236}">
                <a16:creationId xmlns:a16="http://schemas.microsoft.com/office/drawing/2014/main" id="{74039D48-B3EE-4007-B553-0BC326C65C8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9" name="TextBox 8">
            <a:extLst>
              <a:ext uri="{FF2B5EF4-FFF2-40B4-BE49-F238E27FC236}">
                <a16:creationId xmlns:a16="http://schemas.microsoft.com/office/drawing/2014/main" id="{577655CB-A5F3-4004-926D-74D0804CC2D0}"/>
              </a:ext>
            </a:extLst>
          </p:cNvPr>
          <p:cNvSpPr txBox="1"/>
          <p:nvPr/>
        </p:nvSpPr>
        <p:spPr>
          <a:xfrm>
            <a:off x="210840" y="6307315"/>
            <a:ext cx="9662030" cy="369332"/>
          </a:xfrm>
          <a:prstGeom prst="rect">
            <a:avLst/>
          </a:prstGeom>
          <a:noFill/>
        </p:spPr>
        <p:txBody>
          <a:bodyPr wrap="square">
            <a:spAutoFit/>
          </a:bodyPr>
          <a:lstStyle/>
          <a:p>
            <a:r>
              <a:rPr lang="en-US">
                <a:hlinkClick r:id="rId7"/>
              </a:rPr>
              <a:t>https://meta.stackexchange.com/questions/48578/what-can-cause-a-question-to-be-bumped</a:t>
            </a:r>
            <a:endParaRPr lang="en-US"/>
          </a:p>
        </p:txBody>
      </p:sp>
    </p:spTree>
    <p:extLst>
      <p:ext uri="{BB962C8B-B14F-4D97-AF65-F5344CB8AC3E}">
        <p14:creationId xmlns:p14="http://schemas.microsoft.com/office/powerpoint/2010/main" val="385217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9" name="Picture 3"/>
          <p:cNvPicPr/>
          <p:nvPr/>
        </p:nvPicPr>
        <p:blipFill>
          <a:blip r:embed="rId3"/>
          <a:stretch/>
        </p:blipFill>
        <p:spPr>
          <a:xfrm>
            <a:off x="10339560" y="5834520"/>
            <a:ext cx="1641600" cy="730440"/>
          </a:xfrm>
          <a:prstGeom prst="rect">
            <a:avLst/>
          </a:prstGeom>
          <a:ln w="0">
            <a:noFill/>
          </a:ln>
        </p:spPr>
      </p:pic>
      <p:pic>
        <p:nvPicPr>
          <p:cNvPr id="110" name="Picture 4"/>
          <p:cNvPicPr/>
          <p:nvPr/>
        </p:nvPicPr>
        <p:blipFill>
          <a:blip r:embed="rId4"/>
          <a:stretch/>
        </p:blipFill>
        <p:spPr>
          <a:xfrm>
            <a:off x="3402097" y="1577520"/>
            <a:ext cx="5387807" cy="47931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32825D-1571-4FB1-BDD9-F0B65613CA6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1" strike="noStrike" spc="-1">
                <a:solidFill>
                  <a:srgbClr val="000000"/>
                </a:solidFill>
                <a:latin typeface="-apple-system"/>
              </a:rPr>
              <a:t> Grace period</a:t>
            </a:r>
            <a:endParaRPr lang="en-US" sz="2400" b="1"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711D610F-510A-4261-AACE-2DD596C7AED4}"/>
              </a:ext>
            </a:extLst>
          </p:cNvPr>
          <p:cNvSpPr txBox="1"/>
          <p:nvPr/>
        </p:nvSpPr>
        <p:spPr>
          <a:xfrm>
            <a:off x="210839" y="6211669"/>
            <a:ext cx="11499379" cy="369332"/>
          </a:xfrm>
          <a:prstGeom prst="rect">
            <a:avLst/>
          </a:prstGeom>
          <a:noFill/>
        </p:spPr>
        <p:txBody>
          <a:bodyPr wrap="square">
            <a:spAutoFit/>
          </a:bodyPr>
          <a:lstStyle/>
          <a:p>
            <a:r>
              <a:rPr lang="en-US">
                <a:hlinkClick r:id="rId4"/>
              </a:rPr>
              <a:t>https://stackoverflow.blog/2010/01/16/new-improved-comments-with-reply</a:t>
            </a:r>
            <a:endParaRPr lang="en-US"/>
          </a:p>
        </p:txBody>
      </p:sp>
      <p:pic>
        <p:nvPicPr>
          <p:cNvPr id="11" name="Picture 10">
            <a:extLst>
              <a:ext uri="{FF2B5EF4-FFF2-40B4-BE49-F238E27FC236}">
                <a16:creationId xmlns:a16="http://schemas.microsoft.com/office/drawing/2014/main" id="{F8DB4E34-52C4-4FFC-8F17-433FFE86CAD0}"/>
              </a:ext>
            </a:extLst>
          </p:cNvPr>
          <p:cNvPicPr>
            <a:picLocks noChangeAspect="1"/>
          </p:cNvPicPr>
          <p:nvPr/>
        </p:nvPicPr>
        <p:blipFill>
          <a:blip r:embed="rId5"/>
          <a:stretch>
            <a:fillRect/>
          </a:stretch>
        </p:blipFill>
        <p:spPr>
          <a:xfrm>
            <a:off x="2395537" y="4504439"/>
            <a:ext cx="7400925" cy="8001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221A628-A0B6-46C7-B6FE-9A2E05FBB283}"/>
              </a:ext>
            </a:extLst>
          </p:cNvPr>
          <p:cNvPicPr>
            <a:picLocks noChangeAspect="1"/>
          </p:cNvPicPr>
          <p:nvPr/>
        </p:nvPicPr>
        <p:blipFill rotWithShape="1">
          <a:blip r:embed="rId6"/>
          <a:srcRect l="4428" t="-1" b="-12396"/>
          <a:stretch/>
        </p:blipFill>
        <p:spPr>
          <a:xfrm>
            <a:off x="2395537" y="3108327"/>
            <a:ext cx="7400925" cy="931392"/>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14D0F5DB-121F-4F6C-836C-B1D82775E5BD}"/>
              </a:ext>
            </a:extLst>
          </p:cNvPr>
          <p:cNvCxnSpPr>
            <a:cxnSpLocks/>
            <a:endCxn id="11" idx="0"/>
          </p:cNvCxnSpPr>
          <p:nvPr/>
        </p:nvCxnSpPr>
        <p:spPr>
          <a:xfrm>
            <a:off x="6096000" y="3931920"/>
            <a:ext cx="0" cy="572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947FA9B-4938-4FB7-AA39-C28C499FCB3E}"/>
              </a:ext>
            </a:extLst>
          </p:cNvPr>
          <p:cNvSpPr/>
          <p:nvPr/>
        </p:nvSpPr>
        <p:spPr>
          <a:xfrm>
            <a:off x="8607552" y="3694176"/>
            <a:ext cx="347472" cy="2377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8CE371-F8DC-42F6-ABFC-70595A9BA780}"/>
              </a:ext>
            </a:extLst>
          </p:cNvPr>
          <p:cNvSpPr/>
          <p:nvPr/>
        </p:nvSpPr>
        <p:spPr>
          <a:xfrm>
            <a:off x="7490460" y="4975860"/>
            <a:ext cx="205740" cy="2743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E3A78D-5326-4FD4-B850-28C78324841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4966460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0955B397-420C-4C7E-BF73-FE55D2A876FB}"/>
              </a:ext>
            </a:extLst>
          </p:cNvPr>
          <p:cNvPicPr>
            <a:picLocks noChangeAspect="1"/>
          </p:cNvPicPr>
          <p:nvPr/>
        </p:nvPicPr>
        <p:blipFill>
          <a:blip r:embed="rId4"/>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5"/>
              </a:rPr>
              <a:t>https://stackoverflow.com/help/duplicates</a:t>
            </a:r>
            <a:endParaRPr lang="en-US">
              <a:latin typeface="-apple-system"/>
            </a:endParaRPr>
          </a:p>
        </p:txBody>
      </p:sp>
    </p:spTree>
    <p:extLst>
      <p:ext uri="{BB962C8B-B14F-4D97-AF65-F5344CB8AC3E}">
        <p14:creationId xmlns:p14="http://schemas.microsoft.com/office/powerpoint/2010/main" val="20150769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pic>
        <p:nvPicPr>
          <p:cNvPr id="8" name="Picture 7">
            <a:extLst>
              <a:ext uri="{FF2B5EF4-FFF2-40B4-BE49-F238E27FC236}">
                <a16:creationId xmlns:a16="http://schemas.microsoft.com/office/drawing/2014/main" id="{AA27480A-8B8F-4020-BC59-3A5AB4E4C26A}"/>
              </a:ext>
            </a:extLst>
          </p:cNvPr>
          <p:cNvPicPr>
            <a:picLocks noChangeAspect="1"/>
          </p:cNvPicPr>
          <p:nvPr/>
        </p:nvPicPr>
        <p:blipFill>
          <a:blip r:embed="rId5"/>
          <a:stretch>
            <a:fillRect/>
          </a:stretch>
        </p:blipFill>
        <p:spPr>
          <a:xfrm>
            <a:off x="2579065" y="2651692"/>
            <a:ext cx="7033870" cy="15546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49EDD78-4B5C-4300-8D6A-71B963DBFB5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0882461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grpSp>
        <p:nvGrpSpPr>
          <p:cNvPr id="15" name="Group 14">
            <a:extLst>
              <a:ext uri="{FF2B5EF4-FFF2-40B4-BE49-F238E27FC236}">
                <a16:creationId xmlns:a16="http://schemas.microsoft.com/office/drawing/2014/main" id="{272E53C1-C865-43F1-9590-AF95F617584E}"/>
              </a:ext>
            </a:extLst>
          </p:cNvPr>
          <p:cNvGrpSpPr/>
          <p:nvPr/>
        </p:nvGrpSpPr>
        <p:grpSpPr>
          <a:xfrm>
            <a:off x="6216122" y="3158855"/>
            <a:ext cx="5175957" cy="3036773"/>
            <a:chOff x="6083764" y="3098530"/>
            <a:chExt cx="5175957" cy="3036773"/>
          </a:xfrm>
        </p:grpSpPr>
        <p:pic>
          <p:nvPicPr>
            <p:cNvPr id="9" name="Picture 8">
              <a:extLst>
                <a:ext uri="{FF2B5EF4-FFF2-40B4-BE49-F238E27FC236}">
                  <a16:creationId xmlns:a16="http://schemas.microsoft.com/office/drawing/2014/main" id="{EC227527-262F-4719-90F3-3FEC34433FA5}"/>
                </a:ext>
              </a:extLst>
            </p:cNvPr>
            <p:cNvPicPr>
              <a:picLocks noChangeAspect="1"/>
            </p:cNvPicPr>
            <p:nvPr/>
          </p:nvPicPr>
          <p:blipFill>
            <a:blip r:embed="rId5"/>
            <a:stretch>
              <a:fillRect/>
            </a:stretch>
          </p:blipFill>
          <p:spPr>
            <a:xfrm>
              <a:off x="6096000" y="3473019"/>
              <a:ext cx="5163721" cy="266228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3D3EFC2-B7E5-4622-8DBB-1B9AD2101206}"/>
                </a:ext>
              </a:extLst>
            </p:cNvPr>
            <p:cNvSpPr txBox="1"/>
            <p:nvPr/>
          </p:nvSpPr>
          <p:spPr>
            <a:xfrm>
              <a:off x="6083764" y="3098530"/>
              <a:ext cx="748923" cy="369332"/>
            </a:xfrm>
            <a:prstGeom prst="rect">
              <a:avLst/>
            </a:prstGeom>
            <a:solidFill>
              <a:srgbClr val="FFFF00"/>
            </a:solidFill>
            <a:ln>
              <a:noFill/>
            </a:ln>
          </p:spPr>
          <p:txBody>
            <a:bodyPr wrap="none" rtlCol="0">
              <a:spAutoFit/>
            </a:bodyPr>
            <a:lstStyle/>
            <a:p>
              <a:r>
                <a:rPr lang="en-US"/>
                <a:t>Older</a:t>
              </a:r>
            </a:p>
          </p:txBody>
        </p:sp>
        <p:sp>
          <p:nvSpPr>
            <p:cNvPr id="12" name="Rectangle 11">
              <a:extLst>
                <a:ext uri="{FF2B5EF4-FFF2-40B4-BE49-F238E27FC236}">
                  <a16:creationId xmlns:a16="http://schemas.microsoft.com/office/drawing/2014/main" id="{4C7782D9-79E7-45EC-BE83-67CB3D468CE8}"/>
                </a:ext>
              </a:extLst>
            </p:cNvPr>
            <p:cNvSpPr/>
            <p:nvPr/>
          </p:nvSpPr>
          <p:spPr>
            <a:xfrm>
              <a:off x="6487898" y="3920363"/>
              <a:ext cx="1011936" cy="14020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B6C1068-15B2-4A65-AB83-F8077EF2C825}"/>
              </a:ext>
            </a:extLst>
          </p:cNvPr>
          <p:cNvGrpSpPr/>
          <p:nvPr/>
        </p:nvGrpSpPr>
        <p:grpSpPr>
          <a:xfrm>
            <a:off x="706559" y="2208988"/>
            <a:ext cx="5163720" cy="3986640"/>
            <a:chOff x="518760" y="2148663"/>
            <a:chExt cx="5163720" cy="3986640"/>
          </a:xfrm>
        </p:grpSpPr>
        <p:grpSp>
          <p:nvGrpSpPr>
            <p:cNvPr id="4" name="Group 3">
              <a:extLst>
                <a:ext uri="{FF2B5EF4-FFF2-40B4-BE49-F238E27FC236}">
                  <a16:creationId xmlns:a16="http://schemas.microsoft.com/office/drawing/2014/main" id="{92F6125A-3882-4648-A1BA-3B2690B6D42F}"/>
                </a:ext>
              </a:extLst>
            </p:cNvPr>
            <p:cNvGrpSpPr/>
            <p:nvPr/>
          </p:nvGrpSpPr>
          <p:grpSpPr>
            <a:xfrm>
              <a:off x="518760" y="2578320"/>
              <a:ext cx="5163720" cy="3556983"/>
              <a:chOff x="3195360" y="2049508"/>
              <a:chExt cx="5801280" cy="3996161"/>
            </a:xfrm>
          </p:grpSpPr>
          <p:pic>
            <p:nvPicPr>
              <p:cNvPr id="8" name="Picture 7">
                <a:extLst>
                  <a:ext uri="{FF2B5EF4-FFF2-40B4-BE49-F238E27FC236}">
                    <a16:creationId xmlns:a16="http://schemas.microsoft.com/office/drawing/2014/main" id="{B3DC24CD-E1C5-40D9-A4A2-D94132B5D4E1}"/>
                  </a:ext>
                </a:extLst>
              </p:cNvPr>
              <p:cNvPicPr>
                <a:picLocks noChangeAspect="1"/>
              </p:cNvPicPr>
              <p:nvPr/>
            </p:nvPicPr>
            <p:blipFill>
              <a:blip r:embed="rId6"/>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9819606-289B-47C6-8B17-C95EE1290D65}"/>
                  </a:ext>
                </a:extLst>
              </p:cNvPr>
              <p:cNvSpPr/>
              <p:nvPr/>
            </p:nvSpPr>
            <p:spPr>
              <a:xfrm>
                <a:off x="3215641" y="2125880"/>
                <a:ext cx="2534920" cy="2447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C369126-2E86-4337-8868-661AD84E61CE}"/>
                </a:ext>
              </a:extLst>
            </p:cNvPr>
            <p:cNvSpPr txBox="1"/>
            <p:nvPr/>
          </p:nvSpPr>
          <p:spPr>
            <a:xfrm>
              <a:off x="536811" y="2148663"/>
              <a:ext cx="851515" cy="369332"/>
            </a:xfrm>
            <a:prstGeom prst="rect">
              <a:avLst/>
            </a:prstGeom>
            <a:solidFill>
              <a:srgbClr val="FFFF00"/>
            </a:solidFill>
            <a:ln>
              <a:noFill/>
            </a:ln>
          </p:spPr>
          <p:txBody>
            <a:bodyPr wrap="none" rtlCol="0">
              <a:spAutoFit/>
            </a:bodyPr>
            <a:lstStyle/>
            <a:p>
              <a:r>
                <a:rPr lang="en-US"/>
                <a:t>Newer</a:t>
              </a:r>
            </a:p>
          </p:txBody>
        </p:sp>
        <p:sp>
          <p:nvSpPr>
            <p:cNvPr id="13" name="Rectangle 12">
              <a:extLst>
                <a:ext uri="{FF2B5EF4-FFF2-40B4-BE49-F238E27FC236}">
                  <a16:creationId xmlns:a16="http://schemas.microsoft.com/office/drawing/2014/main" id="{B588994E-9FA4-47D7-A872-CF95397672E7}"/>
                </a:ext>
              </a:extLst>
            </p:cNvPr>
            <p:cNvSpPr/>
            <p:nvPr/>
          </p:nvSpPr>
          <p:spPr>
            <a:xfrm>
              <a:off x="822960" y="2924473"/>
              <a:ext cx="929640" cy="1740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2DB686D-B31E-4FDB-8966-34902F192484}"/>
              </a:ext>
            </a:extLst>
          </p:cNvPr>
          <p:cNvSpPr/>
          <p:nvPr/>
        </p:nvSpPr>
        <p:spPr>
          <a:xfrm>
            <a:off x="706558" y="3576306"/>
            <a:ext cx="451441" cy="2732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59CD49F-E8EA-4F44-B247-8CA325E9835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058835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0955B397-420C-4C7E-BF73-FE55D2A876FB}"/>
              </a:ext>
            </a:extLst>
          </p:cNvPr>
          <p:cNvPicPr>
            <a:picLocks noChangeAspect="1"/>
          </p:cNvPicPr>
          <p:nvPr/>
        </p:nvPicPr>
        <p:blipFill>
          <a:blip r:embed="rId4"/>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5"/>
              </a:rPr>
              <a:t>https://stackoverflow.com/help/duplicates</a:t>
            </a:r>
            <a:endParaRPr lang="en-US">
              <a:latin typeface="-apple-system"/>
            </a:endParaRPr>
          </a:p>
        </p:txBody>
      </p:sp>
      <p:pic>
        <p:nvPicPr>
          <p:cNvPr id="8" name="Picture 7">
            <a:extLst>
              <a:ext uri="{FF2B5EF4-FFF2-40B4-BE49-F238E27FC236}">
                <a16:creationId xmlns:a16="http://schemas.microsoft.com/office/drawing/2014/main" id="{7BFBACC9-91DF-4E9B-B464-37CF057EFB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55906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pic>
        <p:nvPicPr>
          <p:cNvPr id="3" name="Picture 2">
            <a:extLst>
              <a:ext uri="{FF2B5EF4-FFF2-40B4-BE49-F238E27FC236}">
                <a16:creationId xmlns:a16="http://schemas.microsoft.com/office/drawing/2014/main" id="{B8D5531A-216C-4E53-833A-AC416FA10939}"/>
              </a:ext>
            </a:extLst>
          </p:cNvPr>
          <p:cNvPicPr>
            <a:picLocks noChangeAspect="1"/>
          </p:cNvPicPr>
          <p:nvPr/>
        </p:nvPicPr>
        <p:blipFill>
          <a:blip r:embed="rId5"/>
          <a:stretch>
            <a:fillRect/>
          </a:stretch>
        </p:blipFill>
        <p:spPr>
          <a:xfrm>
            <a:off x="2844216" y="2049508"/>
            <a:ext cx="5864327" cy="3909551"/>
          </a:xfrm>
          <a:prstGeom prst="rect">
            <a:avLst/>
          </a:prstGeom>
          <a:ln>
            <a:noFill/>
          </a:ln>
          <a:effectLst>
            <a:softEdge rad="112500"/>
          </a:effectLst>
        </p:spPr>
      </p:pic>
      <p:sp>
        <p:nvSpPr>
          <p:cNvPr id="7" name="TextBox 6">
            <a:extLst>
              <a:ext uri="{FF2B5EF4-FFF2-40B4-BE49-F238E27FC236}">
                <a16:creationId xmlns:a16="http://schemas.microsoft.com/office/drawing/2014/main" id="{7B7A98AA-D3C6-4179-AF8A-89699B349351}"/>
              </a:ext>
            </a:extLst>
          </p:cNvPr>
          <p:cNvSpPr txBox="1"/>
          <p:nvPr/>
        </p:nvSpPr>
        <p:spPr>
          <a:xfrm>
            <a:off x="3893127" y="5375564"/>
            <a:ext cx="1155766" cy="369332"/>
          </a:xfrm>
          <a:prstGeom prst="rect">
            <a:avLst/>
          </a:prstGeom>
          <a:solidFill>
            <a:srgbClr val="FFFF00"/>
          </a:solidFill>
        </p:spPr>
        <p:txBody>
          <a:bodyPr wrap="none" rtlCol="0">
            <a:spAutoFit/>
          </a:bodyPr>
          <a:lstStyle/>
          <a:p>
            <a:r>
              <a:rPr lang="en-US"/>
              <a:t>Your Q/A</a:t>
            </a:r>
          </a:p>
        </p:txBody>
      </p:sp>
      <p:sp>
        <p:nvSpPr>
          <p:cNvPr id="8" name="TextBox 7">
            <a:extLst>
              <a:ext uri="{FF2B5EF4-FFF2-40B4-BE49-F238E27FC236}">
                <a16:creationId xmlns:a16="http://schemas.microsoft.com/office/drawing/2014/main" id="{3E55C965-301C-41C7-8D20-71101DFF5B38}"/>
              </a:ext>
            </a:extLst>
          </p:cNvPr>
          <p:cNvSpPr txBox="1"/>
          <p:nvPr/>
        </p:nvSpPr>
        <p:spPr>
          <a:xfrm>
            <a:off x="6968836" y="4530436"/>
            <a:ext cx="573875" cy="369332"/>
          </a:xfrm>
          <a:prstGeom prst="rect">
            <a:avLst/>
          </a:prstGeom>
          <a:solidFill>
            <a:srgbClr val="FFFF00"/>
          </a:solidFill>
        </p:spPr>
        <p:txBody>
          <a:bodyPr wrap="none" rtlCol="0">
            <a:spAutoFit/>
          </a:bodyPr>
          <a:lstStyle/>
          <a:p>
            <a:r>
              <a:rPr lang="en-US"/>
              <a:t>You</a:t>
            </a:r>
          </a:p>
        </p:txBody>
      </p:sp>
      <p:pic>
        <p:nvPicPr>
          <p:cNvPr id="9" name="Picture 8">
            <a:extLst>
              <a:ext uri="{FF2B5EF4-FFF2-40B4-BE49-F238E27FC236}">
                <a16:creationId xmlns:a16="http://schemas.microsoft.com/office/drawing/2014/main" id="{27B64FBE-20C7-47BD-85C8-AD7434C63F1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6573547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9E39F1-0293-464A-986F-1B7184CD4CE9}"/>
              </a:ext>
            </a:extLst>
          </p:cNvPr>
          <p:cNvGrpSpPr/>
          <p:nvPr/>
        </p:nvGrpSpPr>
        <p:grpSpPr>
          <a:xfrm>
            <a:off x="455939" y="2434037"/>
            <a:ext cx="5249066" cy="2977566"/>
            <a:chOff x="2984866" y="2029668"/>
            <a:chExt cx="6979405" cy="3959112"/>
          </a:xfrm>
        </p:grpSpPr>
        <p:pic>
          <p:nvPicPr>
            <p:cNvPr id="415" name="Picture 5"/>
            <p:cNvPicPr/>
            <p:nvPr/>
          </p:nvPicPr>
          <p:blipFill>
            <a:blip r:embed="rId3"/>
            <a:srcRect l="13751" t="7739"/>
            <a:stretch/>
          </p:blipFill>
          <p:spPr>
            <a:xfrm>
              <a:off x="2984866" y="2029668"/>
              <a:ext cx="6979405" cy="3959112"/>
            </a:xfrm>
            <a:prstGeom prst="rect">
              <a:avLst/>
            </a:prstGeom>
            <a:ln>
              <a:noFill/>
            </a:ln>
            <a:effectLst>
              <a:outerShdw blurRad="292100" dist="139700" dir="2700000" algn="tl" rotWithShape="0">
                <a:srgbClr val="333333">
                  <a:alpha val="65000"/>
                </a:srgbClr>
              </a:outerShdw>
            </a:effectLst>
          </p:spPr>
        </p:pic>
        <p:sp>
          <p:nvSpPr>
            <p:cNvPr id="416" name="Rectangle 9"/>
            <p:cNvSpPr/>
            <p:nvPr/>
          </p:nvSpPr>
          <p:spPr>
            <a:xfrm>
              <a:off x="4021052" y="5647865"/>
              <a:ext cx="1015560" cy="26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DE58CFC9-5BAB-4EAD-8EE8-60338F83122D}"/>
              </a:ext>
            </a:extLst>
          </p:cNvPr>
          <p:cNvGrpSpPr/>
          <p:nvPr/>
        </p:nvGrpSpPr>
        <p:grpSpPr>
          <a:xfrm>
            <a:off x="6298560" y="1285052"/>
            <a:ext cx="4722313" cy="5692131"/>
            <a:chOff x="5730225" y="1771492"/>
            <a:chExt cx="3952422" cy="4764128"/>
          </a:xfrm>
        </p:grpSpPr>
        <p:pic>
          <p:nvPicPr>
            <p:cNvPr id="10" name="Picture 4">
              <a:extLst>
                <a:ext uri="{FF2B5EF4-FFF2-40B4-BE49-F238E27FC236}">
                  <a16:creationId xmlns:a16="http://schemas.microsoft.com/office/drawing/2014/main" id="{AEF8AEE7-5207-4883-8DC4-835D29019041}"/>
                </a:ext>
              </a:extLst>
            </p:cNvPr>
            <p:cNvPicPr/>
            <p:nvPr/>
          </p:nvPicPr>
          <p:blipFill rotWithShape="1">
            <a:blip r:embed="rId4"/>
            <a:srcRect r="39446"/>
            <a:stretch/>
          </p:blipFill>
          <p:spPr>
            <a:xfrm>
              <a:off x="5730225" y="1771492"/>
              <a:ext cx="3952422" cy="4764128"/>
            </a:xfrm>
            <a:prstGeom prst="rect">
              <a:avLst/>
            </a:prstGeom>
            <a:ln>
              <a:noFill/>
            </a:ln>
            <a:effectLst>
              <a:outerShdw blurRad="292100" dist="139700" dir="2700000" algn="tl" rotWithShape="0">
                <a:srgbClr val="333333">
                  <a:alpha val="65000"/>
                </a:srgbClr>
              </a:outerShdw>
            </a:effectLst>
          </p:spPr>
        </p:pic>
        <p:sp>
          <p:nvSpPr>
            <p:cNvPr id="11" name="Rectangle 9">
              <a:extLst>
                <a:ext uri="{FF2B5EF4-FFF2-40B4-BE49-F238E27FC236}">
                  <a16:creationId xmlns:a16="http://schemas.microsoft.com/office/drawing/2014/main" id="{35C0082F-B565-4DF6-AA8F-3228EA0B70AD}"/>
                </a:ext>
              </a:extLst>
            </p:cNvPr>
            <p:cNvSpPr/>
            <p:nvPr/>
          </p:nvSpPr>
          <p:spPr>
            <a:xfrm>
              <a:off x="6169079" y="5788929"/>
              <a:ext cx="3513568" cy="31056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grpSp>
      <p:sp>
        <p:nvSpPr>
          <p:cNvPr id="41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13" name="PlaceHolder 2"/>
          <p:cNvSpPr>
            <a:spLocks noGrp="1"/>
          </p:cNvSpPr>
          <p:nvPr>
            <p:ph/>
          </p:nvPr>
        </p:nvSpPr>
        <p:spPr>
          <a:xfrm>
            <a:off x="589175" y="125352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14"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418342E2-EF0A-453D-9D14-F1AFAD9DAFBD}"/>
              </a:ext>
            </a:extLst>
          </p:cNvPr>
          <p:cNvPicPr/>
          <p:nvPr/>
        </p:nvPicPr>
        <p:blipFill>
          <a:blip r:embed="rId6"/>
          <a:stretch/>
        </p:blipFill>
        <p:spPr>
          <a:xfrm>
            <a:off x="10339560" y="5834520"/>
            <a:ext cx="1641600" cy="730440"/>
          </a:xfrm>
          <a:prstGeom prst="rect">
            <a:avLst/>
          </a:prstGeom>
          <a:ln w="0">
            <a:noFill/>
          </a:ln>
        </p:spPr>
      </p:pic>
      <p:cxnSp>
        <p:nvCxnSpPr>
          <p:cNvPr id="5" name="Straight Arrow Connector 4">
            <a:extLst>
              <a:ext uri="{FF2B5EF4-FFF2-40B4-BE49-F238E27FC236}">
                <a16:creationId xmlns:a16="http://schemas.microsoft.com/office/drawing/2014/main" id="{CD80AD91-1F74-4473-90C3-4807DF3D0A6C}"/>
              </a:ext>
            </a:extLst>
          </p:cNvPr>
          <p:cNvCxnSpPr/>
          <p:nvPr/>
        </p:nvCxnSpPr>
        <p:spPr>
          <a:xfrm>
            <a:off x="1999015" y="5351501"/>
            <a:ext cx="4299545" cy="483019"/>
          </a:xfrm>
          <a:prstGeom prst="straightConnector1">
            <a:avLst/>
          </a:prstGeom>
          <a:ln w="38100">
            <a:solidFill>
              <a:srgbClr val="FFFF00"/>
            </a:solidFill>
            <a:tailEnd type="triangle"/>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85F655E6-46D9-4C5C-9E66-E92745DB0F6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1514491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13" name="PlaceHolder 2"/>
          <p:cNvSpPr>
            <a:spLocks noGrp="1"/>
          </p:cNvSpPr>
          <p:nvPr>
            <p:ph/>
          </p:nvPr>
        </p:nvSpPr>
        <p:spPr>
          <a:xfrm>
            <a:off x="589175" y="125352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14"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418342E2-EF0A-453D-9D14-F1AFAD9DAFBD}"/>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B933918E-D34A-4FE8-AE5D-D8532773A451}"/>
              </a:ext>
            </a:extLst>
          </p:cNvPr>
          <p:cNvPicPr>
            <a:picLocks noChangeAspect="1"/>
          </p:cNvPicPr>
          <p:nvPr/>
        </p:nvPicPr>
        <p:blipFill>
          <a:blip r:embed="rId5"/>
          <a:stretch>
            <a:fillRect/>
          </a:stretch>
        </p:blipFill>
        <p:spPr>
          <a:xfrm>
            <a:off x="3905546" y="1696686"/>
            <a:ext cx="5964719" cy="4280748"/>
          </a:xfrm>
          <a:prstGeom prst="rect">
            <a:avLst/>
          </a:prstGeom>
          <a:ln>
            <a:noFill/>
          </a:ln>
          <a:effectLst>
            <a:outerShdw blurRad="292100" dist="139700" dir="2700000" algn="tl" rotWithShape="0">
              <a:srgbClr val="333333">
                <a:alpha val="65000"/>
              </a:srgbClr>
            </a:outerShdw>
          </a:effectLst>
        </p:spPr>
      </p:pic>
      <p:sp>
        <p:nvSpPr>
          <p:cNvPr id="15" name="Rectangle 5">
            <a:extLst>
              <a:ext uri="{FF2B5EF4-FFF2-40B4-BE49-F238E27FC236}">
                <a16:creationId xmlns:a16="http://schemas.microsoft.com/office/drawing/2014/main" id="{B5D6BE83-A8B7-4768-8754-F22343FF2AE7}"/>
              </a:ext>
            </a:extLst>
          </p:cNvPr>
          <p:cNvSpPr/>
          <p:nvPr/>
        </p:nvSpPr>
        <p:spPr>
          <a:xfrm>
            <a:off x="3905546" y="3560296"/>
            <a:ext cx="399491" cy="3509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13" name="Picture 12">
            <a:extLst>
              <a:ext uri="{FF2B5EF4-FFF2-40B4-BE49-F238E27FC236}">
                <a16:creationId xmlns:a16="http://schemas.microsoft.com/office/drawing/2014/main" id="{CCB9BDE2-CB27-4927-B3EE-3EB02F965C70}"/>
              </a:ext>
            </a:extLst>
          </p:cNvPr>
          <p:cNvPicPr>
            <a:picLocks noChangeAspect="1"/>
          </p:cNvPicPr>
          <p:nvPr/>
        </p:nvPicPr>
        <p:blipFill>
          <a:blip r:embed="rId6"/>
          <a:stretch>
            <a:fillRect/>
          </a:stretch>
        </p:blipFill>
        <p:spPr>
          <a:xfrm>
            <a:off x="1314350" y="4385294"/>
            <a:ext cx="2099410" cy="474060"/>
          </a:xfrm>
          <a:prstGeom prst="rect">
            <a:avLst/>
          </a:prstGeom>
        </p:spPr>
      </p:pic>
      <p:cxnSp>
        <p:nvCxnSpPr>
          <p:cNvPr id="16" name="Straight Arrow Connector 15">
            <a:extLst>
              <a:ext uri="{FF2B5EF4-FFF2-40B4-BE49-F238E27FC236}">
                <a16:creationId xmlns:a16="http://schemas.microsoft.com/office/drawing/2014/main" id="{BE0271F5-A61E-48DF-BE5D-AB8A841ACB24}"/>
              </a:ext>
            </a:extLst>
          </p:cNvPr>
          <p:cNvCxnSpPr/>
          <p:nvPr/>
        </p:nvCxnSpPr>
        <p:spPr>
          <a:xfrm flipH="1">
            <a:off x="3413760" y="3911234"/>
            <a:ext cx="491786" cy="4740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B2A0461-5F78-4419-A9A2-EB36BF25180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547713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5"/>
          <p:cNvPicPr/>
          <p:nvPr/>
        </p:nvPicPr>
        <p:blipFill>
          <a:blip r:embed="rId3"/>
          <a:stretch/>
        </p:blipFill>
        <p:spPr>
          <a:xfrm>
            <a:off x="2418194" y="1805760"/>
            <a:ext cx="7760732" cy="4410360"/>
          </a:xfrm>
          <a:prstGeom prst="rect">
            <a:avLst/>
          </a:prstGeom>
          <a:ln>
            <a:noFill/>
          </a:ln>
          <a:effectLst>
            <a:outerShdw blurRad="292100" dist="139700" dir="2700000" algn="tl" rotWithShape="0">
              <a:srgbClr val="333333">
                <a:alpha val="65000"/>
              </a:srgbClr>
            </a:outerShdw>
          </a:effectLst>
        </p:spPr>
      </p:pic>
      <p:sp>
        <p:nvSpPr>
          <p:cNvPr id="42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24" name="PlaceHolder 2"/>
          <p:cNvSpPr>
            <a:spLocks noGrp="1"/>
          </p:cNvSpPr>
          <p:nvPr>
            <p:ph/>
          </p:nvPr>
        </p:nvSpPr>
        <p:spPr>
          <a:xfrm>
            <a:off x="518760" y="125316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25"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7BDD55F9-3093-45F8-9586-CF035FCEB59D}"/>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044D5D45-9248-4DAC-A296-649BE268CC62}"/>
              </a:ext>
            </a:extLst>
          </p:cNvPr>
          <p:cNvSpPr/>
          <p:nvPr/>
        </p:nvSpPr>
        <p:spPr>
          <a:xfrm>
            <a:off x="3596640" y="4480560"/>
            <a:ext cx="399288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F3BF8F1-070A-46EF-963E-E8550F678B3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9041362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9" name="PlaceHolder 2"/>
          <p:cNvSpPr>
            <a:spLocks noGrp="1"/>
          </p:cNvSpPr>
          <p:nvPr>
            <p:ph/>
          </p:nvPr>
        </p:nvSpPr>
        <p:spPr>
          <a:xfrm>
            <a:off x="518760" y="1253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Where to see Down votes?</a:t>
            </a:r>
          </a:p>
        </p:txBody>
      </p:sp>
      <p:pic>
        <p:nvPicPr>
          <p:cNvPr id="410" name="Picture 15"/>
          <p:cNvPicPr/>
          <p:nvPr/>
        </p:nvPicPr>
        <p:blipFill>
          <a:blip r:embed="rId3"/>
          <a:stretch/>
        </p:blipFill>
        <p:spPr>
          <a:xfrm>
            <a:off x="2784240" y="1893600"/>
            <a:ext cx="7912440" cy="4261680"/>
          </a:xfrm>
          <a:prstGeom prst="rect">
            <a:avLst/>
          </a:prstGeom>
          <a:ln>
            <a:noFill/>
          </a:ln>
          <a:effectLst>
            <a:outerShdw blurRad="292100" dist="139700" dir="2700000" algn="tl" rotWithShape="0">
              <a:srgbClr val="333333">
                <a:alpha val="65000"/>
              </a:srgbClr>
            </a:outerShdw>
          </a:effectLst>
        </p:spPr>
      </p:pic>
      <p:sp>
        <p:nvSpPr>
          <p:cNvPr id="411" name="TextBox 17"/>
          <p:cNvSpPr/>
          <p:nvPr/>
        </p:nvSpPr>
        <p:spPr>
          <a:xfrm>
            <a:off x="232200" y="6267600"/>
            <a:ext cx="88387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https://stackoverflow.com/users/12666332/seyyedkhandon?tab=reputation</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D68371B6-E0DC-49E7-B0F7-2F8584A9E080}"/>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92BC7A85-8D43-412A-9569-9751168069B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0089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12" name="Picture 3"/>
          <p:cNvPicPr/>
          <p:nvPr/>
        </p:nvPicPr>
        <p:blipFill>
          <a:blip r:embed="rId3"/>
          <a:stretch/>
        </p:blipFill>
        <p:spPr>
          <a:xfrm>
            <a:off x="10339560" y="5834520"/>
            <a:ext cx="1641600" cy="730440"/>
          </a:xfrm>
          <a:prstGeom prst="rect">
            <a:avLst/>
          </a:prstGeom>
          <a:ln w="0">
            <a:noFill/>
          </a:ln>
        </p:spPr>
      </p:pic>
      <p:pic>
        <p:nvPicPr>
          <p:cNvPr id="113" name="Picture 7"/>
          <p:cNvPicPr/>
          <p:nvPr/>
        </p:nvPicPr>
        <p:blipFill>
          <a:blip r:embed="rId4"/>
          <a:stretch/>
        </p:blipFill>
        <p:spPr>
          <a:xfrm>
            <a:off x="2152620" y="1577520"/>
            <a:ext cx="7886760" cy="47542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ABE94F-C97F-4FB9-AA97-2F4CFA05D4D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8554"/>
          </a:xfrm>
          <a:prstGeom prst="rect">
            <a:avLst/>
          </a:prstGeom>
          <a:noFill/>
        </p:spPr>
        <p:txBody>
          <a:bodyPr wrap="square">
            <a:spAutoFit/>
          </a:bodyPr>
          <a:lstStyle/>
          <a:p>
            <a:r>
              <a:rPr lang="en-US" sz="1550">
                <a:latin typeface="-apple-system"/>
                <a:hlinkClick r:id="rId4"/>
              </a:rPr>
              <a:t>https://meta.stackoverflow.com/questions/373190/what-is-the-proper-way-to-update-an-answer-when-it-is-no-longer-valid</a:t>
            </a:r>
            <a:endParaRPr lang="en-US" sz="1550">
              <a:latin typeface="-apple-system"/>
            </a:endParaRPr>
          </a:p>
        </p:txBody>
      </p:sp>
      <p:pic>
        <p:nvPicPr>
          <p:cNvPr id="4" name="Picture 3">
            <a:extLst>
              <a:ext uri="{FF2B5EF4-FFF2-40B4-BE49-F238E27FC236}">
                <a16:creationId xmlns:a16="http://schemas.microsoft.com/office/drawing/2014/main" id="{683E9732-260A-43E1-819A-8C12ACA1067F}"/>
              </a:ext>
            </a:extLst>
          </p:cNvPr>
          <p:cNvPicPr>
            <a:picLocks noChangeAspect="1"/>
          </p:cNvPicPr>
          <p:nvPr/>
        </p:nvPicPr>
        <p:blipFill>
          <a:blip r:embed="rId5"/>
          <a:stretch>
            <a:fillRect/>
          </a:stretch>
        </p:blipFill>
        <p:spPr>
          <a:xfrm>
            <a:off x="3360255" y="2321681"/>
            <a:ext cx="5471489" cy="3647659"/>
          </a:xfrm>
          <a:prstGeom prst="rect">
            <a:avLst/>
          </a:prstGeom>
          <a:ln>
            <a:noFill/>
          </a:ln>
          <a:effectLst>
            <a:softEdge rad="112500"/>
          </a:effec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FAB88D-DD88-4A62-95FD-A2B0E2C22B79}"/>
              </a:ext>
            </a:extLst>
          </p:cNvPr>
          <p:cNvPicPr>
            <a:picLocks noChangeAspect="1"/>
          </p:cNvPicPr>
          <p:nvPr/>
        </p:nvPicPr>
        <p:blipFill>
          <a:blip r:embed="rId3"/>
          <a:stretch>
            <a:fillRect/>
          </a:stretch>
        </p:blipFill>
        <p:spPr>
          <a:xfrm>
            <a:off x="8043678" y="2361782"/>
            <a:ext cx="3695093" cy="3714238"/>
          </a:xfrm>
          <a:prstGeom prst="rect">
            <a:avLst/>
          </a:prstGeom>
          <a:ln>
            <a:noFill/>
          </a:ln>
          <a:effectLst>
            <a:outerShdw blurRad="292100" dist="139700" dir="2700000" algn="tl" rotWithShape="0">
              <a:srgbClr val="333333">
                <a:alpha val="65000"/>
              </a:srgbClr>
            </a:outerShdw>
          </a:effectLst>
        </p:spPr>
      </p:pic>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5"/>
              </a:rPr>
              <a:t>https://meta.stackoverflow.com/questions/373190/what-is-the-proper-way-to-update-an-answer-when-it-is-no-longer-valid</a:t>
            </a:r>
            <a:endParaRPr lang="en-US" sz="1550">
              <a:latin typeface="-apple-system"/>
            </a:endParaRPr>
          </a:p>
        </p:txBody>
      </p:sp>
      <p:pic>
        <p:nvPicPr>
          <p:cNvPr id="8" name="Picture 7">
            <a:extLst>
              <a:ext uri="{FF2B5EF4-FFF2-40B4-BE49-F238E27FC236}">
                <a16:creationId xmlns:a16="http://schemas.microsoft.com/office/drawing/2014/main" id="{7D404C2C-FCC4-4C9D-91BE-F143A2170383}"/>
              </a:ext>
            </a:extLst>
          </p:cNvPr>
          <p:cNvPicPr>
            <a:picLocks noChangeAspect="1"/>
          </p:cNvPicPr>
          <p:nvPr/>
        </p:nvPicPr>
        <p:blipFill>
          <a:blip r:embed="rId6"/>
          <a:stretch>
            <a:fillRect/>
          </a:stretch>
        </p:blipFill>
        <p:spPr>
          <a:xfrm>
            <a:off x="404064" y="2361782"/>
            <a:ext cx="3823064" cy="37142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ECD6D60-C5D4-4663-9580-BCA1174603DA}"/>
              </a:ext>
            </a:extLst>
          </p:cNvPr>
          <p:cNvPicPr>
            <a:picLocks noChangeAspect="1"/>
          </p:cNvPicPr>
          <p:nvPr/>
        </p:nvPicPr>
        <p:blipFill>
          <a:blip r:embed="rId7"/>
          <a:stretch>
            <a:fillRect/>
          </a:stretch>
        </p:blipFill>
        <p:spPr>
          <a:xfrm>
            <a:off x="4288248" y="2361782"/>
            <a:ext cx="3615504" cy="371423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1379588-D076-4992-976D-53D9A1BB35B0}"/>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0961952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F4981-2171-4102-9846-953416BEDFF2}"/>
              </a:ext>
            </a:extLst>
          </p:cNvPr>
          <p:cNvPicPr>
            <a:picLocks noChangeAspect="1"/>
          </p:cNvPicPr>
          <p:nvPr/>
        </p:nvPicPr>
        <p:blipFill>
          <a:blip r:embed="rId3"/>
          <a:stretch>
            <a:fillRect/>
          </a:stretch>
        </p:blipFill>
        <p:spPr>
          <a:xfrm>
            <a:off x="6099874" y="2235231"/>
            <a:ext cx="4587641" cy="4071188"/>
          </a:xfrm>
          <a:prstGeom prst="rect">
            <a:avLst/>
          </a:prstGeom>
          <a:ln>
            <a:noFill/>
          </a:ln>
          <a:effectLst>
            <a:outerShdw blurRad="292100" dist="139700" dir="2700000" algn="tl" rotWithShape="0">
              <a:srgbClr val="333333">
                <a:alpha val="65000"/>
              </a:srgbClr>
            </a:outerShdw>
          </a:effectLst>
        </p:spPr>
      </p:pic>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5"/>
              </a:rPr>
              <a:t>https://meta.stackoverflow.com/questions/373190/what-is-the-proper-way-to-update-an-answer-when-it-is-no-longer-valid</a:t>
            </a:r>
            <a:endParaRPr lang="en-US" sz="1550">
              <a:latin typeface="-apple-system"/>
            </a:endParaRPr>
          </a:p>
        </p:txBody>
      </p:sp>
      <p:pic>
        <p:nvPicPr>
          <p:cNvPr id="3" name="Picture 2">
            <a:extLst>
              <a:ext uri="{FF2B5EF4-FFF2-40B4-BE49-F238E27FC236}">
                <a16:creationId xmlns:a16="http://schemas.microsoft.com/office/drawing/2014/main" id="{7D0DDD76-02AF-4419-B718-CBBBD46094C6}"/>
              </a:ext>
            </a:extLst>
          </p:cNvPr>
          <p:cNvPicPr>
            <a:picLocks noChangeAspect="1"/>
          </p:cNvPicPr>
          <p:nvPr/>
        </p:nvPicPr>
        <p:blipFill>
          <a:blip r:embed="rId6"/>
          <a:stretch>
            <a:fillRect/>
          </a:stretch>
        </p:blipFill>
        <p:spPr>
          <a:xfrm>
            <a:off x="1038862" y="2235231"/>
            <a:ext cx="4232991" cy="40711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6B1B4EC-0FE3-497A-9D66-C8433DDD603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1758858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4"/>
              </a:rPr>
              <a:t>https://meta.stackoverflow.com/questions/373190/what-is-the-proper-way-to-update-an-answer-when-it-is-no-longer-valid</a:t>
            </a:r>
            <a:endParaRPr lang="en-US" sz="1550">
              <a:latin typeface="-apple-system"/>
            </a:endParaRPr>
          </a:p>
        </p:txBody>
      </p:sp>
      <p:pic>
        <p:nvPicPr>
          <p:cNvPr id="9" name="Picture 8">
            <a:extLst>
              <a:ext uri="{FF2B5EF4-FFF2-40B4-BE49-F238E27FC236}">
                <a16:creationId xmlns:a16="http://schemas.microsoft.com/office/drawing/2014/main" id="{A89E7148-79E1-4D41-9FC5-C6256A58C0CA}"/>
              </a:ext>
            </a:extLst>
          </p:cNvPr>
          <p:cNvPicPr>
            <a:picLocks noChangeAspect="1"/>
          </p:cNvPicPr>
          <p:nvPr/>
        </p:nvPicPr>
        <p:blipFill>
          <a:blip r:embed="rId5"/>
          <a:stretch>
            <a:fillRect/>
          </a:stretch>
        </p:blipFill>
        <p:spPr>
          <a:xfrm>
            <a:off x="3332350" y="2158495"/>
            <a:ext cx="5125849" cy="402852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054C803-A647-4161-99D1-71F9EA659CB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8729999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400" b="0" strike="noStrike" spc="-1">
                <a:solidFill>
                  <a:srgbClr val="000000"/>
                </a:solidFill>
                <a:latin typeface="Calibri"/>
              </a:rPr>
              <a:t>**update**</a:t>
            </a:r>
          </a:p>
          <a:p>
            <a:pPr>
              <a:lnSpc>
                <a:spcPct val="90000"/>
              </a:lnSpc>
              <a:spcBef>
                <a:spcPts val="1001"/>
              </a:spcBef>
              <a:buNone/>
            </a:pPr>
            <a:endParaRPr lang="en-US" sz="1800" b="0" strike="noStrike" spc="-1">
              <a:solidFill>
                <a:srgbClr val="000000"/>
              </a:solidFill>
              <a:latin typeface="Calibri"/>
            </a:endParaRP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BD4A65B-72B4-4BE7-8FAB-3818C29C4DFE}"/>
              </a:ext>
            </a:extLst>
          </p:cNvPr>
          <p:cNvPicPr>
            <a:picLocks noChangeAspect="1"/>
          </p:cNvPicPr>
          <p:nvPr/>
        </p:nvPicPr>
        <p:blipFill>
          <a:blip r:embed="rId4"/>
          <a:stretch>
            <a:fillRect/>
          </a:stretch>
        </p:blipFill>
        <p:spPr>
          <a:xfrm>
            <a:off x="2803161" y="1795162"/>
            <a:ext cx="5966977" cy="198899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B8FC5C6-4723-4AC3-851E-4DF217AB61CD}"/>
              </a:ext>
            </a:extLst>
          </p:cNvPr>
          <p:cNvSpPr/>
          <p:nvPr/>
        </p:nvSpPr>
        <p:spPr>
          <a:xfrm>
            <a:off x="3443784" y="3577816"/>
            <a:ext cx="409433" cy="2320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D9AF43F-B4F7-44C6-A503-F40B437CCC12}"/>
              </a:ext>
            </a:extLst>
          </p:cNvPr>
          <p:cNvPicPr>
            <a:picLocks noChangeAspect="1"/>
          </p:cNvPicPr>
          <p:nvPr/>
        </p:nvPicPr>
        <p:blipFill>
          <a:blip r:embed="rId5"/>
          <a:stretch>
            <a:fillRect/>
          </a:stretch>
        </p:blipFill>
        <p:spPr>
          <a:xfrm>
            <a:off x="3170602" y="4082475"/>
            <a:ext cx="5232093" cy="228634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0A9F10F4-0640-47FF-8124-8DD2BFB5354D}"/>
              </a:ext>
            </a:extLst>
          </p:cNvPr>
          <p:cNvSpPr/>
          <p:nvPr/>
        </p:nvSpPr>
        <p:spPr>
          <a:xfrm>
            <a:off x="3443784" y="5902441"/>
            <a:ext cx="4376383" cy="4663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270ED6-1875-4D8D-B116-C3FC9A28564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419669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6"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387" name="Picture 4"/>
          <p:cNvPicPr/>
          <p:nvPr/>
        </p:nvPicPr>
        <p:blipFill>
          <a:blip r:embed="rId3"/>
          <a:srcRect r="1437" b="49282"/>
          <a:stretch/>
        </p:blipFill>
        <p:spPr>
          <a:xfrm>
            <a:off x="764055" y="2428200"/>
            <a:ext cx="5596560" cy="3519720"/>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BE15A7C2-BA55-4CB7-899B-BC7D39C31DFF}"/>
              </a:ext>
            </a:extLst>
          </p:cNvPr>
          <p:cNvPicPr/>
          <p:nvPr/>
        </p:nvPicPr>
        <p:blipFill>
          <a:blip r:embed="rId4"/>
          <a:stretch/>
        </p:blipFill>
        <p:spPr>
          <a:xfrm>
            <a:off x="10339560" y="5834520"/>
            <a:ext cx="1641600" cy="730440"/>
          </a:xfrm>
          <a:prstGeom prst="rect">
            <a:avLst/>
          </a:prstGeom>
          <a:ln w="0">
            <a:noFill/>
          </a:ln>
        </p:spPr>
      </p:pic>
      <p:sp>
        <p:nvSpPr>
          <p:cNvPr id="10" name="TextBox 6">
            <a:extLst>
              <a:ext uri="{FF2B5EF4-FFF2-40B4-BE49-F238E27FC236}">
                <a16:creationId xmlns:a16="http://schemas.microsoft.com/office/drawing/2014/main" id="{D6EE0561-681B-466B-8B70-8A2053BA0A57}"/>
              </a:ext>
            </a:extLst>
          </p:cNvPr>
          <p:cNvSpPr/>
          <p:nvPr/>
        </p:nvSpPr>
        <p:spPr>
          <a:xfrm>
            <a:off x="210840" y="6238888"/>
            <a:ext cx="105152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5"/>
              </a:rPr>
              <a:t>https://developer.mozilla.org/en-US/docs/Web/CSS/Using_CSS_custom_properties</a:t>
            </a:r>
            <a:endParaRPr lang="en-US" sz="1800" b="0" strike="noStrike" spc="-1"/>
          </a:p>
        </p:txBody>
      </p:sp>
      <p:pic>
        <p:nvPicPr>
          <p:cNvPr id="3" name="Picture 2">
            <a:extLst>
              <a:ext uri="{FF2B5EF4-FFF2-40B4-BE49-F238E27FC236}">
                <a16:creationId xmlns:a16="http://schemas.microsoft.com/office/drawing/2014/main" id="{D06760C6-50FB-4632-A0EF-485242680931}"/>
              </a:ext>
            </a:extLst>
          </p:cNvPr>
          <p:cNvPicPr>
            <a:picLocks noChangeAspect="1"/>
          </p:cNvPicPr>
          <p:nvPr/>
        </p:nvPicPr>
        <p:blipFill>
          <a:blip r:embed="rId6"/>
          <a:stretch>
            <a:fillRect/>
          </a:stretch>
        </p:blipFill>
        <p:spPr>
          <a:xfrm>
            <a:off x="6605910" y="1748968"/>
            <a:ext cx="4428090" cy="41989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5"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7" name="Picture 3">
            <a:extLst>
              <a:ext uri="{FF2B5EF4-FFF2-40B4-BE49-F238E27FC236}">
                <a16:creationId xmlns:a16="http://schemas.microsoft.com/office/drawing/2014/main" id="{503EAE78-18E3-4A9A-97FE-E7B28B171F4F}"/>
              </a:ext>
            </a:extLst>
          </p:cNvPr>
          <p:cNvPicPr/>
          <p:nvPr/>
        </p:nvPicPr>
        <p:blipFill>
          <a:blip r:embed="rId3"/>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7DC45DE0-9FC6-46BC-A27E-7BA49928EAF5}"/>
              </a:ext>
            </a:extLst>
          </p:cNvPr>
          <p:cNvPicPr>
            <a:picLocks noChangeAspect="1"/>
          </p:cNvPicPr>
          <p:nvPr/>
        </p:nvPicPr>
        <p:blipFill>
          <a:blip r:embed="rId4"/>
          <a:stretch>
            <a:fillRect/>
          </a:stretch>
        </p:blipFill>
        <p:spPr>
          <a:xfrm>
            <a:off x="2255409" y="1844506"/>
            <a:ext cx="3246292" cy="44012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0822688-F898-4FD9-A01F-202500FB37A4}"/>
              </a:ext>
            </a:extLst>
          </p:cNvPr>
          <p:cNvPicPr>
            <a:picLocks noChangeAspect="1"/>
          </p:cNvPicPr>
          <p:nvPr/>
        </p:nvPicPr>
        <p:blipFill>
          <a:blip r:embed="rId5"/>
          <a:stretch>
            <a:fillRect/>
          </a:stretch>
        </p:blipFill>
        <p:spPr>
          <a:xfrm>
            <a:off x="6605137" y="1787026"/>
            <a:ext cx="2980015" cy="44395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F97BCDE-3002-4769-9335-5CC31B72B21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F0D825E0-75E1-448A-B2A8-3DD31B3D90F8}"/>
              </a:ext>
            </a:extLst>
          </p:cNvPr>
          <p:cNvPicPr>
            <a:picLocks noChangeAspect="1"/>
          </p:cNvPicPr>
          <p:nvPr/>
        </p:nvPicPr>
        <p:blipFill rotWithShape="1">
          <a:blip r:embed="rId4"/>
          <a:srcRect b="38771"/>
          <a:stretch/>
        </p:blipFill>
        <p:spPr>
          <a:xfrm>
            <a:off x="518760" y="2165580"/>
            <a:ext cx="6700776" cy="358170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2A4B4D5-5B58-4B11-A9CC-90C9023900C4}"/>
              </a:ext>
            </a:extLst>
          </p:cNvPr>
          <p:cNvPicPr>
            <a:picLocks noChangeAspect="1"/>
          </p:cNvPicPr>
          <p:nvPr/>
        </p:nvPicPr>
        <p:blipFill>
          <a:blip r:embed="rId5"/>
          <a:stretch>
            <a:fillRect/>
          </a:stretch>
        </p:blipFill>
        <p:spPr>
          <a:xfrm>
            <a:off x="7486221" y="1926090"/>
            <a:ext cx="4334115" cy="389754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E7E8A89-55D1-4269-B99B-E8ADA3782DBE}"/>
              </a:ext>
            </a:extLst>
          </p:cNvPr>
          <p:cNvSpPr/>
          <p:nvPr/>
        </p:nvSpPr>
        <p:spPr>
          <a:xfrm>
            <a:off x="518760" y="2165580"/>
            <a:ext cx="6700776" cy="196498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EC9000-66A3-4E4F-9C43-A0C95C17288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C4BFA7E3-E7BE-4572-B5E8-96FBA65EA654}"/>
              </a:ext>
            </a:extLst>
          </p:cNvPr>
          <p:cNvPicPr>
            <a:picLocks noChangeAspect="1"/>
          </p:cNvPicPr>
          <p:nvPr/>
        </p:nvPicPr>
        <p:blipFill>
          <a:blip r:embed="rId4"/>
          <a:stretch>
            <a:fillRect/>
          </a:stretch>
        </p:blipFill>
        <p:spPr>
          <a:xfrm>
            <a:off x="1432199" y="2515443"/>
            <a:ext cx="8458561" cy="26491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9A88D-3830-4915-A88D-1C80CBBEDA7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3262640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7AE39F1A-310B-458C-A1D1-85CDCAD5F070}"/>
              </a:ext>
            </a:extLst>
          </p:cNvPr>
          <p:cNvPicPr>
            <a:picLocks noChangeAspect="1"/>
          </p:cNvPicPr>
          <p:nvPr/>
        </p:nvPicPr>
        <p:blipFill rotWithShape="1">
          <a:blip r:embed="rId4"/>
          <a:srcRect b="38771"/>
          <a:stretch/>
        </p:blipFill>
        <p:spPr>
          <a:xfrm>
            <a:off x="6096000" y="2339153"/>
            <a:ext cx="5569842" cy="29772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09F59B3-8835-45B2-A080-0AA59B8852DF}"/>
              </a:ext>
            </a:extLst>
          </p:cNvPr>
          <p:cNvPicPr>
            <a:picLocks noChangeAspect="1"/>
          </p:cNvPicPr>
          <p:nvPr/>
        </p:nvPicPr>
        <p:blipFill>
          <a:blip r:embed="rId5"/>
          <a:stretch>
            <a:fillRect/>
          </a:stretch>
        </p:blipFill>
        <p:spPr>
          <a:xfrm>
            <a:off x="518760" y="2339153"/>
            <a:ext cx="5094930" cy="29772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DCA05C4-893B-4C53-BDD1-49C961E4D10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4250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15"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What is Stackoverflow?</a:t>
            </a:r>
            <a:endParaRPr lang="en-US" sz="2000" b="0" strike="noStrike" spc="-1">
              <a:latin typeface="Arial"/>
            </a:endParaRPr>
          </a:p>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Why do we need to learn it?</a:t>
            </a: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16" name="Picture 7"/>
          <p:cNvPicPr/>
          <p:nvPr/>
        </p:nvPicPr>
        <p:blipFill>
          <a:blip r:embed="rId3"/>
          <a:stretch/>
        </p:blipFill>
        <p:spPr>
          <a:xfrm>
            <a:off x="10339560" y="5834520"/>
            <a:ext cx="1641600" cy="730440"/>
          </a:xfrm>
          <a:prstGeom prst="rect">
            <a:avLst/>
          </a:prstGeom>
          <a:ln w="0">
            <a:noFill/>
          </a:ln>
        </p:spPr>
      </p:pic>
      <p:pic>
        <p:nvPicPr>
          <p:cNvPr id="117" name="Picture 8"/>
          <p:cNvPicPr/>
          <p:nvPr/>
        </p:nvPicPr>
        <p:blipFill>
          <a:blip r:embed="rId4"/>
          <a:stretch/>
        </p:blipFill>
        <p:spPr>
          <a:xfrm>
            <a:off x="2304847" y="2562320"/>
            <a:ext cx="7582305" cy="2456612"/>
          </a:xfrm>
          <a:prstGeom prst="rect">
            <a:avLst/>
          </a:prstGeom>
          <a:ln w="0">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D752420F-DB9D-43B5-BC11-AD9CE01FCBB3}"/>
              </a:ext>
            </a:extLst>
          </p:cNvPr>
          <p:cNvPicPr>
            <a:picLocks noChangeAspect="1"/>
          </p:cNvPicPr>
          <p:nvPr/>
        </p:nvPicPr>
        <p:blipFill>
          <a:blip r:embed="rId4"/>
          <a:stretch>
            <a:fillRect/>
          </a:stretch>
        </p:blipFill>
        <p:spPr>
          <a:xfrm>
            <a:off x="2537599" y="2232608"/>
            <a:ext cx="6477561" cy="32845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3899DF6-BC4D-4E54-B0F5-7109FF0DCED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8221034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Backer</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Supporter </a:t>
            </a:r>
          </a:p>
        </p:txBody>
      </p:sp>
      <p:pic>
        <p:nvPicPr>
          <p:cNvPr id="401" name="Picture 12"/>
          <p:cNvPicPr/>
          <p:nvPr/>
        </p:nvPicPr>
        <p:blipFill>
          <a:blip r:embed="rId3"/>
          <a:srcRect l="19044" r="19673"/>
          <a:stretch/>
        </p:blipFill>
        <p:spPr>
          <a:xfrm>
            <a:off x="3520440" y="1458360"/>
            <a:ext cx="5150880" cy="47397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FBE432A2-3114-43CD-91AC-437EFD5121E0}"/>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25992362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404" name="Picture 4"/>
          <p:cNvPicPr/>
          <p:nvPr/>
        </p:nvPicPr>
        <p:blipFill>
          <a:blip r:embed="rId3"/>
          <a:srcRect r="-655" b="47611"/>
          <a:stretch/>
        </p:blipFill>
        <p:spPr>
          <a:xfrm>
            <a:off x="336240" y="2427840"/>
            <a:ext cx="6487200" cy="3564720"/>
          </a:xfrm>
          <a:prstGeom prst="rect">
            <a:avLst/>
          </a:prstGeom>
          <a:ln>
            <a:noFill/>
          </a:ln>
          <a:effectLst>
            <a:outerShdw blurRad="292100" dist="139700" dir="2700000" algn="tl" rotWithShape="0">
              <a:srgbClr val="333333">
                <a:alpha val="65000"/>
              </a:srgbClr>
            </a:outerShdw>
          </a:effectLst>
        </p:spPr>
      </p:pic>
      <p:pic>
        <p:nvPicPr>
          <p:cNvPr id="405" name="Picture 6"/>
          <p:cNvPicPr/>
          <p:nvPr/>
        </p:nvPicPr>
        <p:blipFill rotWithShape="1">
          <a:blip r:embed="rId3"/>
          <a:srcRect l="16914" t="51993" r="28861" b="3995"/>
          <a:stretch/>
        </p:blipFill>
        <p:spPr>
          <a:xfrm>
            <a:off x="6823440" y="1654560"/>
            <a:ext cx="5032080" cy="4350960"/>
          </a:xfrm>
          <a:prstGeom prst="rect">
            <a:avLst/>
          </a:prstGeom>
          <a:ln>
            <a:noFill/>
          </a:ln>
          <a:effectLst>
            <a:outerShdw blurRad="292100" dist="139700" dir="2700000" algn="tl" rotWithShape="0">
              <a:srgbClr val="333333">
                <a:alpha val="65000"/>
              </a:srgbClr>
            </a:outerShdw>
          </a:effectLst>
        </p:spPr>
      </p:pic>
      <p:sp>
        <p:nvSpPr>
          <p:cNvPr id="406" name="Rectangle 7"/>
          <p:cNvSpPr/>
          <p:nvPr/>
        </p:nvSpPr>
        <p:spPr>
          <a:xfrm>
            <a:off x="6823440" y="2835720"/>
            <a:ext cx="5032080" cy="8672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07" name="Rectangle 8"/>
          <p:cNvSpPr/>
          <p:nvPr/>
        </p:nvSpPr>
        <p:spPr>
          <a:xfrm>
            <a:off x="7498080" y="4104360"/>
            <a:ext cx="471960" cy="2116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10640BC-44C9-456B-979F-62FD5FFD7EFA}"/>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5"/>
              </a:rPr>
              <a:t>https://stackoverflow.com/help/what-to-do-instead-of-deleting-question</a:t>
            </a:r>
            <a:endParaRPr lang="en-US">
              <a:latin typeface="-apple-system"/>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8" name="Picture 3">
            <a:extLst>
              <a:ext uri="{FF2B5EF4-FFF2-40B4-BE49-F238E27FC236}">
                <a16:creationId xmlns:a16="http://schemas.microsoft.com/office/drawing/2014/main" id="{D10640BC-44C9-456B-979F-62FD5FFD7EFA}"/>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4"/>
              </a:rPr>
              <a:t>https://stackoverflow.com/help/what-to-do-instead-of-deleting-question</a:t>
            </a:r>
            <a:endParaRPr lang="en-US">
              <a:latin typeface="-apple-system"/>
            </a:endParaRPr>
          </a:p>
        </p:txBody>
      </p:sp>
      <p:pic>
        <p:nvPicPr>
          <p:cNvPr id="3" name="Picture 2">
            <a:extLst>
              <a:ext uri="{FF2B5EF4-FFF2-40B4-BE49-F238E27FC236}">
                <a16:creationId xmlns:a16="http://schemas.microsoft.com/office/drawing/2014/main" id="{DB7BCDB5-EF2F-4FED-9A26-2F151DD1CA6C}"/>
              </a:ext>
            </a:extLst>
          </p:cNvPr>
          <p:cNvPicPr>
            <a:picLocks noChangeAspect="1"/>
          </p:cNvPicPr>
          <p:nvPr/>
        </p:nvPicPr>
        <p:blipFill>
          <a:blip r:embed="rId5"/>
          <a:stretch>
            <a:fillRect/>
          </a:stretch>
        </p:blipFill>
        <p:spPr>
          <a:xfrm>
            <a:off x="2598117" y="2842209"/>
            <a:ext cx="6995766" cy="11735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F828D4-0B9E-4C9E-892A-5821AC21AAD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239241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8" name="Picture 3">
            <a:extLst>
              <a:ext uri="{FF2B5EF4-FFF2-40B4-BE49-F238E27FC236}">
                <a16:creationId xmlns:a16="http://schemas.microsoft.com/office/drawing/2014/main" id="{D10640BC-44C9-456B-979F-62FD5FFD7EFA}"/>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59264B3-CF2D-46C8-A4B6-03B959093CFC}"/>
              </a:ext>
            </a:extLst>
          </p:cNvPr>
          <p:cNvSpPr txBox="1"/>
          <p:nvPr/>
        </p:nvSpPr>
        <p:spPr>
          <a:xfrm>
            <a:off x="215269" y="6300558"/>
            <a:ext cx="10945091" cy="369332"/>
          </a:xfrm>
          <a:prstGeom prst="rect">
            <a:avLst/>
          </a:prstGeom>
          <a:noFill/>
        </p:spPr>
        <p:txBody>
          <a:bodyPr wrap="square">
            <a:spAutoFit/>
          </a:bodyPr>
          <a:lstStyle/>
          <a:p>
            <a:r>
              <a:rPr lang="en-US">
                <a:latin typeface="-apple-system"/>
                <a:hlinkClick r:id="rId4"/>
              </a:rPr>
              <a:t>https://meta.stackexchange.com/questions/174154/should-i-delete-my-heavily-downvoted-question</a:t>
            </a:r>
            <a:endParaRPr lang="en-US">
              <a:latin typeface="-apple-system"/>
            </a:endParaRPr>
          </a:p>
        </p:txBody>
      </p:sp>
      <p:pic>
        <p:nvPicPr>
          <p:cNvPr id="5" name="Picture 4">
            <a:extLst>
              <a:ext uri="{FF2B5EF4-FFF2-40B4-BE49-F238E27FC236}">
                <a16:creationId xmlns:a16="http://schemas.microsoft.com/office/drawing/2014/main" id="{2DC4BFED-BAA7-4A85-B873-F889F7006F64}"/>
              </a:ext>
            </a:extLst>
          </p:cNvPr>
          <p:cNvPicPr>
            <a:picLocks noChangeAspect="1"/>
          </p:cNvPicPr>
          <p:nvPr/>
        </p:nvPicPr>
        <p:blipFill>
          <a:blip r:embed="rId5"/>
          <a:stretch>
            <a:fillRect/>
          </a:stretch>
        </p:blipFill>
        <p:spPr>
          <a:xfrm>
            <a:off x="2708031" y="2588121"/>
            <a:ext cx="6136698" cy="265230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7136889-6FB1-4502-BF91-174DC51C12EA}"/>
              </a:ext>
            </a:extLst>
          </p:cNvPr>
          <p:cNvSpPr/>
          <p:nvPr/>
        </p:nvSpPr>
        <p:spPr>
          <a:xfrm>
            <a:off x="2708031" y="3740727"/>
            <a:ext cx="6034187" cy="4433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1A2848-3833-4A90-B45D-10597043D5C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9710615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404" name="Picture 4"/>
          <p:cNvPicPr/>
          <p:nvPr/>
        </p:nvPicPr>
        <p:blipFill>
          <a:blip r:embed="rId3"/>
          <a:srcRect r="-655" b="47611"/>
          <a:stretch/>
        </p:blipFill>
        <p:spPr>
          <a:xfrm>
            <a:off x="336240" y="2427840"/>
            <a:ext cx="6487200" cy="3564720"/>
          </a:xfrm>
          <a:prstGeom prst="rect">
            <a:avLst/>
          </a:prstGeom>
          <a:ln>
            <a:noFill/>
          </a:ln>
          <a:effectLst>
            <a:outerShdw blurRad="292100" dist="139700" dir="2700000" algn="tl" rotWithShape="0">
              <a:srgbClr val="333333">
                <a:alpha val="65000"/>
              </a:srgbClr>
            </a:outerShdw>
          </a:effectLst>
        </p:spPr>
      </p:pic>
      <p:pic>
        <p:nvPicPr>
          <p:cNvPr id="405" name="Picture 6"/>
          <p:cNvPicPr/>
          <p:nvPr/>
        </p:nvPicPr>
        <p:blipFill rotWithShape="1">
          <a:blip r:embed="rId3"/>
          <a:srcRect l="16914" t="51993" r="28861" b="3995"/>
          <a:stretch/>
        </p:blipFill>
        <p:spPr>
          <a:xfrm>
            <a:off x="6823440" y="1654560"/>
            <a:ext cx="5032080" cy="4350960"/>
          </a:xfrm>
          <a:prstGeom prst="rect">
            <a:avLst/>
          </a:prstGeom>
          <a:ln>
            <a:noFill/>
          </a:ln>
          <a:effectLst>
            <a:outerShdw blurRad="292100" dist="139700" dir="2700000" algn="tl" rotWithShape="0">
              <a:srgbClr val="333333">
                <a:alpha val="65000"/>
              </a:srgbClr>
            </a:outerShdw>
          </a:effectLst>
        </p:spPr>
      </p:pic>
      <p:sp>
        <p:nvSpPr>
          <p:cNvPr id="406" name="Rectangle 7"/>
          <p:cNvSpPr/>
          <p:nvPr/>
        </p:nvSpPr>
        <p:spPr>
          <a:xfrm>
            <a:off x="6823440" y="2835720"/>
            <a:ext cx="5032080" cy="8672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07" name="Rectangle 8"/>
          <p:cNvSpPr/>
          <p:nvPr/>
        </p:nvSpPr>
        <p:spPr>
          <a:xfrm>
            <a:off x="7498080" y="4104360"/>
            <a:ext cx="471960" cy="2116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10640BC-44C9-456B-979F-62FD5FFD7EFA}"/>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5"/>
              </a:rPr>
              <a:t>https://stackoverflow.com/help/what-to-do-instead-of-deleting-question</a:t>
            </a:r>
            <a:endParaRPr lang="en-US">
              <a:latin typeface="-apple-system"/>
            </a:endParaRPr>
          </a:p>
        </p:txBody>
      </p:sp>
      <p:pic>
        <p:nvPicPr>
          <p:cNvPr id="11" name="Picture 10">
            <a:extLst>
              <a:ext uri="{FF2B5EF4-FFF2-40B4-BE49-F238E27FC236}">
                <a16:creationId xmlns:a16="http://schemas.microsoft.com/office/drawing/2014/main" id="{52327774-A161-4F17-82D8-2036556DA1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5660910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31" name="PlaceHolder 2"/>
          <p:cNvSpPr>
            <a:spLocks noGrp="1"/>
          </p:cNvSpPr>
          <p:nvPr>
            <p:ph/>
          </p:nvPr>
        </p:nvSpPr>
        <p:spPr>
          <a:xfrm>
            <a:off x="518760" y="1253160"/>
            <a:ext cx="12526680" cy="4350960"/>
          </a:xfrm>
          <a:prstGeom prst="rect">
            <a:avLst/>
          </a:prstGeom>
          <a:noFill/>
          <a:ln w="0">
            <a:noFill/>
          </a:ln>
        </p:spPr>
        <p:txBody>
          <a:bodyPr anchor="t">
            <a:noAutofit/>
          </a:bodyPr>
          <a:lstStyle/>
          <a:p>
            <a:pPr marL="228600" indent="-228600">
              <a:lnSpc>
                <a:spcPct val="90000"/>
              </a:lnSpc>
              <a:spcBef>
                <a:spcPts val="1001"/>
              </a:spcBef>
              <a:buClr>
                <a:srgbClr val="232629"/>
              </a:buClr>
              <a:buFont typeface="Arial"/>
              <a:buChar char="•"/>
            </a:pPr>
            <a:r>
              <a:rPr lang="en-US" sz="2800" b="0" strike="noStrike" spc="-1">
                <a:solidFill>
                  <a:srgbClr val="232629"/>
                </a:solidFill>
                <a:latin typeface="-apple-system"/>
              </a:rPr>
              <a:t>You can't delete your own question</a:t>
            </a:r>
            <a:endParaRPr lang="en-US" sz="2800"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answer with one or more upvotes (regardless of the answer's net score)</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multiple answers (even if they have no upvotes)</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accepted answer</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answer (that isn't deleted) with an awarded bounty</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Another question has been </a:t>
            </a:r>
            <a:r>
              <a:rPr lang="en-US" b="0" u="sng" strike="noStrike" spc="-1">
                <a:solidFill>
                  <a:srgbClr val="0563C1"/>
                </a:solidFill>
                <a:uFillTx/>
                <a:latin typeface="inherit"/>
                <a:hlinkClick r:id="rId3"/>
              </a:rPr>
              <a:t>closed as a duplicate</a:t>
            </a:r>
            <a:r>
              <a:rPr lang="en-US" b="0" strike="noStrike" spc="-1">
                <a:solidFill>
                  <a:srgbClr val="232629"/>
                </a:solidFill>
                <a:latin typeface="inherit"/>
              </a:rPr>
              <a:t> of it</a:t>
            </a:r>
            <a:endParaRPr lang="en-US"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432"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https://stackoverflow.com/help/deleted-questions</a:t>
            </a:r>
            <a:endParaRPr lang="en-US" sz="1800" b="0" strike="noStrike" spc="-1">
              <a:latin typeface="Arial"/>
            </a:endParaRPr>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54F025C2-C756-4A1C-B4E3-C4F0FE7CAEDC}"/>
              </a:ext>
            </a:extLst>
          </p:cNvPr>
          <p:cNvPicPr/>
          <p:nvPr/>
        </p:nvPicPr>
        <p:blipFill>
          <a:blip r:embed="rId5"/>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9AFAE22C-CE1C-4225-8491-28B9A5288D3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4247798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 Review</a:t>
            </a:r>
          </a:p>
        </p:txBody>
      </p:sp>
      <p:sp>
        <p:nvSpPr>
          <p:cNvPr id="434" name="PlaceHolder 2"/>
          <p:cNvSpPr>
            <a:spLocks noGrp="1"/>
          </p:cNvSpPr>
          <p:nvPr>
            <p:ph/>
          </p:nvPr>
        </p:nvSpPr>
        <p:spPr>
          <a:xfrm>
            <a:off x="610200" y="1300560"/>
            <a:ext cx="10515240" cy="4350960"/>
          </a:xfrm>
          <a:prstGeom prst="rect">
            <a:avLst/>
          </a:prstGeom>
          <a:noFill/>
          <a:ln w="0">
            <a:noFill/>
          </a:ln>
        </p:spPr>
        <p:txBody>
          <a:bodyPr anchor="t">
            <a:normAutofit fontScale="25000" lnSpcReduction="20000"/>
          </a:bodyPr>
          <a:lstStyle/>
          <a:p>
            <a:pPr>
              <a:spcBef>
                <a:spcPts val="499"/>
              </a:spcBef>
              <a:buClr>
                <a:srgbClr val="232629"/>
              </a:buClr>
              <a:buFont typeface="Arial"/>
              <a:buChar char="•"/>
            </a:pPr>
            <a:r>
              <a:rPr lang="en-US" sz="9600" b="0" strike="noStrike" spc="-1">
                <a:solidFill>
                  <a:srgbClr val="232629"/>
                </a:solidFill>
                <a:latin typeface="inherit"/>
              </a:rPr>
              <a:t>Review</a:t>
            </a:r>
          </a:p>
          <a:p>
            <a:pPr lvl="1"/>
            <a:r>
              <a:rPr lang="en-US" sz="9200" b="0" strike="noStrike" spc="-1">
                <a:solidFill>
                  <a:srgbClr val="232629"/>
                </a:solidFill>
                <a:latin typeface="-apple-system"/>
              </a:rPr>
              <a:t>Code of Conduct</a:t>
            </a:r>
            <a:endParaRPr lang="fa-IR" sz="9200" b="0" strike="noStrike" spc="-1">
              <a:solidFill>
                <a:srgbClr val="232629"/>
              </a:solidFill>
              <a:latin typeface="-apple-system"/>
            </a:endParaRPr>
          </a:p>
          <a:p>
            <a:pPr lvl="1">
              <a:spcBef>
                <a:spcPts val="499"/>
              </a:spcBef>
              <a:buClr>
                <a:srgbClr val="232629"/>
              </a:buClr>
              <a:buFont typeface="Arial"/>
              <a:buChar char="•"/>
            </a:pPr>
            <a:r>
              <a:rPr lang="en-US" sz="9200" spc="-1">
                <a:solidFill>
                  <a:srgbClr val="232629"/>
                </a:solidFill>
                <a:latin typeface="-apple-system"/>
              </a:rPr>
              <a:t>Edit to Improve!</a:t>
            </a:r>
          </a:p>
          <a:p>
            <a:pPr lvl="1">
              <a:spcBef>
                <a:spcPts val="499"/>
              </a:spcBef>
              <a:buClr>
                <a:srgbClr val="232629"/>
              </a:buClr>
              <a:buFont typeface="Arial"/>
              <a:buChar char="•"/>
            </a:pPr>
            <a:r>
              <a:rPr lang="en-US" sz="9200" spc="-1">
                <a:solidFill>
                  <a:srgbClr val="232629"/>
                </a:solidFill>
                <a:latin typeface="-apple-system"/>
              </a:rPr>
              <a:t>Find why the question has been closed?</a:t>
            </a:r>
          </a:p>
          <a:p>
            <a:pPr lvl="1">
              <a:spcBef>
                <a:spcPts val="499"/>
              </a:spcBef>
              <a:buClr>
                <a:srgbClr val="232629"/>
              </a:buClr>
              <a:buFont typeface="Arial"/>
              <a:buChar char="•"/>
            </a:pPr>
            <a:r>
              <a:rPr lang="en-US" sz="9200" spc="-1">
                <a:solidFill>
                  <a:srgbClr val="232629"/>
                </a:solidFill>
                <a:latin typeface="-apple-system"/>
              </a:rPr>
              <a:t>History</a:t>
            </a:r>
          </a:p>
          <a:p>
            <a:pPr lvl="1">
              <a:spcBef>
                <a:spcPts val="499"/>
              </a:spcBef>
              <a:buClr>
                <a:srgbClr val="232629"/>
              </a:buClr>
              <a:buFont typeface="Arial"/>
              <a:buChar char="•"/>
            </a:pPr>
            <a:r>
              <a:rPr lang="en-US" sz="9200" spc="-1">
                <a:solidFill>
                  <a:srgbClr val="232629"/>
                </a:solidFill>
                <a:latin typeface="-apple-system"/>
              </a:rPr>
              <a:t>Read &amp; Leave a comment </a:t>
            </a:r>
          </a:p>
          <a:p>
            <a:pPr lvl="1">
              <a:spcBef>
                <a:spcPts val="499"/>
              </a:spcBef>
              <a:buClr>
                <a:srgbClr val="232629"/>
              </a:buClr>
              <a:buFont typeface="Arial"/>
              <a:buChar char="•"/>
            </a:pPr>
            <a:r>
              <a:rPr lang="en-US" sz="9200" spc="-1">
                <a:solidFill>
                  <a:srgbClr val="232629"/>
                </a:solidFill>
                <a:latin typeface="-apple-system"/>
              </a:rPr>
              <a:t>Open Vote</a:t>
            </a:r>
          </a:p>
          <a:p>
            <a:pPr lvl="1">
              <a:spcBef>
                <a:spcPts val="499"/>
              </a:spcBef>
              <a:buClr>
                <a:srgbClr val="232629"/>
              </a:buClr>
              <a:buFont typeface="Arial"/>
              <a:buChar char="•"/>
            </a:pPr>
            <a:r>
              <a:rPr lang="en-US" sz="9200" spc="-1">
                <a:solidFill>
                  <a:srgbClr val="232629"/>
                </a:solidFill>
                <a:latin typeface="-apple-system"/>
              </a:rPr>
              <a:t>Good Edit</a:t>
            </a:r>
          </a:p>
          <a:p>
            <a:pPr lvl="2">
              <a:spcBef>
                <a:spcPts val="499"/>
              </a:spcBef>
              <a:buClr>
                <a:srgbClr val="232629"/>
              </a:buClr>
              <a:buFont typeface="Arial"/>
              <a:buChar char="•"/>
            </a:pPr>
            <a:r>
              <a:rPr lang="en-US" sz="6800" spc="-1">
                <a:solidFill>
                  <a:srgbClr val="232629"/>
                </a:solidFill>
                <a:latin typeface="-apple-system"/>
              </a:rPr>
              <a:t>How should we edit?</a:t>
            </a:r>
            <a:endParaRPr lang="fa-IR" sz="6800" spc="-1">
              <a:solidFill>
                <a:srgbClr val="232629"/>
              </a:solidFill>
              <a:latin typeface="-apple-system"/>
            </a:endParaRPr>
          </a:p>
          <a:p>
            <a:pPr lvl="1">
              <a:spcBef>
                <a:spcPts val="499"/>
              </a:spcBef>
              <a:buClr>
                <a:srgbClr val="232629"/>
              </a:buClr>
              <a:buFont typeface="Arial"/>
              <a:buChar char="•"/>
            </a:pPr>
            <a:r>
              <a:rPr lang="en-US" sz="9200" spc="-1">
                <a:solidFill>
                  <a:srgbClr val="232629"/>
                </a:solidFill>
                <a:latin typeface="-apple-system"/>
              </a:rPr>
              <a:t>The Story of User 666K</a:t>
            </a:r>
          </a:p>
          <a:p>
            <a:pPr lvl="1">
              <a:spcBef>
                <a:spcPts val="499"/>
              </a:spcBef>
              <a:buClr>
                <a:srgbClr val="232629"/>
              </a:buClr>
              <a:buFont typeface="Arial"/>
              <a:buChar char="•"/>
            </a:pPr>
            <a:r>
              <a:rPr lang="en-US" sz="9200" spc="-1">
                <a:solidFill>
                  <a:srgbClr val="232629"/>
                </a:solidFill>
                <a:latin typeface="-apple-system"/>
              </a:rPr>
              <a:t>Backer</a:t>
            </a:r>
          </a:p>
          <a:p>
            <a:pPr lvl="1">
              <a:spcBef>
                <a:spcPts val="499"/>
              </a:spcBef>
              <a:buClr>
                <a:srgbClr val="232629"/>
              </a:buClr>
              <a:buFont typeface="Arial"/>
              <a:buChar char="•"/>
            </a:pPr>
            <a:r>
              <a:rPr lang="en-US" sz="9200" spc="-1">
                <a:solidFill>
                  <a:srgbClr val="232629"/>
                </a:solidFill>
                <a:latin typeface="-apple-system"/>
              </a:rPr>
              <a:t>Delete It</a:t>
            </a:r>
          </a:p>
          <a:p>
            <a:pPr lvl="1">
              <a:spcBef>
                <a:spcPts val="499"/>
              </a:spcBef>
              <a:buClr>
                <a:srgbClr val="232629"/>
              </a:buClr>
              <a:buFont typeface="Arial"/>
              <a:buChar char="•"/>
            </a:pPr>
            <a:r>
              <a:rPr lang="en-US" sz="9200" spc="-1">
                <a:solidFill>
                  <a:srgbClr val="232629"/>
                </a:solidFill>
                <a:latin typeface="-apple-system"/>
              </a:rPr>
              <a:t>Where to see down-votes?</a:t>
            </a:r>
          </a:p>
          <a:p>
            <a:pPr lvl="1">
              <a:spcBef>
                <a:spcPts val="499"/>
              </a:spcBef>
              <a:buClr>
                <a:srgbClr val="232629"/>
              </a:buClr>
              <a:buFont typeface="Arial"/>
              <a:buChar char="•"/>
            </a:pPr>
            <a:r>
              <a:rPr lang="en-US" sz="9200" spc="-1">
                <a:solidFill>
                  <a:srgbClr val="232629"/>
                </a:solidFill>
                <a:latin typeface="-apple-system"/>
              </a:rPr>
              <a:t>Where to see My Deleted Questions?</a:t>
            </a:r>
          </a:p>
          <a:p>
            <a:pPr lvl="1">
              <a:spcBef>
                <a:spcPts val="499"/>
              </a:spcBef>
              <a:buClr>
                <a:srgbClr val="232629"/>
              </a:buClr>
              <a:buFont typeface="Arial"/>
              <a:buChar char="•"/>
            </a:pPr>
            <a:r>
              <a:rPr lang="en-US" sz="9200" spc="-1">
                <a:solidFill>
                  <a:srgbClr val="232629"/>
                </a:solidFill>
                <a:latin typeface="-apple-system"/>
              </a:rPr>
              <a:t>You can't delete your own question</a:t>
            </a:r>
          </a:p>
          <a:p>
            <a:pPr>
              <a:lnSpc>
                <a:spcPct val="90000"/>
              </a:lnSpc>
              <a:spcBef>
                <a:spcPts val="1417"/>
              </a:spcBef>
              <a:buNone/>
            </a:pPr>
            <a:endParaRPr lang="en-US" sz="9600" spc="-1">
              <a:solidFill>
                <a:srgbClr val="232629"/>
              </a:solidFill>
              <a:latin typeface="-apple-system"/>
            </a:endParaRPr>
          </a:p>
          <a:p>
            <a:pPr>
              <a:lnSpc>
                <a:spcPct val="90000"/>
              </a:lnSpc>
              <a:spcBef>
                <a:spcPts val="1001"/>
              </a:spcBef>
              <a:buNone/>
            </a:pPr>
            <a:endParaRPr lang="en-US" sz="2800" b="0" strike="noStrike" spc="-1">
              <a:solidFill>
                <a:srgbClr val="000000"/>
              </a:solidFill>
              <a:latin typeface="-apple-system"/>
            </a:endParaRPr>
          </a:p>
          <a:p>
            <a:pPr lvl="1">
              <a:spcBef>
                <a:spcPts val="1417"/>
              </a:spcBef>
              <a:buNone/>
            </a:pPr>
            <a:endParaRPr lang="en-US" sz="2000" b="0" strike="noStrike" spc="-1">
              <a:solidFill>
                <a:srgbClr val="000000"/>
              </a:solidFill>
              <a:latin typeface="Calibri"/>
            </a:endParaRPr>
          </a:p>
          <a:p>
            <a:pPr lvl="1">
              <a:spcBef>
                <a:spcPts val="1001"/>
              </a:spcBef>
              <a:buNone/>
            </a:pPr>
            <a:endParaRPr lang="en-US" b="0" strike="noStrike" spc="-1">
              <a:solidFill>
                <a:srgbClr val="000000"/>
              </a:solidFill>
              <a:latin typeface="Calibri"/>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https://stackoverflow.com/help/deleted-questions</a:t>
            </a:r>
            <a:endParaRPr lang="en-US" sz="1800" b="0" strike="noStrike" spc="-1">
              <a:latin typeface="Arial"/>
            </a:endParaRPr>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755EE90C-C723-4A5B-9933-E58BEE9E948B}"/>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4029360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pic>
        <p:nvPicPr>
          <p:cNvPr id="506" name="Picture 6"/>
          <p:cNvPicPr/>
          <p:nvPr/>
        </p:nvPicPr>
        <p:blipFill>
          <a:blip r:embed="rId3"/>
          <a:stretch/>
        </p:blipFill>
        <p:spPr>
          <a:xfrm>
            <a:off x="3949560" y="2298600"/>
            <a:ext cx="4292640" cy="3404880"/>
          </a:xfrm>
          <a:prstGeom prst="rect">
            <a:avLst/>
          </a:prstGeom>
          <a:ln w="0">
            <a:noFill/>
          </a:ln>
        </p:spPr>
      </p:pic>
      <p:sp>
        <p:nvSpPr>
          <p:cNvPr id="507" name="PlaceHolder 2"/>
          <p:cNvSpPr>
            <a:spLocks noGrp="1"/>
          </p:cNvSpPr>
          <p:nvPr>
            <p:ph/>
          </p:nvPr>
        </p:nvSpPr>
        <p:spPr>
          <a:xfrm>
            <a:off x="645120" y="13525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3000" b="0" strike="noStrike" spc="-1">
                <a:solidFill>
                  <a:srgbClr val="000000"/>
                </a:solidFill>
                <a:latin typeface="Calibri"/>
              </a:rPr>
              <a:t>Main search </a:t>
            </a:r>
          </a:p>
          <a:p>
            <a:pPr marL="228600" indent="-228600">
              <a:lnSpc>
                <a:spcPct val="90000"/>
              </a:lnSpc>
              <a:spcBef>
                <a:spcPts val="1001"/>
              </a:spcBef>
              <a:buClr>
                <a:srgbClr val="000000"/>
              </a:buClr>
              <a:buFont typeface="Arial"/>
              <a:buChar char="•"/>
            </a:pPr>
            <a:r>
              <a:rPr lang="en-US" sz="3000" b="0" strike="noStrike" spc="-1">
                <a:solidFill>
                  <a:srgbClr val="000000"/>
                </a:solidFill>
                <a:latin typeface="Calibri"/>
              </a:rPr>
              <a:t>Similar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Sidebar Similar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Advanced Search</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Google Search</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Google  Advanced Search</a:t>
            </a:r>
          </a:p>
        </p:txBody>
      </p:sp>
      <p:pic>
        <p:nvPicPr>
          <p:cNvPr id="5" name="Picture 3">
            <a:extLst>
              <a:ext uri="{FF2B5EF4-FFF2-40B4-BE49-F238E27FC236}">
                <a16:creationId xmlns:a16="http://schemas.microsoft.com/office/drawing/2014/main" id="{A47400D2-AD2D-4A0F-A17C-39E252D4AF7C}"/>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39431673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EC3115-8BF5-4F0B-8B27-A0B23E85AA06}"/>
              </a:ext>
            </a:extLst>
          </p:cNvPr>
          <p:cNvGrpSpPr/>
          <p:nvPr/>
        </p:nvGrpSpPr>
        <p:grpSpPr>
          <a:xfrm>
            <a:off x="6575311" y="1413495"/>
            <a:ext cx="5154169" cy="4975756"/>
            <a:chOff x="3658178" y="1235040"/>
            <a:chExt cx="5427765" cy="5239881"/>
          </a:xfrm>
        </p:grpSpPr>
        <p:pic>
          <p:nvPicPr>
            <p:cNvPr id="437" name="Picture 6"/>
            <p:cNvPicPr/>
            <p:nvPr/>
          </p:nvPicPr>
          <p:blipFill>
            <a:blip r:embed="rId3"/>
            <a:stretch/>
          </p:blipFill>
          <p:spPr>
            <a:xfrm>
              <a:off x="3949560" y="2298600"/>
              <a:ext cx="4292640" cy="3404880"/>
            </a:xfrm>
            <a:prstGeom prst="rect">
              <a:avLst/>
            </a:prstGeom>
            <a:ln w="0">
              <a:noFill/>
            </a:ln>
          </p:spPr>
        </p:pic>
        <p:pic>
          <p:nvPicPr>
            <p:cNvPr id="7" name="Picture 6">
              <a:extLst>
                <a:ext uri="{FF2B5EF4-FFF2-40B4-BE49-F238E27FC236}">
                  <a16:creationId xmlns:a16="http://schemas.microsoft.com/office/drawing/2014/main" id="{49D959B9-C760-49C5-A99C-1C9C987793B6}"/>
                </a:ext>
              </a:extLst>
            </p:cNvPr>
            <p:cNvPicPr>
              <a:picLocks noChangeAspect="1"/>
            </p:cNvPicPr>
            <p:nvPr/>
          </p:nvPicPr>
          <p:blipFill>
            <a:blip r:embed="rId4"/>
            <a:stretch>
              <a:fillRect/>
            </a:stretch>
          </p:blipFill>
          <p:spPr>
            <a:xfrm>
              <a:off x="3658178" y="1235040"/>
              <a:ext cx="5427765" cy="5239881"/>
            </a:xfrm>
            <a:prstGeom prst="rect">
              <a:avLst/>
            </a:prstGeom>
          </p:spPr>
        </p:pic>
        <p:sp>
          <p:nvSpPr>
            <p:cNvPr id="2" name="Rectangle 1">
              <a:extLst>
                <a:ext uri="{FF2B5EF4-FFF2-40B4-BE49-F238E27FC236}">
                  <a16:creationId xmlns:a16="http://schemas.microsoft.com/office/drawing/2014/main" id="{CEB3B240-A841-4B7B-BDBC-59F34C931A8C}"/>
                </a:ext>
              </a:extLst>
            </p:cNvPr>
            <p:cNvSpPr/>
            <p:nvPr/>
          </p:nvSpPr>
          <p:spPr>
            <a:xfrm>
              <a:off x="3730171" y="2467429"/>
              <a:ext cx="1059543" cy="406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6"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pic>
        <p:nvPicPr>
          <p:cNvPr id="6" name="Picture 3">
            <a:extLst>
              <a:ext uri="{FF2B5EF4-FFF2-40B4-BE49-F238E27FC236}">
                <a16:creationId xmlns:a16="http://schemas.microsoft.com/office/drawing/2014/main" id="{8E86A748-7E33-4528-B00E-C8C701F27AE5}"/>
              </a:ext>
            </a:extLst>
          </p:cNvPr>
          <p:cNvPicPr/>
          <p:nvPr/>
        </p:nvPicPr>
        <p:blipFill>
          <a:blip r:embed="rId5"/>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4755CF6F-E3EF-4D06-AEF6-16110AD237DC}"/>
              </a:ext>
            </a:extLst>
          </p:cNvPr>
          <p:cNvPicPr>
            <a:picLocks noChangeAspect="1"/>
          </p:cNvPicPr>
          <p:nvPr/>
        </p:nvPicPr>
        <p:blipFill>
          <a:blip r:embed="rId6"/>
          <a:stretch>
            <a:fillRect/>
          </a:stretch>
        </p:blipFill>
        <p:spPr>
          <a:xfrm>
            <a:off x="644093" y="2014879"/>
            <a:ext cx="5197284" cy="4152400"/>
          </a:xfrm>
          <a:prstGeom prst="rect">
            <a:avLst/>
          </a:prstGeom>
          <a:ln>
            <a:noFill/>
          </a:ln>
          <a:effectLst>
            <a:outerShdw blurRad="292100" dist="139700" dir="2700000" algn="tl" rotWithShape="0">
              <a:srgbClr val="333333">
                <a:alpha val="65000"/>
              </a:srgbClr>
            </a:outerShdw>
          </a:effectLst>
        </p:spPr>
      </p:pic>
      <p:sp>
        <p:nvSpPr>
          <p:cNvPr id="438" name="PlaceHolder 2"/>
          <p:cNvSpPr>
            <a:spLocks noGrp="1"/>
          </p:cNvSpPr>
          <p:nvPr>
            <p:ph/>
          </p:nvPr>
        </p:nvSpPr>
        <p:spPr>
          <a:xfrm>
            <a:off x="644093" y="1385090"/>
            <a:ext cx="10515240" cy="4350960"/>
          </a:xfrm>
          <a:prstGeom prst="rect">
            <a:avLst/>
          </a:prstGeom>
        </p:spPr>
        <p:txBody>
          <a:bodyPr anchor="t">
            <a:noAutofit/>
          </a:bodyPr>
          <a:lstStyle/>
          <a:p>
            <a:pPr>
              <a:spcBef>
                <a:spcPts val="1417"/>
              </a:spcBef>
            </a:pPr>
            <a:r>
              <a:rPr lang="en-US" b="0" spc="-1">
                <a:solidFill>
                  <a:srgbClr val="000000"/>
                </a:solidFill>
                <a:latin typeface="Arial" panose="020B0604020202020204" pitchFamily="34" charset="0"/>
              </a:rPr>
              <a:t>More than 600,000</a:t>
            </a:r>
            <a:endParaRPr lang="en-US" sz="2800" b="0" strike="noStrike" spc="-1">
              <a:solidFill>
                <a:srgbClr val="000000"/>
              </a:solidFill>
              <a:latin typeface="Calibri"/>
            </a:endParaRPr>
          </a:p>
        </p:txBody>
      </p:sp>
      <p:cxnSp>
        <p:nvCxnSpPr>
          <p:cNvPr id="11" name="Straight Arrow Connector 10">
            <a:extLst>
              <a:ext uri="{FF2B5EF4-FFF2-40B4-BE49-F238E27FC236}">
                <a16:creationId xmlns:a16="http://schemas.microsoft.com/office/drawing/2014/main" id="{089364AB-8B9A-425E-8B54-37C25A6FAC66}"/>
              </a:ext>
            </a:extLst>
          </p:cNvPr>
          <p:cNvCxnSpPr/>
          <p:nvPr/>
        </p:nvCxnSpPr>
        <p:spPr>
          <a:xfrm flipV="1">
            <a:off x="1625600" y="2776720"/>
            <a:ext cx="4949711" cy="65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602E95D-AE44-4072-BE2B-C559C268BB1B}"/>
              </a:ext>
            </a:extLst>
          </p:cNvPr>
          <p:cNvSpPr/>
          <p:nvPr/>
        </p:nvSpPr>
        <p:spPr>
          <a:xfrm>
            <a:off x="696686" y="3265715"/>
            <a:ext cx="879421" cy="33404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ABCB980-5EC5-4B21-A6C0-3F3CF5EDE6A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1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StackOverflow is the largest, most trusted online community for developers to learn, share​ ​their programming ​knowledge, and build their careers.</a:t>
            </a: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0" name="Picture 7"/>
          <p:cNvPicPr/>
          <p:nvPr/>
        </p:nvPicPr>
        <p:blipFill>
          <a:blip r:embed="rId3"/>
          <a:stretch/>
        </p:blipFill>
        <p:spPr>
          <a:xfrm>
            <a:off x="10339560" y="5834520"/>
            <a:ext cx="1641600" cy="730440"/>
          </a:xfrm>
          <a:prstGeom prst="rect">
            <a:avLst/>
          </a:prstGeom>
          <a:ln w="0">
            <a:noFill/>
          </a:ln>
        </p:spPr>
      </p:pic>
      <p:pic>
        <p:nvPicPr>
          <p:cNvPr id="121" name="Picture 3"/>
          <p:cNvPicPr/>
          <p:nvPr/>
        </p:nvPicPr>
        <p:blipFill>
          <a:blip r:embed="rId4"/>
          <a:stretch/>
        </p:blipFill>
        <p:spPr>
          <a:xfrm>
            <a:off x="1760700" y="2377440"/>
            <a:ext cx="8670600" cy="3822480"/>
          </a:xfrm>
          <a:prstGeom prst="rect">
            <a:avLst/>
          </a:prstGeom>
          <a:ln>
            <a:noFill/>
          </a:ln>
          <a:effectLst>
            <a:softEdge rad="112500"/>
          </a:effectLst>
        </p:spPr>
      </p:pic>
      <p:pic>
        <p:nvPicPr>
          <p:cNvPr id="6" name="Picture 5">
            <a:extLst>
              <a:ext uri="{FF2B5EF4-FFF2-40B4-BE49-F238E27FC236}">
                <a16:creationId xmlns:a16="http://schemas.microsoft.com/office/drawing/2014/main" id="{FE3A2324-AA47-45EC-ADDA-FF112E3A11D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41" name="PlaceHolder 2"/>
          <p:cNvSpPr>
            <a:spLocks noGrp="1"/>
          </p:cNvSpPr>
          <p:nvPr>
            <p:ph/>
          </p:nvPr>
        </p:nvSpPr>
        <p:spPr>
          <a:xfrm>
            <a:off x="716040" y="1396800"/>
            <a:ext cx="10515240" cy="4350960"/>
          </a:xfrm>
          <a:prstGeom prst="rect">
            <a:avLst/>
          </a:prstGeom>
          <a:noFill/>
          <a:ln w="0">
            <a:noFill/>
          </a:ln>
        </p:spPr>
        <p:txBody>
          <a:bodyPr anchor="t">
            <a:normAutofit/>
          </a:bodyPr>
          <a:lstStyle/>
          <a:p>
            <a:pPr marL="457200" indent="-457200">
              <a:lnSpc>
                <a:spcPct val="90000"/>
              </a:lnSpc>
              <a:spcBef>
                <a:spcPts val="1001"/>
              </a:spcBef>
              <a:buClr>
                <a:srgbClr val="000000"/>
              </a:buClr>
              <a:buFont typeface="Calibri Light"/>
              <a:buAutoNum type="arabicPeriod"/>
            </a:pPr>
            <a:r>
              <a:rPr lang="en-US" sz="2400" b="0" strike="noStrike" spc="-1">
                <a:solidFill>
                  <a:srgbClr val="000000"/>
                </a:solidFill>
                <a:latin typeface="Comic Sans MS"/>
                <a:ea typeface="Segoe UI"/>
              </a:rPr>
              <a:t>Main search bar</a:t>
            </a:r>
            <a:endParaRPr lang="en-US" sz="2400" b="0" strike="noStrike" spc="-1">
              <a:solidFill>
                <a:srgbClr val="000000"/>
              </a:solidFill>
              <a:latin typeface="Calibri"/>
            </a:endParaRPr>
          </a:p>
        </p:txBody>
      </p:sp>
      <p:sp>
        <p:nvSpPr>
          <p:cNvPr id="442" name="TextBox 7"/>
          <p:cNvSpPr/>
          <p:nvPr/>
        </p:nvSpPr>
        <p:spPr>
          <a:xfrm>
            <a:off x="4991040" y="1305360"/>
            <a:ext cx="781020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000000"/>
                </a:solidFill>
                <a:highlight>
                  <a:srgbClr val="FFFF00"/>
                </a:highlight>
                <a:latin typeface="Comic Sans MS"/>
                <a:ea typeface="Segoe UI"/>
              </a:rPr>
              <a:t>What is the difference between test and it in jest?</a:t>
            </a:r>
            <a:endParaRPr lang="en-US" sz="1600" b="0" strike="noStrike" spc="-1">
              <a:latin typeface="Arial"/>
            </a:endParaRPr>
          </a:p>
        </p:txBody>
      </p:sp>
      <p:pic>
        <p:nvPicPr>
          <p:cNvPr id="443" name="Picture 5"/>
          <p:cNvPicPr/>
          <p:nvPr/>
        </p:nvPicPr>
        <p:blipFill>
          <a:blip r:embed="rId3"/>
          <a:stretch/>
        </p:blipFill>
        <p:spPr>
          <a:xfrm>
            <a:off x="4317640" y="1639080"/>
            <a:ext cx="6781880" cy="4547141"/>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3632C2A5-0F32-4479-80A1-68FBFD53E1BF}"/>
              </a:ext>
            </a:extLst>
          </p:cNvPr>
          <p:cNvPicPr/>
          <p:nvPr/>
        </p:nvPicPr>
        <p:blipFill>
          <a:blip r:embed="rId4"/>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68EAE1AE-9C20-4705-8453-48499327E3BE}"/>
              </a:ext>
            </a:extLst>
          </p:cNvPr>
          <p:cNvSpPr txBox="1"/>
          <p:nvPr/>
        </p:nvSpPr>
        <p:spPr>
          <a:xfrm>
            <a:off x="235600" y="6186221"/>
            <a:ext cx="12213074" cy="646331"/>
          </a:xfrm>
          <a:prstGeom prst="rect">
            <a:avLst/>
          </a:prstGeom>
          <a:noFill/>
        </p:spPr>
        <p:txBody>
          <a:bodyPr wrap="square">
            <a:spAutoFit/>
          </a:bodyPr>
          <a:lstStyle/>
          <a:p>
            <a:r>
              <a:rPr lang="en-US">
                <a:hlinkClick r:id="rId5"/>
              </a:rPr>
              <a:t>https://stackoverflow.com/search?q=What+is+the+difference+between+test+and+it+in+jest%3F</a:t>
            </a:r>
            <a:endParaRPr lang="en-US"/>
          </a:p>
          <a:p>
            <a:endParaRPr lang="en-U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45"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n-US" sz="2800" b="0" strike="noStrike" spc="-1">
              <a:solidFill>
                <a:srgbClr val="000000"/>
              </a:solidFill>
              <a:latin typeface="Calibri"/>
            </a:endParaRPr>
          </a:p>
        </p:txBody>
      </p:sp>
      <p:pic>
        <p:nvPicPr>
          <p:cNvPr id="446" name="Picture 8"/>
          <p:cNvPicPr/>
          <p:nvPr/>
        </p:nvPicPr>
        <p:blipFill>
          <a:blip r:embed="rId3"/>
          <a:stretch/>
        </p:blipFill>
        <p:spPr>
          <a:xfrm>
            <a:off x="3363840" y="1825560"/>
            <a:ext cx="5793120" cy="3899880"/>
          </a:xfrm>
          <a:prstGeom prst="rect">
            <a:avLst/>
          </a:prstGeom>
          <a:ln>
            <a:noFill/>
          </a:ln>
          <a:effectLst>
            <a:outerShdw blurRad="292100" dist="139700" dir="2700000" algn="tl" rotWithShape="0">
              <a:srgbClr val="333333">
                <a:alpha val="65000"/>
              </a:srgbClr>
            </a:outerShdw>
          </a:effectLst>
        </p:spPr>
      </p:pic>
      <p:sp>
        <p:nvSpPr>
          <p:cNvPr id="447" name="Rectangle 2"/>
          <p:cNvSpPr/>
          <p:nvPr/>
        </p:nvSpPr>
        <p:spPr>
          <a:xfrm>
            <a:off x="3390840" y="2804040"/>
            <a:ext cx="5737680" cy="1005480"/>
          </a:xfrm>
          <a:prstGeom prst="rect">
            <a:avLst/>
          </a:prstGeom>
          <a:noFill/>
          <a:ln w="38100">
            <a:solidFill>
              <a:srgbClr val="FFFF00"/>
            </a:solidFill>
          </a:ln>
        </p:spPr>
        <p:style>
          <a:lnRef idx="2">
            <a:schemeClr val="accent4">
              <a:shade val="50000"/>
            </a:schemeClr>
          </a:lnRef>
          <a:fillRef idx="1">
            <a:schemeClr val="accent4"/>
          </a:fillRef>
          <a:effectRef idx="0">
            <a:schemeClr val="accent4"/>
          </a:effectRef>
          <a:fontRef idx="minor"/>
        </p:style>
      </p:sp>
      <p:sp>
        <p:nvSpPr>
          <p:cNvPr id="448" name="Rectangle 6"/>
          <p:cNvSpPr/>
          <p:nvPr/>
        </p:nvSpPr>
        <p:spPr>
          <a:xfrm>
            <a:off x="3363840" y="4719960"/>
            <a:ext cx="5793120" cy="1005480"/>
          </a:xfrm>
          <a:prstGeom prst="rect">
            <a:avLst/>
          </a:prstGeom>
          <a:noFill/>
          <a:ln w="38100">
            <a:solidFill>
              <a:srgbClr val="FFFF00"/>
            </a:solidFill>
          </a:ln>
        </p:spPr>
        <p:style>
          <a:lnRef idx="2">
            <a:schemeClr val="accent4">
              <a:shade val="50000"/>
            </a:schemeClr>
          </a:lnRef>
          <a:fillRef idx="1">
            <a:schemeClr val="accent4"/>
          </a:fillRef>
          <a:effectRef idx="0">
            <a:schemeClr val="accent4"/>
          </a:effectRef>
          <a:fontRef idx="minor"/>
        </p:style>
      </p:sp>
      <p:pic>
        <p:nvPicPr>
          <p:cNvPr id="7" name="Picture 3">
            <a:extLst>
              <a:ext uri="{FF2B5EF4-FFF2-40B4-BE49-F238E27FC236}">
                <a16:creationId xmlns:a16="http://schemas.microsoft.com/office/drawing/2014/main" id="{D68638D9-8534-46A4-B217-A9CA7F5525DB}"/>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799B9E87-EC64-4C20-87D7-5447800DE0D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0"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n-US" sz="2800" b="0" strike="noStrike" spc="-1">
              <a:solidFill>
                <a:srgbClr val="000000"/>
              </a:solidFill>
              <a:latin typeface="Calibri"/>
            </a:endParaRPr>
          </a:p>
        </p:txBody>
      </p:sp>
      <p:pic>
        <p:nvPicPr>
          <p:cNvPr id="451" name="Picture 9"/>
          <p:cNvPicPr/>
          <p:nvPr/>
        </p:nvPicPr>
        <p:blipFill rotWithShape="1">
          <a:blip r:embed="rId3"/>
          <a:srcRect b="52535"/>
          <a:stretch/>
        </p:blipFill>
        <p:spPr>
          <a:xfrm>
            <a:off x="584280" y="2566206"/>
            <a:ext cx="5298497" cy="2711647"/>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AC3D70A4-71B8-407B-B632-7FF6C8C9EA64}"/>
              </a:ext>
            </a:extLst>
          </p:cNvPr>
          <p:cNvPicPr/>
          <p:nvPr/>
        </p:nvPicPr>
        <p:blipFill>
          <a:blip r:embed="rId4"/>
          <a:stretch/>
        </p:blipFill>
        <p:spPr>
          <a:xfrm>
            <a:off x="10339560" y="5834520"/>
            <a:ext cx="1641600" cy="730440"/>
          </a:xfrm>
          <a:prstGeom prst="rect">
            <a:avLst/>
          </a:prstGeom>
          <a:ln w="0">
            <a:noFill/>
          </a:ln>
        </p:spPr>
      </p:pic>
      <p:pic>
        <p:nvPicPr>
          <p:cNvPr id="6" name="Picture 9">
            <a:extLst>
              <a:ext uri="{FF2B5EF4-FFF2-40B4-BE49-F238E27FC236}">
                <a16:creationId xmlns:a16="http://schemas.microsoft.com/office/drawing/2014/main" id="{2D422D3B-763C-4923-85BE-24D8E205037F}"/>
              </a:ext>
            </a:extLst>
          </p:cNvPr>
          <p:cNvPicPr/>
          <p:nvPr/>
        </p:nvPicPr>
        <p:blipFill rotWithShape="1">
          <a:blip r:embed="rId3"/>
          <a:srcRect t="47479" b="4927"/>
          <a:stretch/>
        </p:blipFill>
        <p:spPr>
          <a:xfrm>
            <a:off x="6069191" y="2562221"/>
            <a:ext cx="5284129" cy="271164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C296B51-E56B-4471-A350-1A3C2CC8DC06}"/>
              </a:ext>
            </a:extLst>
          </p:cNvPr>
          <p:cNvSpPr/>
          <p:nvPr/>
        </p:nvSpPr>
        <p:spPr>
          <a:xfrm>
            <a:off x="6069191" y="2562221"/>
            <a:ext cx="682129" cy="258889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4848EA-CD86-42E3-84F0-4FCFAC474878}"/>
              </a:ext>
            </a:extLst>
          </p:cNvPr>
          <p:cNvSpPr/>
          <p:nvPr/>
        </p:nvSpPr>
        <p:spPr>
          <a:xfrm>
            <a:off x="584280" y="2562221"/>
            <a:ext cx="726360" cy="258889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697BE0-EEA4-4A2D-8BF1-273CD894DD1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9"/>
          <p:cNvPicPr/>
          <p:nvPr/>
        </p:nvPicPr>
        <p:blipFill>
          <a:blip r:embed="rId3"/>
          <a:stretch/>
        </p:blipFill>
        <p:spPr>
          <a:xfrm>
            <a:off x="452510" y="2052510"/>
            <a:ext cx="4342330" cy="860099"/>
          </a:xfrm>
          <a:prstGeom prst="rect">
            <a:avLst/>
          </a:prstGeom>
          <a:ln>
            <a:noFill/>
          </a:ln>
          <a:effectLst>
            <a:outerShdw blurRad="292100" dist="139700" dir="2700000" algn="tl" rotWithShape="0">
              <a:srgbClr val="333333">
                <a:alpha val="65000"/>
              </a:srgbClr>
            </a:outerShdw>
          </a:effectLst>
        </p:spPr>
      </p:pic>
      <p:sp>
        <p:nvSpPr>
          <p:cNvPr id="453"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4" name="PlaceHolder 2"/>
          <p:cNvSpPr>
            <a:spLocks noGrp="1"/>
          </p:cNvSpPr>
          <p:nvPr>
            <p:ph/>
          </p:nvPr>
        </p:nvSpPr>
        <p:spPr>
          <a:xfrm>
            <a:off x="645120" y="125352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2. Similar Questions</a:t>
            </a:r>
          </a:p>
        </p:txBody>
      </p:sp>
      <p:pic>
        <p:nvPicPr>
          <p:cNvPr id="455" name="Picture 4"/>
          <p:cNvPicPr/>
          <p:nvPr/>
        </p:nvPicPr>
        <p:blipFill>
          <a:blip r:embed="rId4"/>
          <a:stretch/>
        </p:blipFill>
        <p:spPr>
          <a:xfrm>
            <a:off x="4987450" y="1436113"/>
            <a:ext cx="6752040" cy="4947924"/>
          </a:xfrm>
          <a:prstGeom prst="rect">
            <a:avLst/>
          </a:prstGeom>
          <a:ln>
            <a:noFill/>
          </a:ln>
          <a:effectLst>
            <a:outerShdw blurRad="292100" dist="139700" dir="2700000" algn="tl" rotWithShape="0">
              <a:srgbClr val="333333">
                <a:alpha val="65000"/>
              </a:srgbClr>
            </a:outerShdw>
          </a:effectLst>
        </p:spPr>
      </p:pic>
      <p:sp>
        <p:nvSpPr>
          <p:cNvPr id="456" name="Straight Arrow Connector 7"/>
          <p:cNvSpPr/>
          <p:nvPr/>
        </p:nvSpPr>
        <p:spPr>
          <a:xfrm>
            <a:off x="4664257" y="2456809"/>
            <a:ext cx="646386" cy="333929"/>
          </a:xfrm>
          <a:custGeom>
            <a:avLst/>
            <a:gdLst/>
            <a:ahLst/>
            <a:cxnLst/>
            <a:rect l="l" t="t" r="r" b="b"/>
            <a:pathLst>
              <a:path w="21600" h="21600">
                <a:moveTo>
                  <a:pt x="0" y="0"/>
                </a:moveTo>
                <a:lnTo>
                  <a:pt x="21600" y="21600"/>
                </a:lnTo>
              </a:path>
            </a:pathLst>
          </a:custGeom>
          <a:noFill/>
          <a:ln w="38100">
            <a:solidFill>
              <a:srgbClr val="FFFF00"/>
            </a:solidFill>
            <a:tailEnd type="triangle" w="med" len="med"/>
          </a:ln>
        </p:spPr>
        <p:style>
          <a:lnRef idx="1">
            <a:schemeClr val="accent1"/>
          </a:lnRef>
          <a:fillRef idx="0">
            <a:schemeClr val="accent1"/>
          </a:fillRef>
          <a:effectRef idx="0">
            <a:schemeClr val="accent1"/>
          </a:effectRef>
          <a:fontRef idx="minor"/>
        </p:style>
      </p:sp>
      <p:pic>
        <p:nvPicPr>
          <p:cNvPr id="8" name="Picture 3">
            <a:extLst>
              <a:ext uri="{FF2B5EF4-FFF2-40B4-BE49-F238E27FC236}">
                <a16:creationId xmlns:a16="http://schemas.microsoft.com/office/drawing/2014/main" id="{3164CDCE-1976-45CC-8A05-785CEF638944}"/>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3A4B982B-0D4A-49BE-99E5-30F10537824C}"/>
              </a:ext>
            </a:extLst>
          </p:cNvPr>
          <p:cNvSpPr/>
          <p:nvPr/>
        </p:nvSpPr>
        <p:spPr>
          <a:xfrm>
            <a:off x="5580993" y="3547241"/>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F521DD-837A-4D14-9290-FD8B673C84DC}"/>
              </a:ext>
            </a:extLst>
          </p:cNvPr>
          <p:cNvSpPr/>
          <p:nvPr/>
        </p:nvSpPr>
        <p:spPr>
          <a:xfrm>
            <a:off x="5647192" y="4172607"/>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EC9178-1F23-44C7-B477-CC54E2F11577}"/>
              </a:ext>
            </a:extLst>
          </p:cNvPr>
          <p:cNvSpPr/>
          <p:nvPr/>
        </p:nvSpPr>
        <p:spPr>
          <a:xfrm>
            <a:off x="5580993" y="4809715"/>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9" name="PlaceHolder 2"/>
          <p:cNvSpPr>
            <a:spLocks noGrp="1"/>
          </p:cNvSpPr>
          <p:nvPr>
            <p:ph/>
          </p:nvPr>
        </p:nvSpPr>
        <p:spPr>
          <a:xfrm>
            <a:off x="584280" y="1253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0" name="TextBox 10"/>
          <p:cNvSpPr/>
          <p:nvPr/>
        </p:nvSpPr>
        <p:spPr>
          <a:xfrm>
            <a:off x="1160640" y="16117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pic>
        <p:nvPicPr>
          <p:cNvPr id="461" name="Picture 12"/>
          <p:cNvPicPr/>
          <p:nvPr/>
        </p:nvPicPr>
        <p:blipFill>
          <a:blip r:embed="rId4"/>
          <a:stretch/>
        </p:blipFill>
        <p:spPr>
          <a:xfrm>
            <a:off x="1261080" y="1934640"/>
            <a:ext cx="4366440" cy="4598280"/>
          </a:xfrm>
          <a:prstGeom prst="rect">
            <a:avLst/>
          </a:prstGeom>
          <a:ln>
            <a:noFill/>
          </a:ln>
          <a:effectLst>
            <a:outerShdw blurRad="292100" dist="139700" dir="2700000" algn="tl" rotWithShape="0">
              <a:srgbClr val="333333">
                <a:alpha val="65000"/>
              </a:srgbClr>
            </a:outerShdw>
          </a:effectLst>
        </p:spPr>
      </p:pic>
      <p:sp>
        <p:nvSpPr>
          <p:cNvPr id="462" name="TextBox 14"/>
          <p:cNvSpPr/>
          <p:nvPr/>
        </p:nvSpPr>
        <p:spPr>
          <a:xfrm>
            <a:off x="5898129" y="163616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463" name="Picture 18"/>
          <p:cNvPicPr/>
          <p:nvPr/>
        </p:nvPicPr>
        <p:blipFill>
          <a:blip r:embed="rId6"/>
          <a:stretch/>
        </p:blipFill>
        <p:spPr>
          <a:xfrm>
            <a:off x="5996880" y="1943280"/>
            <a:ext cx="4680498" cy="459828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1CEEF81B-E561-425B-8358-8ADAE6D3FDC0}"/>
              </a:ext>
            </a:extLst>
          </p:cNvPr>
          <p:cNvPicPr/>
          <p:nvPr/>
        </p:nvPicPr>
        <p:blipFill>
          <a:blip r:embed="rId7"/>
          <a:stretch/>
        </p:blipFill>
        <p:spPr>
          <a:xfrm>
            <a:off x="10339560" y="5834520"/>
            <a:ext cx="1641600" cy="730440"/>
          </a:xfrm>
          <a:prstGeom prst="rect">
            <a:avLst/>
          </a:prstGeom>
          <a:ln w="0">
            <a:noFill/>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65" name="PlaceHolder 2"/>
          <p:cNvSpPr>
            <a:spLocks noGrp="1"/>
          </p:cNvSpPr>
          <p:nvPr>
            <p:ph/>
          </p:nvPr>
        </p:nvSpPr>
        <p:spPr>
          <a:xfrm>
            <a:off x="584280" y="1235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6"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67"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sp>
        <p:nvSpPr>
          <p:cNvPr id="468" name="TextBox 9"/>
          <p:cNvSpPr/>
          <p:nvPr/>
        </p:nvSpPr>
        <p:spPr>
          <a:xfrm>
            <a:off x="4722098" y="127962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b="0" strike="noStrike" spc="-1">
                <a:solidFill>
                  <a:srgbClr val="000000"/>
                </a:solidFill>
                <a:highlight>
                  <a:srgbClr val="FFFF00"/>
                </a:highlight>
                <a:latin typeface="Calibri"/>
              </a:rPr>
              <a:t>[jestjs] </a:t>
            </a:r>
            <a:r>
              <a:rPr lang="en-US" b="0" strike="noStrike" spc="-1">
                <a:solidFill>
                  <a:srgbClr val="000000"/>
                </a:solidFill>
                <a:latin typeface="Calibri"/>
              </a:rPr>
              <a:t>What is the difference between </a:t>
            </a:r>
            <a:r>
              <a:rPr lang="en-US" b="0" strike="noStrike" spc="-1">
                <a:solidFill>
                  <a:srgbClr val="000000"/>
                </a:solidFill>
                <a:highlight>
                  <a:srgbClr val="FFFF00"/>
                </a:highlight>
                <a:latin typeface="Calibri"/>
              </a:rPr>
              <a:t>"test" </a:t>
            </a:r>
            <a:r>
              <a:rPr lang="en-US" b="0" strike="noStrike" spc="-1">
                <a:solidFill>
                  <a:srgbClr val="000000"/>
                </a:solidFill>
                <a:latin typeface="Calibri"/>
              </a:rPr>
              <a:t>and it in jest?</a:t>
            </a:r>
            <a:endParaRPr lang="en-US" b="0" strike="noStrike" spc="-1">
              <a:latin typeface="Arial"/>
            </a:endParaRPr>
          </a:p>
        </p:txBody>
      </p:sp>
      <p:pic>
        <p:nvPicPr>
          <p:cNvPr id="469" name="Picture 7"/>
          <p:cNvPicPr/>
          <p:nvPr/>
        </p:nvPicPr>
        <p:blipFill>
          <a:blip r:embed="rId5"/>
          <a:stretch/>
        </p:blipFill>
        <p:spPr>
          <a:xfrm>
            <a:off x="4226759" y="1660998"/>
            <a:ext cx="7092405" cy="4797042"/>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E386AC8A-3897-47EF-A31F-824C44689826}"/>
              </a:ext>
            </a:extLst>
          </p:cNvPr>
          <p:cNvPicPr/>
          <p:nvPr/>
        </p:nvPicPr>
        <p:blipFill>
          <a:blip r:embed="rId6"/>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F60FB8A0-5A3A-4106-AF50-BDEF2F0A16D9}"/>
              </a:ext>
            </a:extLst>
          </p:cNvPr>
          <p:cNvSpPr/>
          <p:nvPr/>
        </p:nvSpPr>
        <p:spPr>
          <a:xfrm>
            <a:off x="5798820" y="1722120"/>
            <a:ext cx="266700" cy="1409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F9A030C-29C0-457C-A6B9-85405F4C4262}"/>
              </a:ext>
            </a:extLst>
          </p:cNvPr>
          <p:cNvSpPr/>
          <p:nvPr/>
        </p:nvSpPr>
        <p:spPr>
          <a:xfrm>
            <a:off x="7067550" y="1722120"/>
            <a:ext cx="186690" cy="1409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C393AD2-9E57-47DB-856E-25B249EDBE4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51C7DE-4E68-44D1-BA49-ED1D36B29F16}"/>
              </a:ext>
            </a:extLst>
          </p:cNvPr>
          <p:cNvPicPr>
            <a:picLocks noChangeAspect="1"/>
          </p:cNvPicPr>
          <p:nvPr/>
        </p:nvPicPr>
        <p:blipFill>
          <a:blip r:embed="rId3"/>
          <a:stretch>
            <a:fillRect/>
          </a:stretch>
        </p:blipFill>
        <p:spPr>
          <a:xfrm>
            <a:off x="5600450" y="1684680"/>
            <a:ext cx="5116948" cy="487263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0EAA9E1-341E-45A2-8B84-B809135C4C31}"/>
              </a:ext>
            </a:extLst>
          </p:cNvPr>
          <p:cNvSpPr/>
          <p:nvPr/>
        </p:nvSpPr>
        <p:spPr>
          <a:xfrm>
            <a:off x="6133837" y="1684680"/>
            <a:ext cx="1303283" cy="302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65" name="PlaceHolder 2"/>
          <p:cNvSpPr>
            <a:spLocks noGrp="1"/>
          </p:cNvSpPr>
          <p:nvPr>
            <p:ph/>
          </p:nvPr>
        </p:nvSpPr>
        <p:spPr>
          <a:xfrm>
            <a:off x="584280" y="123516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6"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67"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8" name="Picture 3">
            <a:extLst>
              <a:ext uri="{FF2B5EF4-FFF2-40B4-BE49-F238E27FC236}">
                <a16:creationId xmlns:a16="http://schemas.microsoft.com/office/drawing/2014/main" id="{E386AC8A-3897-47EF-A31F-824C44689826}"/>
              </a:ext>
            </a:extLst>
          </p:cNvPr>
          <p:cNvPicPr/>
          <p:nvPr/>
        </p:nvPicPr>
        <p:blipFill>
          <a:blip r:embed="rId6"/>
          <a:stretch/>
        </p:blipFill>
        <p:spPr>
          <a:xfrm>
            <a:off x="10339560" y="5834520"/>
            <a:ext cx="1641600" cy="730440"/>
          </a:xfrm>
          <a:prstGeom prst="rect">
            <a:avLst/>
          </a:prstGeom>
          <a:ln w="0">
            <a:noFill/>
          </a:ln>
        </p:spPr>
      </p:pic>
      <p:pic>
        <p:nvPicPr>
          <p:cNvPr id="9" name="Picture 18">
            <a:extLst>
              <a:ext uri="{FF2B5EF4-FFF2-40B4-BE49-F238E27FC236}">
                <a16:creationId xmlns:a16="http://schemas.microsoft.com/office/drawing/2014/main" id="{1377B4D6-0DAC-43F1-AA9C-2E2F2F941091}"/>
              </a:ext>
            </a:extLst>
          </p:cNvPr>
          <p:cNvPicPr/>
          <p:nvPr/>
        </p:nvPicPr>
        <p:blipFill>
          <a:blip r:embed="rId7"/>
          <a:stretch/>
        </p:blipFill>
        <p:spPr>
          <a:xfrm>
            <a:off x="832823" y="1684680"/>
            <a:ext cx="4111084" cy="405264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4BC991C1-40B9-4748-8F90-5459B15BBC1F}"/>
              </a:ext>
            </a:extLst>
          </p:cNvPr>
          <p:cNvSpPr/>
          <p:nvPr/>
        </p:nvSpPr>
        <p:spPr>
          <a:xfrm>
            <a:off x="1092480" y="3630930"/>
            <a:ext cx="465810" cy="1562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F92DA-5A50-4984-AACC-C9A9C2355A6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93487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7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4. Sidebar Similar Questions</a:t>
            </a:r>
          </a:p>
        </p:txBody>
      </p:sp>
      <p:sp>
        <p:nvSpPr>
          <p:cNvPr id="472"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73"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474" name="Picture 3"/>
          <p:cNvPicPr/>
          <p:nvPr/>
        </p:nvPicPr>
        <p:blipFill>
          <a:blip r:embed="rId5"/>
          <a:stretch/>
        </p:blipFill>
        <p:spPr>
          <a:xfrm>
            <a:off x="4560480" y="1698120"/>
            <a:ext cx="6778800" cy="4628880"/>
          </a:xfrm>
          <a:prstGeom prst="rect">
            <a:avLst/>
          </a:prstGeom>
          <a:ln>
            <a:noFill/>
          </a:ln>
          <a:effectLst>
            <a:outerShdw blurRad="292100" dist="139700" dir="2700000" algn="tl" rotWithShape="0">
              <a:srgbClr val="333333">
                <a:alpha val="65000"/>
              </a:srgbClr>
            </a:outerShdw>
          </a:effectLst>
        </p:spPr>
      </p:pic>
      <p:sp>
        <p:nvSpPr>
          <p:cNvPr id="475" name="Rectangle 4"/>
          <p:cNvSpPr/>
          <p:nvPr/>
        </p:nvSpPr>
        <p:spPr>
          <a:xfrm>
            <a:off x="9391680" y="2019240"/>
            <a:ext cx="1847520" cy="4226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8E9577C-922F-4A5A-A548-5604BB4F2A32}"/>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6"/>
          <p:cNvPicPr/>
          <p:nvPr/>
        </p:nvPicPr>
        <p:blipFill>
          <a:blip r:embed="rId3"/>
          <a:stretch/>
        </p:blipFill>
        <p:spPr>
          <a:xfrm>
            <a:off x="4716720" y="1481400"/>
            <a:ext cx="6522480" cy="4764600"/>
          </a:xfrm>
          <a:prstGeom prst="rect">
            <a:avLst/>
          </a:prstGeom>
          <a:ln>
            <a:noFill/>
          </a:ln>
          <a:effectLst>
            <a:outerShdw blurRad="292100" dist="139700" dir="2700000" algn="tl" rotWithShape="0">
              <a:srgbClr val="333333">
                <a:alpha val="65000"/>
              </a:srgbClr>
            </a:outerShdw>
          </a:effectLst>
        </p:spPr>
      </p:pic>
      <p:sp>
        <p:nvSpPr>
          <p:cNvPr id="477"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78" name="PlaceHolder 2"/>
          <p:cNvSpPr>
            <a:spLocks noGrp="1"/>
          </p:cNvSpPr>
          <p:nvPr>
            <p:ph/>
          </p:nvPr>
        </p:nvSpPr>
        <p:spPr>
          <a:xfrm>
            <a:off x="584280" y="131364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4. Sidebar Similar Questions</a:t>
            </a:r>
          </a:p>
        </p:txBody>
      </p:sp>
      <p:sp>
        <p:nvSpPr>
          <p:cNvPr id="479"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80"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sp>
        <p:nvSpPr>
          <p:cNvPr id="481" name="Rectangle 4"/>
          <p:cNvSpPr/>
          <p:nvPr/>
        </p:nvSpPr>
        <p:spPr>
          <a:xfrm>
            <a:off x="9505800" y="2286000"/>
            <a:ext cx="1733040" cy="3959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671EA974-5F32-489C-930B-0875F94B7103}"/>
              </a:ext>
            </a:extLst>
          </p:cNvPr>
          <p:cNvPicPr/>
          <p:nvPr/>
        </p:nvPicPr>
        <p:blipFill>
          <a:blip r:embed="rId6"/>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13218292-ACBD-4FCC-A85D-101A61A793D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83"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5. Google Search</a:t>
            </a:r>
          </a:p>
        </p:txBody>
      </p:sp>
      <p:sp>
        <p:nvSpPr>
          <p:cNvPr id="484"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85"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ADBF5E0C-9D58-4D7A-A9D7-84504160D684}"/>
              </a:ext>
            </a:extLst>
          </p:cNvPr>
          <p:cNvGrpSpPr/>
          <p:nvPr/>
        </p:nvGrpSpPr>
        <p:grpSpPr>
          <a:xfrm>
            <a:off x="2131200" y="1821060"/>
            <a:ext cx="8316000" cy="4134240"/>
            <a:chOff x="3418200" y="1815840"/>
            <a:chExt cx="8316000" cy="4134240"/>
          </a:xfrm>
        </p:grpSpPr>
        <p:pic>
          <p:nvPicPr>
            <p:cNvPr id="486" name="Picture 8"/>
            <p:cNvPicPr/>
            <p:nvPr/>
          </p:nvPicPr>
          <p:blipFill>
            <a:blip r:embed="rId5"/>
            <a:stretch/>
          </p:blipFill>
          <p:spPr>
            <a:xfrm>
              <a:off x="3418200" y="1815840"/>
              <a:ext cx="8316000" cy="4134240"/>
            </a:xfrm>
            <a:prstGeom prst="rect">
              <a:avLst/>
            </a:prstGeom>
            <a:ln>
              <a:noFill/>
            </a:ln>
            <a:effectLst>
              <a:outerShdw blurRad="292100" dist="139700" dir="2700000" algn="tl" rotWithShape="0">
                <a:srgbClr val="333333">
                  <a:alpha val="65000"/>
                </a:srgbClr>
              </a:outerShdw>
            </a:effectLst>
          </p:spPr>
        </p:pic>
        <p:sp>
          <p:nvSpPr>
            <p:cNvPr id="487" name="Rectangle 9"/>
            <p:cNvSpPr/>
            <p:nvPr/>
          </p:nvSpPr>
          <p:spPr>
            <a:xfrm>
              <a:off x="4964040" y="3788280"/>
              <a:ext cx="447012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88" name="Rectangle 12"/>
            <p:cNvSpPr/>
            <p:nvPr/>
          </p:nvSpPr>
          <p:spPr>
            <a:xfrm>
              <a:off x="4854960" y="4675680"/>
              <a:ext cx="533376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89" name="Rectangle 13"/>
            <p:cNvSpPr/>
            <p:nvPr/>
          </p:nvSpPr>
          <p:spPr>
            <a:xfrm>
              <a:off x="4862160" y="4929480"/>
              <a:ext cx="533376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0" name="Rectangle 15"/>
            <p:cNvSpPr/>
            <p:nvPr/>
          </p:nvSpPr>
          <p:spPr>
            <a:xfrm>
              <a:off x="4854960" y="5538960"/>
              <a:ext cx="2430720" cy="27864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p:style>
        </p:sp>
      </p:grpSp>
      <p:pic>
        <p:nvPicPr>
          <p:cNvPr id="11" name="Picture 3">
            <a:extLst>
              <a:ext uri="{FF2B5EF4-FFF2-40B4-BE49-F238E27FC236}">
                <a16:creationId xmlns:a16="http://schemas.microsoft.com/office/drawing/2014/main" id="{8FEC07FD-69EE-4A12-9822-C65127A0615B}"/>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2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4" name="Picture 7"/>
          <p:cNvPicPr/>
          <p:nvPr/>
        </p:nvPicPr>
        <p:blipFill>
          <a:blip r:embed="rId3"/>
          <a:stretch/>
        </p:blipFill>
        <p:spPr>
          <a:xfrm>
            <a:off x="10339560" y="5834520"/>
            <a:ext cx="1641600" cy="730440"/>
          </a:xfrm>
          <a:prstGeom prst="rect">
            <a:avLst/>
          </a:prstGeom>
          <a:ln w="0">
            <a:noFill/>
          </a:ln>
        </p:spPr>
      </p:pic>
      <p:pic>
        <p:nvPicPr>
          <p:cNvPr id="125" name="Picture 6"/>
          <p:cNvPicPr/>
          <p:nvPr/>
        </p:nvPicPr>
        <p:blipFill>
          <a:blip r:embed="rId4"/>
          <a:stretch/>
        </p:blipFill>
        <p:spPr>
          <a:xfrm>
            <a:off x="3448971" y="1576647"/>
            <a:ext cx="5294058" cy="4623093"/>
          </a:xfrm>
          <a:prstGeom prst="rect">
            <a:avLst/>
          </a:prstGeom>
          <a:ln>
            <a:noFill/>
          </a:ln>
          <a:effectLst>
            <a:outerShdw blurRad="292100" dist="139700" dir="2700000" algn="tl" rotWithShape="0">
              <a:srgbClr val="333333">
                <a:alpha val="65000"/>
              </a:srgbClr>
            </a:outerShdw>
          </a:effectLst>
        </p:spPr>
      </p:pic>
      <p:sp>
        <p:nvSpPr>
          <p:cNvPr id="126" name="TextBox 9"/>
          <p:cNvSpPr/>
          <p:nvPr/>
        </p:nvSpPr>
        <p:spPr>
          <a:xfrm>
            <a:off x="210840" y="62454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https://stackexchange.com/sites</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6">
            <a:extLst>
              <a:ext uri="{FF2B5EF4-FFF2-40B4-BE49-F238E27FC236}">
                <a16:creationId xmlns:a16="http://schemas.microsoft.com/office/drawing/2014/main" id="{9ED653D4-4FAA-43C2-81B6-BED28EE00D2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93"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494"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95"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A965DD16-19A6-4E5A-A2A2-11AA2D184B73}"/>
              </a:ext>
            </a:extLst>
          </p:cNvPr>
          <p:cNvGrpSpPr/>
          <p:nvPr/>
        </p:nvGrpSpPr>
        <p:grpSpPr>
          <a:xfrm>
            <a:off x="4881762" y="1313640"/>
            <a:ext cx="5112000" cy="5205960"/>
            <a:chOff x="5968440" y="1313640"/>
            <a:chExt cx="5112000" cy="5205960"/>
          </a:xfrm>
        </p:grpSpPr>
        <p:pic>
          <p:nvPicPr>
            <p:cNvPr id="491" name="Picture 3"/>
            <p:cNvPicPr/>
            <p:nvPr/>
          </p:nvPicPr>
          <p:blipFill>
            <a:blip r:embed="rId5"/>
            <a:stretch/>
          </p:blipFill>
          <p:spPr>
            <a:xfrm>
              <a:off x="5968440" y="1313640"/>
              <a:ext cx="5112000" cy="5205960"/>
            </a:xfrm>
            <a:prstGeom prst="rect">
              <a:avLst/>
            </a:prstGeom>
            <a:ln>
              <a:noFill/>
            </a:ln>
            <a:effectLst>
              <a:outerShdw blurRad="292100" dist="139700" dir="2700000" algn="tl" rotWithShape="0">
                <a:srgbClr val="333333">
                  <a:alpha val="65000"/>
                </a:srgbClr>
              </a:outerShdw>
            </a:effectLst>
          </p:spPr>
        </p:pic>
        <p:sp>
          <p:nvSpPr>
            <p:cNvPr id="496" name="Rectangle 9"/>
            <p:cNvSpPr/>
            <p:nvPr/>
          </p:nvSpPr>
          <p:spPr>
            <a:xfrm>
              <a:off x="6908760" y="234072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7" name="Rectangle 15"/>
            <p:cNvSpPr/>
            <p:nvPr/>
          </p:nvSpPr>
          <p:spPr>
            <a:xfrm>
              <a:off x="8991720" y="1485000"/>
              <a:ext cx="1153440" cy="1839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8" name="Rectangle 16"/>
            <p:cNvSpPr/>
            <p:nvPr/>
          </p:nvSpPr>
          <p:spPr>
            <a:xfrm>
              <a:off x="6908760" y="486720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9" name="Rectangle 17"/>
            <p:cNvSpPr/>
            <p:nvPr/>
          </p:nvSpPr>
          <p:spPr>
            <a:xfrm>
              <a:off x="6918480" y="573300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grpSp>
      <p:pic>
        <p:nvPicPr>
          <p:cNvPr id="11" name="Picture 3">
            <a:extLst>
              <a:ext uri="{FF2B5EF4-FFF2-40B4-BE49-F238E27FC236}">
                <a16:creationId xmlns:a16="http://schemas.microsoft.com/office/drawing/2014/main" id="{3962268C-9B7A-4460-B82A-5EE3BD8E1418}"/>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3"/>
              </a:rPr>
              <a:t>https://www.googleguide.com/advanced_operators_reference.html</a:t>
            </a:r>
            <a:endParaRPr lang="en-US" sz="1800" b="0" strike="noStrike" spc="-1"/>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https://moz.com/learn/seo/search-operators</a:t>
            </a:r>
            <a:endParaRPr lang="en-US" sz="1800" b="0" strike="noStrike" spc="-1">
              <a:latin typeface="-apple-system"/>
            </a:endParaRPr>
          </a:p>
        </p:txBody>
      </p:sp>
      <p:graphicFrame>
        <p:nvGraphicFramePr>
          <p:cNvPr id="504" name="Table 6"/>
          <p:cNvGraphicFramePr/>
          <p:nvPr>
            <p:extLst>
              <p:ext uri="{D42A27DB-BD31-4B8C-83A1-F6EECF244321}">
                <p14:modId xmlns:p14="http://schemas.microsoft.com/office/powerpoint/2010/main" val="2291019750"/>
              </p:ext>
            </p:extLst>
          </p:nvPr>
        </p:nvGraphicFramePr>
        <p:xfrm>
          <a:off x="1506070" y="1950659"/>
          <a:ext cx="8891414" cy="3753361"/>
        </p:xfrm>
        <a:graphic>
          <a:graphicData uri="http://schemas.openxmlformats.org/drawingml/2006/table">
            <a:tbl>
              <a:tblPr/>
              <a:tblGrid>
                <a:gridCol w="1790889">
                  <a:extLst>
                    <a:ext uri="{9D8B030D-6E8A-4147-A177-3AD203B41FA5}">
                      <a16:colId xmlns:a16="http://schemas.microsoft.com/office/drawing/2014/main" val="20000"/>
                    </a:ext>
                  </a:extLst>
                </a:gridCol>
                <a:gridCol w="7100525">
                  <a:extLst>
                    <a:ext uri="{9D8B030D-6E8A-4147-A177-3AD203B41FA5}">
                      <a16:colId xmlns:a16="http://schemas.microsoft.com/office/drawing/2014/main" val="20001"/>
                    </a:ext>
                  </a:extLst>
                </a:gridCol>
              </a:tblGrid>
              <a:tr h="457868">
                <a:tc>
                  <a:txBody>
                    <a:bodyPr/>
                    <a:lstStyle/>
                    <a:p>
                      <a:pPr algn="ctr">
                        <a:lnSpc>
                          <a:spcPct val="107000"/>
                        </a:lnSpc>
                        <a:spcBef>
                          <a:spcPts val="799"/>
                        </a:spcBef>
                        <a:buNone/>
                        <a:tabLst>
                          <a:tab pos="0" algn="l"/>
                        </a:tabLst>
                      </a:pPr>
                      <a:r>
                        <a:rPr lang="en-US" sz="1800" b="1" strike="noStrike" cap="all" spc="-1">
                          <a:solidFill>
                            <a:srgbClr val="FFFFFF"/>
                          </a:solidFill>
                          <a:latin typeface="Calibri"/>
                        </a:rPr>
                        <a:t>Search Service</a:t>
                      </a:r>
                      <a:endParaRPr lang="en-US" sz="18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7000"/>
                        </a:lnSpc>
                        <a:spcBef>
                          <a:spcPts val="799"/>
                        </a:spcBef>
                        <a:buNone/>
                        <a:tabLst>
                          <a:tab pos="0" algn="l"/>
                        </a:tabLst>
                      </a:pPr>
                      <a:r>
                        <a:rPr lang="en-US" sz="2000" b="1" strike="noStrike" cap="all" spc="-1">
                          <a:solidFill>
                            <a:srgbClr val="FFFFFF"/>
                          </a:solidFill>
                          <a:latin typeface="Calibri"/>
                        </a:rPr>
                        <a:t>Search Operators</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823810">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Web Search</a:t>
                      </a:r>
                      <a:endParaRPr lang="en-US" sz="16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allinanchor</a:t>
                      </a:r>
                      <a:r>
                        <a:rPr lang="en-US" sz="2000" b="0" strike="noStrike" spc="-1">
                          <a:solidFill>
                            <a:srgbClr val="000000"/>
                          </a:solidFill>
                          <a:latin typeface="Calibri"/>
                        </a:rPr>
                        <a:t>, </a:t>
                      </a: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r>
                        <a:rPr lang="en-US" sz="2000" b="0" strike="noStrike" spc="-1">
                          <a:solidFill>
                            <a:srgbClr val="000000"/>
                          </a:solidFill>
                          <a:latin typeface="Calibri"/>
                        </a:rPr>
                        <a:t>, </a:t>
                      </a:r>
                      <a:r>
                        <a:rPr lang="en-US" sz="2000" b="0" strike="noStrike" spc="-1" err="1">
                          <a:solidFill>
                            <a:srgbClr val="000000"/>
                          </a:solidFill>
                          <a:latin typeface="Calibri"/>
                        </a:rPr>
                        <a:t>allinurl</a:t>
                      </a:r>
                      <a:r>
                        <a:rPr lang="en-US" sz="2000" b="0" strike="noStrike" spc="-1">
                          <a:solidFill>
                            <a:srgbClr val="000000"/>
                          </a:solidFill>
                          <a:latin typeface="Calibri"/>
                        </a:rPr>
                        <a:t>, cache, define, filetype, id, </a:t>
                      </a:r>
                      <a:r>
                        <a:rPr lang="en-US" sz="2000" b="0" strike="noStrike" spc="-1" err="1">
                          <a:solidFill>
                            <a:srgbClr val="000000"/>
                          </a:solidFill>
                          <a:latin typeface="Calibri"/>
                        </a:rPr>
                        <a:t>inanchor</a:t>
                      </a:r>
                      <a:r>
                        <a:rPr lang="en-US" sz="2000" b="0" strike="noStrike" spc="-1">
                          <a:solidFill>
                            <a:srgbClr val="000000"/>
                          </a:solidFill>
                          <a:latin typeface="Calibri"/>
                        </a:rPr>
                        <a:t>, info, intext, intitle, </a:t>
                      </a:r>
                      <a:r>
                        <a:rPr lang="en-US" sz="2000" b="0" strike="noStrike" spc="-1" err="1">
                          <a:solidFill>
                            <a:srgbClr val="000000"/>
                          </a:solidFill>
                          <a:latin typeface="Calibri"/>
                        </a:rPr>
                        <a:t>inurl</a:t>
                      </a:r>
                      <a:r>
                        <a:rPr lang="en-US" sz="2000" b="0" strike="noStrike" spc="-1">
                          <a:solidFill>
                            <a:srgbClr val="000000"/>
                          </a:solidFill>
                          <a:latin typeface="Calibri"/>
                        </a:rPr>
                        <a:t>, link, related, site</a:t>
                      </a:r>
                      <a:endParaRPr lang="en-US" sz="20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Image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allintitle, allinurl, filetype, inurl, intitle, site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Groups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author, group, insubject, intext, 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Directory</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ext, filetype, intext, intitle, inurl</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News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intext, intitle, inurl, location, source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Product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bl>
          </a:graphicData>
        </a:graphic>
      </p:graphicFrame>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DDFE7FCB-4793-4C81-BCE8-1FDB9525FBF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mj-lt"/>
                <a:ea typeface="Segoe UI"/>
                <a:hlinkClick r:id="rId4"/>
              </a:rPr>
              <a:t>https://moz.com/learn/seo/search-operators</a:t>
            </a:r>
            <a:endParaRPr lang="en-US" sz="1800" b="0" strike="noStrike" spc="-1">
              <a:latin typeface="+mj-lt"/>
            </a:endParaRPr>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6A05AD8-2F27-4045-9C61-2750F2619013}"/>
              </a:ext>
            </a:extLst>
          </p:cNvPr>
          <p:cNvPicPr>
            <a:picLocks noChangeAspect="1"/>
          </p:cNvPicPr>
          <p:nvPr/>
        </p:nvPicPr>
        <p:blipFill>
          <a:blip r:embed="rId6"/>
          <a:stretch>
            <a:fillRect/>
          </a:stretch>
        </p:blipFill>
        <p:spPr>
          <a:xfrm>
            <a:off x="3799852" y="1798560"/>
            <a:ext cx="4592296" cy="424225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C0844D7-5748-435F-B1B6-C8EC8E8A3AB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3435324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2CF9BC79-1C3D-45E6-AAB9-7D31A8CF5F1C}"/>
              </a:ext>
            </a:extLst>
          </p:cNvPr>
          <p:cNvGrpSpPr/>
          <p:nvPr/>
        </p:nvGrpSpPr>
        <p:grpSpPr>
          <a:xfrm>
            <a:off x="3717472" y="1786075"/>
            <a:ext cx="4757056" cy="4159117"/>
            <a:chOff x="3717472" y="1786075"/>
            <a:chExt cx="4757056" cy="4159117"/>
          </a:xfrm>
        </p:grpSpPr>
        <p:pic>
          <p:nvPicPr>
            <p:cNvPr id="6" name="Picture 5">
              <a:extLst>
                <a:ext uri="{FF2B5EF4-FFF2-40B4-BE49-F238E27FC236}">
                  <a16:creationId xmlns:a16="http://schemas.microsoft.com/office/drawing/2014/main" id="{78414679-C32B-40C6-BDF2-CC043B822816}"/>
                </a:ext>
              </a:extLst>
            </p:cNvPr>
            <p:cNvPicPr>
              <a:picLocks noChangeAspect="1"/>
            </p:cNvPicPr>
            <p:nvPr/>
          </p:nvPicPr>
          <p:blipFill>
            <a:blip r:embed="rId6"/>
            <a:stretch>
              <a:fillRect/>
            </a:stretch>
          </p:blipFill>
          <p:spPr>
            <a:xfrm>
              <a:off x="3717472" y="1786075"/>
              <a:ext cx="4757056" cy="4159117"/>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EA689FC-ADB3-4002-A4EF-59A1FCB4796E}"/>
                </a:ext>
              </a:extLst>
            </p:cNvPr>
            <p:cNvSpPr/>
            <p:nvPr/>
          </p:nvSpPr>
          <p:spPr>
            <a:xfrm>
              <a:off x="5410983" y="1838315"/>
              <a:ext cx="599440"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109770-1DA9-46DA-82A5-3B23CA73DD0A}"/>
                </a:ext>
              </a:extLst>
            </p:cNvPr>
            <p:cNvSpPr/>
            <p:nvPr/>
          </p:nvSpPr>
          <p:spPr>
            <a:xfrm>
              <a:off x="5893699" y="288827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2F1587-BFED-4D6E-9918-CB157EF65A04}"/>
                </a:ext>
              </a:extLst>
            </p:cNvPr>
            <p:cNvSpPr/>
            <p:nvPr/>
          </p:nvSpPr>
          <p:spPr>
            <a:xfrm>
              <a:off x="5750540" y="387410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6C2FC3-995D-4623-A283-582F0770C35A}"/>
                </a:ext>
              </a:extLst>
            </p:cNvPr>
            <p:cNvSpPr/>
            <p:nvPr/>
          </p:nvSpPr>
          <p:spPr>
            <a:xfrm>
              <a:off x="5913241" y="4638039"/>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872318-4BB0-4550-9855-9AC61574E144}"/>
                </a:ext>
              </a:extLst>
            </p:cNvPr>
            <p:cNvSpPr/>
            <p:nvPr/>
          </p:nvSpPr>
          <p:spPr>
            <a:xfrm>
              <a:off x="4990515" y="5466295"/>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A610CAB0-E69B-4626-AC24-A586492DE3C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44819023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sp>
        <p:nvSpPr>
          <p:cNvPr id="8" name="Rectangle 7">
            <a:extLst>
              <a:ext uri="{FF2B5EF4-FFF2-40B4-BE49-F238E27FC236}">
                <a16:creationId xmlns:a16="http://schemas.microsoft.com/office/drawing/2014/main" id="{3EA689FC-ADB3-4002-A4EF-59A1FCB4796E}"/>
              </a:ext>
            </a:extLst>
          </p:cNvPr>
          <p:cNvSpPr/>
          <p:nvPr/>
        </p:nvSpPr>
        <p:spPr>
          <a:xfrm>
            <a:off x="6047171" y="1841528"/>
            <a:ext cx="599440"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109770-1DA9-46DA-82A5-3B23CA73DD0A}"/>
              </a:ext>
            </a:extLst>
          </p:cNvPr>
          <p:cNvSpPr/>
          <p:nvPr/>
        </p:nvSpPr>
        <p:spPr>
          <a:xfrm>
            <a:off x="6496334" y="2879678"/>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2F1587-BFED-4D6E-9918-CB157EF65A04}"/>
              </a:ext>
            </a:extLst>
          </p:cNvPr>
          <p:cNvSpPr/>
          <p:nvPr/>
        </p:nvSpPr>
        <p:spPr>
          <a:xfrm>
            <a:off x="6346891" y="387410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6C2FC3-995D-4623-A283-582F0770C35A}"/>
              </a:ext>
            </a:extLst>
          </p:cNvPr>
          <p:cNvSpPr/>
          <p:nvPr/>
        </p:nvSpPr>
        <p:spPr>
          <a:xfrm>
            <a:off x="6496334" y="4638039"/>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872318-4BB0-4550-9855-9AC61574E144}"/>
              </a:ext>
            </a:extLst>
          </p:cNvPr>
          <p:cNvSpPr/>
          <p:nvPr/>
        </p:nvSpPr>
        <p:spPr>
          <a:xfrm>
            <a:off x="5613369" y="5466295"/>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DCB74-7D15-461D-A299-8F192D9099E9}"/>
              </a:ext>
            </a:extLst>
          </p:cNvPr>
          <p:cNvPicPr>
            <a:picLocks noChangeAspect="1"/>
          </p:cNvPicPr>
          <p:nvPr/>
        </p:nvPicPr>
        <p:blipFill>
          <a:blip r:embed="rId6"/>
          <a:stretch>
            <a:fillRect/>
          </a:stretch>
        </p:blipFill>
        <p:spPr>
          <a:xfrm>
            <a:off x="3668236" y="1744791"/>
            <a:ext cx="4855529" cy="424380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758FAB1-05F9-49EE-9D8E-5487770043F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3" name="Rectangle 2">
            <a:extLst>
              <a:ext uri="{FF2B5EF4-FFF2-40B4-BE49-F238E27FC236}">
                <a16:creationId xmlns:a16="http://schemas.microsoft.com/office/drawing/2014/main" id="{0BD25F6C-BDF8-4B68-B972-141887F41DD2}"/>
              </a:ext>
            </a:extLst>
          </p:cNvPr>
          <p:cNvSpPr/>
          <p:nvPr/>
        </p:nvSpPr>
        <p:spPr>
          <a:xfrm>
            <a:off x="4858512" y="1841528"/>
            <a:ext cx="650999"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F51887-D624-4CDB-9F9E-C44276DFF58D}"/>
              </a:ext>
            </a:extLst>
          </p:cNvPr>
          <p:cNvSpPr/>
          <p:nvPr/>
        </p:nvSpPr>
        <p:spPr>
          <a:xfrm>
            <a:off x="5837966" y="2834640"/>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63C3C9-E0EB-4FAB-9273-F84B11C482E7}"/>
              </a:ext>
            </a:extLst>
          </p:cNvPr>
          <p:cNvSpPr/>
          <p:nvPr/>
        </p:nvSpPr>
        <p:spPr>
          <a:xfrm>
            <a:off x="5962843" y="3818653"/>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79DF94-6DA2-4B91-A31E-0BC4E25B751C}"/>
              </a:ext>
            </a:extLst>
          </p:cNvPr>
          <p:cNvSpPr/>
          <p:nvPr/>
        </p:nvSpPr>
        <p:spPr>
          <a:xfrm>
            <a:off x="5920110" y="4598448"/>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3690AD-85A9-4AFF-9BCD-5FCFDEE7F102}"/>
              </a:ext>
            </a:extLst>
          </p:cNvPr>
          <p:cNvSpPr/>
          <p:nvPr/>
        </p:nvSpPr>
        <p:spPr>
          <a:xfrm>
            <a:off x="5882199" y="5464805"/>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59824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C37CAE13-BD99-469F-BC61-37E82E38627D}"/>
              </a:ext>
            </a:extLst>
          </p:cNvPr>
          <p:cNvPicPr>
            <a:picLocks noChangeAspect="1"/>
          </p:cNvPicPr>
          <p:nvPr/>
        </p:nvPicPr>
        <p:blipFill>
          <a:blip r:embed="rId6"/>
          <a:stretch>
            <a:fillRect/>
          </a:stretch>
        </p:blipFill>
        <p:spPr>
          <a:xfrm>
            <a:off x="2689565" y="1946833"/>
            <a:ext cx="6812870" cy="400846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DB518EE-4708-420D-8C9E-C4A81043236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1749651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graphicFrame>
        <p:nvGraphicFramePr>
          <p:cNvPr id="504" name="Table 6"/>
          <p:cNvGraphicFramePr/>
          <p:nvPr/>
        </p:nvGraphicFramePr>
        <p:xfrm>
          <a:off x="1506070" y="1950659"/>
          <a:ext cx="8891414" cy="3753361"/>
        </p:xfrm>
        <a:graphic>
          <a:graphicData uri="http://schemas.openxmlformats.org/drawingml/2006/table">
            <a:tbl>
              <a:tblPr/>
              <a:tblGrid>
                <a:gridCol w="1790889">
                  <a:extLst>
                    <a:ext uri="{9D8B030D-6E8A-4147-A177-3AD203B41FA5}">
                      <a16:colId xmlns:a16="http://schemas.microsoft.com/office/drawing/2014/main" val="20000"/>
                    </a:ext>
                  </a:extLst>
                </a:gridCol>
                <a:gridCol w="7100525">
                  <a:extLst>
                    <a:ext uri="{9D8B030D-6E8A-4147-A177-3AD203B41FA5}">
                      <a16:colId xmlns:a16="http://schemas.microsoft.com/office/drawing/2014/main" val="20001"/>
                    </a:ext>
                  </a:extLst>
                </a:gridCol>
              </a:tblGrid>
              <a:tr h="457868">
                <a:tc>
                  <a:txBody>
                    <a:bodyPr/>
                    <a:lstStyle/>
                    <a:p>
                      <a:pPr algn="ctr">
                        <a:lnSpc>
                          <a:spcPct val="107000"/>
                        </a:lnSpc>
                        <a:spcBef>
                          <a:spcPts val="799"/>
                        </a:spcBef>
                        <a:buNone/>
                        <a:tabLst>
                          <a:tab pos="0" algn="l"/>
                        </a:tabLst>
                      </a:pPr>
                      <a:r>
                        <a:rPr lang="en-US" sz="1800" b="1" strike="noStrike" cap="all" spc="-1">
                          <a:solidFill>
                            <a:srgbClr val="FFFFFF"/>
                          </a:solidFill>
                          <a:latin typeface="Calibri"/>
                        </a:rPr>
                        <a:t>Search Service</a:t>
                      </a:r>
                      <a:endParaRPr lang="en-US" sz="18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7000"/>
                        </a:lnSpc>
                        <a:spcBef>
                          <a:spcPts val="799"/>
                        </a:spcBef>
                        <a:buNone/>
                        <a:tabLst>
                          <a:tab pos="0" algn="l"/>
                        </a:tabLst>
                      </a:pPr>
                      <a:r>
                        <a:rPr lang="en-US" sz="2000" b="1" strike="noStrike" cap="all" spc="-1">
                          <a:solidFill>
                            <a:srgbClr val="FFFFFF"/>
                          </a:solidFill>
                          <a:latin typeface="Calibri"/>
                        </a:rPr>
                        <a:t>Search Operators</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823810">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Web Search</a:t>
                      </a:r>
                      <a:endParaRPr lang="en-US" sz="16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allinanchor</a:t>
                      </a:r>
                      <a:r>
                        <a:rPr lang="en-US" sz="2000" b="0" strike="noStrike" spc="-1">
                          <a:solidFill>
                            <a:srgbClr val="000000"/>
                          </a:solidFill>
                          <a:latin typeface="Calibri"/>
                        </a:rPr>
                        <a:t>, </a:t>
                      </a: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r>
                        <a:rPr lang="en-US" sz="2000" b="0" strike="noStrike" spc="-1">
                          <a:solidFill>
                            <a:srgbClr val="000000"/>
                          </a:solidFill>
                          <a:latin typeface="Calibri"/>
                        </a:rPr>
                        <a:t>, </a:t>
                      </a:r>
                      <a:r>
                        <a:rPr lang="en-US" sz="2000" b="0" strike="noStrike" spc="-1" err="1">
                          <a:solidFill>
                            <a:srgbClr val="000000"/>
                          </a:solidFill>
                          <a:latin typeface="Calibri"/>
                        </a:rPr>
                        <a:t>allinurl</a:t>
                      </a:r>
                      <a:r>
                        <a:rPr lang="en-US" sz="2000" b="0" strike="noStrike" spc="-1">
                          <a:solidFill>
                            <a:srgbClr val="000000"/>
                          </a:solidFill>
                          <a:latin typeface="Calibri"/>
                        </a:rPr>
                        <a:t>, cache, define, filetype, id, </a:t>
                      </a:r>
                      <a:r>
                        <a:rPr lang="en-US" sz="2000" b="0" strike="noStrike" spc="-1" err="1">
                          <a:solidFill>
                            <a:srgbClr val="000000"/>
                          </a:solidFill>
                          <a:latin typeface="Calibri"/>
                        </a:rPr>
                        <a:t>inanchor</a:t>
                      </a:r>
                      <a:r>
                        <a:rPr lang="en-US" sz="2000" b="0" strike="noStrike" spc="-1">
                          <a:solidFill>
                            <a:srgbClr val="000000"/>
                          </a:solidFill>
                          <a:latin typeface="Calibri"/>
                        </a:rPr>
                        <a:t>, info, intext, intitle, </a:t>
                      </a:r>
                      <a:r>
                        <a:rPr lang="en-US" sz="2000" b="0" strike="noStrike" spc="-1" err="1">
                          <a:solidFill>
                            <a:srgbClr val="000000"/>
                          </a:solidFill>
                          <a:latin typeface="Calibri"/>
                        </a:rPr>
                        <a:t>inurl</a:t>
                      </a:r>
                      <a:r>
                        <a:rPr lang="en-US" sz="2000" b="0" strike="noStrike" spc="-1">
                          <a:solidFill>
                            <a:srgbClr val="000000"/>
                          </a:solidFill>
                          <a:latin typeface="Calibri"/>
                        </a:rPr>
                        <a:t>, link, related, site</a:t>
                      </a:r>
                      <a:endParaRPr lang="en-US" sz="20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Image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allintitle, allinurl, filetype, inurl, intitle, site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Groups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author, group, insubject, intext, 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Directory</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ext, filetype, intext, intitle, inurl</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News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intext, intitle, inurl, location, source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Product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bl>
          </a:graphicData>
        </a:graphic>
      </p:graphicFrame>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0A26D309-F6CB-41CD-B3F4-B4127DFFC6F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0587534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How do I search?</a:t>
            </a:r>
            <a:r>
              <a:rPr lang="fa-IR" sz="4400" b="0" strike="noStrike" spc="-1">
                <a:solidFill>
                  <a:srgbClr val="232629"/>
                </a:solidFill>
                <a:latin typeface="-apple-system"/>
              </a:rPr>
              <a:t> </a:t>
            </a:r>
            <a:r>
              <a:rPr lang="fa-IR" sz="2800" b="0" strike="noStrike" spc="-1">
                <a:solidFill>
                  <a:srgbClr val="232629"/>
                </a:solidFill>
                <a:latin typeface="+mn-lt"/>
              </a:rPr>
              <a:t>-</a:t>
            </a:r>
            <a:r>
              <a:rPr lang="fa-IR" sz="4400" b="0" strike="noStrike" spc="-1">
                <a:solidFill>
                  <a:srgbClr val="232629"/>
                </a:solidFill>
                <a:latin typeface="-apple-system"/>
              </a:rPr>
              <a:t> </a:t>
            </a:r>
            <a:r>
              <a:rPr lang="en-US" sz="4400" b="0" strike="noStrike" spc="-1">
                <a:solidFill>
                  <a:srgbClr val="232629"/>
                </a:solidFill>
                <a:latin typeface="-apple-system"/>
              </a:rPr>
              <a:t>Review</a:t>
            </a:r>
            <a:endParaRPr lang="en-US" sz="4400" b="0" strike="noStrike" spc="-1">
              <a:solidFill>
                <a:srgbClr val="000000"/>
              </a:solidFill>
              <a:latin typeface="-apple-system"/>
            </a:endParaRPr>
          </a:p>
        </p:txBody>
      </p:sp>
      <p:pic>
        <p:nvPicPr>
          <p:cNvPr id="506" name="Picture 6"/>
          <p:cNvPicPr/>
          <p:nvPr/>
        </p:nvPicPr>
        <p:blipFill>
          <a:blip r:embed="rId3"/>
          <a:stretch/>
        </p:blipFill>
        <p:spPr>
          <a:xfrm>
            <a:off x="3949680" y="2314620"/>
            <a:ext cx="4292640" cy="3404880"/>
          </a:xfrm>
          <a:prstGeom prst="rect">
            <a:avLst/>
          </a:prstGeom>
          <a:ln w="0">
            <a:noFill/>
          </a:ln>
        </p:spPr>
      </p:pic>
      <p:sp>
        <p:nvSpPr>
          <p:cNvPr id="507" name="PlaceHolder 2"/>
          <p:cNvSpPr>
            <a:spLocks noGrp="1"/>
          </p:cNvSpPr>
          <p:nvPr>
            <p:ph/>
          </p:nvPr>
        </p:nvSpPr>
        <p:spPr>
          <a:xfrm>
            <a:off x="584280" y="1253520"/>
            <a:ext cx="10515240" cy="4350960"/>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3000" b="0" strike="noStrike" spc="-1">
                <a:solidFill>
                  <a:srgbClr val="000000"/>
                </a:solidFill>
                <a:latin typeface="Calibri"/>
              </a:rPr>
              <a:t>Main search </a:t>
            </a:r>
          </a:p>
          <a:p>
            <a:pPr marL="514350" indent="-514350">
              <a:lnSpc>
                <a:spcPct val="90000"/>
              </a:lnSpc>
              <a:spcBef>
                <a:spcPts val="1001"/>
              </a:spcBef>
              <a:buClr>
                <a:srgbClr val="000000"/>
              </a:buClr>
              <a:buFont typeface="+mj-lt"/>
              <a:buAutoNum type="arabicPeriod"/>
            </a:pPr>
            <a:r>
              <a:rPr lang="en-US" sz="3000" b="0" strike="noStrike" spc="-1">
                <a:solidFill>
                  <a:srgbClr val="000000"/>
                </a:solidFill>
                <a:latin typeface="Calibri"/>
              </a:rPr>
              <a:t>Similar Questions</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Sidebar Similar Questions</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Advanced Search</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Google Search</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Google  Advanced Search</a:t>
            </a:r>
          </a:p>
        </p:txBody>
      </p:sp>
      <p:pic>
        <p:nvPicPr>
          <p:cNvPr id="5" name="Picture 3">
            <a:extLst>
              <a:ext uri="{FF2B5EF4-FFF2-40B4-BE49-F238E27FC236}">
                <a16:creationId xmlns:a16="http://schemas.microsoft.com/office/drawing/2014/main" id="{A47400D2-AD2D-4A0F-A17C-39E252D4AF7C}"/>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spcBef>
                <a:spcPts val="1001"/>
              </a:spcBef>
              <a:buClr>
                <a:srgbClr val="000000"/>
              </a:buClr>
            </a:pPr>
            <a:r>
              <a:rPr lang="en-US" sz="4400" b="0" strike="noStrike" spc="-1">
                <a:solidFill>
                  <a:srgbClr val="000000"/>
                </a:solidFill>
                <a:latin typeface="Calibri"/>
              </a:rPr>
              <a:t>How to get more scores?</a:t>
            </a:r>
            <a:endParaRPr lang="en-US" sz="4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671305" y="1318679"/>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Top 10 techniques </a:t>
            </a:r>
            <a:r>
              <a:rPr lang="en-US" sz="2800" spc="-1">
                <a:solidFill>
                  <a:srgbClr val="000000"/>
                </a:solidFill>
                <a:latin typeface="-apple-system"/>
              </a:rPr>
              <a:t>you have to know</a:t>
            </a:r>
            <a:endParaRPr lang="en-US" sz="2800" b="0" strike="noStrike" spc="-1">
              <a:latin typeface="-apple-system"/>
            </a:endParaRP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Score table in detail</a:t>
            </a:r>
            <a:endParaRPr lang="en-US" sz="1700" strike="noStrike" spc="-1">
              <a:latin typeface="-apple-system"/>
            </a:endParaRPr>
          </a:p>
          <a:p>
            <a:pPr marL="800100" lvl="1" indent="-342900">
              <a:lnSpc>
                <a:spcPct val="90000"/>
              </a:lnSpc>
              <a:spcBef>
                <a:spcPts val="499"/>
              </a:spcBef>
              <a:buClr>
                <a:srgbClr val="000000"/>
              </a:buClr>
              <a:buFont typeface="+mj-lt"/>
              <a:buAutoNum type="arabicPeriod"/>
            </a:pPr>
            <a:r>
              <a:rPr lang="en-US" sz="1700" strike="noStrike" spc="-1">
                <a:solidFill>
                  <a:srgbClr val="000000"/>
                </a:solidFill>
                <a:latin typeface="-apple-system"/>
              </a:rPr>
              <a:t>   Fastest Answer</a:t>
            </a:r>
            <a:endParaRPr lang="fa-IR" sz="1700" strike="noStrike" spc="-1">
              <a:solidFill>
                <a:srgbClr val="000000"/>
              </a:solidFill>
              <a:latin typeface="-apple-system"/>
            </a:endParaRPr>
          </a:p>
          <a:p>
            <a:pPr marL="1600200" lvl="3" indent="-228600">
              <a:lnSpc>
                <a:spcPct val="90000"/>
              </a:lnSpc>
              <a:spcBef>
                <a:spcPts val="499"/>
              </a:spcBef>
              <a:buClr>
                <a:srgbClr val="000000"/>
              </a:buClr>
              <a:buFont typeface="Arial"/>
              <a:buChar char="•"/>
            </a:pPr>
            <a:r>
              <a:rPr lang="en-US" sz="1700" b="0" strike="noStrike" spc="-1">
                <a:solidFill>
                  <a:srgbClr val="232629"/>
                </a:solidFill>
                <a:latin typeface="-apple-system"/>
              </a:rPr>
              <a:t>Fastest Gun in the West</a:t>
            </a:r>
            <a:r>
              <a:rPr lang="fa-IR" sz="1700" b="0" strike="noStrike" spc="-1">
                <a:solidFill>
                  <a:srgbClr val="232629"/>
                </a:solidFill>
                <a:latin typeface="-apple-system"/>
              </a:rPr>
              <a:t> </a:t>
            </a:r>
            <a:r>
              <a:rPr lang="en-US" sz="1700" b="0" strike="noStrike" spc="-1">
                <a:solidFill>
                  <a:srgbClr val="232629"/>
                </a:solidFill>
                <a:latin typeface="-apple-system"/>
              </a:rPr>
              <a:t>problem</a:t>
            </a:r>
            <a:endParaRPr lang="en-US" sz="1700" strike="noStrike" spc="-1">
              <a:solidFill>
                <a:srgbClr val="000000"/>
              </a:solidFill>
              <a:latin typeface="-apple-system"/>
            </a:endParaRPr>
          </a:p>
          <a:p>
            <a:pPr marL="914400" lvl="1" indent="-457200">
              <a:lnSpc>
                <a:spcPct val="90000"/>
              </a:lnSpc>
              <a:spcBef>
                <a:spcPts val="499"/>
              </a:spcBef>
              <a:buClr>
                <a:srgbClr val="000000"/>
              </a:buClr>
              <a:buFont typeface="+mj-lt"/>
              <a:buAutoNum type="arabicPeriod"/>
            </a:pPr>
            <a:r>
              <a:rPr lang="en-US" sz="1700" strike="noStrike" spc="-1">
                <a:latin typeface="-apple-system"/>
              </a:rPr>
              <a:t>Simple gives you more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Stackoverflow Legionaries</a:t>
            </a: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Already Answered - Golden Tip</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Opensource/GitHub - Golden Tip</a:t>
            </a: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Pro Question/Answer using Reprex/MWE/MCVE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2 ways of reprex</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Community Wiki</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How to loose the upvotes?!</a:t>
            </a:r>
            <a:endParaRPr lang="en-US" sz="1700" spc="-1">
              <a:solidFill>
                <a:srgbClr val="000000"/>
              </a:solidFill>
              <a:latin typeface="-apple-system"/>
              <a:ea typeface="DejaVu Sans"/>
              <a:cs typeface="DejaVu Sans"/>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Share it!</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Self-Answer - Golden Tip</a:t>
            </a:r>
            <a:endParaRPr lang="fa-IR" sz="1700" kern="1200" spc="-1">
              <a:solidFill>
                <a:srgbClr val="000000"/>
              </a:solidFill>
              <a:effectLst/>
              <a:latin typeface="-apple-system"/>
              <a:ea typeface="DejaVu Sans"/>
              <a:cs typeface="DejaVu Sans"/>
            </a:endParaRPr>
          </a:p>
          <a:p>
            <a:pPr marL="1371600" lvl="2" indent="-457200">
              <a:lnSpc>
                <a:spcPct val="90000"/>
              </a:lnSpc>
              <a:spcBef>
                <a:spcPts val="499"/>
              </a:spcBef>
              <a:buClr>
                <a:srgbClr val="000000"/>
              </a:buClr>
              <a:buFont typeface="Arial" panose="020B0604020202020204" pitchFamily="34" charset="0"/>
              <a:buChar char="•"/>
            </a:pPr>
            <a:r>
              <a:rPr lang="en-US" sz="1700" strike="noStrike" spc="-1">
                <a:solidFill>
                  <a:srgbClr val="000000"/>
                </a:solidFill>
                <a:latin typeface="-apple-system"/>
              </a:rPr>
              <a:t>The most accurate answer in the world</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232629"/>
                </a:solidFill>
                <a:effectLst/>
                <a:latin typeface="-apple-system"/>
                <a:ea typeface="DejaVu Sans"/>
                <a:cs typeface="DejaVu Sans"/>
              </a:rPr>
              <a:t>Strong Entry</a:t>
            </a:r>
            <a:endParaRPr lang="en-US" sz="1700">
              <a:effectLst/>
              <a:latin typeface="-apple-system"/>
            </a:endParaRPr>
          </a:p>
        </p:txBody>
      </p:sp>
      <p:pic>
        <p:nvPicPr>
          <p:cNvPr id="6" name="Content Placeholder 13">
            <a:extLst>
              <a:ext uri="{FF2B5EF4-FFF2-40B4-BE49-F238E27FC236}">
                <a16:creationId xmlns:a16="http://schemas.microsoft.com/office/drawing/2014/main" id="{5EAE4332-5679-4D72-936B-229217E5EE32}"/>
              </a:ext>
            </a:extLst>
          </p:cNvPr>
          <p:cNvPicPr/>
          <p:nvPr/>
        </p:nvPicPr>
        <p:blipFill>
          <a:blip r:embed="rId4"/>
          <a:stretch/>
        </p:blipFill>
        <p:spPr>
          <a:xfrm>
            <a:off x="5769900" y="1535649"/>
            <a:ext cx="5895663" cy="5104659"/>
          </a:xfrm>
          <a:prstGeom prst="rect">
            <a:avLst/>
          </a:prstGeom>
          <a:ln w="0">
            <a:noFill/>
          </a:ln>
        </p:spPr>
      </p:pic>
    </p:spTree>
    <p:extLst>
      <p:ext uri="{BB962C8B-B14F-4D97-AF65-F5344CB8AC3E}">
        <p14:creationId xmlns:p14="http://schemas.microsoft.com/office/powerpoint/2010/main" val="1938780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1" name="PlaceHolder 2"/>
          <p:cNvSpPr>
            <a:spLocks noGrp="1"/>
          </p:cNvSpPr>
          <p:nvPr>
            <p:ph/>
          </p:nvPr>
        </p:nvSpPr>
        <p:spPr>
          <a:xfrm>
            <a:off x="691920" y="141120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to ask Good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Why are some questions closed?</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Professional Search</a:t>
            </a:r>
          </a:p>
        </p:txBody>
      </p:sp>
      <p:pic>
        <p:nvPicPr>
          <p:cNvPr id="512" name="Picture 8"/>
          <p:cNvPicPr/>
          <p:nvPr/>
        </p:nvPicPr>
        <p:blipFill>
          <a:blip r:embed="rId3"/>
          <a:stretch/>
        </p:blipFill>
        <p:spPr>
          <a:xfrm>
            <a:off x="4397760" y="2518560"/>
            <a:ext cx="7101720" cy="397944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D18D4828-C451-46D4-8297-A4325EF13AE3}"/>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363BDAC5-98BA-4D20-992C-DDBD45FAC2D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480131"/>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endParaRPr lang="en-US" sz="2800" b="0" strike="noStrike" spc="-1">
              <a:latin typeface="-apple-system"/>
            </a:endParaRPr>
          </a:p>
        </p:txBody>
      </p:sp>
      <p:pic>
        <p:nvPicPr>
          <p:cNvPr id="5" name="Picture 4">
            <a:extLst>
              <a:ext uri="{FF2B5EF4-FFF2-40B4-BE49-F238E27FC236}">
                <a16:creationId xmlns:a16="http://schemas.microsoft.com/office/drawing/2014/main" id="{75691077-E739-4F94-9B6C-280F5D1CE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016" y="1928160"/>
            <a:ext cx="6617968" cy="4411979"/>
          </a:xfrm>
          <a:prstGeom prst="rect">
            <a:avLst/>
          </a:prstGeom>
          <a:ln>
            <a:noFill/>
          </a:ln>
          <a:effectLst>
            <a:softEdge rad="112500"/>
          </a:effec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Picture 4"/>
          <p:cNvPicPr/>
          <p:nvPr/>
        </p:nvPicPr>
        <p:blipFill>
          <a:blip r:embed="rId3"/>
          <a:stretch/>
        </p:blipFill>
        <p:spPr>
          <a:xfrm>
            <a:off x="1876260" y="1401840"/>
            <a:ext cx="8439480" cy="4993920"/>
          </a:xfrm>
          <a:prstGeom prst="rect">
            <a:avLst/>
          </a:prstGeom>
          <a:ln>
            <a:noFill/>
          </a:ln>
          <a:effectLst>
            <a:outerShdw blurRad="292100" dist="139700" dir="2700000" algn="tl" rotWithShape="0">
              <a:srgbClr val="333333">
                <a:alpha val="65000"/>
              </a:srgbClr>
            </a:outerShdw>
          </a:effectLst>
        </p:spPr>
      </p:pic>
      <p:sp>
        <p:nvSpPr>
          <p:cNvPr id="51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6" name="Rectangle 3"/>
          <p:cNvSpPr/>
          <p:nvPr/>
        </p:nvSpPr>
        <p:spPr>
          <a:xfrm>
            <a:off x="1992600" y="3316320"/>
            <a:ext cx="832320" cy="450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517" name="Rectangle 5"/>
          <p:cNvSpPr/>
          <p:nvPr/>
        </p:nvSpPr>
        <p:spPr>
          <a:xfrm>
            <a:off x="2824920" y="3776040"/>
            <a:ext cx="722880" cy="372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7" name="Picture 3">
            <a:extLst>
              <a:ext uri="{FF2B5EF4-FFF2-40B4-BE49-F238E27FC236}">
                <a16:creationId xmlns:a16="http://schemas.microsoft.com/office/drawing/2014/main" id="{3098E0F6-949D-4DDE-A0C4-8CFF75C91654}"/>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2822F26D-3B61-4CE9-87C0-6B2B33DF115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9" name="PlaceHolder 2"/>
          <p:cNvSpPr>
            <a:spLocks noGrp="1"/>
          </p:cNvSpPr>
          <p:nvPr>
            <p:ph/>
          </p:nvPr>
        </p:nvSpPr>
        <p:spPr>
          <a:xfrm>
            <a:off x="645120" y="12535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Our Goals for using Stackoverflow:</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Learn to Ask a good question and how to use it! </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Help people </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Gain Reputations </a:t>
            </a:r>
          </a:p>
        </p:txBody>
      </p:sp>
      <p:pic>
        <p:nvPicPr>
          <p:cNvPr id="4" name="Picture 3">
            <a:extLst>
              <a:ext uri="{FF2B5EF4-FFF2-40B4-BE49-F238E27FC236}">
                <a16:creationId xmlns:a16="http://schemas.microsoft.com/office/drawing/2014/main" id="{C8671F42-6046-42CB-9B6C-E33C5297B4CB}"/>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BFB3141B-A847-4C15-86A0-7290916742D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21" name="PlaceHolder 2"/>
          <p:cNvSpPr>
            <a:spLocks noGrp="1"/>
          </p:cNvSpPr>
          <p:nvPr>
            <p:ph/>
          </p:nvPr>
        </p:nvSpPr>
        <p:spPr>
          <a:xfrm>
            <a:off x="645120" y="127638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1. Score table</a:t>
            </a:r>
          </a:p>
        </p:txBody>
      </p:sp>
      <p:sp>
        <p:nvSpPr>
          <p:cNvPr id="522"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A77DC04B-41EB-4C63-AEF2-86BD8117EF25}"/>
              </a:ext>
            </a:extLst>
          </p:cNvPr>
          <p:cNvGraphicFramePr>
            <a:graphicFrameLocks noGrp="1"/>
          </p:cNvGraphicFramePr>
          <p:nvPr>
            <p:extLst>
              <p:ext uri="{D42A27DB-BD31-4B8C-83A1-F6EECF244321}">
                <p14:modId xmlns:p14="http://schemas.microsoft.com/office/powerpoint/2010/main" val="244762492"/>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C2FD6957-314D-4F3F-9D50-AB7B030817E5}"/>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2">
            <a:extLst>
              <a:ext uri="{FF2B5EF4-FFF2-40B4-BE49-F238E27FC236}">
                <a16:creationId xmlns:a16="http://schemas.microsoft.com/office/drawing/2014/main" id="{347A893C-2CE8-4C58-8396-19FA1AB2960E}"/>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sp>
        <p:nvSpPr>
          <p:cNvPr id="52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26"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28" name="Picture 8"/>
          <p:cNvPicPr/>
          <p:nvPr/>
        </p:nvPicPr>
        <p:blipFill>
          <a:blip r:embed="rId4"/>
          <a:stretch/>
        </p:blipFill>
        <p:spPr>
          <a:xfrm>
            <a:off x="3997800" y="4056480"/>
            <a:ext cx="5194440" cy="1967040"/>
          </a:xfrm>
          <a:prstGeom prst="rect">
            <a:avLst/>
          </a:prstGeom>
          <a:ln>
            <a:noFill/>
          </a:ln>
          <a:effectLst>
            <a:outerShdw blurRad="292100" dist="139700" dir="2700000" algn="tl" rotWithShape="0">
              <a:srgbClr val="333333">
                <a:alpha val="65000"/>
              </a:srgbClr>
            </a:outerShdw>
          </a:effectLst>
        </p:spPr>
      </p:pic>
      <p:graphicFrame>
        <p:nvGraphicFramePr>
          <p:cNvPr id="7" name="Table 6">
            <a:extLst>
              <a:ext uri="{FF2B5EF4-FFF2-40B4-BE49-F238E27FC236}">
                <a16:creationId xmlns:a16="http://schemas.microsoft.com/office/drawing/2014/main" id="{87E410C1-B5AE-44B5-B1EA-05A5C4E0F7C9}"/>
              </a:ext>
            </a:extLst>
          </p:cNvPr>
          <p:cNvGraphicFramePr>
            <a:graphicFrameLocks noGrp="1"/>
          </p:cNvGraphicFramePr>
          <p:nvPr>
            <p:extLst>
              <p:ext uri="{D42A27DB-BD31-4B8C-83A1-F6EECF244321}">
                <p14:modId xmlns:p14="http://schemas.microsoft.com/office/powerpoint/2010/main" val="2665816145"/>
              </p:ext>
            </p:extLst>
          </p:nvPr>
        </p:nvGraphicFramePr>
        <p:xfrm>
          <a:off x="3853675" y="1371346"/>
          <a:ext cx="5483352" cy="2470103"/>
        </p:xfrm>
        <a:graphic>
          <a:graphicData uri="http://schemas.openxmlformats.org/drawingml/2006/table">
            <a:tbl>
              <a:tblPr firstRow="1" firstCol="1" bandRow="1">
                <a:tableStyleId>{5A111915-BE36-4E01-A7E5-04B1672EAD32}</a:tableStyleId>
              </a:tblPr>
              <a:tblGrid>
                <a:gridCol w="3214667">
                  <a:extLst>
                    <a:ext uri="{9D8B030D-6E8A-4147-A177-3AD203B41FA5}">
                      <a16:colId xmlns:a16="http://schemas.microsoft.com/office/drawing/2014/main" val="2671305051"/>
                    </a:ext>
                  </a:extLst>
                </a:gridCol>
                <a:gridCol w="2268685">
                  <a:extLst>
                    <a:ext uri="{9D8B030D-6E8A-4147-A177-3AD203B41FA5}">
                      <a16:colId xmlns:a16="http://schemas.microsoft.com/office/drawing/2014/main" val="1096920125"/>
                    </a:ext>
                  </a:extLst>
                </a:gridCol>
              </a:tblGrid>
              <a:tr h="303585">
                <a:tc>
                  <a:txBody>
                    <a:bodyPr/>
                    <a:lstStyle/>
                    <a:p>
                      <a:pPr marL="0" marR="0" indent="0" algn="l" defTabSz="914400" rtl="0" eaLnBrk="1" latinLnBrk="0" hangingPunct="1">
                        <a:lnSpc>
                          <a:spcPct val="107000"/>
                        </a:lnSpc>
                        <a:spcBef>
                          <a:spcPts val="800"/>
                        </a:spcBef>
                        <a:spcAft>
                          <a:spcPts val="0"/>
                        </a:spcAft>
                      </a:pPr>
                      <a:r>
                        <a:rPr lang="en-US" sz="12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24532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highlight>
                            <a:srgbClr val="FFFF00"/>
                          </a:highligh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highlight>
                            <a:srgbClr val="FFFF00"/>
                          </a:highligh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266994">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242556">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264275">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200">
                          <a:effectLst/>
                          <a:latin typeface="-apple-system"/>
                        </a:rPr>
                        <a:t>-full bounty amount</a:t>
                      </a:r>
                      <a:endParaRPr lang="en-US" sz="12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245378">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200">
                          <a:effectLst/>
                          <a:latin typeface="-apple-system"/>
                        </a:rPr>
                        <a:t>-100</a:t>
                      </a:r>
                      <a:endParaRPr lang="en-US" sz="12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8" name="Picture 3">
            <a:extLst>
              <a:ext uri="{FF2B5EF4-FFF2-40B4-BE49-F238E27FC236}">
                <a16:creationId xmlns:a16="http://schemas.microsoft.com/office/drawing/2014/main" id="{370FD0A0-8B31-467F-B252-C98921022384}"/>
              </a:ext>
            </a:extLst>
          </p:cNvPr>
          <p:cNvPicPr/>
          <p:nvPr/>
        </p:nvPicPr>
        <p:blipFill>
          <a:blip r:embed="rId5"/>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2FE66CF4-B716-4AD0-A6FA-EB5630F8DD6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5EB32DEF-29EC-4CAD-84EA-57E349A41EDB}"/>
              </a:ext>
            </a:extLst>
          </p:cNvPr>
          <p:cNvGraphicFramePr>
            <a:graphicFrameLocks noGrp="1"/>
          </p:cNvGraphicFramePr>
          <p:nvPr>
            <p:extLst>
              <p:ext uri="{D42A27DB-BD31-4B8C-83A1-F6EECF244321}">
                <p14:modId xmlns:p14="http://schemas.microsoft.com/office/powerpoint/2010/main" val="853145275"/>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F3EA81FC-06E8-4F69-92AC-4C4C8C2BE68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pattFill prst="dashVert">
          <a:fgClr>
            <a:schemeClr val="bg1">
              <a:lumMod val="85000"/>
            </a:schemeClr>
          </a:fgClr>
          <a:bgClr>
            <a:schemeClr val="bg1">
              <a:lumMod val="95000"/>
            </a:schemeClr>
          </a:bgClr>
        </a:pattFill>
        <a:effectLst/>
      </p:bgPr>
    </p:bg>
    <p:spTree>
      <p:nvGrpSpPr>
        <p:cNvPr id="1" name=""/>
        <p:cNvGrpSpPr/>
        <p:nvPr/>
      </p:nvGrpSpPr>
      <p:grpSpPr>
        <a:xfrm>
          <a:off x="0" y="0"/>
          <a:ext cx="0" cy="0"/>
          <a:chOff x="0" y="0"/>
          <a:chExt cx="0" cy="0"/>
        </a:xfrm>
      </p:grpSpPr>
      <p:sp>
        <p:nvSpPr>
          <p:cNvPr id="53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5"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36" name="Picture 8"/>
          <p:cNvPicPr/>
          <p:nvPr/>
        </p:nvPicPr>
        <p:blipFill>
          <a:blip r:embed="rId4"/>
          <a:stretch/>
        </p:blipFill>
        <p:spPr>
          <a:xfrm>
            <a:off x="2589840" y="1843920"/>
            <a:ext cx="8458920" cy="43509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DFE514B7-601B-4749-AF15-C756EDE9F1EA}"/>
              </a:ext>
            </a:extLst>
          </p:cNvPr>
          <p:cNvPicPr/>
          <p:nvPr/>
        </p:nvPicPr>
        <p:blipFill>
          <a:blip r:embed="rId5"/>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6E93205E-EACE-4163-AA1A-6FF382F8782B}"/>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8" name="Picture 7">
            <a:extLst>
              <a:ext uri="{FF2B5EF4-FFF2-40B4-BE49-F238E27FC236}">
                <a16:creationId xmlns:a16="http://schemas.microsoft.com/office/drawing/2014/main" id="{270E6E64-E57E-4AD6-9F73-EB0EA6AECA8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2738256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9"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40" name="Picture 6"/>
          <p:cNvPicPr/>
          <p:nvPr/>
        </p:nvPicPr>
        <p:blipFill>
          <a:blip r:embed="rId4"/>
          <a:stretch/>
        </p:blipFill>
        <p:spPr>
          <a:xfrm>
            <a:off x="3557160" y="1426680"/>
            <a:ext cx="6095520" cy="495144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4A8D8B3-456E-49A0-AB10-D8743680AA90}"/>
              </a:ext>
            </a:extLst>
          </p:cNvPr>
          <p:cNvPicPr/>
          <p:nvPr/>
        </p:nvPicPr>
        <p:blipFill>
          <a:blip r:embed="rId5"/>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A7E126C6-9404-4C76-A6B5-01A2988BE997}"/>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8" name="Picture 7">
            <a:extLst>
              <a:ext uri="{FF2B5EF4-FFF2-40B4-BE49-F238E27FC236}">
                <a16:creationId xmlns:a16="http://schemas.microsoft.com/office/drawing/2014/main" id="{7E4BB36C-A288-4A16-BBC7-6C8CA82CD01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054021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D36A6-C690-45FF-81AC-BDBD0367C679}"/>
              </a:ext>
            </a:extLst>
          </p:cNvPr>
          <p:cNvPicPr>
            <a:picLocks noChangeAspect="1"/>
          </p:cNvPicPr>
          <p:nvPr/>
        </p:nvPicPr>
        <p:blipFill>
          <a:blip r:embed="rId3"/>
          <a:stretch>
            <a:fillRect/>
          </a:stretch>
        </p:blipFill>
        <p:spPr>
          <a:xfrm>
            <a:off x="4818891" y="1359135"/>
            <a:ext cx="6189822" cy="4925745"/>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10840" y="6024723"/>
            <a:ext cx="609552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https://stackoverflow.com/help/privileges/edit</a:t>
            </a:r>
            <a:endParaRPr lang="en-US" sz="1800" b="0" u="sng" strike="noStrike" spc="-1">
              <a:solidFill>
                <a:srgbClr val="0563C1"/>
              </a:solidFill>
              <a:uFillTx/>
              <a:latin typeface="Calibri"/>
            </a:endParaRPr>
          </a:p>
          <a:p>
            <a:pPr>
              <a:lnSpc>
                <a:spcPct val="100000"/>
              </a:lnSpc>
              <a:buNone/>
            </a:pPr>
            <a:r>
              <a:rPr lang="en-US" sz="1800" b="0" strike="noStrike" spc="-1">
                <a:latin typeface="-apple-system"/>
                <a:hlinkClick r:id="rId5"/>
              </a:rPr>
              <a:t>https://stackoverflow.com/help/editing</a:t>
            </a:r>
            <a:endParaRPr lang="en-US" sz="1800" b="0" strike="noStrike" spc="-1">
              <a:latin typeface="-apple-system"/>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6"/>
          <a:stretch/>
        </p:blipFill>
        <p:spPr>
          <a:xfrm>
            <a:off x="10339560" y="5834520"/>
            <a:ext cx="1641600" cy="730440"/>
          </a:xfrm>
          <a:prstGeom prst="rect">
            <a:avLst/>
          </a:prstGeom>
          <a:ln w="0">
            <a:noFill/>
          </a:ln>
        </p:spPr>
      </p:pic>
      <p:pic>
        <p:nvPicPr>
          <p:cNvPr id="18" name="Picture 17">
            <a:extLst>
              <a:ext uri="{FF2B5EF4-FFF2-40B4-BE49-F238E27FC236}">
                <a16:creationId xmlns:a16="http://schemas.microsoft.com/office/drawing/2014/main" id="{71EC993C-EB20-4CD2-B259-9A7CD3B203B2}"/>
              </a:ext>
            </a:extLst>
          </p:cNvPr>
          <p:cNvPicPr>
            <a:picLocks noChangeAspect="1"/>
          </p:cNvPicPr>
          <p:nvPr/>
        </p:nvPicPr>
        <p:blipFill>
          <a:blip r:embed="rId7"/>
          <a:stretch>
            <a:fillRect/>
          </a:stretch>
        </p:blipFill>
        <p:spPr>
          <a:xfrm>
            <a:off x="658401" y="1985428"/>
            <a:ext cx="3467400" cy="367315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83A9CDB-CDCF-4C89-AF8E-C5B668085AB0}"/>
              </a:ext>
            </a:extLst>
          </p:cNvPr>
          <p:cNvSpPr txBox="1"/>
          <p:nvPr/>
        </p:nvSpPr>
        <p:spPr>
          <a:xfrm>
            <a:off x="655792" y="1302949"/>
            <a:ext cx="2548005" cy="523220"/>
          </a:xfrm>
          <a:prstGeom prst="rect">
            <a:avLst/>
          </a:prstGeom>
          <a:noFill/>
        </p:spPr>
        <p:txBody>
          <a:bodyPr wrap="none" rtlCol="0">
            <a:spAutoFit/>
          </a:bodyPr>
          <a:lstStyle/>
          <a:p>
            <a:r>
              <a:rPr lang="en-US" sz="2800">
                <a:latin typeface="-apple-system"/>
              </a:rPr>
              <a:t>Suggested edits </a:t>
            </a:r>
          </a:p>
        </p:txBody>
      </p:sp>
      <p:cxnSp>
        <p:nvCxnSpPr>
          <p:cNvPr id="21" name="Straight Arrow Connector 20">
            <a:extLst>
              <a:ext uri="{FF2B5EF4-FFF2-40B4-BE49-F238E27FC236}">
                <a16:creationId xmlns:a16="http://schemas.microsoft.com/office/drawing/2014/main" id="{D8B7EE3A-A28C-4D9A-8EC7-EF3C3F53D21F}"/>
              </a:ext>
            </a:extLst>
          </p:cNvPr>
          <p:cNvCxnSpPr/>
          <p:nvPr/>
        </p:nvCxnSpPr>
        <p:spPr>
          <a:xfrm>
            <a:off x="4120587" y="3981691"/>
            <a:ext cx="698304"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D1E5743-5210-4AD9-AD88-94F4F4B58601}"/>
              </a:ext>
            </a:extLst>
          </p:cNvPr>
          <p:cNvSpPr/>
          <p:nvPr/>
        </p:nvSpPr>
        <p:spPr>
          <a:xfrm>
            <a:off x="8993529" y="2684295"/>
            <a:ext cx="1641600" cy="16487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92E4DF-1D02-4515-824D-1758FC69EBB7}"/>
              </a:ext>
            </a:extLst>
          </p:cNvPr>
          <p:cNvSpPr txBox="1"/>
          <p:nvPr/>
        </p:nvSpPr>
        <p:spPr>
          <a:xfrm>
            <a:off x="210840" y="5718114"/>
            <a:ext cx="6093724" cy="369332"/>
          </a:xfrm>
          <a:prstGeom prst="rect">
            <a:avLst/>
          </a:prstGeom>
          <a:noFill/>
        </p:spPr>
        <p:txBody>
          <a:bodyPr wrap="square">
            <a:spAutoFit/>
          </a:bodyPr>
          <a:lstStyle/>
          <a:p>
            <a:r>
              <a:rPr lang="en-US">
                <a:latin typeface="-apple-system"/>
                <a:hlinkClick r:id="rId8"/>
              </a:rPr>
              <a:t>https://stackoverflow.com/help/reviews-intro</a:t>
            </a:r>
            <a:endParaRPr lang="fa-IR">
              <a:latin typeface="-apple-system"/>
            </a:endParaRPr>
          </a:p>
        </p:txBody>
      </p:sp>
    </p:spTree>
    <p:extLst>
      <p:ext uri="{BB962C8B-B14F-4D97-AF65-F5344CB8AC3E}">
        <p14:creationId xmlns:p14="http://schemas.microsoft.com/office/powerpoint/2010/main" val="375418169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892552"/>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endParaRPr lang="en-US" sz="2400">
              <a:latin typeface="-apple-system"/>
            </a:endParaRPr>
          </a:p>
        </p:txBody>
      </p:sp>
      <p:sp>
        <p:nvSpPr>
          <p:cNvPr id="25" name="TextBox 24">
            <a:extLst>
              <a:ext uri="{FF2B5EF4-FFF2-40B4-BE49-F238E27FC236}">
                <a16:creationId xmlns:a16="http://schemas.microsoft.com/office/drawing/2014/main" id="{49AA1A5A-AD88-4112-8699-BA20F3A39F88}"/>
              </a:ext>
            </a:extLst>
          </p:cNvPr>
          <p:cNvSpPr txBox="1"/>
          <p:nvPr/>
        </p:nvSpPr>
        <p:spPr>
          <a:xfrm>
            <a:off x="210840" y="6241794"/>
            <a:ext cx="10008198" cy="338554"/>
          </a:xfrm>
          <a:prstGeom prst="rect">
            <a:avLst/>
          </a:prstGeom>
          <a:noFill/>
        </p:spPr>
        <p:txBody>
          <a:bodyPr wrap="square">
            <a:spAutoFit/>
          </a:bodyPr>
          <a:lstStyle/>
          <a:p>
            <a:r>
              <a:rPr lang="en-US" sz="1600">
                <a:hlinkClick r:id="rId4"/>
              </a:rPr>
              <a:t>https://meta.stackoverflow.com/questions/271934/how-do-you-roll-back-an-edit</a:t>
            </a:r>
            <a:endParaRPr lang="en-US" sz="1600"/>
          </a:p>
        </p:txBody>
      </p:sp>
      <p:grpSp>
        <p:nvGrpSpPr>
          <p:cNvPr id="30" name="Group 29">
            <a:extLst>
              <a:ext uri="{FF2B5EF4-FFF2-40B4-BE49-F238E27FC236}">
                <a16:creationId xmlns:a16="http://schemas.microsoft.com/office/drawing/2014/main" id="{3871537A-4450-4174-98B6-B58F4A52584B}"/>
              </a:ext>
            </a:extLst>
          </p:cNvPr>
          <p:cNvGrpSpPr/>
          <p:nvPr/>
        </p:nvGrpSpPr>
        <p:grpSpPr>
          <a:xfrm>
            <a:off x="4710110" y="1608036"/>
            <a:ext cx="4476857" cy="4545281"/>
            <a:chOff x="3878051" y="1556716"/>
            <a:chExt cx="4746965" cy="4712896"/>
          </a:xfrm>
        </p:grpSpPr>
        <p:pic>
          <p:nvPicPr>
            <p:cNvPr id="27" name="Picture 26">
              <a:extLst>
                <a:ext uri="{FF2B5EF4-FFF2-40B4-BE49-F238E27FC236}">
                  <a16:creationId xmlns:a16="http://schemas.microsoft.com/office/drawing/2014/main" id="{A38EDA71-15DD-4EA1-8DAB-482884414E17}"/>
                </a:ext>
              </a:extLst>
            </p:cNvPr>
            <p:cNvPicPr>
              <a:picLocks noChangeAspect="1"/>
            </p:cNvPicPr>
            <p:nvPr/>
          </p:nvPicPr>
          <p:blipFill>
            <a:blip r:embed="rId5"/>
            <a:stretch>
              <a:fillRect/>
            </a:stretch>
          </p:blipFill>
          <p:spPr>
            <a:xfrm>
              <a:off x="3878051" y="1556716"/>
              <a:ext cx="4746965" cy="4712896"/>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79E2DA97-0184-4FD5-9BD5-6B7A3F7329EA}"/>
                </a:ext>
              </a:extLst>
            </p:cNvPr>
            <p:cNvSpPr/>
            <p:nvPr/>
          </p:nvSpPr>
          <p:spPr>
            <a:xfrm>
              <a:off x="5894173" y="5301284"/>
              <a:ext cx="791107" cy="1101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0F0F3E35-0DFD-49C5-8C3C-A9957639794E}"/>
                </a:ext>
              </a:extLst>
            </p:cNvPr>
            <p:cNvCxnSpPr/>
            <p:nvPr/>
          </p:nvCxnSpPr>
          <p:spPr>
            <a:xfrm flipH="1">
              <a:off x="4457700" y="5425440"/>
              <a:ext cx="1577340" cy="69342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Rectangle 1">
            <a:extLst>
              <a:ext uri="{FF2B5EF4-FFF2-40B4-BE49-F238E27FC236}">
                <a16:creationId xmlns:a16="http://schemas.microsoft.com/office/drawing/2014/main" id="{14643A0C-23FE-42F3-BA0C-12DA63D27E95}"/>
              </a:ext>
            </a:extLst>
          </p:cNvPr>
          <p:cNvSpPr>
            <a:spLocks noChangeArrowheads="1"/>
          </p:cNvSpPr>
          <p:nvPr/>
        </p:nvSpPr>
        <p:spPr bwMode="auto">
          <a:xfrm>
            <a:off x="395992" y="5907096"/>
            <a:ext cx="42538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pple-system"/>
              </a:rPr>
              <a:t>http://stackoverflow.com/posts/{postID}/</a:t>
            </a:r>
            <a:r>
              <a:rPr kumimoji="0" lang="en-US" altLang="en-US" sz="1600" b="1" i="0" u="none" strike="noStrike" cap="none" normalizeH="0" baseline="0">
                <a:ln>
                  <a:noFill/>
                </a:ln>
                <a:solidFill>
                  <a:schemeClr val="tx1"/>
                </a:solidFill>
                <a:effectLst/>
                <a:latin typeface="-apple-system"/>
              </a:rPr>
              <a:t>revisions</a:t>
            </a:r>
            <a:r>
              <a:rPr kumimoji="0" lang="en-US" altLang="en-US" sz="1600" b="0" i="0" u="none" strike="noStrike" cap="none" normalizeH="0" baseline="0">
                <a:ln>
                  <a:noFill/>
                </a:ln>
                <a:solidFill>
                  <a:schemeClr val="tx1"/>
                </a:solidFill>
                <a:effectLst/>
                <a:latin typeface="-apple-system"/>
              </a:rPr>
              <a:t> </a:t>
            </a:r>
            <a:endParaRPr lang="en-US" altLang="en-US" sz="3600">
              <a:latin typeface="-apple-system"/>
            </a:endParaRPr>
          </a:p>
        </p:txBody>
      </p:sp>
      <p:sp>
        <p:nvSpPr>
          <p:cNvPr id="32" name="Rectangle 31">
            <a:extLst>
              <a:ext uri="{FF2B5EF4-FFF2-40B4-BE49-F238E27FC236}">
                <a16:creationId xmlns:a16="http://schemas.microsoft.com/office/drawing/2014/main" id="{BD82936A-0EEC-4B9C-81BF-847DE43C1EE9}"/>
              </a:ext>
            </a:extLst>
          </p:cNvPr>
          <p:cNvSpPr/>
          <p:nvPr/>
        </p:nvSpPr>
        <p:spPr>
          <a:xfrm>
            <a:off x="6212840" y="6021436"/>
            <a:ext cx="398672" cy="1453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63067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252BB-A15D-4EB0-9DFF-97EE82145342}"/>
              </a:ext>
            </a:extLst>
          </p:cNvPr>
          <p:cNvPicPr>
            <a:picLocks noChangeAspect="1"/>
          </p:cNvPicPr>
          <p:nvPr/>
        </p:nvPicPr>
        <p:blipFill rotWithShape="1">
          <a:blip r:embed="rId3"/>
          <a:srcRect l="12816" t="19873" r="58513" b="6877"/>
          <a:stretch/>
        </p:blipFill>
        <p:spPr>
          <a:xfrm>
            <a:off x="3661398" y="1458295"/>
            <a:ext cx="6175676" cy="4437490"/>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892552"/>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r>
              <a:rPr lang="en-US" sz="2400">
                <a:latin typeface="-apple-system"/>
              </a:rPr>
              <a:t>Rollback</a:t>
            </a:r>
          </a:p>
        </p:txBody>
      </p:sp>
      <p:sp>
        <p:nvSpPr>
          <p:cNvPr id="32" name="Rectangle 31">
            <a:extLst>
              <a:ext uri="{FF2B5EF4-FFF2-40B4-BE49-F238E27FC236}">
                <a16:creationId xmlns:a16="http://schemas.microsoft.com/office/drawing/2014/main" id="{BD82936A-0EEC-4B9C-81BF-847DE43C1EE9}"/>
              </a:ext>
            </a:extLst>
          </p:cNvPr>
          <p:cNvSpPr/>
          <p:nvPr/>
        </p:nvSpPr>
        <p:spPr>
          <a:xfrm>
            <a:off x="4609296" y="5399705"/>
            <a:ext cx="333544" cy="917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461811-C34D-4E85-BE7E-A4EF186D3946}"/>
              </a:ext>
            </a:extLst>
          </p:cNvPr>
          <p:cNvSpPr txBox="1"/>
          <p:nvPr/>
        </p:nvSpPr>
        <p:spPr>
          <a:xfrm>
            <a:off x="210840" y="6241794"/>
            <a:ext cx="9161760" cy="369332"/>
          </a:xfrm>
          <a:prstGeom prst="rect">
            <a:avLst/>
          </a:prstGeom>
          <a:noFill/>
        </p:spPr>
        <p:txBody>
          <a:bodyPr wrap="square">
            <a:spAutoFit/>
          </a:bodyPr>
          <a:lstStyle/>
          <a:p>
            <a:r>
              <a:rPr lang="en-US">
                <a:hlinkClick r:id="rId5"/>
              </a:rPr>
              <a:t>https://meta.stackexchange.com/questions/17038/what-is-a-rollback</a:t>
            </a:r>
            <a:endParaRPr lang="en-US"/>
          </a:p>
        </p:txBody>
      </p:sp>
      <p:pic>
        <p:nvPicPr>
          <p:cNvPr id="8" name="Picture 7">
            <a:extLst>
              <a:ext uri="{FF2B5EF4-FFF2-40B4-BE49-F238E27FC236}">
                <a16:creationId xmlns:a16="http://schemas.microsoft.com/office/drawing/2014/main" id="{3AB611A9-82F2-4795-BA7B-E4F510E8CB8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4636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pic>
        <p:nvPicPr>
          <p:cNvPr id="10" name="Picture 9">
            <a:extLst>
              <a:ext uri="{FF2B5EF4-FFF2-40B4-BE49-F238E27FC236}">
                <a16:creationId xmlns:a16="http://schemas.microsoft.com/office/drawing/2014/main" id="{D614688E-9D89-4137-A1A3-19289B3F3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457" y="2003173"/>
            <a:ext cx="6090886" cy="2100880"/>
          </a:xfrm>
          <a:prstGeom prst="rect">
            <a:avLst/>
          </a:prstGeom>
        </p:spPr>
      </p:pic>
      <p:pic>
        <p:nvPicPr>
          <p:cNvPr id="12" name="Picture 11">
            <a:extLst>
              <a:ext uri="{FF2B5EF4-FFF2-40B4-BE49-F238E27FC236}">
                <a16:creationId xmlns:a16="http://schemas.microsoft.com/office/drawing/2014/main" id="{40978D7E-1988-4C8C-B308-D249E6EA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3132" y="4363698"/>
            <a:ext cx="5273535" cy="1470822"/>
          </a:xfrm>
          <a:prstGeom prst="rect">
            <a:avLst/>
          </a:prstGeom>
        </p:spPr>
      </p:pic>
    </p:spTree>
    <p:extLst>
      <p:ext uri="{BB962C8B-B14F-4D97-AF65-F5344CB8AC3E}">
        <p14:creationId xmlns:p14="http://schemas.microsoft.com/office/powerpoint/2010/main" val="1604538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821250"/>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endParaRPr lang="en-US" sz="2000" b="0" strike="noStrike" spc="-1">
              <a:latin typeface="-apple-system"/>
            </a:endParaRPr>
          </a:p>
        </p:txBody>
      </p:sp>
      <p:pic>
        <p:nvPicPr>
          <p:cNvPr id="3" name="Picture 2">
            <a:extLst>
              <a:ext uri="{FF2B5EF4-FFF2-40B4-BE49-F238E27FC236}">
                <a16:creationId xmlns:a16="http://schemas.microsoft.com/office/drawing/2014/main" id="{67649C25-57CA-43A7-B351-8E279A3A9570}"/>
              </a:ext>
            </a:extLst>
          </p:cNvPr>
          <p:cNvPicPr>
            <a:picLocks noChangeAspect="1"/>
          </p:cNvPicPr>
          <p:nvPr/>
        </p:nvPicPr>
        <p:blipFill>
          <a:blip r:embed="rId4"/>
          <a:stretch>
            <a:fillRect/>
          </a:stretch>
        </p:blipFill>
        <p:spPr>
          <a:xfrm>
            <a:off x="2573502" y="2160148"/>
            <a:ext cx="7044996"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3C342A2-55AE-4281-9E75-58157C3D84B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1726003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A2F9BA-C3E8-4287-A01E-65BA2E4213EB}"/>
              </a:ext>
            </a:extLst>
          </p:cNvPr>
          <p:cNvPicPr>
            <a:picLocks noChangeAspect="1"/>
          </p:cNvPicPr>
          <p:nvPr/>
        </p:nvPicPr>
        <p:blipFill>
          <a:blip r:embed="rId3"/>
          <a:stretch>
            <a:fillRect/>
          </a:stretch>
        </p:blipFill>
        <p:spPr>
          <a:xfrm>
            <a:off x="4733592" y="1446983"/>
            <a:ext cx="6756630" cy="467523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C11A01B-55B9-4B1A-B7CC-8D8FB00EE1E1}"/>
              </a:ext>
            </a:extLst>
          </p:cNvPr>
          <p:cNvPicPr>
            <a:picLocks noChangeAspect="1"/>
          </p:cNvPicPr>
          <p:nvPr/>
        </p:nvPicPr>
        <p:blipFill>
          <a:blip r:embed="rId4"/>
          <a:stretch>
            <a:fillRect/>
          </a:stretch>
        </p:blipFill>
        <p:spPr>
          <a:xfrm>
            <a:off x="533520" y="2679219"/>
            <a:ext cx="3844526" cy="3078856"/>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5"/>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1261884"/>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r>
              <a:rPr lang="en-US" sz="2400">
                <a:latin typeface="-apple-system"/>
              </a:rPr>
              <a:t>Rollback</a:t>
            </a:r>
            <a:endParaRPr lang="fa-IR" sz="2400">
              <a:latin typeface="-apple-system"/>
            </a:endParaRPr>
          </a:p>
          <a:p>
            <a:pPr marL="914400" lvl="1" indent="-457200">
              <a:buFont typeface="Arial" panose="020B0604020202020204" pitchFamily="34" charset="0"/>
              <a:buChar char="•"/>
            </a:pPr>
            <a:r>
              <a:rPr lang="en-US" sz="2400">
                <a:latin typeface="-apple-system"/>
              </a:rPr>
              <a:t>Timeline</a:t>
            </a:r>
          </a:p>
        </p:txBody>
      </p:sp>
      <p:sp>
        <p:nvSpPr>
          <p:cNvPr id="25" name="TextBox 24">
            <a:extLst>
              <a:ext uri="{FF2B5EF4-FFF2-40B4-BE49-F238E27FC236}">
                <a16:creationId xmlns:a16="http://schemas.microsoft.com/office/drawing/2014/main" id="{49AA1A5A-AD88-4112-8699-BA20F3A39F88}"/>
              </a:ext>
            </a:extLst>
          </p:cNvPr>
          <p:cNvSpPr txBox="1"/>
          <p:nvPr/>
        </p:nvSpPr>
        <p:spPr>
          <a:xfrm>
            <a:off x="210840" y="6241794"/>
            <a:ext cx="10008198" cy="338554"/>
          </a:xfrm>
          <a:prstGeom prst="rect">
            <a:avLst/>
          </a:prstGeom>
          <a:noFill/>
        </p:spPr>
        <p:txBody>
          <a:bodyPr wrap="square">
            <a:spAutoFit/>
          </a:bodyPr>
          <a:lstStyle/>
          <a:p>
            <a:r>
              <a:rPr lang="en-US" sz="1600">
                <a:hlinkClick r:id="rId6"/>
              </a:rPr>
              <a:t>https://meta.stackoverflow.com/questions/271934/how-do-you-roll-back-an-edit</a:t>
            </a:r>
            <a:endParaRPr lang="en-US" sz="1600"/>
          </a:p>
        </p:txBody>
      </p:sp>
      <p:sp>
        <p:nvSpPr>
          <p:cNvPr id="32" name="Rectangle 31">
            <a:extLst>
              <a:ext uri="{FF2B5EF4-FFF2-40B4-BE49-F238E27FC236}">
                <a16:creationId xmlns:a16="http://schemas.microsoft.com/office/drawing/2014/main" id="{BD82936A-0EEC-4B9C-81BF-847DE43C1EE9}"/>
              </a:ext>
            </a:extLst>
          </p:cNvPr>
          <p:cNvSpPr/>
          <p:nvPr/>
        </p:nvSpPr>
        <p:spPr>
          <a:xfrm>
            <a:off x="620804" y="3665105"/>
            <a:ext cx="199616" cy="1194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14792C-F6CB-49F8-982C-817AD46B7C12}"/>
              </a:ext>
            </a:extLst>
          </p:cNvPr>
          <p:cNvSpPr/>
          <p:nvPr/>
        </p:nvSpPr>
        <p:spPr>
          <a:xfrm>
            <a:off x="6290841" y="5928360"/>
            <a:ext cx="379199"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30F4E6-5EA0-407E-9F91-C15489866653}"/>
              </a:ext>
            </a:extLst>
          </p:cNvPr>
          <p:cNvSpPr/>
          <p:nvPr/>
        </p:nvSpPr>
        <p:spPr>
          <a:xfrm>
            <a:off x="6290841" y="4470400"/>
            <a:ext cx="379199"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D7CF8C-322E-4CD7-900A-D5C23BC6B037}"/>
              </a:ext>
            </a:extLst>
          </p:cNvPr>
          <p:cNvSpPr/>
          <p:nvPr/>
        </p:nvSpPr>
        <p:spPr>
          <a:xfrm>
            <a:off x="6306081" y="1483697"/>
            <a:ext cx="379199" cy="1327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293E56-6968-4006-9B27-7BD18872E572}"/>
              </a:ext>
            </a:extLst>
          </p:cNvPr>
          <p:cNvSpPr/>
          <p:nvPr/>
        </p:nvSpPr>
        <p:spPr>
          <a:xfrm>
            <a:off x="6947458" y="5928360"/>
            <a:ext cx="647142"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2E88B3-DD4B-4F3B-A28D-53C1CB6E4BDB}"/>
              </a:ext>
            </a:extLst>
          </p:cNvPr>
          <p:cNvSpPr/>
          <p:nvPr/>
        </p:nvSpPr>
        <p:spPr>
          <a:xfrm>
            <a:off x="6947458" y="4470400"/>
            <a:ext cx="647142"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F2DEE7E-D7EB-40ED-94CE-EEAFA4B06054}"/>
              </a:ext>
            </a:extLst>
          </p:cNvPr>
          <p:cNvSpPr/>
          <p:nvPr/>
        </p:nvSpPr>
        <p:spPr>
          <a:xfrm>
            <a:off x="6891830" y="1483697"/>
            <a:ext cx="778970" cy="1327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5F7DE7-F477-48ED-83E5-8E8FE06BCB61}"/>
              </a:ext>
            </a:extLst>
          </p:cNvPr>
          <p:cNvSpPr txBox="1"/>
          <p:nvPr/>
        </p:nvSpPr>
        <p:spPr>
          <a:xfrm>
            <a:off x="151252" y="4208790"/>
            <a:ext cx="676788" cy="261610"/>
          </a:xfrm>
          <a:prstGeom prst="rect">
            <a:avLst/>
          </a:prstGeom>
          <a:solidFill>
            <a:srgbClr val="FFFF00"/>
          </a:solidFill>
          <a:ln>
            <a:noFill/>
          </a:ln>
        </p:spPr>
        <p:txBody>
          <a:bodyPr wrap="square" rtlCol="0">
            <a:spAutoFit/>
          </a:bodyPr>
          <a:lstStyle/>
          <a:p>
            <a:r>
              <a:rPr lang="en-US" sz="1100">
                <a:latin typeface="-apple-system"/>
              </a:rPr>
              <a:t>Timeline</a:t>
            </a:r>
          </a:p>
        </p:txBody>
      </p:sp>
      <p:cxnSp>
        <p:nvCxnSpPr>
          <p:cNvPr id="13" name="Straight Arrow Connector 12">
            <a:extLst>
              <a:ext uri="{FF2B5EF4-FFF2-40B4-BE49-F238E27FC236}">
                <a16:creationId xmlns:a16="http://schemas.microsoft.com/office/drawing/2014/main" id="{2DCB52C5-C098-46C4-8906-AAAFAF08F09F}"/>
              </a:ext>
            </a:extLst>
          </p:cNvPr>
          <p:cNvCxnSpPr>
            <a:stCxn id="11" idx="0"/>
            <a:endCxn id="32" idx="2"/>
          </p:cNvCxnSpPr>
          <p:nvPr/>
        </p:nvCxnSpPr>
        <p:spPr>
          <a:xfrm flipV="1">
            <a:off x="489646" y="3784600"/>
            <a:ext cx="230966" cy="424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361BFD-C4D4-46B4-8E7F-74D3CFD957C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084736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https://stackoverflow.com/help/privileges/edit</a:t>
            </a:r>
            <a:endParaRPr lang="en-US" sz="1800" b="0" u="sng" strike="noStrike" spc="-1">
              <a:solidFill>
                <a:srgbClr val="0563C1"/>
              </a:solidFill>
              <a:uFillTx/>
              <a:latin typeface="Calibri"/>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215262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sz="2400" b="0" i="0">
                <a:solidFill>
                  <a:srgbClr val="232629"/>
                </a:solidFill>
                <a:effectLst/>
                <a:latin typeface="-apple-system"/>
              </a:rPr>
              <a:t>When should I edit other people's posts?</a:t>
            </a:r>
          </a:p>
          <a:p>
            <a:pPr lvl="1" fontAlgn="base"/>
            <a:r>
              <a:rPr lang="en-US" sz="1800" b="0" i="0">
                <a:solidFill>
                  <a:srgbClr val="232629"/>
                </a:solidFill>
                <a:effectLst/>
                <a:latin typeface="-apple-system"/>
              </a:rPr>
              <a:t>to fix grammatical or spelling mistakes</a:t>
            </a:r>
          </a:p>
          <a:p>
            <a:pPr lvl="1" fontAlgn="base"/>
            <a:r>
              <a:rPr lang="en-US" sz="1800" b="0" i="0">
                <a:solidFill>
                  <a:srgbClr val="232629"/>
                </a:solidFill>
                <a:effectLst/>
                <a:latin typeface="-apple-system"/>
              </a:rPr>
              <a:t>to clarify the meaning of a post without changing it</a:t>
            </a:r>
          </a:p>
          <a:p>
            <a:pPr lvl="1" fontAlgn="base"/>
            <a:r>
              <a:rPr lang="en-US" sz="1800" b="0" i="0">
                <a:solidFill>
                  <a:srgbClr val="232629"/>
                </a:solidFill>
                <a:effectLst/>
                <a:latin typeface="-apple-system"/>
              </a:rPr>
              <a:t>to add related resources or hyperlinks</a:t>
            </a:r>
          </a:p>
          <a:p>
            <a:pPr lvl="1" fontAlgn="base"/>
            <a:r>
              <a:rPr lang="en-US" sz="1800" b="0" i="0">
                <a:solidFill>
                  <a:srgbClr val="232629"/>
                </a:solidFill>
                <a:effectLst/>
                <a:latin typeface="-apple-system"/>
              </a:rPr>
              <a:t>to correct minor mistakes or </a:t>
            </a:r>
            <a:endParaRPr lang="fa-IR" sz="1800" b="0" i="0">
              <a:solidFill>
                <a:srgbClr val="232629"/>
              </a:solidFill>
              <a:effectLst/>
              <a:latin typeface="-apple-system"/>
            </a:endParaRPr>
          </a:p>
          <a:p>
            <a:pPr marL="457200" lvl="1" indent="0" fontAlgn="base">
              <a:buNone/>
            </a:pPr>
            <a:r>
              <a:rPr lang="fa-IR" sz="1800">
                <a:solidFill>
                  <a:srgbClr val="232629"/>
                </a:solidFill>
                <a:latin typeface="-apple-system"/>
              </a:rPr>
              <a:t>	</a:t>
            </a:r>
            <a:r>
              <a:rPr lang="en-US" sz="1800" b="0" i="0">
                <a:solidFill>
                  <a:srgbClr val="232629"/>
                </a:solidFill>
                <a:effectLst/>
                <a:latin typeface="-apple-system"/>
              </a:rPr>
              <a:t>add addendums / updates as the post ages</a:t>
            </a:r>
          </a:p>
          <a:p>
            <a:r>
              <a:rPr lang="en-US" sz="2000">
                <a:latin typeface="-apple-system"/>
              </a:rPr>
              <a:t>Tiny, trivial edits are discouraged</a:t>
            </a:r>
          </a:p>
        </p:txBody>
      </p:sp>
      <p:grpSp>
        <p:nvGrpSpPr>
          <p:cNvPr id="3" name="Group 2">
            <a:extLst>
              <a:ext uri="{FF2B5EF4-FFF2-40B4-BE49-F238E27FC236}">
                <a16:creationId xmlns:a16="http://schemas.microsoft.com/office/drawing/2014/main" id="{B373ACCE-20D9-45BD-884D-EFB1768EC9B9}"/>
              </a:ext>
            </a:extLst>
          </p:cNvPr>
          <p:cNvGrpSpPr/>
          <p:nvPr/>
        </p:nvGrpSpPr>
        <p:grpSpPr>
          <a:xfrm>
            <a:off x="5791140" y="2367448"/>
            <a:ext cx="5818395" cy="4078264"/>
            <a:chOff x="5791140" y="2367448"/>
            <a:chExt cx="5818395" cy="4078264"/>
          </a:xfrm>
        </p:grpSpPr>
        <p:pic>
          <p:nvPicPr>
            <p:cNvPr id="5" name="Picture 4">
              <a:extLst>
                <a:ext uri="{FF2B5EF4-FFF2-40B4-BE49-F238E27FC236}">
                  <a16:creationId xmlns:a16="http://schemas.microsoft.com/office/drawing/2014/main" id="{8ED71AD6-60D1-4241-BD65-904C72D9E333}"/>
                </a:ext>
              </a:extLst>
            </p:cNvPr>
            <p:cNvPicPr>
              <a:picLocks noChangeAspect="1"/>
            </p:cNvPicPr>
            <p:nvPr/>
          </p:nvPicPr>
          <p:blipFill>
            <a:blip r:embed="rId5"/>
            <a:stretch>
              <a:fillRect/>
            </a:stretch>
          </p:blipFill>
          <p:spPr>
            <a:xfrm>
              <a:off x="5791140" y="2367448"/>
              <a:ext cx="5818395" cy="407826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2F512EB-4B17-4CA8-A4BF-532F8ABDE140}"/>
                </a:ext>
              </a:extLst>
            </p:cNvPr>
            <p:cNvSpPr/>
            <p:nvPr/>
          </p:nvSpPr>
          <p:spPr>
            <a:xfrm>
              <a:off x="6358470" y="6149067"/>
              <a:ext cx="1706880" cy="1866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2DE4AF7-A3CC-41B4-BAC6-694A0C37661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61710511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215262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0" name="TextBox 9">
            <a:extLst>
              <a:ext uri="{FF2B5EF4-FFF2-40B4-BE49-F238E27FC236}">
                <a16:creationId xmlns:a16="http://schemas.microsoft.com/office/drawing/2014/main" id="{D35F36E5-6E14-4372-B151-12C839A36FDA}"/>
              </a:ext>
            </a:extLst>
          </p:cNvPr>
          <p:cNvSpPr txBox="1"/>
          <p:nvPr/>
        </p:nvSpPr>
        <p:spPr>
          <a:xfrm>
            <a:off x="183544" y="6285842"/>
            <a:ext cx="6093724" cy="646331"/>
          </a:xfrm>
          <a:prstGeom prst="rect">
            <a:avLst/>
          </a:prstGeom>
          <a:noFill/>
        </p:spPr>
        <p:txBody>
          <a:bodyPr wrap="square">
            <a:spAutoFit/>
          </a:bodyPr>
          <a:lstStyle/>
          <a:p>
            <a:r>
              <a:rPr lang="en-US">
                <a:latin typeface="-apple-system"/>
                <a:hlinkClick r:id="rId4"/>
              </a:rPr>
              <a:t>https://archive.org/</a:t>
            </a:r>
            <a:endParaRPr lang="fa-IR">
              <a:latin typeface="-apple-system"/>
            </a:endParaRPr>
          </a:p>
          <a:p>
            <a:endParaRPr lang="en-US">
              <a:latin typeface="-apple-system"/>
            </a:endParaRPr>
          </a:p>
        </p:txBody>
      </p:sp>
      <p:grpSp>
        <p:nvGrpSpPr>
          <p:cNvPr id="2" name="Group 1">
            <a:extLst>
              <a:ext uri="{FF2B5EF4-FFF2-40B4-BE49-F238E27FC236}">
                <a16:creationId xmlns:a16="http://schemas.microsoft.com/office/drawing/2014/main" id="{BEADCA69-2CFA-4383-85CD-6032B6CB2110}"/>
              </a:ext>
            </a:extLst>
          </p:cNvPr>
          <p:cNvGrpSpPr/>
          <p:nvPr/>
        </p:nvGrpSpPr>
        <p:grpSpPr>
          <a:xfrm>
            <a:off x="2787495" y="1906744"/>
            <a:ext cx="6617009" cy="4526625"/>
            <a:chOff x="4067033" y="1337550"/>
            <a:chExt cx="7479847" cy="5116883"/>
          </a:xfrm>
        </p:grpSpPr>
        <p:pic>
          <p:nvPicPr>
            <p:cNvPr id="3" name="Picture 2">
              <a:extLst>
                <a:ext uri="{FF2B5EF4-FFF2-40B4-BE49-F238E27FC236}">
                  <a16:creationId xmlns:a16="http://schemas.microsoft.com/office/drawing/2014/main" id="{2C612F38-8F2C-4FE5-922C-18CD7911D114}"/>
                </a:ext>
              </a:extLst>
            </p:cNvPr>
            <p:cNvPicPr>
              <a:picLocks noChangeAspect="1"/>
            </p:cNvPicPr>
            <p:nvPr/>
          </p:nvPicPr>
          <p:blipFill>
            <a:blip r:embed="rId5"/>
            <a:stretch>
              <a:fillRect/>
            </a:stretch>
          </p:blipFill>
          <p:spPr>
            <a:xfrm>
              <a:off x="4067033" y="1337550"/>
              <a:ext cx="7479847" cy="511688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4D4DD4E-788B-49AB-84A6-D1435863E897}"/>
                </a:ext>
              </a:extLst>
            </p:cNvPr>
            <p:cNvSpPr/>
            <p:nvPr/>
          </p:nvSpPr>
          <p:spPr>
            <a:xfrm>
              <a:off x="6277268" y="6155140"/>
              <a:ext cx="1488308" cy="13070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61561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70533"/>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0" name="TextBox 9">
            <a:extLst>
              <a:ext uri="{FF2B5EF4-FFF2-40B4-BE49-F238E27FC236}">
                <a16:creationId xmlns:a16="http://schemas.microsoft.com/office/drawing/2014/main" id="{D35F36E5-6E14-4372-B151-12C839A36FDA}"/>
              </a:ext>
            </a:extLst>
          </p:cNvPr>
          <p:cNvSpPr txBox="1"/>
          <p:nvPr/>
        </p:nvSpPr>
        <p:spPr>
          <a:xfrm>
            <a:off x="183544" y="6285842"/>
            <a:ext cx="6093724" cy="646331"/>
          </a:xfrm>
          <a:prstGeom prst="rect">
            <a:avLst/>
          </a:prstGeom>
          <a:noFill/>
        </p:spPr>
        <p:txBody>
          <a:bodyPr wrap="square">
            <a:spAutoFit/>
          </a:bodyPr>
          <a:lstStyle/>
          <a:p>
            <a:r>
              <a:rPr lang="en-US">
                <a:hlinkClick r:id="rId4"/>
              </a:rPr>
              <a:t>https://archive.org/</a:t>
            </a:r>
            <a:endParaRPr lang="fa-IR"/>
          </a:p>
          <a:p>
            <a:endParaRPr lang="en-US"/>
          </a:p>
        </p:txBody>
      </p:sp>
      <p:grpSp>
        <p:nvGrpSpPr>
          <p:cNvPr id="3" name="Group 2">
            <a:extLst>
              <a:ext uri="{FF2B5EF4-FFF2-40B4-BE49-F238E27FC236}">
                <a16:creationId xmlns:a16="http://schemas.microsoft.com/office/drawing/2014/main" id="{04D95535-F86A-494B-9F3F-872C300E4A5C}"/>
              </a:ext>
            </a:extLst>
          </p:cNvPr>
          <p:cNvGrpSpPr/>
          <p:nvPr/>
        </p:nvGrpSpPr>
        <p:grpSpPr>
          <a:xfrm>
            <a:off x="2793846" y="1957091"/>
            <a:ext cx="6604307" cy="4556104"/>
            <a:chOff x="4127861" y="1366006"/>
            <a:chExt cx="7419019" cy="5118148"/>
          </a:xfrm>
        </p:grpSpPr>
        <p:pic>
          <p:nvPicPr>
            <p:cNvPr id="9" name="Picture 8">
              <a:extLst>
                <a:ext uri="{FF2B5EF4-FFF2-40B4-BE49-F238E27FC236}">
                  <a16:creationId xmlns:a16="http://schemas.microsoft.com/office/drawing/2014/main" id="{8D687B0D-7BE4-4E53-B896-3D71E47985B5}"/>
                </a:ext>
              </a:extLst>
            </p:cNvPr>
            <p:cNvPicPr>
              <a:picLocks noChangeAspect="1"/>
            </p:cNvPicPr>
            <p:nvPr/>
          </p:nvPicPr>
          <p:blipFill>
            <a:blip r:embed="rId5"/>
            <a:stretch>
              <a:fillRect/>
            </a:stretch>
          </p:blipFill>
          <p:spPr>
            <a:xfrm>
              <a:off x="4127861" y="1366006"/>
              <a:ext cx="7419019" cy="511814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C591B06-4DB6-4E03-839A-DA64A115F019}"/>
                </a:ext>
              </a:extLst>
            </p:cNvPr>
            <p:cNvSpPr/>
            <p:nvPr/>
          </p:nvSpPr>
          <p:spPr>
            <a:xfrm>
              <a:off x="7178719" y="2497541"/>
              <a:ext cx="2756848" cy="1364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E66AA22-71D8-4384-AD8E-3C093C1F5E7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6047036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1" name="TextBox 10">
            <a:extLst>
              <a:ext uri="{FF2B5EF4-FFF2-40B4-BE49-F238E27FC236}">
                <a16:creationId xmlns:a16="http://schemas.microsoft.com/office/drawing/2014/main" id="{AC9A7D81-C51C-47D0-9A5F-56D5A29AB925}"/>
              </a:ext>
            </a:extLst>
          </p:cNvPr>
          <p:cNvSpPr txBox="1"/>
          <p:nvPr/>
        </p:nvSpPr>
        <p:spPr>
          <a:xfrm>
            <a:off x="183544" y="6285842"/>
            <a:ext cx="11676360" cy="646331"/>
          </a:xfrm>
          <a:prstGeom prst="rect">
            <a:avLst/>
          </a:prstGeom>
          <a:noFill/>
        </p:spPr>
        <p:txBody>
          <a:bodyPr wrap="square">
            <a:spAutoFit/>
          </a:bodyPr>
          <a:lstStyle/>
          <a:p>
            <a:r>
              <a:rPr lang="en-US">
                <a:latin typeface="-apple-system"/>
                <a:hlinkClick r:id="rId4"/>
              </a:rPr>
              <a:t>https://web.archive.org/web/20130907020315/https://developer.mozilla.org/en-US/docs/Web/JavaScript</a:t>
            </a:r>
            <a:endParaRPr lang="fa-IR">
              <a:latin typeface="-apple-system"/>
            </a:endParaRPr>
          </a:p>
          <a:p>
            <a:endParaRPr lang="en-US">
              <a:latin typeface="-apple-system"/>
            </a:endParaRPr>
          </a:p>
        </p:txBody>
      </p:sp>
      <p:pic>
        <p:nvPicPr>
          <p:cNvPr id="5" name="Picture 4">
            <a:extLst>
              <a:ext uri="{FF2B5EF4-FFF2-40B4-BE49-F238E27FC236}">
                <a16:creationId xmlns:a16="http://schemas.microsoft.com/office/drawing/2014/main" id="{E0A16637-E095-461A-A7EA-6B8A7B74D9CA}"/>
              </a:ext>
            </a:extLst>
          </p:cNvPr>
          <p:cNvPicPr>
            <a:picLocks noChangeAspect="1"/>
          </p:cNvPicPr>
          <p:nvPr/>
        </p:nvPicPr>
        <p:blipFill>
          <a:blip r:embed="rId5"/>
          <a:stretch>
            <a:fillRect/>
          </a:stretch>
        </p:blipFill>
        <p:spPr>
          <a:xfrm>
            <a:off x="2435542" y="1970882"/>
            <a:ext cx="7320916" cy="418421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5080A6E-64B9-4651-99FB-13CC5371E679}"/>
              </a:ext>
            </a:extLst>
          </p:cNvPr>
          <p:cNvSpPr/>
          <p:nvPr/>
        </p:nvSpPr>
        <p:spPr>
          <a:xfrm>
            <a:off x="5029200" y="4046220"/>
            <a:ext cx="586740" cy="2133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0630C41-EABC-4897-8332-4B7C9F37CF7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796004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1" name="TextBox 10">
            <a:extLst>
              <a:ext uri="{FF2B5EF4-FFF2-40B4-BE49-F238E27FC236}">
                <a16:creationId xmlns:a16="http://schemas.microsoft.com/office/drawing/2014/main" id="{AC9A7D81-C51C-47D0-9A5F-56D5A29AB925}"/>
              </a:ext>
            </a:extLst>
          </p:cNvPr>
          <p:cNvSpPr txBox="1"/>
          <p:nvPr/>
        </p:nvSpPr>
        <p:spPr>
          <a:xfrm>
            <a:off x="183544" y="6285842"/>
            <a:ext cx="11676360" cy="369332"/>
          </a:xfrm>
          <a:prstGeom prst="rect">
            <a:avLst/>
          </a:prstGeom>
          <a:noFill/>
        </p:spPr>
        <p:txBody>
          <a:bodyPr wrap="square">
            <a:spAutoFit/>
          </a:bodyPr>
          <a:lstStyle/>
          <a:p>
            <a:r>
              <a:rPr lang="en-US">
                <a:latin typeface="-apple-system"/>
                <a:hlinkClick r:id="rId4"/>
              </a:rPr>
              <a:t>https://web.archive.org/web/20220829005058/https://developer.mozilla.org/en-US/docs/Web/JavaScript</a:t>
            </a:r>
            <a:endParaRPr lang="en-US">
              <a:latin typeface="-apple-system"/>
            </a:endParaRPr>
          </a:p>
        </p:txBody>
      </p:sp>
      <p:pic>
        <p:nvPicPr>
          <p:cNvPr id="3" name="Picture 2">
            <a:extLst>
              <a:ext uri="{FF2B5EF4-FFF2-40B4-BE49-F238E27FC236}">
                <a16:creationId xmlns:a16="http://schemas.microsoft.com/office/drawing/2014/main" id="{59E0AC29-DDD9-4B32-B179-1D8693655A68}"/>
              </a:ext>
            </a:extLst>
          </p:cNvPr>
          <p:cNvPicPr>
            <a:picLocks noChangeAspect="1"/>
          </p:cNvPicPr>
          <p:nvPr/>
        </p:nvPicPr>
        <p:blipFill>
          <a:blip r:embed="rId5"/>
          <a:stretch>
            <a:fillRect/>
          </a:stretch>
        </p:blipFill>
        <p:spPr>
          <a:xfrm>
            <a:off x="1295340" y="2036307"/>
            <a:ext cx="8991600" cy="418857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1E2469B-0580-44F6-A45B-D262790A95C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3441645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grpSp>
        <p:nvGrpSpPr>
          <p:cNvPr id="2" name="Group 1">
            <a:extLst>
              <a:ext uri="{FF2B5EF4-FFF2-40B4-BE49-F238E27FC236}">
                <a16:creationId xmlns:a16="http://schemas.microsoft.com/office/drawing/2014/main" id="{46CB6690-C796-441A-8114-938109473D1D}"/>
              </a:ext>
            </a:extLst>
          </p:cNvPr>
          <p:cNvGrpSpPr/>
          <p:nvPr/>
        </p:nvGrpSpPr>
        <p:grpSpPr>
          <a:xfrm>
            <a:off x="1066827" y="1290852"/>
            <a:ext cx="10058346" cy="5020669"/>
            <a:chOff x="373448" y="1290852"/>
            <a:chExt cx="10058346" cy="5020669"/>
          </a:xfrm>
        </p:grpSpPr>
        <p:pic>
          <p:nvPicPr>
            <p:cNvPr id="3" name="Picture 2">
              <a:extLst>
                <a:ext uri="{FF2B5EF4-FFF2-40B4-BE49-F238E27FC236}">
                  <a16:creationId xmlns:a16="http://schemas.microsoft.com/office/drawing/2014/main" id="{8445C7F5-74A4-4FE7-AA80-BD5034FC9FD9}"/>
                </a:ext>
              </a:extLst>
            </p:cNvPr>
            <p:cNvPicPr>
              <a:picLocks noChangeAspect="1"/>
            </p:cNvPicPr>
            <p:nvPr/>
          </p:nvPicPr>
          <p:blipFill>
            <a:blip r:embed="rId4"/>
            <a:stretch>
              <a:fillRect/>
            </a:stretch>
          </p:blipFill>
          <p:spPr>
            <a:xfrm>
              <a:off x="373448" y="2165685"/>
              <a:ext cx="4888104" cy="41458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CDBFE1A-645D-42AA-815D-637F105F3D0C}"/>
                </a:ext>
              </a:extLst>
            </p:cNvPr>
            <p:cNvPicPr>
              <a:picLocks noChangeAspect="1"/>
            </p:cNvPicPr>
            <p:nvPr/>
          </p:nvPicPr>
          <p:blipFill>
            <a:blip r:embed="rId5"/>
            <a:stretch>
              <a:fillRect/>
            </a:stretch>
          </p:blipFill>
          <p:spPr>
            <a:xfrm>
              <a:off x="5791140" y="1290852"/>
              <a:ext cx="4640654" cy="254454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326C123-32BA-48DD-B8AC-613A08B4C2A4}"/>
                </a:ext>
              </a:extLst>
            </p:cNvPr>
            <p:cNvPicPr>
              <a:picLocks noChangeAspect="1"/>
            </p:cNvPicPr>
            <p:nvPr/>
          </p:nvPicPr>
          <p:blipFill>
            <a:blip r:embed="rId6"/>
            <a:stretch>
              <a:fillRect/>
            </a:stretch>
          </p:blipFill>
          <p:spPr>
            <a:xfrm>
              <a:off x="5791140" y="3830649"/>
              <a:ext cx="4640654" cy="2371137"/>
            </a:xfrm>
            <a:prstGeom prst="rect">
              <a:avLst/>
            </a:prstGeom>
            <a:ln>
              <a:noFill/>
            </a:ln>
            <a:effectLst>
              <a:outerShdw blurRad="292100" dist="139700" dir="2700000" algn="tl" rotWithShape="0">
                <a:srgbClr val="333333">
                  <a:alpha val="65000"/>
                </a:srgbClr>
              </a:outerShdw>
            </a:effectLst>
          </p:spPr>
        </p:pic>
      </p:grpSp>
      <p:sp>
        <p:nvSpPr>
          <p:cNvPr id="14" name="TextBox 13">
            <a:extLst>
              <a:ext uri="{FF2B5EF4-FFF2-40B4-BE49-F238E27FC236}">
                <a16:creationId xmlns:a16="http://schemas.microsoft.com/office/drawing/2014/main" id="{63F6B6FF-A355-4768-A1F8-C9320A197BA4}"/>
              </a:ext>
            </a:extLst>
          </p:cNvPr>
          <p:cNvSpPr txBox="1"/>
          <p:nvPr/>
        </p:nvSpPr>
        <p:spPr>
          <a:xfrm>
            <a:off x="210840" y="6311521"/>
            <a:ext cx="11082802" cy="369332"/>
          </a:xfrm>
          <a:prstGeom prst="rect">
            <a:avLst/>
          </a:prstGeom>
          <a:noFill/>
        </p:spPr>
        <p:txBody>
          <a:bodyPr wrap="square">
            <a:spAutoFit/>
          </a:bodyPr>
          <a:lstStyle/>
          <a:p>
            <a:r>
              <a:rPr lang="en-US">
                <a:latin typeface="-apple-system"/>
                <a:hlinkClick r:id="rId7"/>
              </a:rPr>
              <a:t>https://meta.stackoverflow.com/questions/284186/link-to-wayback-machine-or-original-site</a:t>
            </a:r>
            <a:endParaRPr lang="en-US">
              <a:latin typeface="-apple-system"/>
            </a:endParaRPr>
          </a:p>
        </p:txBody>
      </p:sp>
      <p:pic>
        <p:nvPicPr>
          <p:cNvPr id="15" name="Picture 14">
            <a:extLst>
              <a:ext uri="{FF2B5EF4-FFF2-40B4-BE49-F238E27FC236}">
                <a16:creationId xmlns:a16="http://schemas.microsoft.com/office/drawing/2014/main" id="{460A21F2-977A-498E-86C5-4B92FB6409BB}"/>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5632235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https://stackoverflow.com/help/privileges/edit</a:t>
            </a:r>
            <a:endParaRPr lang="en-US" sz="1800" b="0" u="sng" strike="noStrike" spc="-1">
              <a:solidFill>
                <a:srgbClr val="0563C1"/>
              </a:solidFill>
              <a:uFillTx/>
              <a:latin typeface="Calibri"/>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sz="2400" b="0" i="0">
                <a:solidFill>
                  <a:srgbClr val="232629"/>
                </a:solidFill>
                <a:effectLst/>
                <a:latin typeface="-apple-system"/>
              </a:rPr>
              <a:t>When should I edit posts?</a:t>
            </a:r>
          </a:p>
          <a:p>
            <a:pPr lvl="1" fontAlgn="base"/>
            <a:r>
              <a:rPr lang="en-US" sz="1800" b="0" i="0">
                <a:solidFill>
                  <a:srgbClr val="232629"/>
                </a:solidFill>
                <a:effectLst/>
                <a:latin typeface="-apple-system"/>
              </a:rPr>
              <a:t>to fix grammatical or spelling mistakes</a:t>
            </a:r>
          </a:p>
          <a:p>
            <a:pPr lvl="1" fontAlgn="base"/>
            <a:r>
              <a:rPr lang="en-US" sz="1800" b="0" i="0">
                <a:solidFill>
                  <a:srgbClr val="232629"/>
                </a:solidFill>
                <a:effectLst/>
                <a:latin typeface="-apple-system"/>
              </a:rPr>
              <a:t>to clarify the meaning of a post without changing it</a:t>
            </a:r>
          </a:p>
          <a:p>
            <a:pPr lvl="1" fontAlgn="base"/>
            <a:r>
              <a:rPr lang="en-US" sz="1800" b="0" i="0">
                <a:solidFill>
                  <a:srgbClr val="232629"/>
                </a:solidFill>
                <a:effectLst/>
                <a:latin typeface="-apple-system"/>
              </a:rPr>
              <a:t>to correct minor mistakes or add addendums / updates as the post ages</a:t>
            </a:r>
          </a:p>
          <a:p>
            <a:pPr lvl="1" fontAlgn="base"/>
            <a:r>
              <a:rPr lang="en-US" sz="1800" b="0" i="0">
                <a:solidFill>
                  <a:srgbClr val="232629"/>
                </a:solidFill>
                <a:effectLst/>
                <a:latin typeface="-apple-system"/>
              </a:rPr>
              <a:t>to add related resources or hyperlinks</a:t>
            </a:r>
          </a:p>
          <a:p>
            <a:r>
              <a:rPr lang="en-US" sz="2000">
                <a:latin typeface="-apple-system"/>
              </a:rPr>
              <a:t>Tiny, trivial edits are discouraged</a:t>
            </a:r>
          </a:p>
        </p:txBody>
      </p:sp>
      <p:pic>
        <p:nvPicPr>
          <p:cNvPr id="14" name="Picture 13">
            <a:extLst>
              <a:ext uri="{FF2B5EF4-FFF2-40B4-BE49-F238E27FC236}">
                <a16:creationId xmlns:a16="http://schemas.microsoft.com/office/drawing/2014/main" id="{577D4061-CF39-4540-82F0-8F367815562A}"/>
              </a:ext>
            </a:extLst>
          </p:cNvPr>
          <p:cNvPicPr>
            <a:picLocks noChangeAspect="1"/>
          </p:cNvPicPr>
          <p:nvPr/>
        </p:nvPicPr>
        <p:blipFill>
          <a:blip r:embed="rId5"/>
          <a:stretch>
            <a:fillRect/>
          </a:stretch>
        </p:blipFill>
        <p:spPr>
          <a:xfrm>
            <a:off x="473880" y="3830299"/>
            <a:ext cx="4916986" cy="177164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D7A5F7-0264-4A19-9324-C5930B462014}"/>
              </a:ext>
            </a:extLst>
          </p:cNvPr>
          <p:cNvPicPr>
            <a:picLocks noChangeAspect="1"/>
          </p:cNvPicPr>
          <p:nvPr/>
        </p:nvPicPr>
        <p:blipFill>
          <a:blip r:embed="rId6"/>
          <a:stretch>
            <a:fillRect/>
          </a:stretch>
        </p:blipFill>
        <p:spPr>
          <a:xfrm>
            <a:off x="6629894" y="3830299"/>
            <a:ext cx="4916986" cy="177203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807A6765-3667-4C55-9D04-5385F1BDF7BC}"/>
              </a:ext>
            </a:extLst>
          </p:cNvPr>
          <p:cNvCxnSpPr>
            <a:cxnSpLocks/>
            <a:stCxn id="14" idx="3"/>
          </p:cNvCxnSpPr>
          <p:nvPr/>
        </p:nvCxnSpPr>
        <p:spPr>
          <a:xfrm flipV="1">
            <a:off x="5390866" y="4716120"/>
            <a:ext cx="1239028" cy="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EB392B-6345-4056-9227-5853AB1FBE6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3876556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3960585116"/>
              </p:ext>
            </p:extLst>
          </p:nvPr>
        </p:nvGraphicFramePr>
        <p:xfrm>
          <a:off x="2551176" y="2042386"/>
          <a:ext cx="7985760" cy="4191445"/>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491065">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highlight>
                            <a:srgbClr val="FFFF00"/>
                          </a:highlight>
                          <a:latin typeface="-apple-system"/>
                        </a:rPr>
                        <a:t>-full bounty amount</a:t>
                      </a:r>
                      <a:endParaRPr lang="en-US" sz="1800">
                        <a:solidFill>
                          <a:srgbClr val="404040"/>
                        </a:solidFill>
                        <a:effectLst/>
                        <a:highlight>
                          <a:srgbClr val="FFFF00"/>
                        </a:highligh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C3F25FB4-953E-43AC-8C42-4A5835A3FE29}"/>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4362FABC-086A-4178-B0E3-B9EEB154DC9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7" name="PlaceHolder 2"/>
          <p:cNvSpPr>
            <a:spLocks noGrp="1"/>
          </p:cNvSpPr>
          <p:nvPr>
            <p:ph/>
          </p:nvPr>
        </p:nvSpPr>
        <p:spPr>
          <a:xfrm>
            <a:off x="645120" y="125352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Bountied Questions</a:t>
            </a:r>
            <a:endParaRPr lang="en-US" sz="3200" b="0" strike="noStrike" spc="-1">
              <a:solidFill>
                <a:srgbClr val="000000"/>
              </a:solidFill>
              <a:latin typeface="Calibri"/>
            </a:endParaRPr>
          </a:p>
        </p:txBody>
      </p:sp>
      <p:pic>
        <p:nvPicPr>
          <p:cNvPr id="568" name="Picture 4"/>
          <p:cNvPicPr/>
          <p:nvPr/>
        </p:nvPicPr>
        <p:blipFill>
          <a:blip r:embed="rId3"/>
          <a:stretch/>
        </p:blipFill>
        <p:spPr>
          <a:xfrm>
            <a:off x="2857860" y="1804341"/>
            <a:ext cx="5866560" cy="464508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056ABC00-1BA5-465D-935A-279A0FA62B9E}"/>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C844FA8-0599-42B6-B415-5021577A49D0}"/>
              </a:ext>
            </a:extLst>
          </p:cNvPr>
          <p:cNvSpPr/>
          <p:nvPr/>
        </p:nvSpPr>
        <p:spPr>
          <a:xfrm>
            <a:off x="3352800" y="4929809"/>
            <a:ext cx="569843" cy="278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E622E74-4DC5-47E6-88A0-4C56C4EFE67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60700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16236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endParaRPr lang="en-US" sz="2000" b="0" strike="noStrike" spc="-1">
              <a:latin typeface="-apple-system"/>
            </a:endParaRPr>
          </a:p>
        </p:txBody>
      </p:sp>
      <p:pic>
        <p:nvPicPr>
          <p:cNvPr id="4" name="Picture 3">
            <a:extLst>
              <a:ext uri="{FF2B5EF4-FFF2-40B4-BE49-F238E27FC236}">
                <a16:creationId xmlns:a16="http://schemas.microsoft.com/office/drawing/2014/main" id="{25F2DC77-C529-4D24-A62B-2EB25136A7C9}"/>
              </a:ext>
            </a:extLst>
          </p:cNvPr>
          <p:cNvPicPr>
            <a:picLocks noChangeAspect="1"/>
          </p:cNvPicPr>
          <p:nvPr/>
        </p:nvPicPr>
        <p:blipFill>
          <a:blip r:embed="rId4"/>
          <a:stretch>
            <a:fillRect/>
          </a:stretch>
        </p:blipFill>
        <p:spPr>
          <a:xfrm>
            <a:off x="3085776" y="1920491"/>
            <a:ext cx="6020448" cy="44953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8394CA9-A71B-4A39-9A14-E81A2C610A0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Rectangle 11">
            <a:extLst>
              <a:ext uri="{FF2B5EF4-FFF2-40B4-BE49-F238E27FC236}">
                <a16:creationId xmlns:a16="http://schemas.microsoft.com/office/drawing/2014/main" id="{3909C679-E660-4F21-A3DC-E0DCA582239B}"/>
              </a:ext>
            </a:extLst>
          </p:cNvPr>
          <p:cNvSpPr/>
          <p:nvPr/>
        </p:nvSpPr>
        <p:spPr>
          <a:xfrm>
            <a:off x="3225800" y="2851150"/>
            <a:ext cx="533400" cy="844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28910250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1760240863"/>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7CEC125F-973D-4AD4-BF87-1DE89B95FB16}"/>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1B2A8504-0655-4CC2-90CA-A95D20CC62A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2177729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2535969518"/>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29952C88-B24A-4FCA-A41E-BBDE8AED5A6F}"/>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9A8E1518-E8FC-4DD1-BE86-CD99FC61BB9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3648548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1380632925"/>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highlight>
                            <a:srgbClr val="FFFF00"/>
                          </a:highlight>
                          <a:latin typeface="-apple-system"/>
                        </a:rPr>
                        <a:t>-100</a:t>
                      </a:r>
                      <a:endParaRPr lang="en-US" sz="1800">
                        <a:solidFill>
                          <a:srgbClr val="404040"/>
                        </a:solidFill>
                        <a:effectLst/>
                        <a:highlight>
                          <a:srgbClr val="FFFF00"/>
                        </a:highligh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41C986CE-37A5-4FB8-8C57-04CD62E35E9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5C641EAE-34DC-40B8-BD93-B4D0F068FAF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1826573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2">
            <a:extLst>
              <a:ext uri="{FF2B5EF4-FFF2-40B4-BE49-F238E27FC236}">
                <a16:creationId xmlns:a16="http://schemas.microsoft.com/office/drawing/2014/main" id="{DC68A7A4-BE4F-4726-A51D-580F3AE30A9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001"/>
              </a:spcBef>
              <a:buClr>
                <a:srgbClr val="000000"/>
              </a:buClr>
              <a:buFont typeface="Arial" panose="020B0604020202020204" pitchFamily="34" charset="0"/>
              <a:buAutoNum type="arabicPeriod"/>
            </a:pPr>
            <a:r>
              <a:rPr lang="en-US" sz="3200" spc="-1">
                <a:solidFill>
                  <a:srgbClr val="000000"/>
                </a:solidFill>
                <a:latin typeface="-apple-system"/>
              </a:rPr>
              <a:t>Score table</a:t>
            </a:r>
          </a:p>
          <a:p>
            <a:pPr lvl="1">
              <a:spcBef>
                <a:spcPts val="1001"/>
              </a:spcBef>
              <a:buClr>
                <a:srgbClr val="000000"/>
              </a:buClr>
            </a:pPr>
            <a:r>
              <a:rPr lang="en-US" sz="2800" b="0" strike="noStrike" spc="-1">
                <a:solidFill>
                  <a:srgbClr val="000000"/>
                </a:solidFill>
                <a:latin typeface="-apple-system"/>
              </a:rPr>
              <a:t>Privileges</a:t>
            </a:r>
            <a:endParaRPr lang="en-US" sz="2800" spc="-1">
              <a:solidFill>
                <a:srgbClr val="000000"/>
              </a:solidFill>
              <a:latin typeface="-apple-system"/>
            </a:endParaRPr>
          </a:p>
        </p:txBody>
      </p:sp>
      <p:sp>
        <p:nvSpPr>
          <p:cNvPr id="54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7" name="TextBox 4"/>
          <p:cNvSpPr/>
          <p:nvPr/>
        </p:nvSpPr>
        <p:spPr>
          <a:xfrm>
            <a:off x="243720" y="5892120"/>
            <a:ext cx="6095520" cy="77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https://stackoverflow.com/help/privileges</a:t>
            </a:r>
            <a:endParaRPr lang="en-US" sz="1800" b="0" strike="noStrike" spc="-1"/>
          </a:p>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https://stackoverflow.com/help/badges</a:t>
            </a:r>
            <a:endParaRPr lang="en-US" sz="1800" b="0" strike="noStrike" spc="-1"/>
          </a:p>
        </p:txBody>
      </p:sp>
      <p:pic>
        <p:nvPicPr>
          <p:cNvPr id="548" name="Picture 5"/>
          <p:cNvPicPr/>
          <p:nvPr/>
        </p:nvPicPr>
        <p:blipFill>
          <a:blip r:embed="rId5"/>
          <a:stretch/>
        </p:blipFill>
        <p:spPr>
          <a:xfrm>
            <a:off x="4295520" y="1362960"/>
            <a:ext cx="6388200" cy="452880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71F38F59-2F89-41DF-A113-0396D6633130}"/>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830923D3-6549-4F07-9830-38C2C11615F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51" name="TextBox 4"/>
          <p:cNvSpPr/>
          <p:nvPr/>
        </p:nvSpPr>
        <p:spPr>
          <a:xfrm>
            <a:off x="243720" y="5892120"/>
            <a:ext cx="6095520" cy="77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https://stackoverflow.com/help/privileges</a:t>
            </a:r>
            <a:endParaRPr lang="en-US" sz="1800" b="0" strike="noStrike" spc="-1"/>
          </a:p>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https://stackoverflow.com/help/badges</a:t>
            </a:r>
            <a:endParaRPr lang="en-US" sz="1800" b="0" strike="noStrike" spc="-1"/>
          </a:p>
        </p:txBody>
      </p:sp>
      <p:pic>
        <p:nvPicPr>
          <p:cNvPr id="552" name="Picture 8"/>
          <p:cNvPicPr/>
          <p:nvPr/>
        </p:nvPicPr>
        <p:blipFill>
          <a:blip r:embed="rId5"/>
          <a:stretch/>
        </p:blipFill>
        <p:spPr>
          <a:xfrm>
            <a:off x="3180600" y="1519920"/>
            <a:ext cx="7279920" cy="42094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58F8560C-B657-4162-9A57-65D56DFC8080}"/>
              </a:ext>
            </a:extLst>
          </p:cNvPr>
          <p:cNvPicPr/>
          <p:nvPr/>
        </p:nvPicPr>
        <p:blipFill>
          <a:blip r:embed="rId6"/>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12BE407C-7662-4AFB-95BA-FABB5AB23EF7}"/>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001"/>
              </a:spcBef>
              <a:buClr>
                <a:srgbClr val="000000"/>
              </a:buClr>
              <a:buFont typeface="Arial" panose="020B0604020202020204" pitchFamily="34" charset="0"/>
              <a:buAutoNum type="arabicPeriod"/>
            </a:pPr>
            <a:r>
              <a:rPr lang="en-US" sz="3200" spc="-1">
                <a:solidFill>
                  <a:srgbClr val="000000"/>
                </a:solidFill>
                <a:latin typeface="-apple-system"/>
              </a:rPr>
              <a:t>Score table</a:t>
            </a:r>
          </a:p>
          <a:p>
            <a:pPr lvl="1">
              <a:spcBef>
                <a:spcPts val="1001"/>
              </a:spcBef>
              <a:buClr>
                <a:srgbClr val="000000"/>
              </a:buClr>
            </a:pPr>
            <a:r>
              <a:rPr lang="en-US" sz="2800" b="0" strike="noStrike" spc="-1">
                <a:solidFill>
                  <a:srgbClr val="000000"/>
                </a:solidFill>
                <a:latin typeface="-apple-system"/>
              </a:rPr>
              <a:t>Privileges</a:t>
            </a:r>
            <a:endParaRPr lang="en-US" sz="2800" spc="-1">
              <a:solidFill>
                <a:srgbClr val="000000"/>
              </a:solidFill>
              <a:latin typeface="-apple-system"/>
            </a:endParaRPr>
          </a:p>
        </p:txBody>
      </p:sp>
      <p:pic>
        <p:nvPicPr>
          <p:cNvPr id="8" name="Picture 7">
            <a:extLst>
              <a:ext uri="{FF2B5EF4-FFF2-40B4-BE49-F238E27FC236}">
                <a16:creationId xmlns:a16="http://schemas.microsoft.com/office/drawing/2014/main" id="{E71DC989-8968-482A-924C-C31F3505B96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54" name="PlaceHolder 2"/>
          <p:cNvSpPr>
            <a:spLocks noGrp="1"/>
          </p:cNvSpPr>
          <p:nvPr>
            <p:ph/>
          </p:nvPr>
        </p:nvSpPr>
        <p:spPr>
          <a:xfrm>
            <a:off x="645120" y="125352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2</a:t>
            </a:r>
            <a:r>
              <a:rPr lang="en-US" sz="3200" spc="-1">
                <a:solidFill>
                  <a:srgbClr val="000000"/>
                </a:solidFill>
                <a:latin typeface="-apple-system"/>
              </a:rPr>
              <a:t>. The Fastest Answer</a:t>
            </a:r>
          </a:p>
        </p:txBody>
      </p:sp>
      <p:pic>
        <p:nvPicPr>
          <p:cNvPr id="555" name="Picture 17"/>
          <p:cNvPicPr/>
          <p:nvPr/>
        </p:nvPicPr>
        <p:blipFill>
          <a:blip r:embed="rId3"/>
          <a:stretch/>
        </p:blipFill>
        <p:spPr>
          <a:xfrm>
            <a:off x="1611360" y="1893600"/>
            <a:ext cx="8582760" cy="46713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8863BF01-16FB-495C-8FF6-9F8CAB8CAE19}"/>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38A0F929-1E10-49C8-AD08-088DFBF593B6}"/>
              </a:ext>
            </a:extLst>
          </p:cNvPr>
          <p:cNvSpPr/>
          <p:nvPr/>
        </p:nvSpPr>
        <p:spPr>
          <a:xfrm>
            <a:off x="3657600" y="3829878"/>
            <a:ext cx="622852" cy="238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7C8AE9-CE6D-4F6A-B93E-4C982D848F28}"/>
              </a:ext>
            </a:extLst>
          </p:cNvPr>
          <p:cNvSpPr/>
          <p:nvPr/>
        </p:nvSpPr>
        <p:spPr>
          <a:xfrm>
            <a:off x="3657600" y="4700614"/>
            <a:ext cx="477078" cy="238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53DA30-AC8E-4F29-803C-2579FA3CB91E}"/>
              </a:ext>
            </a:extLst>
          </p:cNvPr>
          <p:cNvSpPr/>
          <p:nvPr/>
        </p:nvSpPr>
        <p:spPr>
          <a:xfrm>
            <a:off x="3657600" y="6380480"/>
            <a:ext cx="426720" cy="184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A3CA1E-A4EC-4277-90BB-84E49FAE75B5}"/>
              </a:ext>
            </a:extLst>
          </p:cNvPr>
          <p:cNvSpPr/>
          <p:nvPr/>
        </p:nvSpPr>
        <p:spPr>
          <a:xfrm>
            <a:off x="7264400" y="3829878"/>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9F0E5E-F6CE-4D10-8A02-EC0DFB7A5628}"/>
              </a:ext>
            </a:extLst>
          </p:cNvPr>
          <p:cNvSpPr/>
          <p:nvPr/>
        </p:nvSpPr>
        <p:spPr>
          <a:xfrm>
            <a:off x="7345680" y="4700613"/>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BA37ED-C9E8-4596-9E16-C3C600ACAD26}"/>
              </a:ext>
            </a:extLst>
          </p:cNvPr>
          <p:cNvSpPr/>
          <p:nvPr/>
        </p:nvSpPr>
        <p:spPr>
          <a:xfrm>
            <a:off x="7345680" y="6367722"/>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558" name="Picture 8"/>
          <p:cNvPicPr/>
          <p:nvPr/>
        </p:nvPicPr>
        <p:blipFill>
          <a:blip r:embed="rId3"/>
          <a:stretch/>
        </p:blipFill>
        <p:spPr>
          <a:xfrm>
            <a:off x="2925388" y="1814380"/>
            <a:ext cx="6341224" cy="46843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088F1E19-F5B5-43C6-9EDC-87BCB96CC20D}"/>
              </a:ext>
            </a:extLst>
          </p:cNvPr>
          <p:cNvPicPr/>
          <p:nvPr/>
        </p:nvPicPr>
        <p:blipFill>
          <a:blip r:embed="rId4"/>
          <a:stretch/>
        </p:blipFill>
        <p:spPr>
          <a:xfrm>
            <a:off x="10339560" y="5834520"/>
            <a:ext cx="1641600" cy="730440"/>
          </a:xfrm>
          <a:prstGeom prst="rect">
            <a:avLst/>
          </a:prstGeom>
          <a:ln w="0">
            <a:noFill/>
          </a:ln>
        </p:spPr>
      </p:pic>
      <p:sp>
        <p:nvSpPr>
          <p:cNvPr id="6" name="PlaceHolder 2">
            <a:extLst>
              <a:ext uri="{FF2B5EF4-FFF2-40B4-BE49-F238E27FC236}">
                <a16:creationId xmlns:a16="http://schemas.microsoft.com/office/drawing/2014/main" id="{78700DB8-0E39-495F-B9BB-11A50F2E4932}"/>
              </a:ext>
            </a:extLst>
          </p:cNvPr>
          <p:cNvSpPr txBox="1">
            <a:spLocks/>
          </p:cNvSpPr>
          <p:nvPr/>
        </p:nvSpPr>
        <p:spPr>
          <a:xfrm>
            <a:off x="645120" y="125352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None/>
            </a:pPr>
            <a:r>
              <a:rPr lang="en-US" sz="3200" spc="-1">
                <a:solidFill>
                  <a:srgbClr val="000000"/>
                </a:solidFill>
                <a:latin typeface="-apple-system"/>
              </a:rPr>
              <a:t>2. The Fastest Answer</a:t>
            </a:r>
          </a:p>
        </p:txBody>
      </p:sp>
      <p:pic>
        <p:nvPicPr>
          <p:cNvPr id="7" name="Picture 6">
            <a:extLst>
              <a:ext uri="{FF2B5EF4-FFF2-40B4-BE49-F238E27FC236}">
                <a16:creationId xmlns:a16="http://schemas.microsoft.com/office/drawing/2014/main" id="{5DBEA227-D16F-4C14-8EEC-AAC260ACED3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561" name="Picture 7"/>
          <p:cNvPicPr/>
          <p:nvPr/>
        </p:nvPicPr>
        <p:blipFill>
          <a:blip r:embed="rId3"/>
          <a:stretch/>
        </p:blipFill>
        <p:spPr>
          <a:xfrm>
            <a:off x="2143920" y="1848600"/>
            <a:ext cx="7904160" cy="47163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2F6CAE69-E873-4100-A14F-BB66447BDCA5}"/>
              </a:ext>
            </a:extLst>
          </p:cNvPr>
          <p:cNvPicPr/>
          <p:nvPr/>
        </p:nvPicPr>
        <p:blipFill>
          <a:blip r:embed="rId4"/>
          <a:stretch/>
        </p:blipFill>
        <p:spPr>
          <a:xfrm>
            <a:off x="10339560" y="5834520"/>
            <a:ext cx="1641600" cy="730440"/>
          </a:xfrm>
          <a:prstGeom prst="rect">
            <a:avLst/>
          </a:prstGeom>
          <a:ln w="0">
            <a:noFill/>
          </a:ln>
        </p:spPr>
      </p:pic>
      <p:sp>
        <p:nvSpPr>
          <p:cNvPr id="6" name="PlaceHolder 2">
            <a:extLst>
              <a:ext uri="{FF2B5EF4-FFF2-40B4-BE49-F238E27FC236}">
                <a16:creationId xmlns:a16="http://schemas.microsoft.com/office/drawing/2014/main" id="{1CF70754-E66E-42FC-AA96-B9D2995ECDBC}"/>
              </a:ext>
            </a:extLst>
          </p:cNvPr>
          <p:cNvSpPr txBox="1">
            <a:spLocks/>
          </p:cNvSpPr>
          <p:nvPr/>
        </p:nvSpPr>
        <p:spPr>
          <a:xfrm>
            <a:off x="645120" y="125352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2. The Fastest Answer</a:t>
            </a:r>
            <a:endParaRPr lang="en-US" sz="3200" spc="-1">
              <a:solidFill>
                <a:srgbClr val="000000"/>
              </a:solidFill>
              <a:latin typeface="Calibri"/>
            </a:endParaRPr>
          </a:p>
        </p:txBody>
      </p:sp>
      <p:pic>
        <p:nvPicPr>
          <p:cNvPr id="7" name="Picture 6">
            <a:extLst>
              <a:ext uri="{FF2B5EF4-FFF2-40B4-BE49-F238E27FC236}">
                <a16:creationId xmlns:a16="http://schemas.microsoft.com/office/drawing/2014/main" id="{67CC0192-1E8E-4ECC-B255-C1D816529F1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EEF4B883-49D2-4CEA-B0D3-BABB9924A765}"/>
              </a:ext>
            </a:extLst>
          </p:cNvPr>
          <p:cNvSpPr txBox="1"/>
          <p:nvPr/>
        </p:nvSpPr>
        <p:spPr>
          <a:xfrm>
            <a:off x="2407798" y="2438737"/>
            <a:ext cx="364202" cy="369332"/>
          </a:xfrm>
          <a:prstGeom prst="rect">
            <a:avLst/>
          </a:prstGeom>
          <a:solidFill>
            <a:srgbClr val="FFFF00"/>
          </a:solidFill>
        </p:spPr>
        <p:txBody>
          <a:bodyPr wrap="none" rtlCol="0">
            <a:spAutoFit/>
          </a:bodyPr>
          <a:lstStyle/>
          <a:p>
            <a:r>
              <a:rPr lang="en-US"/>
              <a:t>Q</a:t>
            </a:r>
          </a:p>
        </p:txBody>
      </p:sp>
      <p:sp>
        <p:nvSpPr>
          <p:cNvPr id="10" name="TextBox 9">
            <a:extLst>
              <a:ext uri="{FF2B5EF4-FFF2-40B4-BE49-F238E27FC236}">
                <a16:creationId xmlns:a16="http://schemas.microsoft.com/office/drawing/2014/main" id="{C0DA3631-EB26-437C-AFCA-E2E880DFDD5C}"/>
              </a:ext>
            </a:extLst>
          </p:cNvPr>
          <p:cNvSpPr txBox="1"/>
          <p:nvPr/>
        </p:nvSpPr>
        <p:spPr>
          <a:xfrm>
            <a:off x="2407798" y="3586680"/>
            <a:ext cx="338554" cy="369332"/>
          </a:xfrm>
          <a:prstGeom prst="rect">
            <a:avLst/>
          </a:prstGeom>
          <a:solidFill>
            <a:srgbClr val="FFFF00"/>
          </a:solidFill>
        </p:spPr>
        <p:txBody>
          <a:bodyPr wrap="none" rtlCol="0">
            <a:spAutoFit/>
          </a:bodyPr>
          <a:lstStyle/>
          <a:p>
            <a:r>
              <a:rPr lang="en-US"/>
              <a:t>A</a:t>
            </a:r>
          </a:p>
        </p:txBody>
      </p:sp>
      <p:pic>
        <p:nvPicPr>
          <p:cNvPr id="13" name="Picture 12">
            <a:extLst>
              <a:ext uri="{FF2B5EF4-FFF2-40B4-BE49-F238E27FC236}">
                <a16:creationId xmlns:a16="http://schemas.microsoft.com/office/drawing/2014/main" id="{C41B1C7B-C20E-4113-9D0D-60C4B03CF4E7}"/>
              </a:ext>
            </a:extLst>
          </p:cNvPr>
          <p:cNvPicPr>
            <a:picLocks noChangeAspect="1"/>
          </p:cNvPicPr>
          <p:nvPr/>
        </p:nvPicPr>
        <p:blipFill rotWithShape="1">
          <a:blip r:embed="rId5"/>
          <a:srcRect t="21364"/>
          <a:stretch/>
        </p:blipFill>
        <p:spPr>
          <a:xfrm>
            <a:off x="2757927" y="3586680"/>
            <a:ext cx="6292007" cy="213563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92A07C8-1CA8-43A9-B158-E1D409570089}"/>
              </a:ext>
            </a:extLst>
          </p:cNvPr>
          <p:cNvPicPr>
            <a:picLocks noChangeAspect="1"/>
          </p:cNvPicPr>
          <p:nvPr/>
        </p:nvPicPr>
        <p:blipFill>
          <a:blip r:embed="rId6"/>
          <a:stretch>
            <a:fillRect/>
          </a:stretch>
        </p:blipFill>
        <p:spPr>
          <a:xfrm>
            <a:off x="2771999" y="2438737"/>
            <a:ext cx="6292007" cy="63295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C49E3CB-6FFF-4D94-B968-339D5626B92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9DC7DC34-0397-466D-81A8-81E2982E6DB2}"/>
              </a:ext>
            </a:extLst>
          </p:cNvPr>
          <p:cNvPicPr>
            <a:picLocks noChangeAspect="1"/>
          </p:cNvPicPr>
          <p:nvPr/>
        </p:nvPicPr>
        <p:blipFill>
          <a:blip r:embed="rId4"/>
          <a:stretch>
            <a:fillRect/>
          </a:stretch>
        </p:blipFill>
        <p:spPr>
          <a:xfrm>
            <a:off x="2836158" y="2281387"/>
            <a:ext cx="6084246" cy="37871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ACF18F1-9F7C-4927-AA94-CF4FEF2E7AE3}"/>
              </a:ext>
            </a:extLst>
          </p:cNvPr>
          <p:cNvSpPr/>
          <p:nvPr/>
        </p:nvSpPr>
        <p:spPr>
          <a:xfrm>
            <a:off x="3126658" y="2281387"/>
            <a:ext cx="870155" cy="37871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DBD1CA-C119-4B5F-997C-2548EE1FBC8E}"/>
              </a:ext>
            </a:extLst>
          </p:cNvPr>
          <p:cNvSpPr txBox="1"/>
          <p:nvPr/>
        </p:nvSpPr>
        <p:spPr>
          <a:xfrm>
            <a:off x="210839" y="6241794"/>
            <a:ext cx="9419297" cy="369332"/>
          </a:xfrm>
          <a:prstGeom prst="rect">
            <a:avLst/>
          </a:prstGeom>
          <a:noFill/>
        </p:spPr>
        <p:txBody>
          <a:bodyPr wrap="square">
            <a:spAutoFit/>
          </a:bodyPr>
          <a:lstStyle/>
          <a:p>
            <a:r>
              <a:rPr lang="en-US">
                <a:hlinkClick r:id="rId5"/>
              </a:rPr>
              <a:t>https://meta.stackexchange.com/questions/21788/how-does-editing-work</a:t>
            </a:r>
            <a:endParaRPr lang="en-US"/>
          </a:p>
        </p:txBody>
      </p:sp>
      <p:pic>
        <p:nvPicPr>
          <p:cNvPr id="8" name="Picture 7">
            <a:extLst>
              <a:ext uri="{FF2B5EF4-FFF2-40B4-BE49-F238E27FC236}">
                <a16:creationId xmlns:a16="http://schemas.microsoft.com/office/drawing/2014/main" id="{CDBD11AC-80FB-4515-90FA-2949B80A0E3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89247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16236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endParaRPr lang="en-US" sz="2000" b="0" strike="noStrike" spc="-1">
              <a:latin typeface="-apple-system"/>
            </a:endParaRPr>
          </a:p>
        </p:txBody>
      </p:sp>
      <p:pic>
        <p:nvPicPr>
          <p:cNvPr id="9" name="Picture 8">
            <a:extLst>
              <a:ext uri="{FF2B5EF4-FFF2-40B4-BE49-F238E27FC236}">
                <a16:creationId xmlns:a16="http://schemas.microsoft.com/office/drawing/2014/main" id="{28394CA9-A71B-4A39-9A14-E81A2C610A0C}"/>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6" name="Picture 5">
            <a:extLst>
              <a:ext uri="{FF2B5EF4-FFF2-40B4-BE49-F238E27FC236}">
                <a16:creationId xmlns:a16="http://schemas.microsoft.com/office/drawing/2014/main" id="{3AAF6AE8-458D-4D48-B30B-EA9677D51FA3}"/>
              </a:ext>
            </a:extLst>
          </p:cNvPr>
          <p:cNvPicPr>
            <a:picLocks noChangeAspect="1"/>
          </p:cNvPicPr>
          <p:nvPr/>
        </p:nvPicPr>
        <p:blipFill>
          <a:blip r:embed="rId5"/>
          <a:stretch>
            <a:fillRect/>
          </a:stretch>
        </p:blipFill>
        <p:spPr>
          <a:xfrm>
            <a:off x="2075889" y="2974140"/>
            <a:ext cx="8040222" cy="3238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9696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A370942-A879-46C3-8766-73A6BA5AA663}"/>
              </a:ext>
            </a:extLst>
          </p:cNvPr>
          <p:cNvPicPr>
            <a:picLocks noChangeAspect="1"/>
          </p:cNvPicPr>
          <p:nvPr/>
        </p:nvPicPr>
        <p:blipFill>
          <a:blip r:embed="rId4"/>
          <a:stretch>
            <a:fillRect/>
          </a:stretch>
        </p:blipFill>
        <p:spPr>
          <a:xfrm>
            <a:off x="1056099" y="2566220"/>
            <a:ext cx="4750177" cy="35456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41E5A4-A17B-44BF-8F86-CDEBD9C308E2}"/>
              </a:ext>
            </a:extLst>
          </p:cNvPr>
          <p:cNvPicPr>
            <a:picLocks noChangeAspect="1"/>
          </p:cNvPicPr>
          <p:nvPr/>
        </p:nvPicPr>
        <p:blipFill>
          <a:blip r:embed="rId5"/>
          <a:stretch>
            <a:fillRect/>
          </a:stretch>
        </p:blipFill>
        <p:spPr>
          <a:xfrm>
            <a:off x="6427558" y="2350642"/>
            <a:ext cx="4621202" cy="376119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219FEA-A170-4595-8E20-FD9580C94640}"/>
              </a:ext>
            </a:extLst>
          </p:cNvPr>
          <p:cNvSpPr txBox="1"/>
          <p:nvPr/>
        </p:nvSpPr>
        <p:spPr>
          <a:xfrm>
            <a:off x="210839" y="6241794"/>
            <a:ext cx="9419297" cy="369332"/>
          </a:xfrm>
          <a:prstGeom prst="rect">
            <a:avLst/>
          </a:prstGeom>
          <a:noFill/>
        </p:spPr>
        <p:txBody>
          <a:bodyPr wrap="square">
            <a:spAutoFit/>
          </a:bodyPr>
          <a:lstStyle/>
          <a:p>
            <a:r>
              <a:rPr lang="en-US">
                <a:hlinkClick r:id="rId6"/>
              </a:rPr>
              <a:t>https://meta.stackexchange.com/questions/21788/how-does-editing-work</a:t>
            </a:r>
            <a:endParaRPr lang="en-US"/>
          </a:p>
        </p:txBody>
      </p:sp>
      <p:pic>
        <p:nvPicPr>
          <p:cNvPr id="9" name="Picture 8">
            <a:extLst>
              <a:ext uri="{FF2B5EF4-FFF2-40B4-BE49-F238E27FC236}">
                <a16:creationId xmlns:a16="http://schemas.microsoft.com/office/drawing/2014/main" id="{BDF0F647-288A-44D9-9BED-71B7634932A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0200476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A370942-A879-46C3-8766-73A6BA5AA663}"/>
              </a:ext>
            </a:extLst>
          </p:cNvPr>
          <p:cNvPicPr>
            <a:picLocks noChangeAspect="1"/>
          </p:cNvPicPr>
          <p:nvPr/>
        </p:nvPicPr>
        <p:blipFill>
          <a:blip r:embed="rId4"/>
          <a:stretch>
            <a:fillRect/>
          </a:stretch>
        </p:blipFill>
        <p:spPr>
          <a:xfrm>
            <a:off x="1056099" y="2566220"/>
            <a:ext cx="4750177" cy="35456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41E5A4-A17B-44BF-8F86-CDEBD9C308E2}"/>
              </a:ext>
            </a:extLst>
          </p:cNvPr>
          <p:cNvPicPr>
            <a:picLocks noChangeAspect="1"/>
          </p:cNvPicPr>
          <p:nvPr/>
        </p:nvPicPr>
        <p:blipFill>
          <a:blip r:embed="rId5"/>
          <a:stretch>
            <a:fillRect/>
          </a:stretch>
        </p:blipFill>
        <p:spPr>
          <a:xfrm>
            <a:off x="6427558" y="2350642"/>
            <a:ext cx="4621202" cy="376119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219FEA-A170-4595-8E20-FD9580C94640}"/>
              </a:ext>
            </a:extLst>
          </p:cNvPr>
          <p:cNvSpPr txBox="1"/>
          <p:nvPr/>
        </p:nvSpPr>
        <p:spPr>
          <a:xfrm>
            <a:off x="210839" y="6241794"/>
            <a:ext cx="9419297" cy="369332"/>
          </a:xfrm>
          <a:prstGeom prst="rect">
            <a:avLst/>
          </a:prstGeom>
          <a:noFill/>
        </p:spPr>
        <p:txBody>
          <a:bodyPr wrap="square">
            <a:spAutoFit/>
          </a:bodyPr>
          <a:lstStyle/>
          <a:p>
            <a:r>
              <a:rPr lang="en-US">
                <a:hlinkClick r:id="rId6"/>
              </a:rPr>
              <a:t>https://meta.stackexchange.com/questions/21788/how-does-editing-work</a:t>
            </a:r>
            <a:endParaRPr lang="en-US"/>
          </a:p>
        </p:txBody>
      </p:sp>
      <p:pic>
        <p:nvPicPr>
          <p:cNvPr id="9" name="Picture 8">
            <a:extLst>
              <a:ext uri="{FF2B5EF4-FFF2-40B4-BE49-F238E27FC236}">
                <a16:creationId xmlns:a16="http://schemas.microsoft.com/office/drawing/2014/main" id="{469EA4E9-EC32-4495-B5D0-B849EF86BF5C}"/>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7528771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4CAD891-F8C1-41D7-AC3A-736A3A217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87560"/>
            <a:ext cx="3977985" cy="3642676"/>
          </a:xfrm>
          <a:prstGeom prst="rect">
            <a:avLst/>
          </a:prstGeom>
        </p:spPr>
      </p:pic>
      <p:pic>
        <p:nvPicPr>
          <p:cNvPr id="7" name="Picture 6">
            <a:extLst>
              <a:ext uri="{FF2B5EF4-FFF2-40B4-BE49-F238E27FC236}">
                <a16:creationId xmlns:a16="http://schemas.microsoft.com/office/drawing/2014/main" id="{CA9F8F63-19C4-4703-8D05-1CA52ACB83C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6678455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CB8C5-6CC4-45FD-AD45-6417EA51DA6D}"/>
              </a:ext>
            </a:extLst>
          </p:cNvPr>
          <p:cNvPicPr>
            <a:picLocks noChangeAspect="1"/>
          </p:cNvPicPr>
          <p:nvPr/>
        </p:nvPicPr>
        <p:blipFill>
          <a:blip r:embed="rId3"/>
          <a:stretch>
            <a:fillRect/>
          </a:stretch>
        </p:blipFill>
        <p:spPr>
          <a:xfrm>
            <a:off x="3789491" y="2207105"/>
            <a:ext cx="7722829" cy="3861415"/>
          </a:xfrm>
          <a:prstGeom prst="rect">
            <a:avLst/>
          </a:prstGeom>
          <a:ln>
            <a:noFill/>
          </a:ln>
          <a:effectLst>
            <a:softEdge rad="112500"/>
          </a:effectLst>
        </p:spPr>
      </p:pic>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2330910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D33E2845-E2DD-4B25-8EBB-1078534BF3CA}"/>
              </a:ext>
            </a:extLst>
          </p:cNvPr>
          <p:cNvPicPr>
            <a:picLocks noChangeAspect="1"/>
          </p:cNvPicPr>
          <p:nvPr/>
        </p:nvPicPr>
        <p:blipFill>
          <a:blip r:embed="rId4"/>
          <a:stretch>
            <a:fillRect/>
          </a:stretch>
        </p:blipFill>
        <p:spPr>
          <a:xfrm>
            <a:off x="5791139" y="1929838"/>
            <a:ext cx="4714673" cy="4233722"/>
          </a:xfrm>
          <a:prstGeom prst="rect">
            <a:avLst/>
          </a:prstGeom>
          <a:ln>
            <a:noFill/>
          </a:ln>
          <a:effectLst>
            <a:softEdge rad="112500"/>
          </a:effectLst>
        </p:spPr>
      </p:pic>
      <p:sp>
        <p:nvSpPr>
          <p:cNvPr id="10" name="TextBox 9">
            <a:extLst>
              <a:ext uri="{FF2B5EF4-FFF2-40B4-BE49-F238E27FC236}">
                <a16:creationId xmlns:a16="http://schemas.microsoft.com/office/drawing/2014/main" id="{9CC88680-ED53-4C13-821C-084C4A7B82E9}"/>
              </a:ext>
            </a:extLst>
          </p:cNvPr>
          <p:cNvSpPr txBox="1"/>
          <p:nvPr/>
        </p:nvSpPr>
        <p:spPr>
          <a:xfrm>
            <a:off x="210840" y="6298589"/>
            <a:ext cx="10294973" cy="646331"/>
          </a:xfrm>
          <a:prstGeom prst="rect">
            <a:avLst/>
          </a:prstGeom>
          <a:noFill/>
        </p:spPr>
        <p:txBody>
          <a:bodyPr wrap="square">
            <a:spAutoFit/>
          </a:bodyPr>
          <a:lstStyle/>
          <a:p>
            <a:r>
              <a:rPr lang="en-US">
                <a:hlinkClick r:id="rId5"/>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1918080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1" name="Picture 10">
            <a:extLst>
              <a:ext uri="{FF2B5EF4-FFF2-40B4-BE49-F238E27FC236}">
                <a16:creationId xmlns:a16="http://schemas.microsoft.com/office/drawing/2014/main" id="{3E872FFC-4638-4144-B229-3BE0BCE25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120" y="3549980"/>
            <a:ext cx="9166800" cy="3308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11005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7411D84D-8DA6-4DD3-AB7E-F4140821A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439" y="1957693"/>
            <a:ext cx="5672841" cy="4607267"/>
          </a:xfrm>
          <a:prstGeom prst="rect">
            <a:avLst/>
          </a:prstGeom>
          <a:ln>
            <a:noFill/>
          </a:ln>
          <a:effectLst>
            <a:softEdge rad="112500"/>
          </a:effectLst>
        </p:spPr>
      </p:pic>
    </p:spTree>
    <p:extLst>
      <p:ext uri="{BB962C8B-B14F-4D97-AF65-F5344CB8AC3E}">
        <p14:creationId xmlns:p14="http://schemas.microsoft.com/office/powerpoint/2010/main" val="406507916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83341D8F-701A-49DF-A186-B054238971D0}"/>
              </a:ext>
            </a:extLst>
          </p:cNvPr>
          <p:cNvPicPr>
            <a:picLocks noChangeAspect="1"/>
          </p:cNvPicPr>
          <p:nvPr/>
        </p:nvPicPr>
        <p:blipFill>
          <a:blip r:embed="rId5"/>
          <a:stretch>
            <a:fillRect/>
          </a:stretch>
        </p:blipFill>
        <p:spPr>
          <a:xfrm>
            <a:off x="5644886" y="1411199"/>
            <a:ext cx="4596394" cy="4869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143383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16" name="Group 15">
            <a:extLst>
              <a:ext uri="{FF2B5EF4-FFF2-40B4-BE49-F238E27FC236}">
                <a16:creationId xmlns:a16="http://schemas.microsoft.com/office/drawing/2014/main" id="{5FEEB443-ACE3-41A0-A6D2-B8EF361201A9}"/>
              </a:ext>
            </a:extLst>
          </p:cNvPr>
          <p:cNvGrpSpPr/>
          <p:nvPr/>
        </p:nvGrpSpPr>
        <p:grpSpPr>
          <a:xfrm>
            <a:off x="3836850" y="2053637"/>
            <a:ext cx="5208519" cy="2839845"/>
            <a:chOff x="319378" y="2981492"/>
            <a:chExt cx="5810505" cy="3168064"/>
          </a:xfrm>
        </p:grpSpPr>
        <p:grpSp>
          <p:nvGrpSpPr>
            <p:cNvPr id="11" name="Group 10">
              <a:extLst>
                <a:ext uri="{FF2B5EF4-FFF2-40B4-BE49-F238E27FC236}">
                  <a16:creationId xmlns:a16="http://schemas.microsoft.com/office/drawing/2014/main" id="{85F05E27-9DA0-4225-A13E-B095B691C2A4}"/>
                </a:ext>
              </a:extLst>
            </p:cNvPr>
            <p:cNvGrpSpPr/>
            <p:nvPr/>
          </p:nvGrpSpPr>
          <p:grpSpPr>
            <a:xfrm>
              <a:off x="567403" y="2981492"/>
              <a:ext cx="5562480" cy="3168064"/>
              <a:chOff x="554820" y="2981492"/>
              <a:chExt cx="5562480" cy="3168064"/>
            </a:xfrm>
          </p:grpSpPr>
          <p:pic>
            <p:nvPicPr>
              <p:cNvPr id="4" name="Picture 3">
                <a:extLst>
                  <a:ext uri="{FF2B5EF4-FFF2-40B4-BE49-F238E27FC236}">
                    <a16:creationId xmlns:a16="http://schemas.microsoft.com/office/drawing/2014/main" id="{737832D4-721D-4CA0-BE8B-E3EF3CB273F2}"/>
                  </a:ext>
                </a:extLst>
              </p:cNvPr>
              <p:cNvPicPr>
                <a:picLocks noChangeAspect="1"/>
              </p:cNvPicPr>
              <p:nvPr/>
            </p:nvPicPr>
            <p:blipFill>
              <a:blip r:embed="rId5"/>
              <a:stretch>
                <a:fillRect/>
              </a:stretch>
            </p:blipFill>
            <p:spPr>
              <a:xfrm>
                <a:off x="554820" y="2981492"/>
                <a:ext cx="5562480" cy="134999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15825E3-8926-4053-9A5A-FB537AD18EA3}"/>
                  </a:ext>
                </a:extLst>
              </p:cNvPr>
              <p:cNvPicPr>
                <a:picLocks noChangeAspect="1"/>
              </p:cNvPicPr>
              <p:nvPr/>
            </p:nvPicPr>
            <p:blipFill>
              <a:blip r:embed="rId6"/>
              <a:stretch>
                <a:fillRect/>
              </a:stretch>
            </p:blipFill>
            <p:spPr>
              <a:xfrm>
                <a:off x="554820" y="4364421"/>
                <a:ext cx="5562480" cy="1785135"/>
              </a:xfrm>
              <a:prstGeom prst="rect">
                <a:avLst/>
              </a:prstGeom>
              <a:ln>
                <a:noFill/>
              </a:ln>
              <a:effectLst>
                <a:outerShdw blurRad="292100" dist="139700" dir="2700000" algn="tl" rotWithShape="0">
                  <a:srgbClr val="333333">
                    <a:alpha val="65000"/>
                  </a:srgbClr>
                </a:outerShdw>
              </a:effectLst>
            </p:spPr>
          </p:pic>
        </p:grpSp>
        <p:sp>
          <p:nvSpPr>
            <p:cNvPr id="12" name="Rectangle 11">
              <a:extLst>
                <a:ext uri="{FF2B5EF4-FFF2-40B4-BE49-F238E27FC236}">
                  <a16:creationId xmlns:a16="http://schemas.microsoft.com/office/drawing/2014/main" id="{7736F809-DFB7-42E9-BC67-2A2458B72CE7}"/>
                </a:ext>
              </a:extLst>
            </p:cNvPr>
            <p:cNvSpPr/>
            <p:nvPr/>
          </p:nvSpPr>
          <p:spPr>
            <a:xfrm>
              <a:off x="567403" y="3688080"/>
              <a:ext cx="2790477" cy="2889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6A4D12-B0E8-4FAF-9739-715E47BFF079}"/>
                </a:ext>
              </a:extLst>
            </p:cNvPr>
            <p:cNvSpPr/>
            <p:nvPr/>
          </p:nvSpPr>
          <p:spPr>
            <a:xfrm>
              <a:off x="619759" y="5542280"/>
              <a:ext cx="3063488" cy="30121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282C61-0468-48DD-9C52-64F4DFBCD0ED}"/>
                </a:ext>
              </a:extLst>
            </p:cNvPr>
            <p:cNvSpPr txBox="1"/>
            <p:nvPr/>
          </p:nvSpPr>
          <p:spPr>
            <a:xfrm>
              <a:off x="376345" y="2990969"/>
              <a:ext cx="263214" cy="369332"/>
            </a:xfrm>
            <a:prstGeom prst="rect">
              <a:avLst/>
            </a:prstGeom>
            <a:noFill/>
          </p:spPr>
          <p:txBody>
            <a:bodyPr wrap="none" rtlCol="0">
              <a:spAutoFit/>
            </a:bodyPr>
            <a:lstStyle/>
            <a:p>
              <a:r>
                <a:rPr lang="fa-IR">
                  <a:highlight>
                    <a:srgbClr val="FFFF00"/>
                  </a:highlight>
                </a:rPr>
                <a:t>1</a:t>
              </a:r>
              <a:endParaRPr lang="en-US">
                <a:highlight>
                  <a:srgbClr val="FFFF00"/>
                </a:highlight>
              </a:endParaRPr>
            </a:p>
          </p:txBody>
        </p:sp>
        <p:sp>
          <p:nvSpPr>
            <p:cNvPr id="15" name="TextBox 14">
              <a:extLst>
                <a:ext uri="{FF2B5EF4-FFF2-40B4-BE49-F238E27FC236}">
                  <a16:creationId xmlns:a16="http://schemas.microsoft.com/office/drawing/2014/main" id="{E37E12BE-DB5A-4043-8C36-BE6BAEBAA0D8}"/>
                </a:ext>
              </a:extLst>
            </p:cNvPr>
            <p:cNvSpPr txBox="1"/>
            <p:nvPr/>
          </p:nvSpPr>
          <p:spPr>
            <a:xfrm>
              <a:off x="319378" y="4379888"/>
              <a:ext cx="314510" cy="369332"/>
            </a:xfrm>
            <a:prstGeom prst="rect">
              <a:avLst/>
            </a:prstGeom>
            <a:noFill/>
          </p:spPr>
          <p:txBody>
            <a:bodyPr wrap="none" rtlCol="0">
              <a:spAutoFit/>
            </a:bodyPr>
            <a:lstStyle/>
            <a:p>
              <a:r>
                <a:rPr lang="fa-IR">
                  <a:highlight>
                    <a:srgbClr val="FFFF00"/>
                  </a:highlight>
                </a:rPr>
                <a:t>2</a:t>
              </a:r>
              <a:endParaRPr lang="en-US">
                <a:highlight>
                  <a:srgbClr val="FFFF00"/>
                </a:highlight>
              </a:endParaRPr>
            </a:p>
          </p:txBody>
        </p:sp>
      </p:grpSp>
      <p:pic>
        <p:nvPicPr>
          <p:cNvPr id="18" name="Picture 17">
            <a:extLst>
              <a:ext uri="{FF2B5EF4-FFF2-40B4-BE49-F238E27FC236}">
                <a16:creationId xmlns:a16="http://schemas.microsoft.com/office/drawing/2014/main" id="{4220650D-F018-43FC-9333-F89AB2D58158}"/>
              </a:ext>
            </a:extLst>
          </p:cNvPr>
          <p:cNvPicPr>
            <a:picLocks noChangeAspect="1"/>
          </p:cNvPicPr>
          <p:nvPr/>
        </p:nvPicPr>
        <p:blipFill>
          <a:blip r:embed="rId7"/>
          <a:stretch>
            <a:fillRect/>
          </a:stretch>
        </p:blipFill>
        <p:spPr>
          <a:xfrm>
            <a:off x="2966623" y="4936869"/>
            <a:ext cx="6735833" cy="140597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198487DA-E512-4BF8-8BF4-F0084BA60647}"/>
              </a:ext>
            </a:extLst>
          </p:cNvPr>
          <p:cNvSpPr/>
          <p:nvPr/>
        </p:nvSpPr>
        <p:spPr>
          <a:xfrm>
            <a:off x="3048001" y="5882640"/>
            <a:ext cx="2264780" cy="1893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74E7A5E-C310-47CB-95CF-BDF33F22330E}"/>
              </a:ext>
            </a:extLst>
          </p:cNvPr>
          <p:cNvSpPr txBox="1"/>
          <p:nvPr/>
        </p:nvSpPr>
        <p:spPr>
          <a:xfrm>
            <a:off x="2757940" y="4897135"/>
            <a:ext cx="301686" cy="369332"/>
          </a:xfrm>
          <a:prstGeom prst="rect">
            <a:avLst/>
          </a:prstGeom>
          <a:noFill/>
        </p:spPr>
        <p:txBody>
          <a:bodyPr wrap="none" rtlCol="0">
            <a:spAutoFit/>
          </a:bodyPr>
          <a:lstStyle/>
          <a:p>
            <a:r>
              <a:rPr lang="en-US">
                <a:highlight>
                  <a:srgbClr val="FFFF00"/>
                </a:highlight>
              </a:rPr>
              <a:t>3</a:t>
            </a:r>
          </a:p>
        </p:txBody>
      </p:sp>
    </p:spTree>
    <p:extLst>
      <p:ext uri="{BB962C8B-B14F-4D97-AF65-F5344CB8AC3E}">
        <p14:creationId xmlns:p14="http://schemas.microsoft.com/office/powerpoint/2010/main" val="384991111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9FE341ED-6480-4D18-865B-4B79FCEA755F}"/>
              </a:ext>
            </a:extLst>
          </p:cNvPr>
          <p:cNvPicPr>
            <a:picLocks noChangeAspect="1"/>
          </p:cNvPicPr>
          <p:nvPr/>
        </p:nvPicPr>
        <p:blipFill>
          <a:blip r:embed="rId5"/>
          <a:stretch>
            <a:fillRect/>
          </a:stretch>
        </p:blipFill>
        <p:spPr>
          <a:xfrm>
            <a:off x="2716237" y="3806839"/>
            <a:ext cx="6759526" cy="1242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448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50348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Reputation</a:t>
            </a:r>
            <a:endParaRPr lang="en-US" sz="2000" b="0" strike="noStrike" spc="-1">
              <a:latin typeface="-apple-system"/>
            </a:endParaRPr>
          </a:p>
        </p:txBody>
      </p:sp>
      <p:pic>
        <p:nvPicPr>
          <p:cNvPr id="8" name="Picture 7">
            <a:extLst>
              <a:ext uri="{FF2B5EF4-FFF2-40B4-BE49-F238E27FC236}">
                <a16:creationId xmlns:a16="http://schemas.microsoft.com/office/drawing/2014/main" id="{FCE3624D-0C20-43E6-87CE-C4F03C5DFDEA}"/>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12" name="Group 11">
            <a:extLst>
              <a:ext uri="{FF2B5EF4-FFF2-40B4-BE49-F238E27FC236}">
                <a16:creationId xmlns:a16="http://schemas.microsoft.com/office/drawing/2014/main" id="{788CA035-446B-40C9-9482-3FCD47044B58}"/>
              </a:ext>
            </a:extLst>
          </p:cNvPr>
          <p:cNvGrpSpPr/>
          <p:nvPr/>
        </p:nvGrpSpPr>
        <p:grpSpPr>
          <a:xfrm>
            <a:off x="3239550" y="2258160"/>
            <a:ext cx="6558276" cy="4088492"/>
            <a:chOff x="4988234" y="2244092"/>
            <a:chExt cx="6558276" cy="4088492"/>
          </a:xfrm>
        </p:grpSpPr>
        <p:pic>
          <p:nvPicPr>
            <p:cNvPr id="10" name="Picture 9">
              <a:extLst>
                <a:ext uri="{FF2B5EF4-FFF2-40B4-BE49-F238E27FC236}">
                  <a16:creationId xmlns:a16="http://schemas.microsoft.com/office/drawing/2014/main" id="{20705A8A-B210-4D79-BD5D-B7CEAB4C5A9D}"/>
                </a:ext>
              </a:extLst>
            </p:cNvPr>
            <p:cNvPicPr>
              <a:picLocks noChangeAspect="1"/>
            </p:cNvPicPr>
            <p:nvPr/>
          </p:nvPicPr>
          <p:blipFill>
            <a:blip r:embed="rId5"/>
            <a:stretch>
              <a:fillRect/>
            </a:stretch>
          </p:blipFill>
          <p:spPr>
            <a:xfrm>
              <a:off x="4988234" y="2244092"/>
              <a:ext cx="6558276" cy="408849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78A11835-9332-458C-898A-94972421F606}"/>
                </a:ext>
              </a:extLst>
            </p:cNvPr>
            <p:cNvSpPr/>
            <p:nvPr/>
          </p:nvSpPr>
          <p:spPr>
            <a:xfrm>
              <a:off x="5164931" y="4343401"/>
              <a:ext cx="671513" cy="3357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
        <p:nvSpPr>
          <p:cNvPr id="2" name="Rectangle 1">
            <a:extLst>
              <a:ext uri="{FF2B5EF4-FFF2-40B4-BE49-F238E27FC236}">
                <a16:creationId xmlns:a16="http://schemas.microsoft.com/office/drawing/2014/main" id="{7F04A9C9-EB3E-7734-4FDC-903C023953EC}"/>
              </a:ext>
            </a:extLst>
          </p:cNvPr>
          <p:cNvSpPr/>
          <p:nvPr/>
        </p:nvSpPr>
        <p:spPr>
          <a:xfrm>
            <a:off x="4296427" y="4357469"/>
            <a:ext cx="671513" cy="3357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9623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0" name="Picture 9">
            <a:extLst>
              <a:ext uri="{FF2B5EF4-FFF2-40B4-BE49-F238E27FC236}">
                <a16:creationId xmlns:a16="http://schemas.microsoft.com/office/drawing/2014/main" id="{39BE6BFA-FFA8-4BB7-8BAC-6FD4A423F45D}"/>
              </a:ext>
            </a:extLst>
          </p:cNvPr>
          <p:cNvPicPr>
            <a:picLocks noChangeAspect="1"/>
          </p:cNvPicPr>
          <p:nvPr/>
        </p:nvPicPr>
        <p:blipFill>
          <a:blip r:embed="rId5"/>
          <a:stretch>
            <a:fillRect/>
          </a:stretch>
        </p:blipFill>
        <p:spPr>
          <a:xfrm>
            <a:off x="360203" y="3519327"/>
            <a:ext cx="3656213" cy="268041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6AFBF41-2694-4E43-9538-A7F97FBEB4B1}"/>
              </a:ext>
            </a:extLst>
          </p:cNvPr>
          <p:cNvPicPr>
            <a:picLocks noChangeAspect="1"/>
          </p:cNvPicPr>
          <p:nvPr/>
        </p:nvPicPr>
        <p:blipFill rotWithShape="1">
          <a:blip r:embed="rId6"/>
          <a:srcRect r="17177" b="39280"/>
          <a:stretch/>
        </p:blipFill>
        <p:spPr>
          <a:xfrm>
            <a:off x="4267894" y="2013833"/>
            <a:ext cx="3656213" cy="1354852"/>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EA0A4191-88A3-46CC-865D-9D50B8615E58}"/>
              </a:ext>
            </a:extLst>
          </p:cNvPr>
          <p:cNvGrpSpPr/>
          <p:nvPr/>
        </p:nvGrpSpPr>
        <p:grpSpPr>
          <a:xfrm>
            <a:off x="7649923" y="3519327"/>
            <a:ext cx="4037776" cy="2680413"/>
            <a:chOff x="7649923" y="3519327"/>
            <a:chExt cx="4037776" cy="2680413"/>
          </a:xfrm>
        </p:grpSpPr>
        <p:pic>
          <p:nvPicPr>
            <p:cNvPr id="14" name="Picture 13">
              <a:extLst>
                <a:ext uri="{FF2B5EF4-FFF2-40B4-BE49-F238E27FC236}">
                  <a16:creationId xmlns:a16="http://schemas.microsoft.com/office/drawing/2014/main" id="{B8F91C39-8AD5-44A3-BA1D-7B42F137F9E8}"/>
                </a:ext>
              </a:extLst>
            </p:cNvPr>
            <p:cNvPicPr>
              <a:picLocks noChangeAspect="1"/>
            </p:cNvPicPr>
            <p:nvPr/>
          </p:nvPicPr>
          <p:blipFill>
            <a:blip r:embed="rId7"/>
            <a:stretch>
              <a:fillRect/>
            </a:stretch>
          </p:blipFill>
          <p:spPr>
            <a:xfrm>
              <a:off x="7649924" y="3519327"/>
              <a:ext cx="4037775" cy="201888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29BDC2B-8845-4F13-8BB6-9107D41D7E30}"/>
                </a:ext>
              </a:extLst>
            </p:cNvPr>
            <p:cNvPicPr>
              <a:picLocks noChangeAspect="1"/>
            </p:cNvPicPr>
            <p:nvPr/>
          </p:nvPicPr>
          <p:blipFill rotWithShape="1">
            <a:blip r:embed="rId8"/>
            <a:srcRect t="7153" b="13050"/>
            <a:stretch/>
          </p:blipFill>
          <p:spPr>
            <a:xfrm>
              <a:off x="7649923" y="5536134"/>
              <a:ext cx="4037775" cy="663606"/>
            </a:xfrm>
            <a:prstGeom prst="rect">
              <a:avLst/>
            </a:prstGeom>
            <a:ln>
              <a:noFill/>
            </a:ln>
            <a:effectLst>
              <a:outerShdw blurRad="292100" dist="139700" dir="2700000" algn="tl" rotWithShape="0">
                <a:srgbClr val="333333">
                  <a:alpha val="65000"/>
                </a:srgbClr>
              </a:outerShdw>
            </a:effectLst>
          </p:spPr>
        </p:pic>
      </p:grpSp>
      <p:grpSp>
        <p:nvGrpSpPr>
          <p:cNvPr id="20" name="Group 19">
            <a:extLst>
              <a:ext uri="{FF2B5EF4-FFF2-40B4-BE49-F238E27FC236}">
                <a16:creationId xmlns:a16="http://schemas.microsoft.com/office/drawing/2014/main" id="{E3DBD746-9DC6-4CF4-BD16-37BBF559D309}"/>
              </a:ext>
            </a:extLst>
          </p:cNvPr>
          <p:cNvGrpSpPr/>
          <p:nvPr/>
        </p:nvGrpSpPr>
        <p:grpSpPr>
          <a:xfrm>
            <a:off x="4162577" y="3519327"/>
            <a:ext cx="3360968" cy="2680413"/>
            <a:chOff x="4162577" y="3519327"/>
            <a:chExt cx="3360968" cy="2680413"/>
          </a:xfrm>
        </p:grpSpPr>
        <p:pic>
          <p:nvPicPr>
            <p:cNvPr id="4" name="Picture 3">
              <a:extLst>
                <a:ext uri="{FF2B5EF4-FFF2-40B4-BE49-F238E27FC236}">
                  <a16:creationId xmlns:a16="http://schemas.microsoft.com/office/drawing/2014/main" id="{3A553A35-5A30-4FC9-AF94-BA5FD2B32FE8}"/>
                </a:ext>
              </a:extLst>
            </p:cNvPr>
            <p:cNvPicPr>
              <a:picLocks noChangeAspect="1"/>
            </p:cNvPicPr>
            <p:nvPr/>
          </p:nvPicPr>
          <p:blipFill rotWithShape="1">
            <a:blip r:embed="rId9"/>
            <a:srcRect b="24724"/>
            <a:stretch/>
          </p:blipFill>
          <p:spPr>
            <a:xfrm>
              <a:off x="4162577" y="3519327"/>
              <a:ext cx="3360968" cy="201401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C65604B-4595-4B4B-B2AD-8FCF22F69B15}"/>
                </a:ext>
              </a:extLst>
            </p:cNvPr>
            <p:cNvPicPr>
              <a:picLocks noChangeAspect="1"/>
            </p:cNvPicPr>
            <p:nvPr/>
          </p:nvPicPr>
          <p:blipFill rotWithShape="1">
            <a:blip r:embed="rId10"/>
            <a:srcRect t="22707" b="-1"/>
            <a:stretch/>
          </p:blipFill>
          <p:spPr>
            <a:xfrm>
              <a:off x="4162577" y="5536134"/>
              <a:ext cx="3360968" cy="6636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82971006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CCB7-55BD-4D4B-B959-186B1806AD36}"/>
              </a:ext>
            </a:extLst>
          </p:cNvPr>
          <p:cNvPicPr>
            <a:picLocks noChangeAspect="1"/>
          </p:cNvPicPr>
          <p:nvPr/>
        </p:nvPicPr>
        <p:blipFill>
          <a:blip r:embed="rId3"/>
          <a:stretch>
            <a:fillRect/>
          </a:stretch>
        </p:blipFill>
        <p:spPr>
          <a:xfrm>
            <a:off x="4958583" y="2113373"/>
            <a:ext cx="5801366" cy="3867577"/>
          </a:xfrm>
          <a:prstGeom prst="rect">
            <a:avLst/>
          </a:prstGeom>
          <a:ln>
            <a:noFill/>
          </a:ln>
          <a:effectLst>
            <a:softEdge rad="112500"/>
          </a:effectLst>
        </p:spPr>
      </p:pic>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endParaRPr lang="en-US"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5"/>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132302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p>
          <a:p>
            <a:pPr lvl="2">
              <a:spcBef>
                <a:spcPts val="499"/>
              </a:spcBef>
              <a:buClr>
                <a:srgbClr val="232629"/>
              </a:buClr>
              <a:buFont typeface="Arial"/>
              <a:buChar char="•"/>
            </a:pPr>
            <a:r>
              <a:rPr lang="en-US" b="0" strike="noStrike" spc="-1">
                <a:solidFill>
                  <a:srgbClr val="232629"/>
                </a:solidFill>
                <a:latin typeface="-apple-system"/>
              </a:rPr>
              <a:t>Wait&amp;Search -&gt; Answer</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4"/>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C917983-6E90-45A2-89A7-8F4BADC12AC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4C809EC1-619C-4972-9949-8A5CB4A0EE74}"/>
              </a:ext>
            </a:extLst>
          </p:cNvPr>
          <p:cNvPicPr>
            <a:picLocks noChangeAspect="1"/>
          </p:cNvPicPr>
          <p:nvPr/>
        </p:nvPicPr>
        <p:blipFill>
          <a:blip r:embed="rId6"/>
          <a:stretch>
            <a:fillRect/>
          </a:stretch>
        </p:blipFill>
        <p:spPr>
          <a:xfrm>
            <a:off x="4958583" y="2113373"/>
            <a:ext cx="5801366" cy="3867577"/>
          </a:xfrm>
          <a:prstGeom prst="rect">
            <a:avLst/>
          </a:prstGeom>
          <a:ln>
            <a:noFill/>
          </a:ln>
          <a:effectLst>
            <a:softEdge rad="112500"/>
          </a:effectLst>
        </p:spPr>
      </p:pic>
    </p:spTree>
    <p:extLst>
      <p:ext uri="{BB962C8B-B14F-4D97-AF65-F5344CB8AC3E}">
        <p14:creationId xmlns:p14="http://schemas.microsoft.com/office/powerpoint/2010/main" val="201061929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p>
          <a:p>
            <a:pPr lvl="2">
              <a:spcBef>
                <a:spcPts val="499"/>
              </a:spcBef>
              <a:buClr>
                <a:srgbClr val="232629"/>
              </a:buClr>
              <a:buFont typeface="Arial"/>
              <a:buChar char="•"/>
            </a:pPr>
            <a:r>
              <a:rPr lang="en-US" b="0" strike="noStrike" spc="-1">
                <a:solidFill>
                  <a:srgbClr val="232629"/>
                </a:solidFill>
                <a:latin typeface="-apple-system"/>
              </a:rPr>
              <a:t>Wait&amp;Search -&gt; Answer</a:t>
            </a:r>
          </a:p>
          <a:p>
            <a:pPr lvl="2">
              <a:spcBef>
                <a:spcPts val="499"/>
              </a:spcBef>
              <a:buClr>
                <a:srgbClr val="232629"/>
              </a:buClr>
              <a:buFont typeface="Arial"/>
              <a:buChar char="•"/>
            </a:pPr>
            <a:r>
              <a:rPr lang="en-US" spc="-1">
                <a:solidFill>
                  <a:srgbClr val="232629"/>
                </a:solidFill>
                <a:latin typeface="-apple-system"/>
              </a:rPr>
              <a:t>Answer -&gt; Search</a:t>
            </a:r>
            <a:endParaRPr lang="en-US"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4"/>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69BC9A6C-A99C-411E-9191-922F2664C43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CA6DCCC5-ADBB-4C11-B2D3-B0D6072236FA}"/>
              </a:ext>
            </a:extLst>
          </p:cNvPr>
          <p:cNvPicPr>
            <a:picLocks noChangeAspect="1"/>
          </p:cNvPicPr>
          <p:nvPr/>
        </p:nvPicPr>
        <p:blipFill>
          <a:blip r:embed="rId6"/>
          <a:stretch>
            <a:fillRect/>
          </a:stretch>
        </p:blipFill>
        <p:spPr>
          <a:xfrm>
            <a:off x="4958583" y="2113373"/>
            <a:ext cx="5801366" cy="3867577"/>
          </a:xfrm>
          <a:prstGeom prst="rect">
            <a:avLst/>
          </a:prstGeom>
          <a:ln>
            <a:noFill/>
          </a:ln>
          <a:effectLst>
            <a:softEdge rad="112500"/>
          </a:effectLst>
        </p:spPr>
      </p:pic>
    </p:spTree>
    <p:extLst>
      <p:ext uri="{BB962C8B-B14F-4D97-AF65-F5344CB8AC3E}">
        <p14:creationId xmlns:p14="http://schemas.microsoft.com/office/powerpoint/2010/main" val="402237626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0" name="PlaceHolder 2"/>
          <p:cNvSpPr>
            <a:spLocks noGrp="1"/>
          </p:cNvSpPr>
          <p:nvPr>
            <p:ph/>
          </p:nvPr>
        </p:nvSpPr>
        <p:spPr>
          <a:xfrm>
            <a:off x="679680" y="141120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4000" spc="-1">
                <a:solidFill>
                  <a:srgbClr val="000000"/>
                </a:solidFill>
                <a:latin typeface="-apple-system"/>
              </a:rPr>
              <a:t>3</a:t>
            </a:r>
            <a:r>
              <a:rPr lang="en-US" sz="4000" strike="noStrike" spc="-1">
                <a:solidFill>
                  <a:srgbClr val="000000"/>
                </a:solidFill>
                <a:latin typeface="-apple-system"/>
              </a:rPr>
              <a:t>. Simple gives you more!</a:t>
            </a:r>
            <a:endParaRPr lang="en-US" sz="4000" strike="noStrike" spc="-1">
              <a:solidFill>
                <a:srgbClr val="000000"/>
              </a:solidFill>
              <a:latin typeface="Calibri"/>
            </a:endParaRPr>
          </a:p>
        </p:txBody>
      </p:sp>
      <p:sp>
        <p:nvSpPr>
          <p:cNvPr id="571" name="TextBox 8"/>
          <p:cNvSpPr/>
          <p:nvPr/>
        </p:nvSpPr>
        <p:spPr>
          <a:xfrm>
            <a:off x="3566160" y="3840480"/>
            <a:ext cx="184320" cy="369000"/>
          </a:xfrm>
          <a:prstGeom prst="rect">
            <a:avLst/>
          </a:prstGeom>
          <a:noFill/>
          <a:ln w="0">
            <a:noFill/>
          </a:ln>
        </p:spPr>
        <p:style>
          <a:lnRef idx="0">
            <a:scrgbClr r="0" g="0" b="0"/>
          </a:lnRef>
          <a:fillRef idx="0">
            <a:scrgbClr r="0" g="0" b="0"/>
          </a:fillRef>
          <a:effectRef idx="0">
            <a:scrgbClr r="0" g="0" b="0"/>
          </a:effectRef>
          <a:fontRef idx="minor"/>
        </p:style>
      </p:sp>
      <p:pic>
        <p:nvPicPr>
          <p:cNvPr id="572" name="Picture 10"/>
          <p:cNvPicPr/>
          <p:nvPr/>
        </p:nvPicPr>
        <p:blipFill>
          <a:blip r:embed="rId3"/>
          <a:stretch/>
        </p:blipFill>
        <p:spPr>
          <a:xfrm>
            <a:off x="3074760" y="1188360"/>
            <a:ext cx="6042240" cy="6042240"/>
          </a:xfrm>
          <a:prstGeom prst="rect">
            <a:avLst/>
          </a:prstGeom>
          <a:ln w="0">
            <a:noFill/>
          </a:ln>
        </p:spPr>
      </p:pic>
      <p:pic>
        <p:nvPicPr>
          <p:cNvPr id="6" name="Picture 3">
            <a:extLst>
              <a:ext uri="{FF2B5EF4-FFF2-40B4-BE49-F238E27FC236}">
                <a16:creationId xmlns:a16="http://schemas.microsoft.com/office/drawing/2014/main" id="{6F08FB2B-A463-4A47-912D-DC9B3ABDA815}"/>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75" name="Picture 7"/>
          <p:cNvPicPr/>
          <p:nvPr/>
        </p:nvPicPr>
        <p:blipFill>
          <a:blip r:embed="rId3"/>
          <a:stretch/>
        </p:blipFill>
        <p:spPr>
          <a:xfrm>
            <a:off x="2129880" y="2154420"/>
            <a:ext cx="7932240" cy="40453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B20F15C5-9CA2-47C1-9382-BD858BEF9E67}"/>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ED501A49-0FAB-4EFB-B4F9-9D03D215147E}"/>
              </a:ext>
            </a:extLst>
          </p:cNvPr>
          <p:cNvSpPr/>
          <p:nvPr/>
        </p:nvSpPr>
        <p:spPr>
          <a:xfrm>
            <a:off x="2292626" y="3723861"/>
            <a:ext cx="583096"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653CC8-895B-467E-880E-652840F2D0C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78" name="Picture 4"/>
          <p:cNvPicPr/>
          <p:nvPr/>
        </p:nvPicPr>
        <p:blipFill rotWithShape="1">
          <a:blip r:embed="rId3"/>
          <a:srcRect t="1662" b="22204"/>
          <a:stretch/>
        </p:blipFill>
        <p:spPr>
          <a:xfrm>
            <a:off x="361242" y="2001078"/>
            <a:ext cx="5562480" cy="4563882"/>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BF04DC9F-D325-4071-A30C-3D13E7E768BF}"/>
              </a:ext>
            </a:extLst>
          </p:cNvPr>
          <p:cNvPicPr/>
          <p:nvPr/>
        </p:nvPicPr>
        <p:blipFill>
          <a:blip r:embed="rId4"/>
          <a:stretch/>
        </p:blipFill>
        <p:spPr>
          <a:xfrm>
            <a:off x="10339560" y="5834520"/>
            <a:ext cx="1641600" cy="730440"/>
          </a:xfrm>
          <a:prstGeom prst="rect">
            <a:avLst/>
          </a:prstGeom>
          <a:ln w="0">
            <a:noFill/>
          </a:ln>
        </p:spPr>
      </p:pic>
      <p:pic>
        <p:nvPicPr>
          <p:cNvPr id="6" name="Picture 4">
            <a:extLst>
              <a:ext uri="{FF2B5EF4-FFF2-40B4-BE49-F238E27FC236}">
                <a16:creationId xmlns:a16="http://schemas.microsoft.com/office/drawing/2014/main" id="{045CAB6A-FA51-481E-8D1C-8A49E0E86720}"/>
              </a:ext>
            </a:extLst>
          </p:cNvPr>
          <p:cNvPicPr/>
          <p:nvPr/>
        </p:nvPicPr>
        <p:blipFill rotWithShape="1">
          <a:blip r:embed="rId3"/>
          <a:srcRect l="25156" t="78250"/>
          <a:stretch/>
        </p:blipFill>
        <p:spPr>
          <a:xfrm>
            <a:off x="6206315" y="3429000"/>
            <a:ext cx="5426895" cy="16995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4BA18B2-B19A-47EC-98FC-6302E9CC95D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0"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1" name="Picture 5"/>
          <p:cNvPicPr/>
          <p:nvPr/>
        </p:nvPicPr>
        <p:blipFill>
          <a:blip r:embed="rId3"/>
          <a:stretch/>
        </p:blipFill>
        <p:spPr>
          <a:xfrm>
            <a:off x="2585820" y="2039220"/>
            <a:ext cx="7020360" cy="4160520"/>
          </a:xfrm>
          <a:prstGeom prst="rect">
            <a:avLst/>
          </a:prstGeom>
          <a:ln>
            <a:noFill/>
          </a:ln>
          <a:effectLst>
            <a:outerShdw blurRad="292100" dist="139700" dir="2700000" algn="tl" rotWithShape="0">
              <a:srgbClr val="333333">
                <a:alpha val="65000"/>
              </a:srgbClr>
            </a:outerShdw>
          </a:effectLst>
        </p:spPr>
      </p:pic>
      <p:sp>
        <p:nvSpPr>
          <p:cNvPr id="582" name="TextBox 6"/>
          <p:cNvSpPr/>
          <p:nvPr/>
        </p:nvSpPr>
        <p:spPr>
          <a:xfrm>
            <a:off x="228600" y="6255720"/>
            <a:ext cx="115668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https://stackoverflow.com/questions/3010840/loop-through-an-array-in-javascript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71DAD586-EA9A-446A-BE3F-2DF0C6742895}"/>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6F97CE43-AF2B-4FB7-A4E9-89BDD0761C1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5" name="Picture 6"/>
          <p:cNvPicPr/>
          <p:nvPr/>
        </p:nvPicPr>
        <p:blipFill>
          <a:blip r:embed="rId3"/>
          <a:stretch/>
        </p:blipFill>
        <p:spPr>
          <a:xfrm>
            <a:off x="3089314" y="1994598"/>
            <a:ext cx="6013373" cy="4570362"/>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CFFA083D-C85A-418C-83D3-0A8FF36EAB71}"/>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29411877-D41B-4A66-8DC4-36F72E857F2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 name="Picture 3">
            <a:extLst>
              <a:ext uri="{FF2B5EF4-FFF2-40B4-BE49-F238E27FC236}">
                <a16:creationId xmlns:a16="http://schemas.microsoft.com/office/drawing/2014/main" id="{CFFA083D-C85A-418C-83D3-0A8FF36EAB71}"/>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DB9C3A51-87C1-452A-B1AB-B2F95E5BD249}"/>
              </a:ext>
            </a:extLst>
          </p:cNvPr>
          <p:cNvSpPr txBox="1"/>
          <p:nvPr/>
        </p:nvSpPr>
        <p:spPr>
          <a:xfrm>
            <a:off x="210840" y="6199740"/>
            <a:ext cx="6092686" cy="646331"/>
          </a:xfrm>
          <a:prstGeom prst="rect">
            <a:avLst/>
          </a:prstGeom>
          <a:noFill/>
        </p:spPr>
        <p:txBody>
          <a:bodyPr wrap="square">
            <a:spAutoFit/>
          </a:bodyPr>
          <a:lstStyle/>
          <a:p>
            <a:r>
              <a:rPr lang="en-US">
                <a:hlinkClick r:id="rId4"/>
              </a:rPr>
              <a:t>https://stackoverflow.com/posts/3010848/timeline</a:t>
            </a:r>
            <a:endParaRPr lang="fa-IR"/>
          </a:p>
          <a:p>
            <a:endParaRPr lang="en-US"/>
          </a:p>
        </p:txBody>
      </p:sp>
      <p:grpSp>
        <p:nvGrpSpPr>
          <p:cNvPr id="16" name="Group 15">
            <a:extLst>
              <a:ext uri="{FF2B5EF4-FFF2-40B4-BE49-F238E27FC236}">
                <a16:creationId xmlns:a16="http://schemas.microsoft.com/office/drawing/2014/main" id="{8B5D4100-5C86-4786-82FD-A7A288C2B3CA}"/>
              </a:ext>
            </a:extLst>
          </p:cNvPr>
          <p:cNvGrpSpPr/>
          <p:nvPr/>
        </p:nvGrpSpPr>
        <p:grpSpPr>
          <a:xfrm>
            <a:off x="1734940" y="4962888"/>
            <a:ext cx="9137172" cy="967824"/>
            <a:chOff x="1852626" y="4866696"/>
            <a:chExt cx="9137172" cy="967824"/>
          </a:xfrm>
        </p:grpSpPr>
        <p:pic>
          <p:nvPicPr>
            <p:cNvPr id="4" name="Picture 3">
              <a:extLst>
                <a:ext uri="{FF2B5EF4-FFF2-40B4-BE49-F238E27FC236}">
                  <a16:creationId xmlns:a16="http://schemas.microsoft.com/office/drawing/2014/main" id="{7A2C7FA0-7802-4434-B581-53FC1BF9271A}"/>
                </a:ext>
              </a:extLst>
            </p:cNvPr>
            <p:cNvPicPr>
              <a:picLocks noChangeAspect="1"/>
            </p:cNvPicPr>
            <p:nvPr/>
          </p:nvPicPr>
          <p:blipFill>
            <a:blip r:embed="rId5"/>
            <a:stretch>
              <a:fillRect/>
            </a:stretch>
          </p:blipFill>
          <p:spPr>
            <a:xfrm>
              <a:off x="1852626" y="4866696"/>
              <a:ext cx="9137172" cy="96782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AA2E0C2-6A32-41C7-B83B-E01FACFFA7D7}"/>
                </a:ext>
              </a:extLst>
            </p:cNvPr>
            <p:cNvSpPr/>
            <p:nvPr/>
          </p:nvSpPr>
          <p:spPr>
            <a:xfrm>
              <a:off x="2001904" y="5528065"/>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9A420C-BAD5-4E7E-BC04-936428A9115B}"/>
                </a:ext>
              </a:extLst>
            </p:cNvPr>
            <p:cNvSpPr/>
            <p:nvPr/>
          </p:nvSpPr>
          <p:spPr>
            <a:xfrm>
              <a:off x="2001904" y="5221610"/>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C4CD4C-D304-4A73-84E0-8D040C0CDDFC}"/>
                </a:ext>
              </a:extLst>
            </p:cNvPr>
            <p:cNvSpPr/>
            <p:nvPr/>
          </p:nvSpPr>
          <p:spPr>
            <a:xfrm>
              <a:off x="2001904" y="4895860"/>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1941FE-3CC0-44EA-8C50-A103A45CBF8B}"/>
                </a:ext>
              </a:extLst>
            </p:cNvPr>
            <p:cNvSpPr/>
            <p:nvPr/>
          </p:nvSpPr>
          <p:spPr>
            <a:xfrm>
              <a:off x="6718684" y="5221609"/>
              <a:ext cx="3114502"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576469-933E-4633-9C28-45AB0AC085D1}"/>
                </a:ext>
              </a:extLst>
            </p:cNvPr>
            <p:cNvSpPr/>
            <p:nvPr/>
          </p:nvSpPr>
          <p:spPr>
            <a:xfrm>
              <a:off x="6718684" y="4879514"/>
              <a:ext cx="1560022"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12F441D-456E-48D5-8FD7-3003CD97375A}"/>
              </a:ext>
            </a:extLst>
          </p:cNvPr>
          <p:cNvPicPr>
            <a:picLocks noChangeAspect="1"/>
          </p:cNvPicPr>
          <p:nvPr/>
        </p:nvPicPr>
        <p:blipFill>
          <a:blip r:embed="rId6"/>
          <a:stretch>
            <a:fillRect/>
          </a:stretch>
        </p:blipFill>
        <p:spPr>
          <a:xfrm>
            <a:off x="2962656" y="2060669"/>
            <a:ext cx="5822185" cy="2293819"/>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72DE88A5-355C-4AFF-982C-7D371185004A}"/>
              </a:ext>
            </a:extLst>
          </p:cNvPr>
          <p:cNvSpPr/>
          <p:nvPr/>
        </p:nvSpPr>
        <p:spPr>
          <a:xfrm>
            <a:off x="3131127" y="3118456"/>
            <a:ext cx="277091" cy="2066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D2C514A-C493-4D83-BD92-A6DCE99A4283}"/>
              </a:ext>
            </a:extLst>
          </p:cNvPr>
          <p:cNvCxnSpPr>
            <a:cxnSpLocks/>
            <a:stCxn id="24" idx="2"/>
          </p:cNvCxnSpPr>
          <p:nvPr/>
        </p:nvCxnSpPr>
        <p:spPr>
          <a:xfrm flipH="1">
            <a:off x="3248891" y="3325091"/>
            <a:ext cx="20782" cy="166696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9311935-CFB1-4E1B-B0C1-59B15909E3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61674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844608"/>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Reputation</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This is its purpose!</a:t>
            </a:r>
            <a:endParaRPr lang="en-US" sz="2000" b="0" strike="noStrike" spc="-1">
              <a:latin typeface="-apple-system"/>
            </a:endParaRPr>
          </a:p>
        </p:txBody>
      </p:sp>
      <p:pic>
        <p:nvPicPr>
          <p:cNvPr id="8" name="Picture 7">
            <a:extLst>
              <a:ext uri="{FF2B5EF4-FFF2-40B4-BE49-F238E27FC236}">
                <a16:creationId xmlns:a16="http://schemas.microsoft.com/office/drawing/2014/main" id="{FCE3624D-0C20-43E6-87CE-C4F03C5DFDEA}"/>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9" name="Picture 8">
            <a:extLst>
              <a:ext uri="{FF2B5EF4-FFF2-40B4-BE49-F238E27FC236}">
                <a16:creationId xmlns:a16="http://schemas.microsoft.com/office/drawing/2014/main" id="{897AA89D-00FA-4025-9D09-4A9DF0B495C3}"/>
              </a:ext>
            </a:extLst>
          </p:cNvPr>
          <p:cNvPicPr>
            <a:picLocks noChangeAspect="1"/>
          </p:cNvPicPr>
          <p:nvPr/>
        </p:nvPicPr>
        <p:blipFill>
          <a:blip r:embed="rId5"/>
          <a:stretch>
            <a:fillRect/>
          </a:stretch>
        </p:blipFill>
        <p:spPr>
          <a:xfrm>
            <a:off x="4366342" y="1602582"/>
            <a:ext cx="4792373" cy="4874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07459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8" name="Picture 7"/>
          <p:cNvPicPr/>
          <p:nvPr/>
        </p:nvPicPr>
        <p:blipFill>
          <a:blip r:embed="rId3"/>
          <a:srcRect l="8563" r="20750" b="26079"/>
          <a:stretch/>
        </p:blipFill>
        <p:spPr>
          <a:xfrm>
            <a:off x="2529259" y="2028467"/>
            <a:ext cx="7133482" cy="4350961"/>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5B41E886-39C9-4632-933E-BF0AF712FD3F}"/>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7EF177BB-B8ED-46E4-B8CF-59B02F7A83D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90"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sp>
        <p:nvSpPr>
          <p:cNvPr id="591" name="TextBox 5"/>
          <p:cNvSpPr/>
          <p:nvPr/>
        </p:nvSpPr>
        <p:spPr>
          <a:xfrm>
            <a:off x="146160" y="5637600"/>
            <a:ext cx="679680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https://stackoverflow.com/search?q=score%3A1000..+</a:t>
            </a:r>
            <a:endParaRPr lang="en-US" sz="1800" b="0" strike="noStrike" spc="-1"/>
          </a:p>
        </p:txBody>
      </p:sp>
      <p:sp>
        <p:nvSpPr>
          <p:cNvPr id="592" name="TextBox 8"/>
          <p:cNvSpPr/>
          <p:nvPr/>
        </p:nvSpPr>
        <p:spPr>
          <a:xfrm>
            <a:off x="146160" y="6291000"/>
            <a:ext cx="961596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a:t>
            </a:r>
            <a:r>
              <a:rPr lang="en-US" sz="1800" b="0" u="sng" strike="noStrike" spc="-1" err="1">
                <a:solidFill>
                  <a:srgbClr val="0563C1"/>
                </a:solidFill>
                <a:uFillTx/>
                <a:ea typeface="Segoe UI"/>
                <a:hlinkClick r:id="rId4"/>
              </a:rPr>
              <a:t>search?q</a:t>
            </a:r>
            <a:r>
              <a:rPr lang="en-US" sz="1800" b="0" u="sng" strike="noStrike" spc="-1">
                <a:solidFill>
                  <a:srgbClr val="0563C1"/>
                </a:solidFill>
                <a:uFillTx/>
                <a:ea typeface="Segoe UI"/>
                <a:hlinkClick r:id="rId4"/>
              </a:rPr>
              <a:t>=%5Bjavascript%5D+score%3A1000..+</a:t>
            </a:r>
            <a:endParaRPr lang="en-US" sz="1800" b="0" strike="noStrike" spc="-1"/>
          </a:p>
        </p:txBody>
      </p:sp>
      <p:sp>
        <p:nvSpPr>
          <p:cNvPr id="593" name="TextBox 6"/>
          <p:cNvSpPr/>
          <p:nvPr/>
        </p:nvSpPr>
        <p:spPr>
          <a:xfrm>
            <a:off x="158526" y="5350680"/>
            <a:ext cx="38570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alibri"/>
              </a:rPr>
              <a:t>All Questions above 10k Scores:</a:t>
            </a:r>
            <a:endParaRPr lang="en-US" sz="1800" b="0" strike="noStrike" spc="-1">
              <a:latin typeface="Arial"/>
            </a:endParaRPr>
          </a:p>
        </p:txBody>
      </p:sp>
      <p:sp>
        <p:nvSpPr>
          <p:cNvPr id="594" name="TextBox 9"/>
          <p:cNvSpPr/>
          <p:nvPr/>
        </p:nvSpPr>
        <p:spPr>
          <a:xfrm>
            <a:off x="158526" y="6032520"/>
            <a:ext cx="50504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alibri"/>
              </a:rPr>
              <a:t>All Javascript Questions above 10k Scores:</a:t>
            </a:r>
            <a:endParaRPr lang="en-US" sz="1800" b="0" strike="noStrike" spc="-1">
              <a:latin typeface="Arial"/>
            </a:endParaRPr>
          </a:p>
        </p:txBody>
      </p:sp>
      <p:pic>
        <p:nvPicPr>
          <p:cNvPr id="595" name="Picture 11"/>
          <p:cNvPicPr/>
          <p:nvPr/>
        </p:nvPicPr>
        <p:blipFill>
          <a:blip r:embed="rId5"/>
          <a:stretch/>
        </p:blipFill>
        <p:spPr>
          <a:xfrm>
            <a:off x="4740840" y="1284120"/>
            <a:ext cx="6454080" cy="4352760"/>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8CED7A5A-6ED9-493D-AC57-57F691B3D4A9}"/>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B1C917B3-C079-4FFB-A4C5-5CF1A909492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9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a:p>
            <a:pPr lvl="1">
              <a:spcBef>
                <a:spcPts val="1001"/>
              </a:spcBef>
              <a:buClr>
                <a:srgbClr val="000000"/>
              </a:buClr>
              <a:buFont typeface="Arial"/>
              <a:buChar char="•"/>
            </a:pPr>
            <a:r>
              <a:rPr lang="en-US" b="0" strike="noStrike" spc="-1">
                <a:solidFill>
                  <a:srgbClr val="000000"/>
                </a:solidFill>
                <a:latin typeface="-apple-system"/>
              </a:rPr>
              <a:t>Stackoverflow Legionaries</a:t>
            </a:r>
            <a:endParaRPr lang="en-US" b="0" strike="noStrike" spc="-1">
              <a:solidFill>
                <a:srgbClr val="000000"/>
              </a:solidFill>
              <a:latin typeface="Calibri"/>
            </a:endParaRPr>
          </a:p>
        </p:txBody>
      </p:sp>
      <p:pic>
        <p:nvPicPr>
          <p:cNvPr id="598" name="Picture 4"/>
          <p:cNvPicPr/>
          <p:nvPr/>
        </p:nvPicPr>
        <p:blipFill>
          <a:blip r:embed="rId3"/>
          <a:stretch/>
        </p:blipFill>
        <p:spPr>
          <a:xfrm>
            <a:off x="5073120" y="1261800"/>
            <a:ext cx="6585120" cy="4758480"/>
          </a:xfrm>
          <a:prstGeom prst="rect">
            <a:avLst/>
          </a:prstGeom>
          <a:ln>
            <a:noFill/>
          </a:ln>
          <a:effectLst>
            <a:outerShdw blurRad="292100" dist="139700" dir="2700000" algn="tl" rotWithShape="0">
              <a:srgbClr val="333333">
                <a:alpha val="65000"/>
              </a:srgbClr>
            </a:outerShdw>
          </a:effectLst>
        </p:spPr>
      </p:pic>
      <p:sp>
        <p:nvSpPr>
          <p:cNvPr id="599" name="TextBox 6"/>
          <p:cNvSpPr/>
          <p:nvPr/>
        </p:nvSpPr>
        <p:spPr>
          <a:xfrm>
            <a:off x="167760" y="6017400"/>
            <a:ext cx="75128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https://stackoverflow.com/users?tab=Reputation&amp;filter=all</a:t>
            </a:r>
            <a:endParaRPr lang="en-US" sz="1800" b="0" strike="noStrike" spc="-1"/>
          </a:p>
        </p:txBody>
      </p:sp>
      <p:sp>
        <p:nvSpPr>
          <p:cNvPr id="600" name="TextBox 8"/>
          <p:cNvSpPr/>
          <p:nvPr/>
        </p:nvSpPr>
        <p:spPr>
          <a:xfrm>
            <a:off x="167760" y="6275520"/>
            <a:ext cx="93722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5"/>
              </a:rPr>
              <a:t>https://stackexchange.com/leagues/1/alltime/stackoverflow/2008-07-31/22656#22656</a:t>
            </a:r>
            <a:endParaRPr lang="en-US" sz="1800" b="0" strike="noStrike" spc="-1"/>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3C71AC29-3A64-4CE6-9AEE-155D110F73DE}"/>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D6E9663-2767-4433-996C-55E9ACE143D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Stackoverflow Legionaries  - Jon Skeet C#</a:t>
            </a:r>
            <a:endParaRPr lang="en-US" sz="2800" b="0" strike="noStrike" spc="-1">
              <a:solidFill>
                <a:srgbClr val="000000"/>
              </a:solidFill>
              <a:latin typeface="Calibri"/>
            </a:endParaRPr>
          </a:p>
        </p:txBody>
      </p:sp>
      <p:pic>
        <p:nvPicPr>
          <p:cNvPr id="603" name="Picture 7"/>
          <p:cNvPicPr/>
          <p:nvPr/>
        </p:nvPicPr>
        <p:blipFill>
          <a:blip r:embed="rId3"/>
          <a:srcRect b="52402"/>
          <a:stretch/>
        </p:blipFill>
        <p:spPr>
          <a:xfrm>
            <a:off x="679680" y="2070000"/>
            <a:ext cx="6513120" cy="4178160"/>
          </a:xfrm>
          <a:prstGeom prst="rect">
            <a:avLst/>
          </a:prstGeom>
          <a:ln>
            <a:noFill/>
          </a:ln>
          <a:effectLst>
            <a:outerShdw blurRad="292100" dist="139700" dir="2700000" algn="tl" rotWithShape="0">
              <a:srgbClr val="333333">
                <a:alpha val="65000"/>
              </a:srgbClr>
            </a:outerShdw>
          </a:effectLst>
        </p:spPr>
      </p:pic>
      <p:pic>
        <p:nvPicPr>
          <p:cNvPr id="604" name="Picture 9"/>
          <p:cNvPicPr/>
          <p:nvPr/>
        </p:nvPicPr>
        <p:blipFill>
          <a:blip r:embed="rId3"/>
          <a:srcRect l="34101" t="47836" r="5333"/>
          <a:stretch/>
        </p:blipFill>
        <p:spPr>
          <a:xfrm>
            <a:off x="7321320" y="1398600"/>
            <a:ext cx="4443480" cy="51580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8DC5D0C-0AFC-4587-951B-70F64957B1F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6"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4.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Already Answered!</a:t>
            </a:r>
            <a:endParaRPr lang="en-US" sz="2800" b="0" strike="noStrike" spc="-1">
              <a:solidFill>
                <a:srgbClr val="000000"/>
              </a:solidFill>
              <a:latin typeface="Calibri"/>
            </a:endParaRPr>
          </a:p>
        </p:txBody>
      </p:sp>
      <p:pic>
        <p:nvPicPr>
          <p:cNvPr id="607" name="Picture 3"/>
          <p:cNvPicPr/>
          <p:nvPr/>
        </p:nvPicPr>
        <p:blipFill>
          <a:blip r:embed="rId3"/>
          <a:stretch/>
        </p:blipFill>
        <p:spPr>
          <a:xfrm>
            <a:off x="679680" y="2502360"/>
            <a:ext cx="5145120" cy="3540240"/>
          </a:xfrm>
          <a:prstGeom prst="rect">
            <a:avLst/>
          </a:prstGeom>
          <a:ln>
            <a:noFill/>
          </a:ln>
          <a:effectLst>
            <a:outerShdw blurRad="292100" dist="139700" dir="2700000" algn="tl" rotWithShape="0">
              <a:srgbClr val="333333">
                <a:alpha val="65000"/>
              </a:srgbClr>
            </a:outerShdw>
          </a:effectLst>
        </p:spPr>
      </p:pic>
      <p:pic>
        <p:nvPicPr>
          <p:cNvPr id="608" name="Picture 4"/>
          <p:cNvPicPr/>
          <p:nvPr/>
        </p:nvPicPr>
        <p:blipFill>
          <a:blip r:embed="rId4"/>
          <a:stretch/>
        </p:blipFill>
        <p:spPr>
          <a:xfrm>
            <a:off x="6095880" y="2502360"/>
            <a:ext cx="5504400" cy="3516480"/>
          </a:xfrm>
          <a:prstGeom prst="rect">
            <a:avLst/>
          </a:prstGeom>
          <a:ln>
            <a:noFill/>
          </a:ln>
          <a:effectLst>
            <a:outerShdw blurRad="292100" dist="139700" dir="2700000" algn="tl" rotWithShape="0">
              <a:srgbClr val="333333">
                <a:alpha val="65000"/>
              </a:srgbClr>
            </a:outerShdw>
          </a:effectLst>
        </p:spPr>
      </p:pic>
      <p:sp>
        <p:nvSpPr>
          <p:cNvPr id="609" name="TextBox 5"/>
          <p:cNvSpPr/>
          <p:nvPr/>
        </p:nvSpPr>
        <p:spPr>
          <a:xfrm>
            <a:off x="598998" y="1917720"/>
            <a:ext cx="199764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Question</a:t>
            </a:r>
            <a:endParaRPr lang="en-US" sz="3200" b="0" strike="noStrike" spc="-1">
              <a:latin typeface="Arial"/>
            </a:endParaRPr>
          </a:p>
        </p:txBody>
      </p:sp>
      <p:sp>
        <p:nvSpPr>
          <p:cNvPr id="610" name="TextBox 6"/>
          <p:cNvSpPr/>
          <p:nvPr/>
        </p:nvSpPr>
        <p:spPr>
          <a:xfrm>
            <a:off x="5992263" y="1917720"/>
            <a:ext cx="167760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Answer</a:t>
            </a:r>
            <a:endParaRPr lang="en-US" sz="3200" b="0" strike="noStrike" spc="-1">
              <a:latin typeface="Arial"/>
            </a:endParaRPr>
          </a:p>
        </p:txBody>
      </p:sp>
      <p:pic>
        <p:nvPicPr>
          <p:cNvPr id="8" name="Picture 3">
            <a:extLst>
              <a:ext uri="{FF2B5EF4-FFF2-40B4-BE49-F238E27FC236}">
                <a16:creationId xmlns:a16="http://schemas.microsoft.com/office/drawing/2014/main" id="{2536A0FF-7B4B-4C1A-92BE-658EF59A5464}"/>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12"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4.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Already Answered!</a:t>
            </a:r>
            <a:endParaRPr lang="en-US" sz="2800" b="0" strike="noStrike" spc="-1">
              <a:solidFill>
                <a:srgbClr val="000000"/>
              </a:solidFill>
              <a:latin typeface="Calibri"/>
            </a:endParaRPr>
          </a:p>
        </p:txBody>
      </p:sp>
      <p:pic>
        <p:nvPicPr>
          <p:cNvPr id="613" name="Picture 3"/>
          <p:cNvPicPr/>
          <p:nvPr/>
        </p:nvPicPr>
        <p:blipFill>
          <a:blip r:embed="rId3"/>
          <a:stretch/>
        </p:blipFill>
        <p:spPr>
          <a:xfrm>
            <a:off x="533520" y="2502360"/>
            <a:ext cx="5145120" cy="3540240"/>
          </a:xfrm>
          <a:prstGeom prst="rect">
            <a:avLst/>
          </a:prstGeom>
          <a:ln>
            <a:noFill/>
          </a:ln>
          <a:effectLst>
            <a:outerShdw blurRad="292100" dist="139700" dir="2700000" algn="tl" rotWithShape="0">
              <a:srgbClr val="333333">
                <a:alpha val="65000"/>
              </a:srgbClr>
            </a:outerShdw>
          </a:effectLst>
        </p:spPr>
      </p:pic>
      <p:sp>
        <p:nvSpPr>
          <p:cNvPr id="614" name="TextBox 5"/>
          <p:cNvSpPr/>
          <p:nvPr/>
        </p:nvSpPr>
        <p:spPr>
          <a:xfrm>
            <a:off x="443160" y="1917720"/>
            <a:ext cx="199764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Question</a:t>
            </a:r>
            <a:endParaRPr lang="en-US" sz="3200" b="0" strike="noStrike" spc="-1">
              <a:latin typeface="Arial"/>
            </a:endParaRPr>
          </a:p>
        </p:txBody>
      </p:sp>
      <p:sp>
        <p:nvSpPr>
          <p:cNvPr id="615" name="TextBox 6"/>
          <p:cNvSpPr/>
          <p:nvPr/>
        </p:nvSpPr>
        <p:spPr>
          <a:xfrm>
            <a:off x="5937300" y="1229040"/>
            <a:ext cx="1650600" cy="5810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Answer</a:t>
            </a:r>
            <a:endParaRPr lang="en-US" sz="3200" b="0" strike="noStrike" spc="-1">
              <a:latin typeface="Arial"/>
            </a:endParaRPr>
          </a:p>
        </p:txBody>
      </p:sp>
      <p:pic>
        <p:nvPicPr>
          <p:cNvPr id="616" name="Picture 7"/>
          <p:cNvPicPr/>
          <p:nvPr/>
        </p:nvPicPr>
        <p:blipFill>
          <a:blip r:embed="rId4"/>
          <a:stretch/>
        </p:blipFill>
        <p:spPr>
          <a:xfrm>
            <a:off x="6042212" y="1810080"/>
            <a:ext cx="4429291" cy="4739454"/>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03C76216-75AC-43C0-80C5-FFF86DEF3034}"/>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5186CA0-A242-4CFF-A858-090978990F30}"/>
              </a:ext>
            </a:extLst>
          </p:cNvPr>
          <p:cNvSpPr/>
          <p:nvPr/>
        </p:nvSpPr>
        <p:spPr>
          <a:xfrm>
            <a:off x="8441635" y="2077719"/>
            <a:ext cx="1709530" cy="17780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A5F3D-53CF-4FF3-84BD-A7AEE4D7D336}"/>
              </a:ext>
            </a:extLst>
          </p:cNvPr>
          <p:cNvSpPr/>
          <p:nvPr/>
        </p:nvSpPr>
        <p:spPr>
          <a:xfrm>
            <a:off x="6420679" y="3134360"/>
            <a:ext cx="1901686" cy="193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E12C77-02BD-4BCE-8C4C-9A8DF61D774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18" name="PlaceHolder 2"/>
          <p:cNvSpPr>
            <a:spLocks noGrp="1"/>
          </p:cNvSpPr>
          <p:nvPr>
            <p:ph/>
          </p:nvPr>
        </p:nvSpPr>
        <p:spPr>
          <a:xfrm>
            <a:off x="53352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19" name="Picture 10"/>
          <p:cNvPicPr/>
          <p:nvPr/>
        </p:nvPicPr>
        <p:blipFill>
          <a:blip r:embed="rId3"/>
          <a:stretch/>
        </p:blipFill>
        <p:spPr>
          <a:xfrm>
            <a:off x="4363560" y="2168640"/>
            <a:ext cx="3540692" cy="4099320"/>
          </a:xfrm>
          <a:prstGeom prst="rect">
            <a:avLst/>
          </a:prstGeom>
          <a:ln>
            <a:noFill/>
          </a:ln>
          <a:effectLst>
            <a:outerShdw blurRad="292100" dist="139700" dir="2700000" algn="tl" rotWithShape="0">
              <a:srgbClr val="333333">
                <a:alpha val="65000"/>
              </a:srgbClr>
            </a:outerShdw>
          </a:effectLst>
        </p:spPr>
      </p:pic>
      <p:sp>
        <p:nvSpPr>
          <p:cNvPr id="620" name="TextBox 12"/>
          <p:cNvSpPr/>
          <p:nvPr/>
        </p:nvSpPr>
        <p:spPr>
          <a:xfrm>
            <a:off x="254160" y="6253200"/>
            <a:ext cx="77212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https://github.com/collections/front-end-javascript-frameworks</a:t>
            </a:r>
            <a:endParaRPr lang="en-US" sz="1800" b="0" strike="noStrike" spc="-1"/>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138A9D9-2976-446D-964B-BA10338C386A}"/>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2"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3" name="Picture 4"/>
          <p:cNvPicPr/>
          <p:nvPr/>
        </p:nvPicPr>
        <p:blipFill>
          <a:blip r:embed="rId3"/>
          <a:srcRect b="47456"/>
          <a:stretch/>
        </p:blipFill>
        <p:spPr>
          <a:xfrm>
            <a:off x="1561320" y="2153870"/>
            <a:ext cx="8577291" cy="4419729"/>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38249B48-4E8A-4B3A-9347-0FD06F91184B}"/>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38062173-6BA5-466D-8054-6D42492DEF1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5" name="PlaceHolder 2"/>
          <p:cNvSpPr>
            <a:spLocks noGrp="1"/>
          </p:cNvSpPr>
          <p:nvPr>
            <p:ph/>
          </p:nvPr>
        </p:nvSpPr>
        <p:spPr>
          <a:xfrm>
            <a:off x="62640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6" name="Picture 5"/>
          <p:cNvPicPr/>
          <p:nvPr/>
        </p:nvPicPr>
        <p:blipFill>
          <a:blip r:embed="rId3"/>
          <a:stretch/>
        </p:blipFill>
        <p:spPr>
          <a:xfrm>
            <a:off x="2963160" y="2159552"/>
            <a:ext cx="5491029" cy="4361488"/>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6FE2277C-CDEF-47B7-9711-108E53012D8F}"/>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1F1B98B2-F883-487C-8B7B-90662DC9BB7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8" name="PlaceHolder 2"/>
          <p:cNvSpPr>
            <a:spLocks noGrp="1"/>
          </p:cNvSpPr>
          <p:nvPr>
            <p:ph/>
          </p:nvPr>
        </p:nvSpPr>
        <p:spPr>
          <a:xfrm>
            <a:off x="633240" y="122724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9" name="Picture 4"/>
          <p:cNvPicPr/>
          <p:nvPr/>
        </p:nvPicPr>
        <p:blipFill>
          <a:blip r:embed="rId3"/>
          <a:stretch/>
        </p:blipFill>
        <p:spPr>
          <a:xfrm>
            <a:off x="2563920" y="2643480"/>
            <a:ext cx="7063920" cy="2986920"/>
          </a:xfrm>
          <a:prstGeom prst="rect">
            <a:avLst/>
          </a:prstGeom>
          <a:ln>
            <a:noFill/>
          </a:ln>
          <a:effectLst>
            <a:outerShdw blurRad="292100" dist="139700" dir="2700000" algn="tl" rotWithShape="0">
              <a:srgbClr val="333333">
                <a:alpha val="65000"/>
              </a:srgbClr>
            </a:outerShdw>
          </a:effectLst>
        </p:spPr>
      </p:pic>
      <p:sp>
        <p:nvSpPr>
          <p:cNvPr id="630" name="Rectangle 6"/>
          <p:cNvSpPr/>
          <p:nvPr/>
        </p:nvSpPr>
        <p:spPr>
          <a:xfrm>
            <a:off x="3497760" y="5052240"/>
            <a:ext cx="3718080" cy="190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6" name="Picture 3">
            <a:extLst>
              <a:ext uri="{FF2B5EF4-FFF2-40B4-BE49-F238E27FC236}">
                <a16:creationId xmlns:a16="http://schemas.microsoft.com/office/drawing/2014/main" id="{7E78CBAD-D7C2-4C8D-BD06-7099FDF2410B}"/>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A848BF4-CB5D-44F5-B9F8-02DC184057A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pic>
        <p:nvPicPr>
          <p:cNvPr id="130" name="Picture 6"/>
          <p:cNvPicPr/>
          <p:nvPr/>
        </p:nvPicPr>
        <p:blipFill>
          <a:blip r:embed="rId4"/>
          <a:stretch/>
        </p:blipFill>
        <p:spPr>
          <a:xfrm>
            <a:off x="1989300" y="1781992"/>
            <a:ext cx="8213400" cy="4593600"/>
          </a:xfrm>
          <a:prstGeom prst="rect">
            <a:avLst/>
          </a:prstGeom>
          <a:ln>
            <a:noFill/>
          </a:ln>
          <a:effectLst>
            <a:softEdge rad="112500"/>
          </a:effectLst>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480131"/>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to learn it?</a:t>
            </a:r>
            <a:endParaRPr lang="en-US" sz="2800" b="0" strike="noStrike" spc="-1">
              <a:latin typeface="-apple-system"/>
            </a:endParaRPr>
          </a:p>
        </p:txBody>
      </p:sp>
    </p:spTree>
    <p:extLst>
      <p:ext uri="{BB962C8B-B14F-4D97-AF65-F5344CB8AC3E}">
        <p14:creationId xmlns:p14="http://schemas.microsoft.com/office/powerpoint/2010/main" val="268839158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32" name="PlaceHolder 2"/>
          <p:cNvSpPr>
            <a:spLocks noGrp="1"/>
          </p:cNvSpPr>
          <p:nvPr>
            <p:ph/>
          </p:nvPr>
        </p:nvSpPr>
        <p:spPr>
          <a:xfrm>
            <a:off x="60552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sp>
        <p:nvSpPr>
          <p:cNvPr id="633" name="TextBox 7"/>
          <p:cNvSpPr/>
          <p:nvPr/>
        </p:nvSpPr>
        <p:spPr>
          <a:xfrm>
            <a:off x="0" y="5493240"/>
            <a:ext cx="9143640" cy="11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https://github.com/webpack-contrib/sass-loader/releases</a:t>
            </a:r>
            <a:endParaRPr lang="en-US" sz="1800" b="0" strike="noStrike" spc="-1"/>
          </a:p>
          <a:p>
            <a:pPr marL="182880" algn="just">
              <a:lnSpc>
                <a:spcPct val="107000"/>
              </a:lnSpc>
              <a:spcBef>
                <a:spcPts val="799"/>
              </a:spcBef>
              <a:buNone/>
              <a:tabLst>
                <a:tab pos="0" algn="l"/>
              </a:tabLst>
            </a:pPr>
            <a:r>
              <a:rPr lang="en-US" sz="1800" b="0" u="sng" strike="noStrike" spc="-1">
                <a:solidFill>
                  <a:srgbClr val="0563C1"/>
                </a:solidFill>
                <a:uFillTx/>
                <a:ea typeface="Segoe UI"/>
                <a:hlinkClick r:id="rId4"/>
              </a:rPr>
              <a:t>https://github.com/webpack-contrib/sass-loader/releases/tag/v8.0.0</a:t>
            </a:r>
            <a:endParaRPr lang="en-US" sz="1800" b="0" strike="noStrike" spc="-1"/>
          </a:p>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https://github.com/webpack-contrib/sass-loader/releases/tag/v9.0.0</a:t>
            </a:r>
            <a:endParaRPr lang="en-US" sz="1800" b="0" strike="noStrike" spc="-1"/>
          </a:p>
        </p:txBody>
      </p:sp>
      <p:pic>
        <p:nvPicPr>
          <p:cNvPr id="634" name="Picture 8"/>
          <p:cNvPicPr/>
          <p:nvPr/>
        </p:nvPicPr>
        <p:blipFill>
          <a:blip r:embed="rId6"/>
          <a:stretch/>
        </p:blipFill>
        <p:spPr>
          <a:xfrm>
            <a:off x="317160" y="2139812"/>
            <a:ext cx="5778840" cy="3306628"/>
          </a:xfrm>
          <a:prstGeom prst="rect">
            <a:avLst/>
          </a:prstGeom>
          <a:ln>
            <a:noFill/>
          </a:ln>
          <a:effectLst>
            <a:outerShdw blurRad="292100" dist="139700" dir="2700000" algn="tl" rotWithShape="0">
              <a:srgbClr val="333333">
                <a:alpha val="65000"/>
              </a:srgbClr>
            </a:outerShdw>
          </a:effectLst>
        </p:spPr>
      </p:pic>
      <p:pic>
        <p:nvPicPr>
          <p:cNvPr id="635" name="Picture 5"/>
          <p:cNvPicPr/>
          <p:nvPr/>
        </p:nvPicPr>
        <p:blipFill rotWithShape="1">
          <a:blip r:embed="rId7"/>
          <a:srcRect b="2426"/>
          <a:stretch/>
        </p:blipFill>
        <p:spPr>
          <a:xfrm>
            <a:off x="6328800" y="2160691"/>
            <a:ext cx="5329680" cy="3285750"/>
          </a:xfrm>
          <a:prstGeom prst="rect">
            <a:avLst/>
          </a:prstGeom>
          <a:ln>
            <a:noFill/>
          </a:ln>
          <a:effectLst>
            <a:outerShdw blurRad="292100" dist="139700" dir="2700000" algn="tl" rotWithShape="0">
              <a:srgbClr val="333333">
                <a:alpha val="65000"/>
              </a:srgbClr>
            </a:outerShdw>
          </a:effectLst>
        </p:spPr>
      </p:pic>
      <p:sp>
        <p:nvSpPr>
          <p:cNvPr id="636" name="Rectangle 3"/>
          <p:cNvSpPr/>
          <p:nvPr/>
        </p:nvSpPr>
        <p:spPr>
          <a:xfrm>
            <a:off x="533520" y="3780330"/>
            <a:ext cx="2016360" cy="139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37" name="Rectangle 9"/>
          <p:cNvSpPr/>
          <p:nvPr/>
        </p:nvSpPr>
        <p:spPr>
          <a:xfrm>
            <a:off x="6559950" y="3424680"/>
            <a:ext cx="2214000" cy="110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9" name="Picture 3">
            <a:extLst>
              <a:ext uri="{FF2B5EF4-FFF2-40B4-BE49-F238E27FC236}">
                <a16:creationId xmlns:a16="http://schemas.microsoft.com/office/drawing/2014/main" id="{97E91DE1-903D-43E3-9A57-D9038E95941F}"/>
              </a:ext>
            </a:extLst>
          </p:cNvPr>
          <p:cNvPicPr/>
          <p:nvPr/>
        </p:nvPicPr>
        <p:blipFill>
          <a:blip r:embed="rId8"/>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5C037705-1605-4FC7-8908-F7688467F299}"/>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39"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40" name="Picture 10"/>
          <p:cNvPicPr/>
          <p:nvPr/>
        </p:nvPicPr>
        <p:blipFill>
          <a:blip r:embed="rId3"/>
          <a:srcRect b="50998"/>
          <a:stretch/>
        </p:blipFill>
        <p:spPr>
          <a:xfrm>
            <a:off x="1599120" y="2204160"/>
            <a:ext cx="3655786" cy="4022399"/>
          </a:xfrm>
          <a:prstGeom prst="rect">
            <a:avLst/>
          </a:prstGeom>
          <a:ln>
            <a:noFill/>
          </a:ln>
          <a:effectLst>
            <a:outerShdw blurRad="292100" dist="139700" dir="2700000" algn="tl" rotWithShape="0">
              <a:srgbClr val="333333">
                <a:alpha val="65000"/>
              </a:srgbClr>
            </a:outerShdw>
          </a:effectLst>
        </p:spPr>
      </p:pic>
      <p:sp>
        <p:nvSpPr>
          <p:cNvPr id="641" name="TextBox 11"/>
          <p:cNvSpPr/>
          <p:nvPr/>
        </p:nvSpPr>
        <p:spPr>
          <a:xfrm>
            <a:off x="176400" y="6347160"/>
            <a:ext cx="1208088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550" b="0" u="sng" strike="noStrike" spc="-1">
                <a:solidFill>
                  <a:srgbClr val="0563C1"/>
                </a:solidFill>
                <a:uFillTx/>
                <a:hlinkClick r:id="rId4"/>
              </a:rPr>
              <a:t>https://stackoverflow.com/questions/58184549/sass-loader-error-invalid-options-object-that-does-not-match-the-api-schema</a:t>
            </a:r>
            <a:endParaRPr lang="en-US" sz="1550" b="0" strike="noStrike" spc="-1"/>
          </a:p>
          <a:p>
            <a:pPr>
              <a:lnSpc>
                <a:spcPct val="100000"/>
              </a:lnSpc>
              <a:buNone/>
            </a:pPr>
            <a:endParaRPr lang="en-US" sz="1600" b="0" strike="noStrike" spc="-1">
              <a:latin typeface="Arial"/>
            </a:endParaRPr>
          </a:p>
        </p:txBody>
      </p:sp>
      <p:pic>
        <p:nvPicPr>
          <p:cNvPr id="7" name="Picture 3">
            <a:extLst>
              <a:ext uri="{FF2B5EF4-FFF2-40B4-BE49-F238E27FC236}">
                <a16:creationId xmlns:a16="http://schemas.microsoft.com/office/drawing/2014/main" id="{9F513478-FD1A-4055-AF56-9CD6423D428E}"/>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BBBCD9-9D02-43CF-9E1A-15F62E707182}"/>
              </a:ext>
            </a:extLst>
          </p:cNvPr>
          <p:cNvPicPr>
            <a:picLocks noChangeAspect="1"/>
          </p:cNvPicPr>
          <p:nvPr/>
        </p:nvPicPr>
        <p:blipFill>
          <a:blip r:embed="rId6"/>
          <a:stretch>
            <a:fillRect/>
          </a:stretch>
        </p:blipFill>
        <p:spPr>
          <a:xfrm>
            <a:off x="6216840" y="2221610"/>
            <a:ext cx="3285975" cy="400494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8E039B8-B392-4F76-BA23-27B44C1FE63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44" name="PlaceHolder 2"/>
          <p:cNvSpPr>
            <a:spLocks noGrp="1"/>
          </p:cNvSpPr>
          <p:nvPr>
            <p:ph/>
          </p:nvPr>
        </p:nvSpPr>
        <p:spPr>
          <a:xfrm>
            <a:off x="64224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45" name="Picture 6"/>
          <p:cNvPicPr/>
          <p:nvPr/>
        </p:nvPicPr>
        <p:blipFill>
          <a:blip r:embed="rId3"/>
          <a:stretch/>
        </p:blipFill>
        <p:spPr>
          <a:xfrm>
            <a:off x="1120320" y="2095110"/>
            <a:ext cx="3515009" cy="4223970"/>
          </a:xfrm>
          <a:prstGeom prst="rect">
            <a:avLst/>
          </a:prstGeom>
          <a:ln>
            <a:noFill/>
          </a:ln>
          <a:effectLst>
            <a:outerShdw blurRad="292100" dist="139700" dir="2700000" algn="tl" rotWithShape="0">
              <a:srgbClr val="333333">
                <a:alpha val="65000"/>
              </a:srgbClr>
            </a:outerShdw>
          </a:effectLst>
        </p:spPr>
      </p:pic>
      <p:pic>
        <p:nvPicPr>
          <p:cNvPr id="646" name="Picture 7"/>
          <p:cNvPicPr/>
          <p:nvPr/>
        </p:nvPicPr>
        <p:blipFill>
          <a:blip r:embed="rId4"/>
          <a:stretch/>
        </p:blipFill>
        <p:spPr>
          <a:xfrm>
            <a:off x="6095880" y="2156978"/>
            <a:ext cx="4780667" cy="4171102"/>
          </a:xfrm>
          <a:prstGeom prst="rect">
            <a:avLst/>
          </a:prstGeom>
          <a:ln>
            <a:noFill/>
          </a:ln>
          <a:effectLst>
            <a:outerShdw blurRad="292100" dist="139700" dir="2700000" algn="tl" rotWithShape="0">
              <a:srgbClr val="333333">
                <a:alpha val="65000"/>
              </a:srgbClr>
            </a:outerShdw>
          </a:effectLst>
        </p:spPr>
      </p:pic>
      <p:sp>
        <p:nvSpPr>
          <p:cNvPr id="647" name="Rectangle 3"/>
          <p:cNvSpPr/>
          <p:nvPr/>
        </p:nvSpPr>
        <p:spPr>
          <a:xfrm>
            <a:off x="6476040" y="547821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8" name="Rectangle 9"/>
          <p:cNvSpPr/>
          <p:nvPr/>
        </p:nvSpPr>
        <p:spPr>
          <a:xfrm>
            <a:off x="6476040" y="519714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9" name="TextBox 13"/>
          <p:cNvSpPr/>
          <p:nvPr/>
        </p:nvSpPr>
        <p:spPr>
          <a:xfrm>
            <a:off x="160560" y="6273360"/>
            <a:ext cx="108770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5"/>
              </a:rPr>
              <a:t>https://stackoverflow.com/questions/61184749/how-to-properly-reset-vue-composition-apis-reactive-values</a:t>
            </a:r>
            <a:endParaRPr lang="en-US" sz="1600" b="0" strike="noStrike" spc="-1"/>
          </a:p>
          <a:p>
            <a:pPr>
              <a:lnSpc>
                <a:spcPct val="100000"/>
              </a:lnSpc>
              <a:buNone/>
            </a:pPr>
            <a:endParaRPr lang="en-US" sz="1600" b="0" strike="noStrike" spc="-1">
              <a:latin typeface="Arial"/>
            </a:endParaRPr>
          </a:p>
        </p:txBody>
      </p:sp>
      <p:pic>
        <p:nvPicPr>
          <p:cNvPr id="9" name="Picture 3">
            <a:extLst>
              <a:ext uri="{FF2B5EF4-FFF2-40B4-BE49-F238E27FC236}">
                <a16:creationId xmlns:a16="http://schemas.microsoft.com/office/drawing/2014/main" id="{CFD01C70-A52A-4E56-93F5-B4605F6ABA4D}"/>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9CAE9F6A-78DE-47E7-A396-8E05B6A6807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44" name="PlaceHolder 2"/>
          <p:cNvSpPr>
            <a:spLocks noGrp="1"/>
          </p:cNvSpPr>
          <p:nvPr>
            <p:ph/>
          </p:nvPr>
        </p:nvSpPr>
        <p:spPr>
          <a:xfrm>
            <a:off x="64224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sp>
        <p:nvSpPr>
          <p:cNvPr id="647" name="Rectangle 3"/>
          <p:cNvSpPr/>
          <p:nvPr/>
        </p:nvSpPr>
        <p:spPr>
          <a:xfrm>
            <a:off x="6476040" y="547821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8" name="Rectangle 9"/>
          <p:cNvSpPr/>
          <p:nvPr/>
        </p:nvSpPr>
        <p:spPr>
          <a:xfrm>
            <a:off x="6476040" y="519714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9" name="Picture 3">
            <a:extLst>
              <a:ext uri="{FF2B5EF4-FFF2-40B4-BE49-F238E27FC236}">
                <a16:creationId xmlns:a16="http://schemas.microsoft.com/office/drawing/2014/main" id="{CFD01C70-A52A-4E56-93F5-B4605F6ABA4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C14DFC13-4486-4224-BF68-F6F381ABCBBE}"/>
              </a:ext>
            </a:extLst>
          </p:cNvPr>
          <p:cNvPicPr>
            <a:picLocks noChangeAspect="1"/>
          </p:cNvPicPr>
          <p:nvPr/>
        </p:nvPicPr>
        <p:blipFill rotWithShape="1">
          <a:blip r:embed="rId4"/>
          <a:srcRect r="2449"/>
          <a:stretch/>
        </p:blipFill>
        <p:spPr>
          <a:xfrm>
            <a:off x="3004971" y="2153626"/>
            <a:ext cx="5112334" cy="427881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326C43F-9DE0-42C1-8713-763683A26C5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0517242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1"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p:txBody>
      </p:sp>
      <p:sp>
        <p:nvSpPr>
          <p:cNvPr id="652"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6" name="Picture 3">
            <a:extLst>
              <a:ext uri="{FF2B5EF4-FFF2-40B4-BE49-F238E27FC236}">
                <a16:creationId xmlns:a16="http://schemas.microsoft.com/office/drawing/2014/main" id="{298B82B3-CAFB-45E4-A76E-7FF45DC146FA}"/>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EE54FD7-04DC-4D88-A388-2CF61156F8D4}"/>
              </a:ext>
            </a:extLst>
          </p:cNvPr>
          <p:cNvPicPr/>
          <p:nvPr/>
        </p:nvPicPr>
        <p:blipFill>
          <a:blip r:embed="rId4"/>
          <a:stretch/>
        </p:blipFill>
        <p:spPr>
          <a:xfrm>
            <a:off x="4089960" y="1907280"/>
            <a:ext cx="3694680" cy="44398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5"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p:txBody>
      </p:sp>
      <p:sp>
        <p:nvSpPr>
          <p:cNvPr id="656" name="TextBox 11"/>
          <p:cNvSpPr/>
          <p:nvPr/>
        </p:nvSpPr>
        <p:spPr>
          <a:xfrm>
            <a:off x="176400" y="6347160"/>
            <a:ext cx="1208088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https://stackoverflow.com/help/minimal-reproducible-example</a:t>
            </a:r>
            <a:endParaRPr lang="en-US" sz="1800" b="0" strike="noStrike" spc="-1"/>
          </a:p>
        </p:txBody>
      </p:sp>
      <p:pic>
        <p:nvPicPr>
          <p:cNvPr id="657" name="Picture 6"/>
          <p:cNvPicPr/>
          <p:nvPr/>
        </p:nvPicPr>
        <p:blipFill>
          <a:blip r:embed="rId4"/>
          <a:stretch/>
        </p:blipFill>
        <p:spPr>
          <a:xfrm>
            <a:off x="2983860" y="2032200"/>
            <a:ext cx="5614560" cy="411192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28D9F13C-2531-4F61-90D9-A6897923A2FC}"/>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B4B06A79-1B7A-4BA8-8AA3-32AD9B1BD0F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5"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reprex  </a:t>
            </a:r>
            <a:r>
              <a:rPr lang="en-US" sz="2000" b="0" strike="noStrike" spc="-1">
                <a:solidFill>
                  <a:srgbClr val="000000"/>
                </a:solidFill>
                <a:latin typeface="-apple-system"/>
              </a:rPr>
              <a:t>- Minimal, Reproducible Example(M.R.E) </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mcve </a:t>
            </a:r>
            <a:r>
              <a:rPr lang="en-US" sz="2000" b="0" strike="noStrike" spc="-1">
                <a:solidFill>
                  <a:srgbClr val="000000"/>
                </a:solidFill>
                <a:latin typeface="-apple-system"/>
              </a:rPr>
              <a:t>- minimal, complete and verifiable example </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mwe</a:t>
            </a:r>
            <a:r>
              <a:rPr lang="en-US" sz="2000" b="0" strike="noStrike" spc="-1">
                <a:solidFill>
                  <a:srgbClr val="000000"/>
                </a:solidFill>
                <a:latin typeface="-apple-system"/>
              </a:rPr>
              <a:t> - minimal, workable example </a:t>
            </a:r>
            <a:endParaRPr lang="en-US" sz="2000" b="0" strike="noStrike" spc="-1">
              <a:solidFill>
                <a:srgbClr val="000000"/>
              </a:solidFill>
              <a:latin typeface="Calibri"/>
            </a:endParaRPr>
          </a:p>
        </p:txBody>
      </p:sp>
      <p:pic>
        <p:nvPicPr>
          <p:cNvPr id="6" name="Picture 3">
            <a:extLst>
              <a:ext uri="{FF2B5EF4-FFF2-40B4-BE49-F238E27FC236}">
                <a16:creationId xmlns:a16="http://schemas.microsoft.com/office/drawing/2014/main" id="{28D9F13C-2531-4F61-90D9-A6897923A2FC}"/>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6978A3-2672-4254-BBFD-E21132B9393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11">
            <a:extLst>
              <a:ext uri="{FF2B5EF4-FFF2-40B4-BE49-F238E27FC236}">
                <a16:creationId xmlns:a16="http://schemas.microsoft.com/office/drawing/2014/main" id="{BCCC3E3B-C573-4FD4-8542-AED27A1E4272}"/>
              </a:ext>
            </a:extLst>
          </p:cNvPr>
          <p:cNvSpPr/>
          <p:nvPr/>
        </p:nvSpPr>
        <p:spPr>
          <a:xfrm>
            <a:off x="55560" y="6279840"/>
            <a:ext cx="1208088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https://stackoverflow.com/help/minimal-reproducible-example</a:t>
            </a:r>
            <a:endParaRPr lang="en-US" sz="1800" b="0" strike="noStrike" spc="-1"/>
          </a:p>
        </p:txBody>
      </p:sp>
    </p:spTree>
    <p:extLst>
      <p:ext uri="{BB962C8B-B14F-4D97-AF65-F5344CB8AC3E}">
        <p14:creationId xmlns:p14="http://schemas.microsoft.com/office/powerpoint/2010/main" val="336457622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DCBF091B-A3A6-44EA-B955-3923ED82E5DD}"/>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Readable</a:t>
            </a:r>
            <a:endParaRPr lang="en-US" sz="2400"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3ACF1CCF-60C7-48F4-BA0D-6F719CFA99A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8963944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Readable</a:t>
            </a:r>
            <a:endParaRPr lang="en-US" sz="24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Complete</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Mock Server</a:t>
            </a:r>
            <a:endParaRPr lang="en-US" sz="2000"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New code Block for each one</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StackSnippet</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Double check</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Show errors</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Remove other problems</a:t>
            </a:r>
            <a:endParaRPr lang="en-US"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8F0BAC38-00AD-49E1-9456-BEA923AAFD85}"/>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22110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1666455E-E43B-47C5-B94B-42CA0D2E693A}"/>
              </a:ext>
            </a:extLst>
          </p:cNvPr>
          <p:cNvGrpSpPr/>
          <p:nvPr/>
        </p:nvGrpSpPr>
        <p:grpSpPr>
          <a:xfrm>
            <a:off x="2541196" y="1448640"/>
            <a:ext cx="7109609" cy="4899777"/>
            <a:chOff x="2541196" y="1448640"/>
            <a:chExt cx="7109609" cy="4899777"/>
          </a:xfrm>
        </p:grpSpPr>
        <p:pic>
          <p:nvPicPr>
            <p:cNvPr id="5" name="Picture 4">
              <a:extLst>
                <a:ext uri="{FF2B5EF4-FFF2-40B4-BE49-F238E27FC236}">
                  <a16:creationId xmlns:a16="http://schemas.microsoft.com/office/drawing/2014/main" id="{68026EB7-78C8-452B-ADC0-1EAECDFCF69D}"/>
                </a:ext>
              </a:extLst>
            </p:cNvPr>
            <p:cNvPicPr>
              <a:picLocks noChangeAspect="1"/>
            </p:cNvPicPr>
            <p:nvPr/>
          </p:nvPicPr>
          <p:blipFill>
            <a:blip r:embed="rId4"/>
            <a:stretch>
              <a:fillRect/>
            </a:stretch>
          </p:blipFill>
          <p:spPr>
            <a:xfrm>
              <a:off x="2541196" y="1448640"/>
              <a:ext cx="7109609" cy="489977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661997" y="2612373"/>
              <a:ext cx="317500" cy="279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1AF7CA-26CE-43C6-A28C-255F1A3A36FF}"/>
                </a:ext>
              </a:extLst>
            </p:cNvPr>
            <p:cNvSpPr/>
            <p:nvPr/>
          </p:nvSpPr>
          <p:spPr>
            <a:xfrm>
              <a:off x="8536627" y="1521608"/>
              <a:ext cx="1025595" cy="3180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791CFED-B72F-4347-BA1B-7435C2D09C1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62"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p:txBody>
      </p:sp>
      <p:pic>
        <p:nvPicPr>
          <p:cNvPr id="663" name="Picture 4"/>
          <p:cNvPicPr/>
          <p:nvPr/>
        </p:nvPicPr>
        <p:blipFill>
          <a:blip r:embed="rId3"/>
          <a:stretch/>
        </p:blipFill>
        <p:spPr>
          <a:xfrm>
            <a:off x="3270960" y="1992960"/>
            <a:ext cx="4278600" cy="4347000"/>
          </a:xfrm>
          <a:prstGeom prst="rect">
            <a:avLst/>
          </a:prstGeom>
          <a:ln>
            <a:noFill/>
          </a:ln>
          <a:effectLst>
            <a:outerShdw blurRad="292100" dist="139700" dir="2700000" algn="tl" rotWithShape="0">
              <a:srgbClr val="333333">
                <a:alpha val="65000"/>
              </a:srgbClr>
            </a:outerShdw>
          </a:effectLst>
        </p:spPr>
      </p:pic>
      <p:sp>
        <p:nvSpPr>
          <p:cNvPr id="664" name="TextBox 6"/>
          <p:cNvSpPr/>
          <p:nvPr/>
        </p:nvSpPr>
        <p:spPr>
          <a:xfrm>
            <a:off x="3791880" y="1610640"/>
            <a:ext cx="6131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914400">
              <a:lnSpc>
                <a:spcPct val="100000"/>
              </a:lnSpc>
              <a:buNone/>
            </a:pPr>
            <a:r>
              <a:rPr lang="en-US" sz="1800" b="0" strike="noStrike" spc="-1">
                <a:solidFill>
                  <a:srgbClr val="000000"/>
                </a:solidFill>
                <a:highlight>
                  <a:srgbClr val="FFFF00"/>
                </a:highlight>
                <a:latin typeface="-apple-system"/>
              </a:rPr>
              <a:t>Code Block</a:t>
            </a:r>
            <a:endParaRPr lang="en-US" sz="1800" b="0" strike="noStrike" spc="-1">
              <a:latin typeface="Arial"/>
            </a:endParaRPr>
          </a:p>
        </p:txBody>
      </p:sp>
      <p:pic>
        <p:nvPicPr>
          <p:cNvPr id="665" name="Picture 7"/>
          <p:cNvPicPr/>
          <p:nvPr/>
        </p:nvPicPr>
        <p:blipFill>
          <a:blip r:embed="rId4"/>
          <a:stretch/>
        </p:blipFill>
        <p:spPr>
          <a:xfrm>
            <a:off x="7648920" y="1992960"/>
            <a:ext cx="4186800" cy="4347000"/>
          </a:xfrm>
          <a:prstGeom prst="rect">
            <a:avLst/>
          </a:prstGeom>
          <a:ln>
            <a:noFill/>
          </a:ln>
          <a:effectLst>
            <a:outerShdw blurRad="292100" dist="139700" dir="2700000" algn="tl" rotWithShape="0">
              <a:srgbClr val="333333">
                <a:alpha val="65000"/>
              </a:srgbClr>
            </a:outerShdw>
          </a:effectLst>
        </p:spPr>
      </p:pic>
      <p:sp>
        <p:nvSpPr>
          <p:cNvPr id="666" name="TextBox 8"/>
          <p:cNvSpPr/>
          <p:nvPr/>
        </p:nvSpPr>
        <p:spPr>
          <a:xfrm>
            <a:off x="8129160" y="1623600"/>
            <a:ext cx="6131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914400">
              <a:lnSpc>
                <a:spcPct val="100000"/>
              </a:lnSpc>
              <a:buNone/>
            </a:pPr>
            <a:r>
              <a:rPr lang="en-US" sz="1800" b="0" strike="noStrike" spc="-1">
                <a:solidFill>
                  <a:srgbClr val="000000"/>
                </a:solidFill>
                <a:highlight>
                  <a:srgbClr val="FFFF00"/>
                </a:highlight>
                <a:latin typeface="-apple-system"/>
              </a:rPr>
              <a:t>Markdown</a:t>
            </a:r>
            <a:endParaRPr lang="en-US" sz="1800" b="0" strike="noStrike" spc="-1">
              <a:latin typeface="Arial"/>
            </a:endParaRPr>
          </a:p>
        </p:txBody>
      </p:sp>
      <p:sp>
        <p:nvSpPr>
          <p:cNvPr id="667" name="TextBox 10"/>
          <p:cNvSpPr/>
          <p:nvPr/>
        </p:nvSpPr>
        <p:spPr>
          <a:xfrm>
            <a:off x="170640" y="6282360"/>
            <a:ext cx="715536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pic>
        <p:nvPicPr>
          <p:cNvPr id="9" name="Picture 3">
            <a:extLst>
              <a:ext uri="{FF2B5EF4-FFF2-40B4-BE49-F238E27FC236}">
                <a16:creationId xmlns:a16="http://schemas.microsoft.com/office/drawing/2014/main" id="{D34D4EE6-7A79-44D1-9350-1DBA39B60E7C}"/>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3DD51B9B-149E-4B1A-B201-24FE17CEF5A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7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75" name="Picture 6"/>
          <p:cNvPicPr/>
          <p:nvPr/>
        </p:nvPicPr>
        <p:blipFill>
          <a:blip r:embed="rId3"/>
          <a:stretch/>
        </p:blipFill>
        <p:spPr>
          <a:xfrm>
            <a:off x="3903480" y="1953286"/>
            <a:ext cx="7291440" cy="39369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490DCB59-F0A8-419E-AC5F-E46D5DB083E9}"/>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4ED915D6-D408-474D-A4C1-802B569196D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77"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78" name="Picture 4"/>
          <p:cNvPicPr/>
          <p:nvPr/>
        </p:nvPicPr>
        <p:blipFill>
          <a:blip r:embed="rId3"/>
          <a:srcRect l="41228" t="30201" r="23689" b="63003"/>
          <a:stretch/>
        </p:blipFill>
        <p:spPr>
          <a:xfrm>
            <a:off x="3976560" y="1406160"/>
            <a:ext cx="7144920" cy="776880"/>
          </a:xfrm>
          <a:prstGeom prst="rect">
            <a:avLst/>
          </a:prstGeom>
          <a:ln>
            <a:noFill/>
          </a:ln>
          <a:effectLst>
            <a:outerShdw blurRad="292100" dist="139700" dir="2700000" algn="tl" rotWithShape="0">
              <a:srgbClr val="333333">
                <a:alpha val="65000"/>
              </a:srgbClr>
            </a:outerShdw>
          </a:effectLst>
        </p:spPr>
      </p:pic>
      <p:pic>
        <p:nvPicPr>
          <p:cNvPr id="679" name="Picture 5"/>
          <p:cNvPicPr/>
          <p:nvPr/>
        </p:nvPicPr>
        <p:blipFill>
          <a:blip r:embed="rId4"/>
          <a:stretch/>
        </p:blipFill>
        <p:spPr>
          <a:xfrm>
            <a:off x="4050000" y="2579040"/>
            <a:ext cx="7144920" cy="34383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272EA51-86A8-4EA2-9AA6-36583397241E}"/>
              </a:ext>
            </a:extLst>
          </p:cNvPr>
          <p:cNvPicPr/>
          <p:nvPr/>
        </p:nvPicPr>
        <p:blipFill>
          <a:blip r:embed="rId5"/>
          <a:stretch/>
        </p:blipFill>
        <p:spPr>
          <a:xfrm>
            <a:off x="10339560" y="5834520"/>
            <a:ext cx="1641600" cy="730440"/>
          </a:xfrm>
          <a:prstGeom prst="rect">
            <a:avLst/>
          </a:prstGeom>
          <a:ln w="0">
            <a:noFill/>
          </a:ln>
        </p:spPr>
      </p:pic>
      <p:cxnSp>
        <p:nvCxnSpPr>
          <p:cNvPr id="3" name="Straight Arrow Connector 2">
            <a:extLst>
              <a:ext uri="{FF2B5EF4-FFF2-40B4-BE49-F238E27FC236}">
                <a16:creationId xmlns:a16="http://schemas.microsoft.com/office/drawing/2014/main" id="{7A428047-9978-4CD1-8023-BB5AC0E80E0E}"/>
              </a:ext>
            </a:extLst>
          </p:cNvPr>
          <p:cNvCxnSpPr>
            <a:cxnSpLocks/>
          </p:cNvCxnSpPr>
          <p:nvPr/>
        </p:nvCxnSpPr>
        <p:spPr>
          <a:xfrm>
            <a:off x="6288833" y="1810139"/>
            <a:ext cx="0" cy="76890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1602A8C-0D7B-48EB-AC52-95B9345635A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82" name="Picture 10"/>
          <p:cNvPicPr/>
          <p:nvPr/>
        </p:nvPicPr>
        <p:blipFill>
          <a:blip r:embed="rId3"/>
          <a:srcRect r="1103" b="50219"/>
          <a:stretch/>
        </p:blipFill>
        <p:spPr>
          <a:xfrm>
            <a:off x="3468240" y="1863000"/>
            <a:ext cx="4156200" cy="4231800"/>
          </a:xfrm>
          <a:prstGeom prst="rect">
            <a:avLst/>
          </a:prstGeom>
          <a:ln>
            <a:noFill/>
          </a:ln>
          <a:effectLst>
            <a:outerShdw blurRad="292100" dist="139700" dir="2700000" algn="tl" rotWithShape="0">
              <a:srgbClr val="333333">
                <a:alpha val="65000"/>
              </a:srgbClr>
            </a:outerShdw>
          </a:effectLst>
        </p:spPr>
      </p:pic>
      <p:pic>
        <p:nvPicPr>
          <p:cNvPr id="683" name="Picture 12"/>
          <p:cNvPicPr/>
          <p:nvPr/>
        </p:nvPicPr>
        <p:blipFill>
          <a:blip r:embed="rId3"/>
          <a:srcRect t="49993" r="590"/>
          <a:stretch/>
        </p:blipFill>
        <p:spPr>
          <a:xfrm>
            <a:off x="7624800" y="1863000"/>
            <a:ext cx="4274640" cy="434952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F03B25B-8C00-4527-977F-3596AC0FF0A4}"/>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73B2FF99-EED5-4858-A674-F27914F2886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86" name="Picture 4"/>
          <p:cNvPicPr/>
          <p:nvPr/>
        </p:nvPicPr>
        <p:blipFill>
          <a:blip r:embed="rId3"/>
          <a:stretch/>
        </p:blipFill>
        <p:spPr>
          <a:xfrm>
            <a:off x="3600000" y="1253160"/>
            <a:ext cx="8058240" cy="5328000"/>
          </a:xfrm>
          <a:prstGeom prst="rect">
            <a:avLst/>
          </a:prstGeom>
          <a:ln>
            <a:noFill/>
          </a:ln>
          <a:effectLst>
            <a:outerShdw blurRad="292100" dist="139700" dir="2700000" algn="tl" rotWithShape="0">
              <a:srgbClr val="333333">
                <a:alpha val="65000"/>
              </a:srgbClr>
            </a:outerShdw>
          </a:effectLst>
        </p:spPr>
      </p:pic>
      <p:sp>
        <p:nvSpPr>
          <p:cNvPr id="687" name="Rectangle 5"/>
          <p:cNvSpPr/>
          <p:nvPr/>
        </p:nvSpPr>
        <p:spPr>
          <a:xfrm>
            <a:off x="4078440" y="3272040"/>
            <a:ext cx="4644360" cy="26892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p:style>
      </p:sp>
      <p:pic>
        <p:nvPicPr>
          <p:cNvPr id="6" name="Picture 3">
            <a:extLst>
              <a:ext uri="{FF2B5EF4-FFF2-40B4-BE49-F238E27FC236}">
                <a16:creationId xmlns:a16="http://schemas.microsoft.com/office/drawing/2014/main" id="{00327058-1CBB-4B5E-BDE6-009F3A935B9A}"/>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A71B8AE-7F6D-4F44-9FA0-7670A1986DC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9"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sp>
        <p:nvSpPr>
          <p:cNvPr id="690" name="Rectangle 5"/>
          <p:cNvSpPr/>
          <p:nvPr/>
        </p:nvSpPr>
        <p:spPr>
          <a:xfrm>
            <a:off x="4078440" y="3272040"/>
            <a:ext cx="4644360" cy="26892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p:style>
      </p:sp>
      <p:pic>
        <p:nvPicPr>
          <p:cNvPr id="691" name="Picture 6"/>
          <p:cNvPicPr/>
          <p:nvPr/>
        </p:nvPicPr>
        <p:blipFill>
          <a:blip r:embed="rId3"/>
          <a:stretch/>
        </p:blipFill>
        <p:spPr>
          <a:xfrm>
            <a:off x="3378240" y="2014560"/>
            <a:ext cx="8491680" cy="379080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0CDCFB81-1CD6-4BF2-BEFE-7E44AF7EDB89}"/>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CA6EE89-7DA8-4BFA-9D89-4A4D7CB2FF7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93"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94" name="Picture 4"/>
          <p:cNvPicPr/>
          <p:nvPr/>
        </p:nvPicPr>
        <p:blipFill>
          <a:blip r:embed="rId3"/>
          <a:stretch/>
        </p:blipFill>
        <p:spPr>
          <a:xfrm>
            <a:off x="4290840" y="1494720"/>
            <a:ext cx="6309720" cy="48769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1B523CB2-0DF4-47FA-AC87-853D15A681BB}"/>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DB90CBFE-3604-48A7-A880-5878E3968F7B}"/>
              </a:ext>
            </a:extLst>
          </p:cNvPr>
          <p:cNvSpPr/>
          <p:nvPr/>
        </p:nvSpPr>
        <p:spPr>
          <a:xfrm>
            <a:off x="4863548" y="3874517"/>
            <a:ext cx="5737012" cy="1219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7D3A2B-3B5F-486D-90CF-AAE4E2558732}"/>
              </a:ext>
            </a:extLst>
          </p:cNvPr>
          <p:cNvSpPr/>
          <p:nvPr/>
        </p:nvSpPr>
        <p:spPr>
          <a:xfrm>
            <a:off x="7262191" y="2252870"/>
            <a:ext cx="1285461" cy="2252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95ACED-8805-409A-AE03-EEAC35BD74E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96"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p>
          <a:p>
            <a:pPr lvl="1">
              <a:spcBef>
                <a:spcPts val="1001"/>
              </a:spcBef>
              <a:buClr>
                <a:srgbClr val="000000"/>
              </a:buClr>
              <a:buFont typeface="Arial"/>
              <a:buChar char="•"/>
            </a:pPr>
            <a:r>
              <a:rPr lang="en-US" b="1" spc="-1">
                <a:solidFill>
                  <a:srgbClr val="000000"/>
                </a:solidFill>
                <a:latin typeface="-apple-system"/>
              </a:rPr>
              <a:t>How to loose the upvotes?!</a:t>
            </a:r>
            <a:endParaRPr lang="en-US"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pic>
        <p:nvPicPr>
          <p:cNvPr id="697" name="Picture 8"/>
          <p:cNvPicPr/>
          <p:nvPr/>
        </p:nvPicPr>
        <p:blipFill>
          <a:blip r:embed="rId3"/>
          <a:stretch/>
        </p:blipFill>
        <p:spPr>
          <a:xfrm>
            <a:off x="2615400" y="2214000"/>
            <a:ext cx="7805520" cy="3552120"/>
          </a:xfrm>
          <a:prstGeom prst="rect">
            <a:avLst/>
          </a:prstGeom>
          <a:ln>
            <a:noFill/>
          </a:ln>
          <a:effectLst>
            <a:outerShdw blurRad="292100" dist="139700" dir="2700000" algn="tl" rotWithShape="0">
              <a:srgbClr val="333333">
                <a:alpha val="65000"/>
              </a:srgbClr>
            </a:outerShdw>
          </a:effectLst>
        </p:spPr>
      </p:pic>
      <p:sp>
        <p:nvSpPr>
          <p:cNvPr id="698" name="Rectangle 9"/>
          <p:cNvSpPr/>
          <p:nvPr/>
        </p:nvSpPr>
        <p:spPr>
          <a:xfrm>
            <a:off x="8325000" y="4818240"/>
            <a:ext cx="1155240" cy="2912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sp>
        <p:nvSpPr>
          <p:cNvPr id="699" name="TextBox 14"/>
          <p:cNvSpPr/>
          <p:nvPr/>
        </p:nvSpPr>
        <p:spPr>
          <a:xfrm>
            <a:off x="219210" y="62459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https://stackoverflow.com/help/privileges/community-wiki</a:t>
            </a:r>
            <a:endParaRPr lang="en-US" sz="1800" b="0" strike="noStrike" spc="-1"/>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BB5578CA-816E-4BE1-9235-5184E7F580EF}"/>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2" name="TextBox 5"/>
          <p:cNvSpPr/>
          <p:nvPr/>
        </p:nvSpPr>
        <p:spPr>
          <a:xfrm>
            <a:off x="188640" y="625395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3" name="Picture 4"/>
          <p:cNvPicPr/>
          <p:nvPr/>
        </p:nvPicPr>
        <p:blipFill>
          <a:blip r:embed="rId4"/>
          <a:stretch/>
        </p:blipFill>
        <p:spPr>
          <a:xfrm>
            <a:off x="1872660" y="2549520"/>
            <a:ext cx="8446680" cy="17589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B3E8A101-97DF-4480-ABA2-70D7722BE321}"/>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C97FC385-1A59-4767-A998-1221958837C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7" name="Picture 6"/>
          <p:cNvPicPr/>
          <p:nvPr/>
        </p:nvPicPr>
        <p:blipFill>
          <a:blip r:embed="rId4"/>
          <a:stretch/>
        </p:blipFill>
        <p:spPr>
          <a:xfrm>
            <a:off x="2136180" y="2228760"/>
            <a:ext cx="7919640" cy="3445200"/>
          </a:xfrm>
          <a:prstGeom prst="rect">
            <a:avLst/>
          </a:prstGeom>
          <a:ln>
            <a:noFill/>
          </a:ln>
          <a:effectLst>
            <a:outerShdw blurRad="292100" dist="139700" dir="2700000" algn="tl" rotWithShape="0">
              <a:srgbClr val="333333">
                <a:alpha val="65000"/>
              </a:srgbClr>
            </a:outerShdw>
          </a:effectLst>
        </p:spPr>
      </p:pic>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A03AB5CA-BF3A-42A0-B0A4-83497634E71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056C3A39-DCA8-43EE-87E0-D77A96207519}"/>
              </a:ext>
            </a:extLst>
          </p:cNvPr>
          <p:cNvGrpSpPr/>
          <p:nvPr/>
        </p:nvGrpSpPr>
        <p:grpSpPr>
          <a:xfrm>
            <a:off x="2533342" y="1253366"/>
            <a:ext cx="7125317" cy="5235394"/>
            <a:chOff x="2423459" y="1253366"/>
            <a:chExt cx="7125317" cy="5235394"/>
          </a:xfrm>
        </p:grpSpPr>
        <p:pic>
          <p:nvPicPr>
            <p:cNvPr id="4" name="Picture 3">
              <a:extLst>
                <a:ext uri="{FF2B5EF4-FFF2-40B4-BE49-F238E27FC236}">
                  <a16:creationId xmlns:a16="http://schemas.microsoft.com/office/drawing/2014/main" id="{AD8B1B51-1AFE-459B-9AA4-E81B144C97FD}"/>
                </a:ext>
              </a:extLst>
            </p:cNvPr>
            <p:cNvPicPr>
              <a:picLocks noChangeAspect="1"/>
            </p:cNvPicPr>
            <p:nvPr/>
          </p:nvPicPr>
          <p:blipFill>
            <a:blip r:embed="rId4"/>
            <a:stretch>
              <a:fillRect/>
            </a:stretch>
          </p:blipFill>
          <p:spPr>
            <a:xfrm>
              <a:off x="2423459" y="1253366"/>
              <a:ext cx="7125317" cy="523539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541494" y="2238097"/>
              <a:ext cx="419230" cy="2787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E98638-F919-4987-9C9F-01B0A3643E72}"/>
                </a:ext>
              </a:extLst>
            </p:cNvPr>
            <p:cNvSpPr/>
            <p:nvPr/>
          </p:nvSpPr>
          <p:spPr>
            <a:xfrm>
              <a:off x="6706700" y="1357291"/>
              <a:ext cx="1025595" cy="3180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5A9E8AC-B961-48DC-B1CE-362ECDB1F0C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54542180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7" name="Picture 6"/>
          <p:cNvPicPr/>
          <p:nvPr/>
        </p:nvPicPr>
        <p:blipFill>
          <a:blip r:embed="rId4"/>
          <a:stretch/>
        </p:blipFill>
        <p:spPr>
          <a:xfrm>
            <a:off x="2135880" y="2228760"/>
            <a:ext cx="7919640" cy="3445200"/>
          </a:xfrm>
          <a:prstGeom prst="rect">
            <a:avLst/>
          </a:prstGeom>
          <a:ln>
            <a:noFill/>
          </a:ln>
          <a:effectLst>
            <a:outerShdw blurRad="292100" dist="139700" dir="2700000" algn="tl" rotWithShape="0">
              <a:srgbClr val="333333">
                <a:alpha val="65000"/>
              </a:srgbClr>
            </a:outerShdw>
          </a:effectLst>
        </p:spPr>
      </p:pic>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cxnSp>
        <p:nvCxnSpPr>
          <p:cNvPr id="3" name="Straight Connector 2">
            <a:extLst>
              <a:ext uri="{FF2B5EF4-FFF2-40B4-BE49-F238E27FC236}">
                <a16:creationId xmlns:a16="http://schemas.microsoft.com/office/drawing/2014/main" id="{DCA60FDC-6D47-46FE-AF1D-EE90FCC66A57}"/>
              </a:ext>
            </a:extLst>
          </p:cNvPr>
          <p:cNvCxnSpPr/>
          <p:nvPr/>
        </p:nvCxnSpPr>
        <p:spPr>
          <a:xfrm flipH="1">
            <a:off x="8587409" y="5115339"/>
            <a:ext cx="1179443" cy="719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C11C10-6856-415A-8FB1-C5465254296B}"/>
              </a:ext>
            </a:extLst>
          </p:cNvPr>
          <p:cNvCxnSpPr>
            <a:cxnSpLocks/>
          </p:cNvCxnSpPr>
          <p:nvPr/>
        </p:nvCxnSpPr>
        <p:spPr>
          <a:xfrm>
            <a:off x="8428383" y="5115339"/>
            <a:ext cx="1431234" cy="719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463F53-AF3C-4E02-A331-2EB039A52A2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7262091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0BABE7-3018-4C80-98CD-93DD1E8256E7}"/>
              </a:ext>
            </a:extLst>
          </p:cNvPr>
          <p:cNvPicPr>
            <a:picLocks noChangeAspect="1"/>
          </p:cNvPicPr>
          <p:nvPr/>
        </p:nvPicPr>
        <p:blipFill>
          <a:blip r:embed="rId3"/>
          <a:stretch>
            <a:fillRect/>
          </a:stretch>
        </p:blipFill>
        <p:spPr>
          <a:xfrm>
            <a:off x="6219165" y="3868547"/>
            <a:ext cx="5204913" cy="2205003"/>
          </a:xfrm>
          <a:prstGeom prst="rect">
            <a:avLst/>
          </a:prstGeom>
          <a:ln>
            <a:noFill/>
          </a:ln>
          <a:effectLst>
            <a:outerShdw blurRad="292100" dist="139700" dir="2700000" algn="tl" rotWithShape="0">
              <a:srgbClr val="333333">
                <a:alpha val="65000"/>
              </a:srgbClr>
            </a:outerShdw>
          </a:effectLst>
        </p:spPr>
      </p:pic>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pic>
        <p:nvPicPr>
          <p:cNvPr id="14" name="Picture 13">
            <a:extLst>
              <a:ext uri="{FF2B5EF4-FFF2-40B4-BE49-F238E27FC236}">
                <a16:creationId xmlns:a16="http://schemas.microsoft.com/office/drawing/2014/main" id="{B81314C4-54D8-47D9-896F-E0B5F553C294}"/>
              </a:ext>
            </a:extLst>
          </p:cNvPr>
          <p:cNvPicPr>
            <a:picLocks noChangeAspect="1"/>
          </p:cNvPicPr>
          <p:nvPr/>
        </p:nvPicPr>
        <p:blipFill>
          <a:blip r:embed="rId7"/>
          <a:stretch>
            <a:fillRect/>
          </a:stretch>
        </p:blipFill>
        <p:spPr>
          <a:xfrm>
            <a:off x="450521" y="2487074"/>
            <a:ext cx="5571757" cy="322540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BE11662-35D1-47CD-BD3D-E0294C409933}"/>
              </a:ext>
            </a:extLst>
          </p:cNvPr>
          <p:cNvSpPr/>
          <p:nvPr/>
        </p:nvSpPr>
        <p:spPr>
          <a:xfrm>
            <a:off x="4394579" y="5254388"/>
            <a:ext cx="996287" cy="4580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821FE0B-9F10-4068-BC28-C25ED0CA995A}"/>
              </a:ext>
            </a:extLst>
          </p:cNvPr>
          <p:cNvPicPr>
            <a:picLocks noChangeAspect="1"/>
          </p:cNvPicPr>
          <p:nvPr/>
        </p:nvPicPr>
        <p:blipFill>
          <a:blip r:embed="rId8"/>
          <a:stretch>
            <a:fillRect/>
          </a:stretch>
        </p:blipFill>
        <p:spPr>
          <a:xfrm>
            <a:off x="6219166" y="1531780"/>
            <a:ext cx="5204913" cy="2093079"/>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FAF10596-5CBB-4BD3-B94B-FAE8D5458D99}"/>
              </a:ext>
            </a:extLst>
          </p:cNvPr>
          <p:cNvSpPr/>
          <p:nvPr/>
        </p:nvSpPr>
        <p:spPr>
          <a:xfrm>
            <a:off x="9896956" y="5590832"/>
            <a:ext cx="996287" cy="4580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805251F-2B59-4E24-BDA0-01E67EC0BC64}"/>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895454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0"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1" name="Picture 4"/>
          <p:cNvPicPr/>
          <p:nvPr/>
        </p:nvPicPr>
        <p:blipFill>
          <a:blip r:embed="rId3"/>
          <a:stretch/>
        </p:blipFill>
        <p:spPr>
          <a:xfrm>
            <a:off x="3320280" y="1861560"/>
            <a:ext cx="4459320" cy="4459320"/>
          </a:xfrm>
          <a:prstGeom prst="rect">
            <a:avLst/>
          </a:prstGeom>
          <a:ln w="0">
            <a:noFill/>
          </a:ln>
        </p:spPr>
      </p:pic>
      <p:sp>
        <p:nvSpPr>
          <p:cNvPr id="712" name="TextBox 6"/>
          <p:cNvSpPr/>
          <p:nvPr/>
        </p:nvSpPr>
        <p:spPr>
          <a:xfrm>
            <a:off x="-231380" y="6260760"/>
            <a:ext cx="80006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https://stackoverflow.com/helpcenter/self-answer</a:t>
            </a:r>
            <a:endParaRPr lang="en-US" sz="1800" b="0" strike="noStrike" spc="-1"/>
          </a:p>
        </p:txBody>
      </p:sp>
      <p:pic>
        <p:nvPicPr>
          <p:cNvPr id="6" name="Picture 3">
            <a:extLst>
              <a:ext uri="{FF2B5EF4-FFF2-40B4-BE49-F238E27FC236}">
                <a16:creationId xmlns:a16="http://schemas.microsoft.com/office/drawing/2014/main" id="{03DCB6DD-0692-405D-A4A3-C14E8BD2550E}"/>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5" name="Picture 5"/>
          <p:cNvPicPr/>
          <p:nvPr/>
        </p:nvPicPr>
        <p:blipFill>
          <a:blip r:embed="rId3"/>
          <a:stretch/>
        </p:blipFill>
        <p:spPr>
          <a:xfrm>
            <a:off x="3092040" y="1707120"/>
            <a:ext cx="6240600" cy="44895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9CF7E230-94FC-48B3-8DB4-2E57B837F553}"/>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378F94D-0D92-48B9-9604-44F1F23BCA9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2A190C25-35CD-4BE2-BF3C-69F9E63D56F7}"/>
              </a:ext>
            </a:extLst>
          </p:cNvPr>
          <p:cNvPicPr>
            <a:picLocks noChangeAspect="1"/>
          </p:cNvPicPr>
          <p:nvPr/>
        </p:nvPicPr>
        <p:blipFill>
          <a:blip r:embed="rId4"/>
          <a:stretch>
            <a:fillRect/>
          </a:stretch>
        </p:blipFill>
        <p:spPr>
          <a:xfrm>
            <a:off x="4190613" y="2420365"/>
            <a:ext cx="4489363" cy="3739324"/>
          </a:xfrm>
          <a:prstGeom prst="rect">
            <a:avLst/>
          </a:prstGeom>
          <a:ln>
            <a:noFill/>
          </a:ln>
          <a:effectLst>
            <a:softEdge rad="112500"/>
          </a:effectLst>
        </p:spPr>
      </p:pic>
      <p:pic>
        <p:nvPicPr>
          <p:cNvPr id="7" name="Picture 6">
            <a:extLst>
              <a:ext uri="{FF2B5EF4-FFF2-40B4-BE49-F238E27FC236}">
                <a16:creationId xmlns:a16="http://schemas.microsoft.com/office/drawing/2014/main" id="{43C37762-C0BD-4948-9F06-41BDDE8061A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7212763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320C9-33B6-40B5-8BCD-83D5C6125865}"/>
              </a:ext>
            </a:extLst>
          </p:cNvPr>
          <p:cNvPicPr>
            <a:picLocks noChangeAspect="1"/>
          </p:cNvPicPr>
          <p:nvPr/>
        </p:nvPicPr>
        <p:blipFill rotWithShape="1">
          <a:blip r:embed="rId3"/>
          <a:srcRect l="32511"/>
          <a:stretch/>
        </p:blipFill>
        <p:spPr>
          <a:xfrm>
            <a:off x="7227732" y="2206440"/>
            <a:ext cx="4380841" cy="3863425"/>
          </a:xfrm>
          <a:prstGeom prst="rect">
            <a:avLst/>
          </a:prstGeom>
          <a:ln>
            <a:noFill/>
          </a:ln>
          <a:effectLst>
            <a:outerShdw blurRad="292100" dist="139700" dir="2700000" algn="tl" rotWithShape="0">
              <a:srgbClr val="333333">
                <a:alpha val="65000"/>
              </a:srgbClr>
            </a:outerShdw>
          </a:effectLst>
        </p:spPr>
      </p:pic>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sp>
        <p:nvSpPr>
          <p:cNvPr id="716" name="TextBox 6"/>
          <p:cNvSpPr/>
          <p:nvPr/>
        </p:nvSpPr>
        <p:spPr>
          <a:xfrm>
            <a:off x="210840" y="6223108"/>
            <a:ext cx="10899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https://262.ecma-international.org/12.0/#sec-parseint-string-radix</a:t>
            </a:r>
            <a:endParaRPr lang="en-US" sz="1800" b="0" strike="noStrike" spc="-1"/>
          </a:p>
        </p:txBody>
      </p:sp>
      <p:pic>
        <p:nvPicPr>
          <p:cNvPr id="6" name="Picture 3">
            <a:extLst>
              <a:ext uri="{FF2B5EF4-FFF2-40B4-BE49-F238E27FC236}">
                <a16:creationId xmlns:a16="http://schemas.microsoft.com/office/drawing/2014/main" id="{9CF7E230-94FC-48B3-8DB4-2E57B837F553}"/>
              </a:ext>
            </a:extLst>
          </p:cNvPr>
          <p:cNvPicPr/>
          <p:nvPr/>
        </p:nvPicPr>
        <p:blipFill>
          <a:blip r:embed="rId5"/>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32BD1F46-3FC4-4B03-AD0D-E1C8CB754AAF}"/>
              </a:ext>
            </a:extLst>
          </p:cNvPr>
          <p:cNvPicPr>
            <a:picLocks noChangeAspect="1"/>
          </p:cNvPicPr>
          <p:nvPr/>
        </p:nvPicPr>
        <p:blipFill>
          <a:blip r:embed="rId6"/>
          <a:stretch>
            <a:fillRect/>
          </a:stretch>
        </p:blipFill>
        <p:spPr>
          <a:xfrm>
            <a:off x="435360" y="2553840"/>
            <a:ext cx="6719292" cy="35160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2FE704F-2F82-4925-BA54-C95BAE31438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9066489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4BDF0B3B-2094-48E4-884F-42196B0A1813}"/>
              </a:ext>
            </a:extLst>
          </p:cNvPr>
          <p:cNvPicPr>
            <a:picLocks noChangeAspect="1"/>
          </p:cNvPicPr>
          <p:nvPr/>
        </p:nvPicPr>
        <p:blipFill>
          <a:blip r:embed="rId4"/>
          <a:stretch>
            <a:fillRect/>
          </a:stretch>
        </p:blipFill>
        <p:spPr>
          <a:xfrm>
            <a:off x="2492612" y="2230409"/>
            <a:ext cx="7206776" cy="383235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7D42E9E-456D-4ECB-A4C6-2A733EC3160B}"/>
              </a:ext>
            </a:extLst>
          </p:cNvPr>
          <p:cNvSpPr txBox="1"/>
          <p:nvPr/>
        </p:nvSpPr>
        <p:spPr>
          <a:xfrm>
            <a:off x="210840" y="6195628"/>
            <a:ext cx="6093724" cy="646331"/>
          </a:xfrm>
          <a:prstGeom prst="rect">
            <a:avLst/>
          </a:prstGeom>
          <a:noFill/>
        </p:spPr>
        <p:txBody>
          <a:bodyPr wrap="square">
            <a:spAutoFit/>
          </a:bodyPr>
          <a:lstStyle/>
          <a:p>
            <a:r>
              <a:rPr lang="en-US">
                <a:hlinkClick r:id="rId5"/>
              </a:rPr>
              <a:t>https://caniuse.com/?search=fetch</a:t>
            </a:r>
            <a:endParaRPr lang="en-US"/>
          </a:p>
          <a:p>
            <a:endParaRPr lang="en-US"/>
          </a:p>
        </p:txBody>
      </p:sp>
      <p:pic>
        <p:nvPicPr>
          <p:cNvPr id="7" name="Picture 6">
            <a:extLst>
              <a:ext uri="{FF2B5EF4-FFF2-40B4-BE49-F238E27FC236}">
                <a16:creationId xmlns:a16="http://schemas.microsoft.com/office/drawing/2014/main" id="{F7585FB9-E245-4006-BDF7-0D8CDE1EFFB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8750654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C744689-0F7D-49DD-874F-5189483AD459}"/>
              </a:ext>
            </a:extLst>
          </p:cNvPr>
          <p:cNvSpPr txBox="1"/>
          <p:nvPr/>
        </p:nvSpPr>
        <p:spPr>
          <a:xfrm>
            <a:off x="210840" y="6241794"/>
            <a:ext cx="8847535" cy="646331"/>
          </a:xfrm>
          <a:prstGeom prst="rect">
            <a:avLst/>
          </a:prstGeom>
          <a:noFill/>
        </p:spPr>
        <p:txBody>
          <a:bodyPr wrap="square">
            <a:spAutoFit/>
          </a:bodyPr>
          <a:lstStyle/>
          <a:p>
            <a:r>
              <a:rPr lang="en-US">
                <a:hlinkClick r:id="rId4"/>
              </a:rPr>
              <a:t>https://www.ecma-international.org/publications-and-standards/standar</a:t>
            </a:r>
            <a:endParaRPr lang="en-US"/>
          </a:p>
          <a:p>
            <a:endParaRPr lang="en-US"/>
          </a:p>
        </p:txBody>
      </p:sp>
      <p:pic>
        <p:nvPicPr>
          <p:cNvPr id="7" name="Picture 6">
            <a:extLst>
              <a:ext uri="{FF2B5EF4-FFF2-40B4-BE49-F238E27FC236}">
                <a16:creationId xmlns:a16="http://schemas.microsoft.com/office/drawing/2014/main" id="{B82F2D43-7186-4571-B345-B310B5AF3FF6}"/>
              </a:ext>
            </a:extLst>
          </p:cNvPr>
          <p:cNvPicPr>
            <a:picLocks noChangeAspect="1"/>
          </p:cNvPicPr>
          <p:nvPr/>
        </p:nvPicPr>
        <p:blipFill rotWithShape="1">
          <a:blip r:embed="rId5"/>
          <a:srcRect l="4088" t="47912" r="3548"/>
          <a:stretch/>
        </p:blipFill>
        <p:spPr>
          <a:xfrm>
            <a:off x="2351317" y="2408934"/>
            <a:ext cx="2377000" cy="1168424"/>
          </a:xfrm>
          <a:prstGeom prst="rect">
            <a:avLst/>
          </a:prstGeom>
          <a:ln>
            <a:noFill/>
          </a:ln>
          <a:effectLst>
            <a:softEdge rad="112500"/>
          </a:effectLst>
        </p:spPr>
      </p:pic>
      <p:pic>
        <p:nvPicPr>
          <p:cNvPr id="10" name="Picture 9">
            <a:extLst>
              <a:ext uri="{FF2B5EF4-FFF2-40B4-BE49-F238E27FC236}">
                <a16:creationId xmlns:a16="http://schemas.microsoft.com/office/drawing/2014/main" id="{218FE5ED-6780-4DA0-A13A-70796CFFC844}"/>
              </a:ext>
            </a:extLst>
          </p:cNvPr>
          <p:cNvPicPr>
            <a:picLocks noChangeAspect="1"/>
          </p:cNvPicPr>
          <p:nvPr/>
        </p:nvPicPr>
        <p:blipFill>
          <a:blip r:embed="rId6"/>
          <a:stretch>
            <a:fillRect/>
          </a:stretch>
        </p:blipFill>
        <p:spPr>
          <a:xfrm>
            <a:off x="2351317" y="3667104"/>
            <a:ext cx="1984943" cy="1325160"/>
          </a:xfrm>
          <a:prstGeom prst="rect">
            <a:avLst/>
          </a:prstGeom>
          <a:ln>
            <a:noFill/>
          </a:ln>
          <a:effectLst>
            <a:softEdge rad="112500"/>
          </a:effectLst>
        </p:spPr>
      </p:pic>
      <p:pic>
        <p:nvPicPr>
          <p:cNvPr id="12" name="Picture 11">
            <a:extLst>
              <a:ext uri="{FF2B5EF4-FFF2-40B4-BE49-F238E27FC236}">
                <a16:creationId xmlns:a16="http://schemas.microsoft.com/office/drawing/2014/main" id="{E31B95C3-3552-4CC9-B4CE-62ABFF55965E}"/>
              </a:ext>
            </a:extLst>
          </p:cNvPr>
          <p:cNvPicPr>
            <a:picLocks noChangeAspect="1"/>
          </p:cNvPicPr>
          <p:nvPr/>
        </p:nvPicPr>
        <p:blipFill>
          <a:blip r:embed="rId7"/>
          <a:stretch>
            <a:fillRect/>
          </a:stretch>
        </p:blipFill>
        <p:spPr>
          <a:xfrm>
            <a:off x="2351317" y="4997482"/>
            <a:ext cx="2220355" cy="1244312"/>
          </a:xfrm>
          <a:prstGeom prst="rect">
            <a:avLst/>
          </a:prstGeom>
          <a:ln>
            <a:noFill/>
          </a:ln>
          <a:effectLst>
            <a:softEdge rad="112500"/>
          </a:effectLst>
        </p:spPr>
      </p:pic>
      <p:pic>
        <p:nvPicPr>
          <p:cNvPr id="14" name="Picture 13">
            <a:extLst>
              <a:ext uri="{FF2B5EF4-FFF2-40B4-BE49-F238E27FC236}">
                <a16:creationId xmlns:a16="http://schemas.microsoft.com/office/drawing/2014/main" id="{5F14A7B1-55A6-4D90-831B-6BD81E1C6764}"/>
              </a:ext>
            </a:extLst>
          </p:cNvPr>
          <p:cNvPicPr>
            <a:picLocks noChangeAspect="1"/>
          </p:cNvPicPr>
          <p:nvPr/>
        </p:nvPicPr>
        <p:blipFill>
          <a:blip r:embed="rId8"/>
          <a:stretch>
            <a:fillRect/>
          </a:stretch>
        </p:blipFill>
        <p:spPr>
          <a:xfrm>
            <a:off x="5151370" y="2510356"/>
            <a:ext cx="4915134" cy="37049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2889BF6-F85A-434B-99FB-3020F8E37503}"/>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442835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D780CEE6-4C10-4276-8437-CB4DEFF882C8}"/>
              </a:ext>
            </a:extLst>
          </p:cNvPr>
          <p:cNvPicPr>
            <a:picLocks noChangeAspect="1"/>
          </p:cNvPicPr>
          <p:nvPr/>
        </p:nvPicPr>
        <p:blipFill rotWithShape="1">
          <a:blip r:embed="rId4"/>
          <a:srcRect t="1559"/>
          <a:stretch/>
        </p:blipFill>
        <p:spPr>
          <a:xfrm>
            <a:off x="672895" y="2324100"/>
            <a:ext cx="5631563" cy="355701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787CB7F-5F53-4BF8-B979-DFA80924A823}"/>
              </a:ext>
            </a:extLst>
          </p:cNvPr>
          <p:cNvSpPr txBox="1"/>
          <p:nvPr/>
        </p:nvSpPr>
        <p:spPr>
          <a:xfrm>
            <a:off x="210840" y="5960771"/>
            <a:ext cx="6093618" cy="646331"/>
          </a:xfrm>
          <a:prstGeom prst="rect">
            <a:avLst/>
          </a:prstGeom>
          <a:noFill/>
        </p:spPr>
        <p:txBody>
          <a:bodyPr wrap="square">
            <a:spAutoFit/>
          </a:bodyPr>
          <a:lstStyle/>
          <a:p>
            <a:r>
              <a:rPr lang="en-US">
                <a:hlinkClick r:id="rId5"/>
              </a:rPr>
              <a:t>https://github.com/tc39</a:t>
            </a:r>
            <a:endParaRPr lang="en-US"/>
          </a:p>
          <a:p>
            <a:endParaRPr lang="en-US"/>
          </a:p>
        </p:txBody>
      </p:sp>
      <p:sp>
        <p:nvSpPr>
          <p:cNvPr id="15" name="TextBox 14">
            <a:extLst>
              <a:ext uri="{FF2B5EF4-FFF2-40B4-BE49-F238E27FC236}">
                <a16:creationId xmlns:a16="http://schemas.microsoft.com/office/drawing/2014/main" id="{1921C70E-9348-4D7E-AF9E-C830A69A922E}"/>
              </a:ext>
            </a:extLst>
          </p:cNvPr>
          <p:cNvSpPr txBox="1"/>
          <p:nvPr/>
        </p:nvSpPr>
        <p:spPr>
          <a:xfrm>
            <a:off x="210840" y="6237770"/>
            <a:ext cx="6093618" cy="646331"/>
          </a:xfrm>
          <a:prstGeom prst="rect">
            <a:avLst/>
          </a:prstGeom>
          <a:noFill/>
        </p:spPr>
        <p:txBody>
          <a:bodyPr wrap="square">
            <a:spAutoFit/>
          </a:bodyPr>
          <a:lstStyle/>
          <a:p>
            <a:r>
              <a:rPr lang="en-US">
                <a:hlinkClick r:id="rId6"/>
              </a:rPr>
              <a:t>https://tc39.es/</a:t>
            </a:r>
            <a:endParaRPr lang="en-US"/>
          </a:p>
          <a:p>
            <a:endParaRPr lang="en-US"/>
          </a:p>
        </p:txBody>
      </p:sp>
      <p:pic>
        <p:nvPicPr>
          <p:cNvPr id="11" name="Picture 10">
            <a:extLst>
              <a:ext uri="{FF2B5EF4-FFF2-40B4-BE49-F238E27FC236}">
                <a16:creationId xmlns:a16="http://schemas.microsoft.com/office/drawing/2014/main" id="{55BB30DD-D565-45F6-9A2B-077E8E3B011B}"/>
              </a:ext>
            </a:extLst>
          </p:cNvPr>
          <p:cNvPicPr>
            <a:picLocks noChangeAspect="1"/>
          </p:cNvPicPr>
          <p:nvPr/>
        </p:nvPicPr>
        <p:blipFill>
          <a:blip r:embed="rId7"/>
          <a:stretch>
            <a:fillRect/>
          </a:stretch>
        </p:blipFill>
        <p:spPr>
          <a:xfrm>
            <a:off x="6450618" y="2803387"/>
            <a:ext cx="5169066" cy="307773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3A188C2-B9E9-4CCA-971A-83F86C0F6EF5}"/>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6569954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1E9EB99-8C99-402E-90BC-18B9F2E4FFD6}"/>
              </a:ext>
            </a:extLst>
          </p:cNvPr>
          <p:cNvPicPr>
            <a:picLocks noChangeAspect="1"/>
          </p:cNvPicPr>
          <p:nvPr/>
        </p:nvPicPr>
        <p:blipFill>
          <a:blip r:embed="rId4"/>
          <a:stretch>
            <a:fillRect/>
          </a:stretch>
        </p:blipFill>
        <p:spPr>
          <a:xfrm>
            <a:off x="2539850" y="2314963"/>
            <a:ext cx="7318526" cy="374448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8D4E06E-34C1-40F2-8156-C6512C47606D}"/>
              </a:ext>
            </a:extLst>
          </p:cNvPr>
          <p:cNvSpPr txBox="1"/>
          <p:nvPr/>
        </p:nvSpPr>
        <p:spPr>
          <a:xfrm>
            <a:off x="210840" y="6241794"/>
            <a:ext cx="6093618" cy="646331"/>
          </a:xfrm>
          <a:prstGeom prst="rect">
            <a:avLst/>
          </a:prstGeom>
          <a:noFill/>
        </p:spPr>
        <p:txBody>
          <a:bodyPr wrap="square">
            <a:spAutoFit/>
          </a:bodyPr>
          <a:lstStyle/>
          <a:p>
            <a:r>
              <a:rPr lang="en-US">
                <a:hlinkClick r:id="rId5"/>
              </a:rPr>
              <a:t>https://es.discourse.group/</a:t>
            </a:r>
            <a:endParaRPr lang="fa-IR"/>
          </a:p>
          <a:p>
            <a:endParaRPr lang="en-US"/>
          </a:p>
        </p:txBody>
      </p:sp>
      <p:pic>
        <p:nvPicPr>
          <p:cNvPr id="7" name="Picture 6">
            <a:extLst>
              <a:ext uri="{FF2B5EF4-FFF2-40B4-BE49-F238E27FC236}">
                <a16:creationId xmlns:a16="http://schemas.microsoft.com/office/drawing/2014/main" id="{216292E8-FCAC-4315-8E2C-D31AF6F6BBA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91027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29E4A85C-F731-4B36-B3DE-3AC22A45449D}"/>
              </a:ext>
            </a:extLst>
          </p:cNvPr>
          <p:cNvGrpSpPr/>
          <p:nvPr/>
        </p:nvGrpSpPr>
        <p:grpSpPr>
          <a:xfrm>
            <a:off x="3156654" y="1272424"/>
            <a:ext cx="5878692" cy="5238748"/>
            <a:chOff x="2833794" y="1272424"/>
            <a:chExt cx="5878692" cy="5238748"/>
          </a:xfrm>
        </p:grpSpPr>
        <p:pic>
          <p:nvPicPr>
            <p:cNvPr id="5" name="Picture 4">
              <a:extLst>
                <a:ext uri="{FF2B5EF4-FFF2-40B4-BE49-F238E27FC236}">
                  <a16:creationId xmlns:a16="http://schemas.microsoft.com/office/drawing/2014/main" id="{A4290385-F4CC-455D-A13B-037AD07F4A3C}"/>
                </a:ext>
              </a:extLst>
            </p:cNvPr>
            <p:cNvPicPr>
              <a:picLocks noChangeAspect="1"/>
            </p:cNvPicPr>
            <p:nvPr/>
          </p:nvPicPr>
          <p:blipFill>
            <a:blip r:embed="rId4"/>
            <a:stretch>
              <a:fillRect/>
            </a:stretch>
          </p:blipFill>
          <p:spPr>
            <a:xfrm>
              <a:off x="2833794" y="1272424"/>
              <a:ext cx="5878692" cy="523874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859194" y="2702020"/>
              <a:ext cx="998618" cy="2787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273B64-A097-41DB-9F40-AC809560A30E}"/>
                </a:ext>
              </a:extLst>
            </p:cNvPr>
            <p:cNvSpPr/>
            <p:nvPr/>
          </p:nvSpPr>
          <p:spPr>
            <a:xfrm>
              <a:off x="3121212" y="3225800"/>
              <a:ext cx="736600" cy="406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61AA3BFA-1BC7-4BC8-A902-770D68D8D3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6462618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F0C9227-60D3-417F-BB9A-41C1408734B7}"/>
              </a:ext>
            </a:extLst>
          </p:cNvPr>
          <p:cNvPicPr>
            <a:picLocks noChangeAspect="1"/>
          </p:cNvPicPr>
          <p:nvPr/>
        </p:nvPicPr>
        <p:blipFill>
          <a:blip r:embed="rId4"/>
          <a:stretch>
            <a:fillRect/>
          </a:stretch>
        </p:blipFill>
        <p:spPr>
          <a:xfrm>
            <a:off x="2964339" y="2095686"/>
            <a:ext cx="6693376" cy="435096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316D73F-B9AE-4F8C-A5E7-9A316CC59680}"/>
              </a:ext>
            </a:extLst>
          </p:cNvPr>
          <p:cNvSpPr txBox="1"/>
          <p:nvPr/>
        </p:nvSpPr>
        <p:spPr>
          <a:xfrm>
            <a:off x="210840" y="6241794"/>
            <a:ext cx="6093618" cy="923330"/>
          </a:xfrm>
          <a:prstGeom prst="rect">
            <a:avLst/>
          </a:prstGeom>
          <a:noFill/>
        </p:spPr>
        <p:txBody>
          <a:bodyPr wrap="square">
            <a:spAutoFit/>
          </a:bodyPr>
          <a:lstStyle/>
          <a:p>
            <a:r>
              <a:rPr lang="en-US">
                <a:hlinkClick r:id="rId5"/>
              </a:rPr>
              <a:t>https://es.discourse.group</a:t>
            </a:r>
            <a:endParaRPr lang="fa-IR"/>
          </a:p>
          <a:p>
            <a:endParaRPr lang="fa-IR"/>
          </a:p>
          <a:p>
            <a:endParaRPr lang="en-US"/>
          </a:p>
        </p:txBody>
      </p:sp>
      <p:pic>
        <p:nvPicPr>
          <p:cNvPr id="7" name="Picture 6">
            <a:extLst>
              <a:ext uri="{FF2B5EF4-FFF2-40B4-BE49-F238E27FC236}">
                <a16:creationId xmlns:a16="http://schemas.microsoft.com/office/drawing/2014/main" id="{E12A07BA-78F4-4CC9-BC86-C45AAC91BA5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3562048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B316D73F-B9AE-4F8C-A5E7-9A316CC59680}"/>
              </a:ext>
            </a:extLst>
          </p:cNvPr>
          <p:cNvSpPr txBox="1"/>
          <p:nvPr/>
        </p:nvSpPr>
        <p:spPr>
          <a:xfrm>
            <a:off x="210840" y="6241794"/>
            <a:ext cx="6093618" cy="923330"/>
          </a:xfrm>
          <a:prstGeom prst="rect">
            <a:avLst/>
          </a:prstGeom>
          <a:noFill/>
        </p:spPr>
        <p:txBody>
          <a:bodyPr wrap="square">
            <a:spAutoFit/>
          </a:bodyPr>
          <a:lstStyle/>
          <a:p>
            <a:r>
              <a:rPr lang="en-US">
                <a:hlinkClick r:id="rId4"/>
              </a:rPr>
              <a:t>https://v8.dev/blog/non-backtracking-regexp</a:t>
            </a:r>
            <a:endParaRPr lang="fa-IR"/>
          </a:p>
          <a:p>
            <a:endParaRPr lang="fa-IR"/>
          </a:p>
          <a:p>
            <a:endParaRPr lang="en-US"/>
          </a:p>
        </p:txBody>
      </p:sp>
      <p:pic>
        <p:nvPicPr>
          <p:cNvPr id="9" name="Picture 8">
            <a:extLst>
              <a:ext uri="{FF2B5EF4-FFF2-40B4-BE49-F238E27FC236}">
                <a16:creationId xmlns:a16="http://schemas.microsoft.com/office/drawing/2014/main" id="{53A20C29-8DF0-4E04-912F-955C8C02FEE1}"/>
              </a:ext>
            </a:extLst>
          </p:cNvPr>
          <p:cNvPicPr>
            <a:picLocks noChangeAspect="1"/>
          </p:cNvPicPr>
          <p:nvPr/>
        </p:nvPicPr>
        <p:blipFill>
          <a:blip r:embed="rId5"/>
          <a:stretch>
            <a:fillRect/>
          </a:stretch>
        </p:blipFill>
        <p:spPr>
          <a:xfrm>
            <a:off x="4090654" y="2216146"/>
            <a:ext cx="4739022" cy="39835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0313C0D-ED08-4CCC-A7A0-928F67E0DB5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7790549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1026" name="Picture 2">
            <a:extLst>
              <a:ext uri="{FF2B5EF4-FFF2-40B4-BE49-F238E27FC236}">
                <a16:creationId xmlns:a16="http://schemas.microsoft.com/office/drawing/2014/main" id="{CBED111D-D052-4979-9DAA-9334DF9C4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66" y="4031916"/>
            <a:ext cx="36099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A2FFDC-7DA2-4D4F-B3AB-2EC2F1951733}"/>
              </a:ext>
            </a:extLst>
          </p:cNvPr>
          <p:cNvPicPr>
            <a:picLocks noChangeAspect="1"/>
          </p:cNvPicPr>
          <p:nvPr/>
        </p:nvPicPr>
        <p:blipFill>
          <a:blip r:embed="rId5"/>
          <a:stretch>
            <a:fillRect/>
          </a:stretch>
        </p:blipFill>
        <p:spPr>
          <a:xfrm>
            <a:off x="7063222" y="1360813"/>
            <a:ext cx="4595258" cy="4701947"/>
          </a:xfrm>
          <a:prstGeom prst="rect">
            <a:avLst/>
          </a:prstGeom>
        </p:spPr>
      </p:pic>
      <p:pic>
        <p:nvPicPr>
          <p:cNvPr id="8" name="Picture 7">
            <a:extLst>
              <a:ext uri="{FF2B5EF4-FFF2-40B4-BE49-F238E27FC236}">
                <a16:creationId xmlns:a16="http://schemas.microsoft.com/office/drawing/2014/main" id="{6E435A0C-F6FD-40FD-982B-9D0AEE326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836" y="5157414"/>
            <a:ext cx="4092069" cy="1047751"/>
          </a:xfrm>
          <a:prstGeom prst="rect">
            <a:avLst/>
          </a:prstGeom>
        </p:spPr>
      </p:pic>
      <p:pic>
        <p:nvPicPr>
          <p:cNvPr id="10" name="Picture 9">
            <a:extLst>
              <a:ext uri="{FF2B5EF4-FFF2-40B4-BE49-F238E27FC236}">
                <a16:creationId xmlns:a16="http://schemas.microsoft.com/office/drawing/2014/main" id="{941E7199-EFC5-442B-84E9-8E2B7DB69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9901" y="2928771"/>
            <a:ext cx="2479268" cy="3254040"/>
          </a:xfrm>
          <a:prstGeom prst="rect">
            <a:avLst/>
          </a:prstGeom>
        </p:spPr>
      </p:pic>
      <p:pic>
        <p:nvPicPr>
          <p:cNvPr id="3" name="Picture 2">
            <a:extLst>
              <a:ext uri="{FF2B5EF4-FFF2-40B4-BE49-F238E27FC236}">
                <a16:creationId xmlns:a16="http://schemas.microsoft.com/office/drawing/2014/main" id="{C83C2B97-A444-43FF-8FE1-6CFDFADB7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366" y="2443417"/>
            <a:ext cx="1549625" cy="1549625"/>
          </a:xfrm>
          <a:prstGeom prst="rect">
            <a:avLst/>
          </a:prstGeom>
        </p:spPr>
      </p:pic>
      <p:pic>
        <p:nvPicPr>
          <p:cNvPr id="11" name="Picture 10">
            <a:extLst>
              <a:ext uri="{FF2B5EF4-FFF2-40B4-BE49-F238E27FC236}">
                <a16:creationId xmlns:a16="http://schemas.microsoft.com/office/drawing/2014/main" id="{EBD00C74-A2B8-4356-974D-58971F53B49F}"/>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7908538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FF6B294D-4707-4102-9755-DF463DA2703C}"/>
              </a:ext>
            </a:extLst>
          </p:cNvPr>
          <p:cNvPicPr/>
          <p:nvPr/>
        </p:nvPicPr>
        <p:blipFill>
          <a:blip r:embed="rId3"/>
          <a:stretch/>
        </p:blipFill>
        <p:spPr>
          <a:xfrm>
            <a:off x="6946560" y="1261260"/>
            <a:ext cx="4102200" cy="4938480"/>
          </a:xfrm>
          <a:prstGeom prst="rect">
            <a:avLst/>
          </a:prstGeom>
          <a:ln>
            <a:noFill/>
          </a:ln>
          <a:effectLst>
            <a:outerShdw blurRad="292100" dist="139700" dir="2700000" algn="tl" rotWithShape="0">
              <a:srgbClr val="333333">
                <a:alpha val="65000"/>
              </a:srgbClr>
            </a:outerShdw>
          </a:effectLst>
        </p:spPr>
      </p:pic>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sp>
        <p:nvSpPr>
          <p:cNvPr id="716" name="TextBox 6"/>
          <p:cNvSpPr/>
          <p:nvPr/>
        </p:nvSpPr>
        <p:spPr>
          <a:xfrm>
            <a:off x="226191" y="6261020"/>
            <a:ext cx="10899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https://262.ecma-international.org/12.0/#sec-parseint-string-radix</a:t>
            </a:r>
            <a:endParaRPr lang="en-US" sz="1800" b="0" strike="noStrike" spc="-1"/>
          </a:p>
        </p:txBody>
      </p:sp>
      <p:pic>
        <p:nvPicPr>
          <p:cNvPr id="6" name="Picture 3">
            <a:extLst>
              <a:ext uri="{FF2B5EF4-FFF2-40B4-BE49-F238E27FC236}">
                <a16:creationId xmlns:a16="http://schemas.microsoft.com/office/drawing/2014/main" id="{9CF7E230-94FC-48B3-8DB4-2E57B837F553}"/>
              </a:ext>
            </a:extLst>
          </p:cNvPr>
          <p:cNvPicPr/>
          <p:nvPr/>
        </p:nvPicPr>
        <p:blipFill>
          <a:blip r:embed="rId5"/>
          <a:stretch/>
        </p:blipFill>
        <p:spPr>
          <a:xfrm>
            <a:off x="10339560" y="5834520"/>
            <a:ext cx="1641600" cy="730440"/>
          </a:xfrm>
          <a:prstGeom prst="rect">
            <a:avLst/>
          </a:prstGeom>
          <a:ln w="0">
            <a:noFill/>
          </a:ln>
        </p:spPr>
      </p:pic>
      <p:pic>
        <p:nvPicPr>
          <p:cNvPr id="8" name="Picture 5">
            <a:extLst>
              <a:ext uri="{FF2B5EF4-FFF2-40B4-BE49-F238E27FC236}">
                <a16:creationId xmlns:a16="http://schemas.microsoft.com/office/drawing/2014/main" id="{C5BF23A0-4207-4310-ADC4-48F03DA1B749}"/>
              </a:ext>
            </a:extLst>
          </p:cNvPr>
          <p:cNvPicPr/>
          <p:nvPr/>
        </p:nvPicPr>
        <p:blipFill>
          <a:blip r:embed="rId6"/>
          <a:stretch/>
        </p:blipFill>
        <p:spPr>
          <a:xfrm>
            <a:off x="1112868" y="2480638"/>
            <a:ext cx="5169644" cy="37191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16AA11E-B5A0-46B6-BD47-1C9A5D4825F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6737752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8"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9" name="Picture 7"/>
          <p:cNvPicPr/>
          <p:nvPr/>
        </p:nvPicPr>
        <p:blipFill>
          <a:blip r:embed="rId3"/>
          <a:stretch/>
        </p:blipFill>
        <p:spPr>
          <a:xfrm>
            <a:off x="344520" y="2455920"/>
            <a:ext cx="5955840" cy="4077000"/>
          </a:xfrm>
          <a:prstGeom prst="rect">
            <a:avLst/>
          </a:prstGeom>
          <a:ln>
            <a:noFill/>
          </a:ln>
          <a:effectLst>
            <a:outerShdw blurRad="292100" dist="139700" dir="2700000" algn="tl" rotWithShape="0">
              <a:srgbClr val="333333">
                <a:alpha val="65000"/>
              </a:srgbClr>
            </a:outerShdw>
          </a:effectLst>
        </p:spPr>
      </p:pic>
      <p:pic>
        <p:nvPicPr>
          <p:cNvPr id="720" name="Picture 8"/>
          <p:cNvPicPr/>
          <p:nvPr/>
        </p:nvPicPr>
        <p:blipFill>
          <a:blip r:embed="rId4"/>
          <a:stretch/>
        </p:blipFill>
        <p:spPr>
          <a:xfrm>
            <a:off x="6300720" y="1551240"/>
            <a:ext cx="5513400" cy="49816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10886697-C1B8-4A33-AFDE-8E4492C7C9C8}"/>
              </a:ext>
            </a:extLst>
          </p:cNvPr>
          <p:cNvPicPr/>
          <p:nvPr/>
        </p:nvPicPr>
        <p:blipFill>
          <a:blip r:embed="rId5"/>
          <a:stretch/>
        </p:blipFill>
        <p:spPr>
          <a:xfrm>
            <a:off x="10339560" y="5834520"/>
            <a:ext cx="1641600" cy="730440"/>
          </a:xfrm>
          <a:prstGeom prst="rect">
            <a:avLst/>
          </a:prstGeom>
          <a:ln w="0">
            <a:noFill/>
          </a:ln>
        </p:spPr>
      </p:pic>
      <p:cxnSp>
        <p:nvCxnSpPr>
          <p:cNvPr id="3" name="Straight Arrow Connector 2">
            <a:extLst>
              <a:ext uri="{FF2B5EF4-FFF2-40B4-BE49-F238E27FC236}">
                <a16:creationId xmlns:a16="http://schemas.microsoft.com/office/drawing/2014/main" id="{A5A178C7-5BBB-4905-A753-B9BE7199FA40}"/>
              </a:ext>
            </a:extLst>
          </p:cNvPr>
          <p:cNvCxnSpPr/>
          <p:nvPr/>
        </p:nvCxnSpPr>
        <p:spPr>
          <a:xfrm flipV="1">
            <a:off x="2637183" y="5446643"/>
            <a:ext cx="3663177" cy="6228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232D3A56-6704-4B0C-BC67-6DCBBFEA642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22"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23" name="Picture 4"/>
          <p:cNvPicPr/>
          <p:nvPr/>
        </p:nvPicPr>
        <p:blipFill>
          <a:blip r:embed="rId3"/>
          <a:stretch/>
        </p:blipFill>
        <p:spPr>
          <a:xfrm>
            <a:off x="3171600" y="3682800"/>
            <a:ext cx="6167880" cy="2265480"/>
          </a:xfrm>
          <a:prstGeom prst="rect">
            <a:avLst/>
          </a:prstGeom>
          <a:ln>
            <a:noFill/>
          </a:ln>
          <a:effectLst>
            <a:outerShdw blurRad="292100" dist="139700" dir="2700000" algn="tl" rotWithShape="0">
              <a:srgbClr val="333333">
                <a:alpha val="65000"/>
              </a:srgbClr>
            </a:outerShdw>
          </a:effectLst>
        </p:spPr>
      </p:pic>
      <p:sp>
        <p:nvSpPr>
          <p:cNvPr id="724" name="TextBox 6"/>
          <p:cNvSpPr/>
          <p:nvPr/>
        </p:nvSpPr>
        <p:spPr>
          <a:xfrm>
            <a:off x="224850" y="6246030"/>
            <a:ext cx="11088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https://stackoverflow.blog/2011/07/01/its-ok-to-ask-and-answer-your-own-questions/</a:t>
            </a:r>
            <a:endParaRPr lang="en-US" sz="1800" b="0" strike="noStrike" spc="-1"/>
          </a:p>
        </p:txBody>
      </p:sp>
      <p:pic>
        <p:nvPicPr>
          <p:cNvPr id="725" name="Picture 8"/>
          <p:cNvPicPr/>
          <p:nvPr/>
        </p:nvPicPr>
        <p:blipFill>
          <a:blip r:embed="rId5"/>
          <a:srcRect t="41459"/>
          <a:stretch/>
        </p:blipFill>
        <p:spPr>
          <a:xfrm>
            <a:off x="3888000" y="1623240"/>
            <a:ext cx="4415400" cy="2074320"/>
          </a:xfrm>
          <a:prstGeom prst="rect">
            <a:avLst/>
          </a:prstGeom>
          <a:ln>
            <a:noFill/>
          </a:ln>
          <a:effectLst>
            <a:outerShdw blurRad="292100" dist="139700" dir="2700000" algn="tl" rotWithShape="0">
              <a:srgbClr val="333333">
                <a:alpha val="65000"/>
              </a:srgbClr>
            </a:outerShdw>
          </a:effectLst>
        </p:spPr>
      </p:pic>
      <p:sp>
        <p:nvSpPr>
          <p:cNvPr id="726" name="TextBox 9"/>
          <p:cNvSpPr/>
          <p:nvPr/>
        </p:nvSpPr>
        <p:spPr>
          <a:xfrm>
            <a:off x="217290" y="5989710"/>
            <a:ext cx="91436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6"/>
              </a:rPr>
              <a:t>https://stackoverflow.blog/2012/05/22/encyclopedia-stack-exchange</a:t>
            </a:r>
            <a:endParaRPr lang="en-US" sz="1800" b="0" strike="noStrike" spc="-1"/>
          </a:p>
        </p:txBody>
      </p:sp>
      <p:pic>
        <p:nvPicPr>
          <p:cNvPr id="8" name="Picture 3">
            <a:extLst>
              <a:ext uri="{FF2B5EF4-FFF2-40B4-BE49-F238E27FC236}">
                <a16:creationId xmlns:a16="http://schemas.microsoft.com/office/drawing/2014/main" id="{D80A3D74-AB99-438A-A36D-4DA6BE789C9C}"/>
              </a:ext>
            </a:extLst>
          </p:cNvPr>
          <p:cNvPicPr/>
          <p:nvPr/>
        </p:nvPicPr>
        <p:blipFill>
          <a:blip r:embed="rId7"/>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34728A35-D1F1-4894-90A5-5E2DDE32FFF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28"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29" name="Picture 7"/>
          <p:cNvPicPr/>
          <p:nvPr/>
        </p:nvPicPr>
        <p:blipFill>
          <a:blip r:embed="rId3"/>
          <a:stretch/>
        </p:blipFill>
        <p:spPr>
          <a:xfrm>
            <a:off x="6631715" y="1519560"/>
            <a:ext cx="4102200" cy="493848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FD5ECD55-E8F6-4995-B41B-F9E44F0EEE17}"/>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1C905F5F-9E64-47F2-A62D-732DACFB75BE}"/>
              </a:ext>
            </a:extLst>
          </p:cNvPr>
          <p:cNvSpPr/>
          <p:nvPr/>
        </p:nvSpPr>
        <p:spPr>
          <a:xfrm>
            <a:off x="6666440" y="1762524"/>
            <a:ext cx="267363" cy="2438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B15A9C03-E2C0-4B8C-AC5C-748498CBBD4D}"/>
              </a:ext>
            </a:extLst>
          </p:cNvPr>
          <p:cNvPicPr/>
          <p:nvPr/>
        </p:nvPicPr>
        <p:blipFill>
          <a:blip r:embed="rId5"/>
          <a:stretch/>
        </p:blipFill>
        <p:spPr>
          <a:xfrm>
            <a:off x="679680" y="2554659"/>
            <a:ext cx="5416320" cy="3896563"/>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9991903-7A88-4BB4-AC5D-1F6830A15761}"/>
              </a:ext>
            </a:extLst>
          </p:cNvPr>
          <p:cNvSpPr/>
          <p:nvPr/>
        </p:nvSpPr>
        <p:spPr>
          <a:xfrm>
            <a:off x="828673" y="3721809"/>
            <a:ext cx="267363" cy="2438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243FBD-8B13-4D7F-A917-0533B0795E4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License </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43E7CFF-0B9C-43E7-9B69-37E7C1AF35A0}"/>
              </a:ext>
            </a:extLst>
          </p:cNvPr>
          <p:cNvPicPr>
            <a:picLocks noChangeAspect="1"/>
          </p:cNvPicPr>
          <p:nvPr/>
        </p:nvPicPr>
        <p:blipFill>
          <a:blip r:embed="rId4"/>
          <a:stretch>
            <a:fillRect/>
          </a:stretch>
        </p:blipFill>
        <p:spPr>
          <a:xfrm>
            <a:off x="3424511" y="1947962"/>
            <a:ext cx="5342978" cy="3508556"/>
          </a:xfrm>
          <a:prstGeom prst="rect">
            <a:avLst/>
          </a:prstGeom>
          <a:ln>
            <a:noFill/>
          </a:ln>
          <a:effectLst>
            <a:softEdge rad="112500"/>
          </a:effectLst>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https://meta.stackoverflow.com/questions/262345/is-it-ok-to-ask-your-friends-to-upvote-your-posts</a:t>
            </a:r>
            <a:endParaRPr lang="en-US" sz="1600" b="0" strike="noStrike" spc="-1"/>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6D728A-A76A-45BC-8366-FB14B61253D5}"/>
              </a:ext>
            </a:extLst>
          </p:cNvPr>
          <p:cNvPicPr>
            <a:picLocks noChangeAspect="1"/>
          </p:cNvPicPr>
          <p:nvPr/>
        </p:nvPicPr>
        <p:blipFill>
          <a:blip r:embed="rId3"/>
          <a:stretch>
            <a:fillRect/>
          </a:stretch>
        </p:blipFill>
        <p:spPr>
          <a:xfrm>
            <a:off x="2504637" y="2278747"/>
            <a:ext cx="7460457" cy="3325373"/>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1061852"/>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pc="-1">
                <a:solidFill>
                  <a:srgbClr val="000000"/>
                </a:solidFill>
                <a:latin typeface="-apple-system"/>
              </a:rPr>
              <a:t>License</a:t>
            </a: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9" name="Rectangle 8">
            <a:extLst>
              <a:ext uri="{FF2B5EF4-FFF2-40B4-BE49-F238E27FC236}">
                <a16:creationId xmlns:a16="http://schemas.microsoft.com/office/drawing/2014/main" id="{FBB6312F-9858-4D44-86D4-689D05FB7EFC}"/>
              </a:ext>
            </a:extLst>
          </p:cNvPr>
          <p:cNvSpPr/>
          <p:nvPr/>
        </p:nvSpPr>
        <p:spPr>
          <a:xfrm>
            <a:off x="5784980" y="3816096"/>
            <a:ext cx="662119" cy="17880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7E52CCB-7097-4AD0-A793-DE51797C3405}"/>
              </a:ext>
            </a:extLst>
          </p:cNvPr>
          <p:cNvSpPr txBox="1"/>
          <p:nvPr/>
        </p:nvSpPr>
        <p:spPr>
          <a:xfrm>
            <a:off x="210840" y="6241794"/>
            <a:ext cx="6720840" cy="646331"/>
          </a:xfrm>
          <a:prstGeom prst="rect">
            <a:avLst/>
          </a:prstGeom>
          <a:noFill/>
        </p:spPr>
        <p:txBody>
          <a:bodyPr wrap="square">
            <a:spAutoFit/>
          </a:bodyPr>
          <a:lstStyle/>
          <a:p>
            <a:r>
              <a:rPr lang="en-US">
                <a:latin typeface="-apple-system"/>
                <a:hlinkClick r:id="rId5"/>
              </a:rPr>
              <a:t>https://creativecommons.org/licenses/by-sa/4.0/</a:t>
            </a:r>
            <a:endParaRPr lang="en-US">
              <a:latin typeface="-apple-system"/>
            </a:endParaRPr>
          </a:p>
          <a:p>
            <a:endParaRPr lang="en-US">
              <a:latin typeface="-apple-system"/>
            </a:endParaRPr>
          </a:p>
        </p:txBody>
      </p:sp>
      <p:pic>
        <p:nvPicPr>
          <p:cNvPr id="10" name="Picture 9">
            <a:extLst>
              <a:ext uri="{FF2B5EF4-FFF2-40B4-BE49-F238E27FC236}">
                <a16:creationId xmlns:a16="http://schemas.microsoft.com/office/drawing/2014/main" id="{48DCA6D1-72DC-46DF-B7B5-251B59D8516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2593960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pc="-1">
                <a:solidFill>
                  <a:srgbClr val="000000"/>
                </a:solidFill>
                <a:latin typeface="-apple-system"/>
              </a:rPr>
              <a:t>License</a:t>
            </a:r>
            <a:endParaRPr lang="en-US" b="1" spc="-1">
              <a:solidFill>
                <a:srgbClr val="000000"/>
              </a:solidFill>
              <a:latin typeface="-apple-system"/>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16" name="TextBox 15">
            <a:extLst>
              <a:ext uri="{FF2B5EF4-FFF2-40B4-BE49-F238E27FC236}">
                <a16:creationId xmlns:a16="http://schemas.microsoft.com/office/drawing/2014/main" id="{37E52CCB-7097-4AD0-A793-DE51797C3405}"/>
              </a:ext>
            </a:extLst>
          </p:cNvPr>
          <p:cNvSpPr txBox="1"/>
          <p:nvPr/>
        </p:nvSpPr>
        <p:spPr>
          <a:xfrm>
            <a:off x="180360" y="6124516"/>
            <a:ext cx="6720840" cy="646331"/>
          </a:xfrm>
          <a:prstGeom prst="rect">
            <a:avLst/>
          </a:prstGeom>
          <a:noFill/>
        </p:spPr>
        <p:txBody>
          <a:bodyPr wrap="square">
            <a:spAutoFit/>
          </a:bodyPr>
          <a:lstStyle/>
          <a:p>
            <a:r>
              <a:rPr lang="en-US" dirty="0">
                <a:hlinkClick r:id="rId4"/>
              </a:rPr>
              <a:t>https://creativecommons.org/licenses/by-sa/4.0/</a:t>
            </a:r>
            <a:endParaRPr lang="en-US" dirty="0"/>
          </a:p>
          <a:p>
            <a:r>
              <a:rPr lang="en-US" dirty="0">
                <a:hlinkClick r:id="rId5"/>
              </a:rPr>
              <a:t>https://spdx.org/licenses/</a:t>
            </a:r>
            <a:endParaRPr lang="en-US" dirty="0"/>
          </a:p>
        </p:txBody>
      </p:sp>
      <p:pic>
        <p:nvPicPr>
          <p:cNvPr id="3" name="Picture 2">
            <a:extLst>
              <a:ext uri="{FF2B5EF4-FFF2-40B4-BE49-F238E27FC236}">
                <a16:creationId xmlns:a16="http://schemas.microsoft.com/office/drawing/2014/main" id="{51F07846-C39A-45B7-A6CC-8EC5603BA561}"/>
              </a:ext>
            </a:extLst>
          </p:cNvPr>
          <p:cNvPicPr>
            <a:picLocks noChangeAspect="1"/>
          </p:cNvPicPr>
          <p:nvPr/>
        </p:nvPicPr>
        <p:blipFill>
          <a:blip r:embed="rId6"/>
          <a:stretch>
            <a:fillRect/>
          </a:stretch>
        </p:blipFill>
        <p:spPr>
          <a:xfrm>
            <a:off x="1384131" y="2278688"/>
            <a:ext cx="4711869" cy="375849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9C7529-8364-4B16-8628-578507022654}"/>
              </a:ext>
            </a:extLst>
          </p:cNvPr>
          <p:cNvPicPr>
            <a:picLocks noChangeAspect="1"/>
          </p:cNvPicPr>
          <p:nvPr/>
        </p:nvPicPr>
        <p:blipFill>
          <a:blip r:embed="rId7"/>
          <a:stretch>
            <a:fillRect/>
          </a:stretch>
        </p:blipFill>
        <p:spPr>
          <a:xfrm>
            <a:off x="6656401" y="1253160"/>
            <a:ext cx="3569409" cy="25629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369CD1A-66C3-4D35-80DE-72AD98B1D682}"/>
              </a:ext>
            </a:extLst>
          </p:cNvPr>
          <p:cNvPicPr>
            <a:picLocks noChangeAspect="1"/>
          </p:cNvPicPr>
          <p:nvPr/>
        </p:nvPicPr>
        <p:blipFill>
          <a:blip r:embed="rId8"/>
          <a:stretch>
            <a:fillRect/>
          </a:stretch>
        </p:blipFill>
        <p:spPr>
          <a:xfrm>
            <a:off x="6671031" y="4106941"/>
            <a:ext cx="3554780" cy="236330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F5B8855-3DE3-4A8F-BB03-9D260CDC21E0}"/>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39541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3A8C4D9D-DFC9-456D-A0A6-AB5B768CA39A}"/>
              </a:ext>
            </a:extLst>
          </p:cNvPr>
          <p:cNvGrpSpPr/>
          <p:nvPr/>
        </p:nvGrpSpPr>
        <p:grpSpPr>
          <a:xfrm>
            <a:off x="2449514" y="1421014"/>
            <a:ext cx="7292972" cy="5143946"/>
            <a:chOff x="2449514" y="1421014"/>
            <a:chExt cx="7292972" cy="5143946"/>
          </a:xfrm>
        </p:grpSpPr>
        <p:pic>
          <p:nvPicPr>
            <p:cNvPr id="3" name="Picture 2">
              <a:extLst>
                <a:ext uri="{FF2B5EF4-FFF2-40B4-BE49-F238E27FC236}">
                  <a16:creationId xmlns:a16="http://schemas.microsoft.com/office/drawing/2014/main" id="{E9539EC3-F781-4DD5-8FE2-3C4BAF2F3862}"/>
                </a:ext>
              </a:extLst>
            </p:cNvPr>
            <p:cNvPicPr>
              <a:picLocks noChangeAspect="1"/>
            </p:cNvPicPr>
            <p:nvPr/>
          </p:nvPicPr>
          <p:blipFill>
            <a:blip r:embed="rId4"/>
            <a:stretch>
              <a:fillRect/>
            </a:stretch>
          </p:blipFill>
          <p:spPr>
            <a:xfrm>
              <a:off x="2449514" y="1421014"/>
              <a:ext cx="7292972" cy="514394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A0E4192-5512-4523-AB01-EE6D3C2CB43E}"/>
                </a:ext>
              </a:extLst>
            </p:cNvPr>
            <p:cNvSpPr/>
            <p:nvPr/>
          </p:nvSpPr>
          <p:spPr>
            <a:xfrm>
              <a:off x="2583819" y="3232401"/>
              <a:ext cx="1224251" cy="327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EC579C-E9D2-44F9-BEB5-81F2F03E29CD}"/>
                </a:ext>
              </a:extLst>
            </p:cNvPr>
            <p:cNvSpPr/>
            <p:nvPr/>
          </p:nvSpPr>
          <p:spPr>
            <a:xfrm>
              <a:off x="2909264" y="3829427"/>
              <a:ext cx="749300" cy="327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BAB31BCD-7E7A-49C7-A17D-34A777E89AB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89931633"/>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4"/>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https://meta.stackoverflow.com/questions/262345/is-it-ok-to-ask-your-friends-to-upvote-your-posts</a:t>
            </a:r>
            <a:endParaRPr lang="en-US" sz="1600" b="0" strike="noStrike" spc="-1"/>
          </a:p>
        </p:txBody>
      </p:sp>
      <p:pic>
        <p:nvPicPr>
          <p:cNvPr id="9" name="Picture 8">
            <a:extLst>
              <a:ext uri="{FF2B5EF4-FFF2-40B4-BE49-F238E27FC236}">
                <a16:creationId xmlns:a16="http://schemas.microsoft.com/office/drawing/2014/main" id="{CCED31C6-F3E3-4B6D-8E87-CABBE8F88884}"/>
              </a:ext>
            </a:extLst>
          </p:cNvPr>
          <p:cNvPicPr>
            <a:picLocks noChangeAspect="1"/>
          </p:cNvPicPr>
          <p:nvPr/>
        </p:nvPicPr>
        <p:blipFill>
          <a:blip r:embed="rId6"/>
          <a:stretch>
            <a:fillRect/>
          </a:stretch>
        </p:blipFill>
        <p:spPr>
          <a:xfrm>
            <a:off x="3495202" y="2753205"/>
            <a:ext cx="5201595" cy="229074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6A061A4-7DF4-498D-B4A4-213FE52688A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8201469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4"/>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https://meta.stackoverflow.com/questions/262345/is-it-ok-to-ask-your-friends-to-upvote-your-posts</a:t>
            </a:r>
            <a:endParaRPr lang="en-US" sz="1600" b="0" strike="noStrike" spc="-1"/>
          </a:p>
        </p:txBody>
      </p:sp>
      <p:pic>
        <p:nvPicPr>
          <p:cNvPr id="4" name="Picture 3">
            <a:extLst>
              <a:ext uri="{FF2B5EF4-FFF2-40B4-BE49-F238E27FC236}">
                <a16:creationId xmlns:a16="http://schemas.microsoft.com/office/drawing/2014/main" id="{8C3A83B3-FAF3-4EC5-82A8-AF732D0E9106}"/>
              </a:ext>
            </a:extLst>
          </p:cNvPr>
          <p:cNvPicPr>
            <a:picLocks noChangeAspect="1"/>
          </p:cNvPicPr>
          <p:nvPr/>
        </p:nvPicPr>
        <p:blipFill>
          <a:blip r:embed="rId6"/>
          <a:stretch>
            <a:fillRect/>
          </a:stretch>
        </p:blipFill>
        <p:spPr>
          <a:xfrm>
            <a:off x="2990652" y="2681559"/>
            <a:ext cx="6210695" cy="235943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DB432A7-BD31-4AB1-A783-447C975ABE2F}"/>
              </a:ext>
            </a:extLst>
          </p:cNvPr>
          <p:cNvSpPr/>
          <p:nvPr/>
        </p:nvSpPr>
        <p:spPr>
          <a:xfrm>
            <a:off x="3421626" y="3082413"/>
            <a:ext cx="1297858" cy="271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A28334-765B-4312-9470-ED73A8EE423C}"/>
              </a:ext>
            </a:extLst>
          </p:cNvPr>
          <p:cNvSpPr/>
          <p:nvPr/>
        </p:nvSpPr>
        <p:spPr>
          <a:xfrm>
            <a:off x="3421626" y="3790335"/>
            <a:ext cx="5530645" cy="14748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8B52CB-B4C3-4B69-B46D-8E2E169BBC6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8780557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6B1D2A80-963B-4139-BF07-C11B85D71D23}"/>
              </a:ext>
            </a:extLst>
          </p:cNvPr>
          <p:cNvPicPr>
            <a:picLocks noChangeAspect="1"/>
          </p:cNvPicPr>
          <p:nvPr/>
        </p:nvPicPr>
        <p:blipFill>
          <a:blip r:embed="rId4"/>
          <a:stretch>
            <a:fillRect/>
          </a:stretch>
        </p:blipFill>
        <p:spPr>
          <a:xfrm>
            <a:off x="3068978" y="2578320"/>
            <a:ext cx="6054043" cy="326789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pic>
        <p:nvPicPr>
          <p:cNvPr id="8" name="Picture 7">
            <a:extLst>
              <a:ext uri="{FF2B5EF4-FFF2-40B4-BE49-F238E27FC236}">
                <a16:creationId xmlns:a16="http://schemas.microsoft.com/office/drawing/2014/main" id="{1FB52A3A-0E82-4C94-A7D2-050FE0D54EA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337203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4"/>
              </a:rPr>
              <a:t>https://stackoverflow.com/users/-1/community</a:t>
            </a:r>
            <a:endParaRPr lang="en-US"/>
          </a:p>
        </p:txBody>
      </p:sp>
      <p:pic>
        <p:nvPicPr>
          <p:cNvPr id="3" name="Picture 2">
            <a:extLst>
              <a:ext uri="{FF2B5EF4-FFF2-40B4-BE49-F238E27FC236}">
                <a16:creationId xmlns:a16="http://schemas.microsoft.com/office/drawing/2014/main" id="{447BC717-4CA4-475E-B3B4-3631423E9F86}"/>
              </a:ext>
            </a:extLst>
          </p:cNvPr>
          <p:cNvPicPr>
            <a:picLocks noChangeAspect="1"/>
          </p:cNvPicPr>
          <p:nvPr/>
        </p:nvPicPr>
        <p:blipFill>
          <a:blip r:embed="rId5"/>
          <a:stretch>
            <a:fillRect/>
          </a:stretch>
        </p:blipFill>
        <p:spPr>
          <a:xfrm>
            <a:off x="533520" y="2980089"/>
            <a:ext cx="5049862" cy="285443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F3A0B50-038A-4985-9F95-46E82A8EE982}"/>
              </a:ext>
            </a:extLst>
          </p:cNvPr>
          <p:cNvPicPr>
            <a:picLocks noChangeAspect="1"/>
          </p:cNvPicPr>
          <p:nvPr/>
        </p:nvPicPr>
        <p:blipFill>
          <a:blip r:embed="rId6"/>
          <a:stretch>
            <a:fillRect/>
          </a:stretch>
        </p:blipFill>
        <p:spPr>
          <a:xfrm>
            <a:off x="5791140" y="2993710"/>
            <a:ext cx="5918354" cy="284081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5DD84E4-0F0C-4B63-80D8-28147728135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1344645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88207-F3F8-48E6-81FF-F15FFEF3FEC0}"/>
              </a:ext>
            </a:extLst>
          </p:cNvPr>
          <p:cNvPicPr>
            <a:picLocks noChangeAspect="1"/>
          </p:cNvPicPr>
          <p:nvPr/>
        </p:nvPicPr>
        <p:blipFill>
          <a:blip r:embed="rId3"/>
          <a:stretch>
            <a:fillRect/>
          </a:stretch>
        </p:blipFill>
        <p:spPr>
          <a:xfrm>
            <a:off x="2387712" y="2521847"/>
            <a:ext cx="6806855" cy="3647041"/>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sp>
        <p:nvSpPr>
          <p:cNvPr id="5" name="Rectangle 4">
            <a:extLst>
              <a:ext uri="{FF2B5EF4-FFF2-40B4-BE49-F238E27FC236}">
                <a16:creationId xmlns:a16="http://schemas.microsoft.com/office/drawing/2014/main" id="{63AAF6E2-9C15-4B13-9AC1-07ACDEF1991A}"/>
              </a:ext>
            </a:extLst>
          </p:cNvPr>
          <p:cNvSpPr/>
          <p:nvPr/>
        </p:nvSpPr>
        <p:spPr>
          <a:xfrm>
            <a:off x="2885768" y="5815166"/>
            <a:ext cx="4129548" cy="3693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CFCCF6-867C-4BFC-9DA9-CB425760094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9138798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88207-F3F8-48E6-81FF-F15FFEF3FEC0}"/>
              </a:ext>
            </a:extLst>
          </p:cNvPr>
          <p:cNvPicPr>
            <a:picLocks noChangeAspect="1"/>
          </p:cNvPicPr>
          <p:nvPr/>
        </p:nvPicPr>
        <p:blipFill rotWithShape="1">
          <a:blip r:embed="rId3"/>
          <a:srcRect b="24285"/>
          <a:stretch/>
        </p:blipFill>
        <p:spPr>
          <a:xfrm>
            <a:off x="2387712" y="2521847"/>
            <a:ext cx="6806855" cy="2761353"/>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pic>
        <p:nvPicPr>
          <p:cNvPr id="8" name="Picture 7">
            <a:extLst>
              <a:ext uri="{FF2B5EF4-FFF2-40B4-BE49-F238E27FC236}">
                <a16:creationId xmlns:a16="http://schemas.microsoft.com/office/drawing/2014/main" id="{1ECFCCF6-867C-4BFC-9DA9-CB425760094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1" name="Rectangle 10">
            <a:extLst>
              <a:ext uri="{FF2B5EF4-FFF2-40B4-BE49-F238E27FC236}">
                <a16:creationId xmlns:a16="http://schemas.microsoft.com/office/drawing/2014/main" id="{E5D88C6A-BD39-4630-B825-AA4BAEC9906C}"/>
              </a:ext>
            </a:extLst>
          </p:cNvPr>
          <p:cNvSpPr/>
          <p:nvPr/>
        </p:nvSpPr>
        <p:spPr>
          <a:xfrm>
            <a:off x="2816860" y="4532243"/>
            <a:ext cx="304800" cy="1515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59648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35" name="Content Placeholder 7"/>
          <p:cNvPicPr/>
          <p:nvPr/>
        </p:nvPicPr>
        <p:blipFill>
          <a:blip r:embed="rId3"/>
          <a:stretch/>
        </p:blipFill>
        <p:spPr>
          <a:xfrm>
            <a:off x="6910560" y="2475360"/>
            <a:ext cx="4633560" cy="3232800"/>
          </a:xfrm>
          <a:prstGeom prst="rect">
            <a:avLst/>
          </a:prstGeom>
          <a:ln>
            <a:noFill/>
          </a:ln>
          <a:effectLst>
            <a:outerShdw blurRad="292100" dist="139700" dir="2700000" algn="tl" rotWithShape="0">
              <a:srgbClr val="333333">
                <a:alpha val="65000"/>
              </a:srgbClr>
            </a:outerShdw>
          </a:effectLst>
        </p:spPr>
      </p:pic>
      <p:pic>
        <p:nvPicPr>
          <p:cNvPr id="736" name="Picture 8"/>
          <p:cNvPicPr/>
          <p:nvPr/>
        </p:nvPicPr>
        <p:blipFill>
          <a:blip r:embed="rId4"/>
          <a:stretch/>
        </p:blipFill>
        <p:spPr>
          <a:xfrm>
            <a:off x="489960" y="2475360"/>
            <a:ext cx="6012720" cy="3232800"/>
          </a:xfrm>
          <a:prstGeom prst="rect">
            <a:avLst/>
          </a:prstGeom>
          <a:ln>
            <a:noFill/>
          </a:ln>
          <a:effectLst>
            <a:outerShdw blurRad="292100" dist="139700" dir="2700000" algn="tl" rotWithShape="0">
              <a:srgbClr val="333333">
                <a:alpha val="65000"/>
              </a:srgbClr>
            </a:outerShdw>
          </a:effectLst>
        </p:spPr>
      </p:pic>
      <p:sp>
        <p:nvSpPr>
          <p:cNvPr id="737" name="TextBox 3"/>
          <p:cNvSpPr/>
          <p:nvPr/>
        </p:nvSpPr>
        <p:spPr>
          <a:xfrm>
            <a:off x="533520" y="1360440"/>
            <a:ext cx="8370987"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Clr>
                <a:srgbClr val="232629"/>
              </a:buClr>
            </a:pPr>
            <a:r>
              <a:rPr lang="en-US" sz="2800" spc="-1">
                <a:solidFill>
                  <a:srgbClr val="232629"/>
                </a:solidFill>
                <a:latin typeface="-apple-system"/>
              </a:rPr>
              <a:t>10. </a:t>
            </a:r>
            <a:r>
              <a:rPr lang="en-US" sz="2800" b="0" strike="noStrike" spc="-1">
                <a:solidFill>
                  <a:srgbClr val="232629"/>
                </a:solidFill>
                <a:latin typeface="-apple-system"/>
              </a:rPr>
              <a:t>Strong Entry</a:t>
            </a:r>
            <a:endParaRPr lang="en-US" sz="2800" b="0" strike="noStrike" spc="-1">
              <a:latin typeface="Arial"/>
            </a:endParaRPr>
          </a:p>
          <a:p>
            <a:pPr marL="743040" lvl="1" indent="-285840">
              <a:lnSpc>
                <a:spcPct val="100000"/>
              </a:lnSpc>
              <a:buClr>
                <a:srgbClr val="232629"/>
              </a:buClr>
              <a:buFont typeface="Arial"/>
              <a:buChar char="•"/>
            </a:pPr>
            <a:r>
              <a:rPr lang="en-US" sz="2000" b="0" strike="noStrike" spc="-1">
                <a:solidFill>
                  <a:srgbClr val="232629"/>
                </a:solidFill>
                <a:latin typeface="-apple-system"/>
              </a:rPr>
              <a:t>Experienced Stack Exchange network  user with 200 or more reputation</a:t>
            </a:r>
            <a:endParaRPr lang="en-US" sz="2000" b="0" strike="noStrike" spc="-1">
              <a:latin typeface="Arial"/>
            </a:endParaRPr>
          </a:p>
        </p:txBody>
      </p:sp>
      <p:pic>
        <p:nvPicPr>
          <p:cNvPr id="7" name="Picture 3">
            <a:extLst>
              <a:ext uri="{FF2B5EF4-FFF2-40B4-BE49-F238E27FC236}">
                <a16:creationId xmlns:a16="http://schemas.microsoft.com/office/drawing/2014/main" id="{93356212-15F2-4B91-A5A6-0C6F8388017E}"/>
              </a:ext>
            </a:extLst>
          </p:cNvPr>
          <p:cNvPicPr/>
          <p:nvPr/>
        </p:nvPicPr>
        <p:blipFill>
          <a:blip r:embed="rId5"/>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9B6BFF4-0837-481F-AB3C-B6C592D66485}"/>
              </a:ext>
            </a:extLst>
          </p:cNvPr>
          <p:cNvSpPr txBox="1"/>
          <p:nvPr/>
        </p:nvSpPr>
        <p:spPr>
          <a:xfrm>
            <a:off x="210840" y="6017269"/>
            <a:ext cx="11034676" cy="646331"/>
          </a:xfrm>
          <a:prstGeom prst="rect">
            <a:avLst/>
          </a:prstGeom>
          <a:noFill/>
        </p:spPr>
        <p:txBody>
          <a:bodyPr wrap="square">
            <a:spAutoFit/>
          </a:bodyPr>
          <a:lstStyle/>
          <a:p>
            <a:r>
              <a:rPr lang="en-US">
                <a:hlinkClick r:id="rId6"/>
              </a:rPr>
              <a:t>https://meta.stackexchange.com/questions/141648/what-is-the-association-bonus-and-how-does-it-work</a:t>
            </a:r>
            <a:endParaRPr lang="fa-IR"/>
          </a:p>
          <a:p>
            <a:endParaRPr lang="en-US">
              <a:latin typeface="-apple-system"/>
            </a:endParaRPr>
          </a:p>
        </p:txBody>
      </p:sp>
      <p:sp>
        <p:nvSpPr>
          <p:cNvPr id="11" name="TextBox 10">
            <a:extLst>
              <a:ext uri="{FF2B5EF4-FFF2-40B4-BE49-F238E27FC236}">
                <a16:creationId xmlns:a16="http://schemas.microsoft.com/office/drawing/2014/main" id="{91819F7A-DA8A-4CFD-BCEF-A59234034811}"/>
              </a:ext>
            </a:extLst>
          </p:cNvPr>
          <p:cNvSpPr txBox="1"/>
          <p:nvPr/>
        </p:nvSpPr>
        <p:spPr>
          <a:xfrm>
            <a:off x="210839" y="6292308"/>
            <a:ext cx="12670971" cy="335476"/>
          </a:xfrm>
          <a:prstGeom prst="rect">
            <a:avLst/>
          </a:prstGeom>
          <a:noFill/>
        </p:spPr>
        <p:txBody>
          <a:bodyPr wrap="square">
            <a:spAutoFit/>
          </a:bodyPr>
          <a:lstStyle/>
          <a:p>
            <a:r>
              <a:rPr lang="en-US" sz="1580">
                <a:latin typeface="-apple-system"/>
                <a:hlinkClick r:id="rId7"/>
              </a:rPr>
              <a:t>https://meta.stackexchange.com/questions/56506/award-account-association-bonus-automatically-upon-reaching-200-rep</a:t>
            </a:r>
            <a:endParaRPr lang="en-US" sz="1580">
              <a:latin typeface="-apple-system"/>
            </a:endParaRPr>
          </a:p>
        </p:txBody>
      </p:sp>
    </p:spTree>
    <p:extLst>
      <p:ext uri="{BB962C8B-B14F-4D97-AF65-F5344CB8AC3E}">
        <p14:creationId xmlns:p14="http://schemas.microsoft.com/office/powerpoint/2010/main" val="4202581817"/>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spcBef>
                <a:spcPts val="1001"/>
              </a:spcBef>
              <a:buClr>
                <a:srgbClr val="000000"/>
              </a:buClr>
            </a:pPr>
            <a:r>
              <a:rPr lang="en-US" sz="4400" b="0" strike="noStrike" spc="-1">
                <a:solidFill>
                  <a:srgbClr val="000000"/>
                </a:solidFill>
                <a:latin typeface="Calibri"/>
              </a:rPr>
              <a:t>How to get more scores? - Review</a:t>
            </a:r>
            <a:endParaRPr lang="en-US" sz="4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pic>
        <p:nvPicPr>
          <p:cNvPr id="5" name="Content Placeholder 13">
            <a:extLst>
              <a:ext uri="{FF2B5EF4-FFF2-40B4-BE49-F238E27FC236}">
                <a16:creationId xmlns:a16="http://schemas.microsoft.com/office/drawing/2014/main" id="{859DD73B-D302-41DF-AFA6-FFFF71F95BD1}"/>
              </a:ext>
            </a:extLst>
          </p:cNvPr>
          <p:cNvPicPr/>
          <p:nvPr/>
        </p:nvPicPr>
        <p:blipFill>
          <a:blip r:embed="rId4"/>
          <a:stretch/>
        </p:blipFill>
        <p:spPr>
          <a:xfrm>
            <a:off x="5769900" y="1535649"/>
            <a:ext cx="5895663" cy="5104659"/>
          </a:xfrm>
          <a:prstGeom prst="rect">
            <a:avLst/>
          </a:prstGeom>
          <a:ln w="0">
            <a:noFill/>
          </a:ln>
        </p:spPr>
      </p:pic>
      <p:sp>
        <p:nvSpPr>
          <p:cNvPr id="6" name="Content Placeholder 34">
            <a:extLst>
              <a:ext uri="{FF2B5EF4-FFF2-40B4-BE49-F238E27FC236}">
                <a16:creationId xmlns:a16="http://schemas.microsoft.com/office/drawing/2014/main" id="{982FB9D4-8262-45F6-A946-883705CBFBAE}"/>
              </a:ext>
            </a:extLst>
          </p:cNvPr>
          <p:cNvSpPr/>
          <p:nvPr/>
        </p:nvSpPr>
        <p:spPr>
          <a:xfrm>
            <a:off x="671305" y="1318679"/>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Top 10 techniques </a:t>
            </a:r>
            <a:r>
              <a:rPr lang="en-US" sz="2800" spc="-1">
                <a:solidFill>
                  <a:srgbClr val="000000"/>
                </a:solidFill>
                <a:latin typeface="-apple-system"/>
              </a:rPr>
              <a:t>you have to know</a:t>
            </a:r>
            <a:endParaRPr lang="en-US" sz="2800" b="0" strike="noStrike" spc="-1">
              <a:latin typeface="-apple-system"/>
            </a:endParaRP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Score table in detail</a:t>
            </a:r>
            <a:endParaRPr lang="en-US" sz="1700" strike="noStrike" spc="-1">
              <a:latin typeface="-apple-system"/>
            </a:endParaRPr>
          </a:p>
          <a:p>
            <a:pPr marL="800100" lvl="1" indent="-342900">
              <a:lnSpc>
                <a:spcPct val="90000"/>
              </a:lnSpc>
              <a:spcBef>
                <a:spcPts val="499"/>
              </a:spcBef>
              <a:buClr>
                <a:srgbClr val="000000"/>
              </a:buClr>
              <a:buFont typeface="+mj-lt"/>
              <a:buAutoNum type="arabicPeriod"/>
            </a:pPr>
            <a:r>
              <a:rPr lang="en-US" sz="1700" strike="noStrike" spc="-1">
                <a:solidFill>
                  <a:srgbClr val="000000"/>
                </a:solidFill>
                <a:latin typeface="-apple-system"/>
              </a:rPr>
              <a:t>   Fastest Answer</a:t>
            </a:r>
            <a:endParaRPr lang="fa-IR" sz="1700" strike="noStrike" spc="-1">
              <a:solidFill>
                <a:srgbClr val="000000"/>
              </a:solidFill>
              <a:latin typeface="-apple-system"/>
            </a:endParaRPr>
          </a:p>
          <a:p>
            <a:pPr marL="1600200" lvl="3" indent="-228600">
              <a:lnSpc>
                <a:spcPct val="90000"/>
              </a:lnSpc>
              <a:spcBef>
                <a:spcPts val="499"/>
              </a:spcBef>
              <a:buClr>
                <a:srgbClr val="000000"/>
              </a:buClr>
              <a:buFont typeface="Arial"/>
              <a:buChar char="•"/>
            </a:pPr>
            <a:r>
              <a:rPr lang="en-US" sz="1700" b="0" strike="noStrike" spc="-1">
                <a:solidFill>
                  <a:srgbClr val="232629"/>
                </a:solidFill>
                <a:latin typeface="-apple-system"/>
              </a:rPr>
              <a:t>Fastest Gun in the West</a:t>
            </a:r>
            <a:r>
              <a:rPr lang="fa-IR" sz="1700" b="0" strike="noStrike" spc="-1">
                <a:solidFill>
                  <a:srgbClr val="232629"/>
                </a:solidFill>
                <a:latin typeface="-apple-system"/>
              </a:rPr>
              <a:t> </a:t>
            </a:r>
            <a:r>
              <a:rPr lang="en-US" sz="1700" b="0" strike="noStrike" spc="-1">
                <a:solidFill>
                  <a:srgbClr val="232629"/>
                </a:solidFill>
                <a:latin typeface="-apple-system"/>
              </a:rPr>
              <a:t>problem</a:t>
            </a:r>
            <a:endParaRPr lang="en-US" sz="1700" strike="noStrike" spc="-1">
              <a:solidFill>
                <a:srgbClr val="000000"/>
              </a:solidFill>
              <a:latin typeface="-apple-system"/>
            </a:endParaRPr>
          </a:p>
          <a:p>
            <a:pPr marL="914400" lvl="1" indent="-457200">
              <a:lnSpc>
                <a:spcPct val="90000"/>
              </a:lnSpc>
              <a:spcBef>
                <a:spcPts val="499"/>
              </a:spcBef>
              <a:buClr>
                <a:srgbClr val="000000"/>
              </a:buClr>
              <a:buFont typeface="+mj-lt"/>
              <a:buAutoNum type="arabicPeriod"/>
            </a:pPr>
            <a:r>
              <a:rPr lang="en-US" sz="1700" strike="noStrike" spc="-1">
                <a:latin typeface="-apple-system"/>
              </a:rPr>
              <a:t>Simple gives you more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Stackoverflow Legionaries</a:t>
            </a: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Already Answered - Golden Tip</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Opensource/GitHub - Golden Tip</a:t>
            </a: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Pro Question/Answer using Reprex/MWE/MCVE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2 ways of reprex</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Community Wiki</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How to loose the upvotes?!</a:t>
            </a:r>
            <a:endParaRPr lang="en-US" sz="1700" spc="-1">
              <a:solidFill>
                <a:srgbClr val="000000"/>
              </a:solidFill>
              <a:latin typeface="-apple-system"/>
              <a:ea typeface="DejaVu Sans"/>
              <a:cs typeface="DejaVu Sans"/>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Share it!</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Self-Answer - Golden Tip</a:t>
            </a:r>
            <a:endParaRPr lang="fa-IR" sz="1700" kern="1200" spc="-1">
              <a:solidFill>
                <a:srgbClr val="000000"/>
              </a:solidFill>
              <a:effectLst/>
              <a:latin typeface="-apple-system"/>
              <a:ea typeface="DejaVu Sans"/>
              <a:cs typeface="DejaVu Sans"/>
            </a:endParaRPr>
          </a:p>
          <a:p>
            <a:pPr marL="1371600" lvl="2" indent="-457200">
              <a:lnSpc>
                <a:spcPct val="90000"/>
              </a:lnSpc>
              <a:spcBef>
                <a:spcPts val="499"/>
              </a:spcBef>
              <a:buClr>
                <a:srgbClr val="000000"/>
              </a:buClr>
              <a:buFont typeface="Arial" panose="020B0604020202020204" pitchFamily="34" charset="0"/>
              <a:buChar char="•"/>
            </a:pPr>
            <a:r>
              <a:rPr lang="en-US" sz="1700" strike="noStrike" spc="-1">
                <a:solidFill>
                  <a:srgbClr val="000000"/>
                </a:solidFill>
                <a:latin typeface="-apple-system"/>
              </a:rPr>
              <a:t>The most accurate answer in the world</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232629"/>
                </a:solidFill>
                <a:effectLst/>
                <a:latin typeface="-apple-system"/>
                <a:ea typeface="DejaVu Sans"/>
                <a:cs typeface="DejaVu Sans"/>
              </a:rPr>
              <a:t>Strong Entry</a:t>
            </a:r>
            <a:endParaRPr lang="en-US" sz="1700">
              <a:effectLst/>
              <a:latin typeface="-apple-system"/>
            </a:endParaRPr>
          </a:p>
        </p:txBody>
      </p:sp>
    </p:spTree>
    <p:extLst>
      <p:ext uri="{BB962C8B-B14F-4D97-AF65-F5344CB8AC3E}">
        <p14:creationId xmlns:p14="http://schemas.microsoft.com/office/powerpoint/2010/main" val="221262873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p:cNvSpPr>
          <p:nvPr>
            <p:ph type="title"/>
          </p:nvPr>
        </p:nvSpPr>
        <p:spPr>
          <a:xfrm>
            <a:off x="722160" y="1908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Introduce Yourself</a:t>
            </a:r>
            <a:endParaRPr lang="en-US" sz="4400" b="0" strike="noStrike" spc="-1">
              <a:solidFill>
                <a:srgbClr val="000000"/>
              </a:solidFill>
              <a:latin typeface="Calibri"/>
            </a:endParaRPr>
          </a:p>
        </p:txBody>
      </p:sp>
      <p:pic>
        <p:nvPicPr>
          <p:cNvPr id="6" name="Picture 3">
            <a:extLst>
              <a:ext uri="{FF2B5EF4-FFF2-40B4-BE49-F238E27FC236}">
                <a16:creationId xmlns:a16="http://schemas.microsoft.com/office/drawing/2014/main" id="{774852D9-FAF8-48F7-B0F5-63E00D421CD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8A2B67E7-A520-4FE3-BD23-AD6F07289297}"/>
              </a:ext>
            </a:extLst>
          </p:cNvPr>
          <p:cNvPicPr>
            <a:picLocks noChangeAspect="1"/>
          </p:cNvPicPr>
          <p:nvPr/>
        </p:nvPicPr>
        <p:blipFill>
          <a:blip r:embed="rId4"/>
          <a:stretch>
            <a:fillRect/>
          </a:stretch>
        </p:blipFill>
        <p:spPr>
          <a:xfrm>
            <a:off x="2417283" y="1758863"/>
            <a:ext cx="7124994" cy="41751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BB41D8E5-630D-4534-A6D9-80C1ADE43645}"/>
              </a:ext>
            </a:extLst>
          </p:cNvPr>
          <p:cNvPicPr>
            <a:picLocks noChangeAspect="1"/>
          </p:cNvPicPr>
          <p:nvPr/>
        </p:nvPicPr>
        <p:blipFill>
          <a:blip r:embed="rId4"/>
          <a:stretch>
            <a:fillRect/>
          </a:stretch>
        </p:blipFill>
        <p:spPr>
          <a:xfrm>
            <a:off x="1802777" y="2736360"/>
            <a:ext cx="8586446" cy="220165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926773A-AA01-42FA-AD1A-31F461086383}"/>
              </a:ext>
            </a:extLst>
          </p:cNvPr>
          <p:cNvSpPr txBox="1"/>
          <p:nvPr/>
        </p:nvSpPr>
        <p:spPr>
          <a:xfrm>
            <a:off x="210840" y="6199740"/>
            <a:ext cx="6096000" cy="646331"/>
          </a:xfrm>
          <a:prstGeom prst="rect">
            <a:avLst/>
          </a:prstGeom>
          <a:noFill/>
        </p:spPr>
        <p:txBody>
          <a:bodyPr wrap="square">
            <a:spAutoFit/>
          </a:bodyPr>
          <a:lstStyle/>
          <a:p>
            <a:r>
              <a:rPr lang="en-US">
                <a:hlinkClick r:id="rId5"/>
              </a:rPr>
              <a:t>https://stackoverflow.com/users?tab=Reputation&amp;filter=all</a:t>
            </a:r>
            <a:endParaRPr lang="en-US"/>
          </a:p>
          <a:p>
            <a:endParaRPr lang="en-US"/>
          </a:p>
        </p:txBody>
      </p:sp>
    </p:spTree>
    <p:extLst>
      <p:ext uri="{BB962C8B-B14F-4D97-AF65-F5344CB8AC3E}">
        <p14:creationId xmlns:p14="http://schemas.microsoft.com/office/powerpoint/2010/main" val="213270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spc="-1">
                <a:solidFill>
                  <a:srgbClr val="000000"/>
                </a:solidFill>
                <a:latin typeface="-apple-system"/>
              </a:rPr>
              <a:t>The Right Way Series </a:t>
            </a:r>
            <a:r>
              <a:rPr lang="en-US" sz="2800" spc="-1">
                <a:solidFill>
                  <a:srgbClr val="000000"/>
                </a:solidFill>
                <a:latin typeface="-apple-system"/>
                <a:ea typeface="Anonymous Pro" panose="02060609030202000504" pitchFamily="49" charset="0"/>
              </a:rPr>
              <a:t>( </a:t>
            </a:r>
            <a:r>
              <a:rPr lang="en-US" sz="2800" spc="-1">
                <a:solidFill>
                  <a:srgbClr val="000000"/>
                </a:solidFill>
                <a:latin typeface="-apple-system"/>
              </a:rPr>
              <a:t>Practical References )</a:t>
            </a:r>
          </a:p>
          <a:p>
            <a:pPr marL="1028700" lvl="1" indent="-571500">
              <a:buFont typeface="Arial" panose="020B0604020202020204" pitchFamily="34" charset="0"/>
              <a:buChar char="•"/>
            </a:pPr>
            <a:r>
              <a:rPr lang="en-US" sz="2800" spc="-1">
                <a:solidFill>
                  <a:srgbClr val="000000"/>
                </a:solidFill>
                <a:latin typeface="-apple-system"/>
              </a:rPr>
              <a:t>Webpack</a:t>
            </a:r>
            <a:r>
              <a:rPr lang="fa-IR" sz="2800" spc="-1">
                <a:solidFill>
                  <a:srgbClr val="000000"/>
                </a:solidFill>
                <a:latin typeface="-apple-system"/>
              </a:rPr>
              <a:t> </a:t>
            </a:r>
            <a:r>
              <a:rPr lang="en-US" sz="2800" spc="-1">
                <a:solidFill>
                  <a:srgbClr val="000000"/>
                </a:solidFill>
                <a:latin typeface="-apple-system"/>
              </a:rPr>
              <a:t>4</a:t>
            </a:r>
          </a:p>
          <a:p>
            <a:pPr marL="1028700" lvl="1" indent="-571500">
              <a:buFont typeface="Arial" panose="020B0604020202020204" pitchFamily="34" charset="0"/>
              <a:buChar char="•"/>
            </a:pPr>
            <a:r>
              <a:rPr lang="en-US" sz="2800" spc="-1">
                <a:solidFill>
                  <a:srgbClr val="000000"/>
                </a:solidFill>
                <a:latin typeface="-apple-system"/>
              </a:rPr>
              <a:t>Stackoverflow</a:t>
            </a:r>
            <a:endParaRPr lang="en-US" sz="1600" spc="-1">
              <a:solidFill>
                <a:srgbClr val="000000"/>
              </a:solidFill>
              <a:latin typeface="-apple-system"/>
            </a:endParaRPr>
          </a:p>
        </p:txBody>
      </p:sp>
      <p:pic>
        <p:nvPicPr>
          <p:cNvPr id="5" name="Picture 4">
            <a:extLst>
              <a:ext uri="{FF2B5EF4-FFF2-40B4-BE49-F238E27FC236}">
                <a16:creationId xmlns:a16="http://schemas.microsoft.com/office/drawing/2014/main" id="{00896D91-09AA-4572-A67A-48CBAE0AD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211" y="5106115"/>
            <a:ext cx="5577055" cy="1093625"/>
          </a:xfrm>
          <a:prstGeom prst="rect">
            <a:avLst/>
          </a:prstGeom>
        </p:spPr>
      </p:pic>
      <p:pic>
        <p:nvPicPr>
          <p:cNvPr id="8" name="Picture 7">
            <a:extLst>
              <a:ext uri="{FF2B5EF4-FFF2-40B4-BE49-F238E27FC236}">
                <a16:creationId xmlns:a16="http://schemas.microsoft.com/office/drawing/2014/main" id="{ED4E01E6-6183-4695-AF68-1CE872A9A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032" y="2566287"/>
            <a:ext cx="7297411" cy="2839953"/>
          </a:xfrm>
          <a:prstGeom prst="rect">
            <a:avLst/>
          </a:prstGeom>
        </p:spPr>
      </p:pic>
    </p:spTree>
    <p:extLst>
      <p:ext uri="{BB962C8B-B14F-4D97-AF65-F5344CB8AC3E}">
        <p14:creationId xmlns:p14="http://schemas.microsoft.com/office/powerpoint/2010/main" val="3570084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C0ADA5AD-A48B-450F-82BD-3F6412725EBC}"/>
              </a:ext>
            </a:extLst>
          </p:cNvPr>
          <p:cNvPicPr>
            <a:picLocks noChangeAspect="1"/>
          </p:cNvPicPr>
          <p:nvPr/>
        </p:nvPicPr>
        <p:blipFill>
          <a:blip r:embed="rId4"/>
          <a:stretch>
            <a:fillRect/>
          </a:stretch>
        </p:blipFill>
        <p:spPr>
          <a:xfrm>
            <a:off x="3266098" y="1961995"/>
            <a:ext cx="5659805" cy="4466657"/>
          </a:xfrm>
          <a:prstGeom prst="rect">
            <a:avLst/>
          </a:prstGeom>
          <a:ln>
            <a:noFill/>
          </a:ln>
          <a:effectLst>
            <a:softEdge rad="112500"/>
          </a:effectLst>
        </p:spPr>
      </p:pic>
    </p:spTree>
    <p:extLst>
      <p:ext uri="{BB962C8B-B14F-4D97-AF65-F5344CB8AC3E}">
        <p14:creationId xmlns:p14="http://schemas.microsoft.com/office/powerpoint/2010/main" val="3739543994"/>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0F8E11-9C4C-4708-8779-E6104054C2C4}"/>
              </a:ext>
            </a:extLst>
          </p:cNvPr>
          <p:cNvPicPr>
            <a:picLocks noChangeAspect="1"/>
          </p:cNvPicPr>
          <p:nvPr/>
        </p:nvPicPr>
        <p:blipFill>
          <a:blip r:embed="rId4"/>
          <a:stretch>
            <a:fillRect/>
          </a:stretch>
        </p:blipFill>
        <p:spPr>
          <a:xfrm>
            <a:off x="3048000" y="2332437"/>
            <a:ext cx="6096000" cy="386730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003F918-E268-4E9F-99A1-F0B121C54357}"/>
              </a:ext>
            </a:extLst>
          </p:cNvPr>
          <p:cNvSpPr/>
          <p:nvPr/>
        </p:nvSpPr>
        <p:spPr>
          <a:xfrm>
            <a:off x="4819575" y="3701845"/>
            <a:ext cx="298115" cy="24978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C714BE-22C7-459B-963B-364FB2710AE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6244537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1F635-4C10-450F-9A0C-55819A088EDE}"/>
              </a:ext>
            </a:extLst>
          </p:cNvPr>
          <p:cNvPicPr>
            <a:picLocks noChangeAspect="1"/>
          </p:cNvPicPr>
          <p:nvPr/>
        </p:nvPicPr>
        <p:blipFill>
          <a:blip r:embed="rId3"/>
          <a:stretch>
            <a:fillRect/>
          </a:stretch>
        </p:blipFill>
        <p:spPr>
          <a:xfrm>
            <a:off x="798950" y="2237247"/>
            <a:ext cx="4753711" cy="4013795"/>
          </a:xfrm>
          <a:prstGeom prst="rect">
            <a:avLst/>
          </a:prstGeom>
          <a:ln>
            <a:noFill/>
          </a:ln>
          <a:effectLst>
            <a:outerShdw blurRad="292100" dist="139700" dir="2700000" algn="tl" rotWithShape="0">
              <a:srgbClr val="333333">
                <a:alpha val="65000"/>
              </a:srgbClr>
            </a:outerShdw>
          </a:effectLst>
        </p:spPr>
      </p:pic>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Jon Skeet</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71F578F-5CD7-4C44-96E0-BAC9B47A199D}"/>
              </a:ext>
            </a:extLst>
          </p:cNvPr>
          <p:cNvPicPr>
            <a:picLocks noChangeAspect="1"/>
          </p:cNvPicPr>
          <p:nvPr/>
        </p:nvPicPr>
        <p:blipFill>
          <a:blip r:embed="rId5"/>
          <a:stretch>
            <a:fillRect/>
          </a:stretch>
        </p:blipFill>
        <p:spPr>
          <a:xfrm>
            <a:off x="5984979" y="2736360"/>
            <a:ext cx="5537900" cy="243198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4C7EA58-7CAA-47AB-BABB-8812A77411DB}"/>
              </a:ext>
            </a:extLst>
          </p:cNvPr>
          <p:cNvSpPr txBox="1"/>
          <p:nvPr/>
        </p:nvSpPr>
        <p:spPr>
          <a:xfrm>
            <a:off x="210840" y="6260962"/>
            <a:ext cx="8959664" cy="646331"/>
          </a:xfrm>
          <a:prstGeom prst="rect">
            <a:avLst/>
          </a:prstGeom>
          <a:noFill/>
        </p:spPr>
        <p:txBody>
          <a:bodyPr wrap="square">
            <a:spAutoFit/>
          </a:bodyPr>
          <a:lstStyle/>
          <a:p>
            <a:r>
              <a:rPr lang="en-US">
                <a:hlinkClick r:id="rId6"/>
              </a:rPr>
              <a:t>https://stackoverflow.com/search?q=user%3A22656+score%3A..0</a:t>
            </a:r>
            <a:endParaRPr lang="fa-IR"/>
          </a:p>
          <a:p>
            <a:endParaRPr lang="en-US"/>
          </a:p>
        </p:txBody>
      </p:sp>
      <p:sp>
        <p:nvSpPr>
          <p:cNvPr id="2" name="Rectangle 1">
            <a:extLst>
              <a:ext uri="{FF2B5EF4-FFF2-40B4-BE49-F238E27FC236}">
                <a16:creationId xmlns:a16="http://schemas.microsoft.com/office/drawing/2014/main" id="{100F6EBC-B187-448E-84A1-6A3B75B6C639}"/>
              </a:ext>
            </a:extLst>
          </p:cNvPr>
          <p:cNvSpPr/>
          <p:nvPr/>
        </p:nvSpPr>
        <p:spPr>
          <a:xfrm>
            <a:off x="825910" y="3429000"/>
            <a:ext cx="840658" cy="2433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6E39FC-F9EA-417C-A16F-46D553F92A59}"/>
              </a:ext>
            </a:extLst>
          </p:cNvPr>
          <p:cNvSpPr/>
          <p:nvPr/>
        </p:nvSpPr>
        <p:spPr>
          <a:xfrm>
            <a:off x="6430297" y="4114800"/>
            <a:ext cx="412955" cy="35396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ABF793-A196-4C09-A026-9FB7A2AAAEE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879882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Gordon Linoff</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E6901913-606E-4FC6-A2D6-933BD05F08AC}"/>
              </a:ext>
            </a:extLst>
          </p:cNvPr>
          <p:cNvPicPr>
            <a:picLocks noChangeAspect="1"/>
          </p:cNvPicPr>
          <p:nvPr/>
        </p:nvPicPr>
        <p:blipFill>
          <a:blip r:embed="rId4"/>
          <a:stretch>
            <a:fillRect/>
          </a:stretch>
        </p:blipFill>
        <p:spPr>
          <a:xfrm>
            <a:off x="679680" y="2379388"/>
            <a:ext cx="5603582" cy="363217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E47AD11-86BF-4017-BF09-5DE408D75948}"/>
              </a:ext>
            </a:extLst>
          </p:cNvPr>
          <p:cNvSpPr txBox="1"/>
          <p:nvPr/>
        </p:nvSpPr>
        <p:spPr>
          <a:xfrm>
            <a:off x="210840" y="6241794"/>
            <a:ext cx="8456082" cy="646331"/>
          </a:xfrm>
          <a:prstGeom prst="rect">
            <a:avLst/>
          </a:prstGeom>
          <a:noFill/>
        </p:spPr>
        <p:txBody>
          <a:bodyPr wrap="square">
            <a:spAutoFit/>
          </a:bodyPr>
          <a:lstStyle/>
          <a:p>
            <a:r>
              <a:rPr lang="en-US">
                <a:hlinkClick r:id="rId5"/>
              </a:rPr>
              <a:t>https://stackoverflow.com/search?q=user%3A1144035+score%3A..0</a:t>
            </a:r>
            <a:endParaRPr lang="en-US"/>
          </a:p>
          <a:p>
            <a:endParaRPr lang="en-US"/>
          </a:p>
        </p:txBody>
      </p:sp>
      <p:pic>
        <p:nvPicPr>
          <p:cNvPr id="9" name="Picture 8">
            <a:extLst>
              <a:ext uri="{FF2B5EF4-FFF2-40B4-BE49-F238E27FC236}">
                <a16:creationId xmlns:a16="http://schemas.microsoft.com/office/drawing/2014/main" id="{276863B7-B378-4CCD-96F8-B5526A66A735}"/>
              </a:ext>
            </a:extLst>
          </p:cNvPr>
          <p:cNvPicPr>
            <a:picLocks noChangeAspect="1"/>
          </p:cNvPicPr>
          <p:nvPr/>
        </p:nvPicPr>
        <p:blipFill>
          <a:blip r:embed="rId6"/>
          <a:stretch>
            <a:fillRect/>
          </a:stretch>
        </p:blipFill>
        <p:spPr>
          <a:xfrm>
            <a:off x="6550126" y="3947461"/>
            <a:ext cx="4377930" cy="231109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8789038-3D93-4B2A-9206-DE5904C70B3E}"/>
              </a:ext>
            </a:extLst>
          </p:cNvPr>
          <p:cNvPicPr>
            <a:picLocks noChangeAspect="1"/>
          </p:cNvPicPr>
          <p:nvPr/>
        </p:nvPicPr>
        <p:blipFill>
          <a:blip r:embed="rId7"/>
          <a:stretch>
            <a:fillRect/>
          </a:stretch>
        </p:blipFill>
        <p:spPr>
          <a:xfrm>
            <a:off x="6550126" y="1411200"/>
            <a:ext cx="4377930" cy="243525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D1B6F48-7FBA-4C79-AE5F-947E9C50B885}"/>
              </a:ext>
            </a:extLst>
          </p:cNvPr>
          <p:cNvSpPr/>
          <p:nvPr/>
        </p:nvSpPr>
        <p:spPr>
          <a:xfrm>
            <a:off x="679680" y="3672348"/>
            <a:ext cx="986888" cy="4719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B23440A-5261-4937-94C8-ABBDB4B4F1F4}"/>
              </a:ext>
            </a:extLst>
          </p:cNvPr>
          <p:cNvSpPr/>
          <p:nvPr/>
        </p:nvSpPr>
        <p:spPr>
          <a:xfrm>
            <a:off x="6550126" y="2492477"/>
            <a:ext cx="735577" cy="2438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32A81-A016-4B7D-9DFE-55263128A860}"/>
              </a:ext>
            </a:extLst>
          </p:cNvPr>
          <p:cNvSpPr/>
          <p:nvPr/>
        </p:nvSpPr>
        <p:spPr>
          <a:xfrm>
            <a:off x="6550126" y="5063253"/>
            <a:ext cx="735577" cy="1724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425463-37AB-4934-859F-F1EA70FB12B4}"/>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8963704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5064D4-7383-47E8-8F4E-45D2FF892F9C}"/>
              </a:ext>
            </a:extLst>
          </p:cNvPr>
          <p:cNvGrpSpPr/>
          <p:nvPr/>
        </p:nvGrpSpPr>
        <p:grpSpPr>
          <a:xfrm>
            <a:off x="6626250" y="3775588"/>
            <a:ext cx="4562712" cy="2466207"/>
            <a:chOff x="6825961" y="3342630"/>
            <a:chExt cx="3471907" cy="1876612"/>
          </a:xfrm>
        </p:grpSpPr>
        <p:pic>
          <p:nvPicPr>
            <p:cNvPr id="10" name="Picture 9">
              <a:extLst>
                <a:ext uri="{FF2B5EF4-FFF2-40B4-BE49-F238E27FC236}">
                  <a16:creationId xmlns:a16="http://schemas.microsoft.com/office/drawing/2014/main" id="{CE5C6896-7FCA-49A7-A628-C7A79CB97677}"/>
                </a:ext>
              </a:extLst>
            </p:cNvPr>
            <p:cNvPicPr>
              <a:picLocks noChangeAspect="1"/>
            </p:cNvPicPr>
            <p:nvPr/>
          </p:nvPicPr>
          <p:blipFill rotWithShape="1">
            <a:blip r:embed="rId3"/>
            <a:srcRect b="35471"/>
            <a:stretch/>
          </p:blipFill>
          <p:spPr>
            <a:xfrm>
              <a:off x="6825961" y="3342630"/>
              <a:ext cx="3471907" cy="187661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9C5B6F4-4ADF-46F7-B0AE-8E14D59B3973}"/>
                </a:ext>
              </a:extLst>
            </p:cNvPr>
            <p:cNvSpPr/>
            <p:nvPr/>
          </p:nvSpPr>
          <p:spPr>
            <a:xfrm>
              <a:off x="6870205" y="4188542"/>
              <a:ext cx="430245" cy="2359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VonC</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E47AD11-86BF-4017-BF09-5DE408D75948}"/>
              </a:ext>
            </a:extLst>
          </p:cNvPr>
          <p:cNvSpPr txBox="1"/>
          <p:nvPr/>
        </p:nvSpPr>
        <p:spPr>
          <a:xfrm>
            <a:off x="210840" y="6241794"/>
            <a:ext cx="8456082" cy="646331"/>
          </a:xfrm>
          <a:prstGeom prst="rect">
            <a:avLst/>
          </a:prstGeom>
          <a:noFill/>
        </p:spPr>
        <p:txBody>
          <a:bodyPr wrap="square">
            <a:spAutoFit/>
          </a:bodyPr>
          <a:lstStyle/>
          <a:p>
            <a:r>
              <a:rPr lang="en-US">
                <a:hlinkClick r:id="rId5"/>
              </a:rPr>
              <a:t>https://stackoverflow.com/search?q=user%3A6309+score%3A..0</a:t>
            </a:r>
            <a:endParaRPr lang="en-US"/>
          </a:p>
          <a:p>
            <a:endParaRPr lang="en-US"/>
          </a:p>
        </p:txBody>
      </p:sp>
      <p:grpSp>
        <p:nvGrpSpPr>
          <p:cNvPr id="9" name="Group 8">
            <a:extLst>
              <a:ext uri="{FF2B5EF4-FFF2-40B4-BE49-F238E27FC236}">
                <a16:creationId xmlns:a16="http://schemas.microsoft.com/office/drawing/2014/main" id="{54F5F0A2-388E-4172-B902-EF002EFC5C9C}"/>
              </a:ext>
            </a:extLst>
          </p:cNvPr>
          <p:cNvGrpSpPr/>
          <p:nvPr/>
        </p:nvGrpSpPr>
        <p:grpSpPr>
          <a:xfrm>
            <a:off x="520208" y="2911678"/>
            <a:ext cx="5270932" cy="3334671"/>
            <a:chOff x="520208" y="2447434"/>
            <a:chExt cx="5270932" cy="3334671"/>
          </a:xfrm>
        </p:grpSpPr>
        <p:pic>
          <p:nvPicPr>
            <p:cNvPr id="7" name="Picture 6">
              <a:extLst>
                <a:ext uri="{FF2B5EF4-FFF2-40B4-BE49-F238E27FC236}">
                  <a16:creationId xmlns:a16="http://schemas.microsoft.com/office/drawing/2014/main" id="{77363A11-1FBD-487B-B64E-E48F0160A906}"/>
                </a:ext>
              </a:extLst>
            </p:cNvPr>
            <p:cNvPicPr>
              <a:picLocks noChangeAspect="1"/>
            </p:cNvPicPr>
            <p:nvPr/>
          </p:nvPicPr>
          <p:blipFill>
            <a:blip r:embed="rId6"/>
            <a:stretch>
              <a:fillRect/>
            </a:stretch>
          </p:blipFill>
          <p:spPr>
            <a:xfrm>
              <a:off x="520208" y="2447434"/>
              <a:ext cx="5270932" cy="333467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E2B8310-1922-4933-99ED-15D74CA33A74}"/>
                </a:ext>
              </a:extLst>
            </p:cNvPr>
            <p:cNvSpPr/>
            <p:nvPr/>
          </p:nvSpPr>
          <p:spPr>
            <a:xfrm>
              <a:off x="635436" y="3775587"/>
              <a:ext cx="691920" cy="28021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309E367-030F-45ED-A171-85D60BAAC6A6}"/>
              </a:ext>
            </a:extLst>
          </p:cNvPr>
          <p:cNvGrpSpPr/>
          <p:nvPr/>
        </p:nvGrpSpPr>
        <p:grpSpPr>
          <a:xfrm>
            <a:off x="6626250" y="1338840"/>
            <a:ext cx="4562712" cy="2261857"/>
            <a:chOff x="6626250" y="1338840"/>
            <a:chExt cx="3871331" cy="1919121"/>
          </a:xfrm>
        </p:grpSpPr>
        <p:pic>
          <p:nvPicPr>
            <p:cNvPr id="14" name="Picture 13">
              <a:extLst>
                <a:ext uri="{FF2B5EF4-FFF2-40B4-BE49-F238E27FC236}">
                  <a16:creationId xmlns:a16="http://schemas.microsoft.com/office/drawing/2014/main" id="{1F41BD48-0ABF-4955-AE67-3F0B564F15B8}"/>
                </a:ext>
              </a:extLst>
            </p:cNvPr>
            <p:cNvPicPr>
              <a:picLocks noChangeAspect="1"/>
            </p:cNvPicPr>
            <p:nvPr/>
          </p:nvPicPr>
          <p:blipFill>
            <a:blip r:embed="rId7"/>
            <a:stretch>
              <a:fillRect/>
            </a:stretch>
          </p:blipFill>
          <p:spPr>
            <a:xfrm>
              <a:off x="6626250" y="1338840"/>
              <a:ext cx="3871331" cy="1919121"/>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3A7C151-0E82-452F-9073-CDC6077A72D1}"/>
                </a:ext>
              </a:extLst>
            </p:cNvPr>
            <p:cNvSpPr/>
            <p:nvPr/>
          </p:nvSpPr>
          <p:spPr>
            <a:xfrm>
              <a:off x="6655746" y="2344993"/>
              <a:ext cx="600460" cy="1319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1A3C577-C204-4716-A44E-B7F24B9E5056}"/>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423017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13" name="Picture 12">
            <a:extLst>
              <a:ext uri="{FF2B5EF4-FFF2-40B4-BE49-F238E27FC236}">
                <a16:creationId xmlns:a16="http://schemas.microsoft.com/office/drawing/2014/main" id="{DF4EBA3B-B12D-4C5C-A631-3D9A4F4243C2}"/>
              </a:ext>
            </a:extLst>
          </p:cNvPr>
          <p:cNvPicPr>
            <a:picLocks noChangeAspect="1"/>
          </p:cNvPicPr>
          <p:nvPr/>
        </p:nvPicPr>
        <p:blipFill>
          <a:blip r:embed="rId4"/>
          <a:stretch>
            <a:fillRect/>
          </a:stretch>
        </p:blipFill>
        <p:spPr>
          <a:xfrm>
            <a:off x="4424516" y="2151070"/>
            <a:ext cx="3342968" cy="4178710"/>
          </a:xfrm>
          <a:prstGeom prst="rect">
            <a:avLst/>
          </a:prstGeom>
          <a:ln>
            <a:noFill/>
          </a:ln>
          <a:effectLst>
            <a:softEdge rad="112500"/>
          </a:effectLst>
        </p:spPr>
      </p:pic>
      <p:pic>
        <p:nvPicPr>
          <p:cNvPr id="7" name="Picture 6">
            <a:extLst>
              <a:ext uri="{FF2B5EF4-FFF2-40B4-BE49-F238E27FC236}">
                <a16:creationId xmlns:a16="http://schemas.microsoft.com/office/drawing/2014/main" id="{0D9B5A66-253F-4BA9-91D7-49AA9BFD600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7954433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75C5B71-8DE1-4262-A1AB-3220CD1067AD}"/>
              </a:ext>
            </a:extLst>
          </p:cNvPr>
          <p:cNvPicPr>
            <a:picLocks noChangeAspect="1"/>
          </p:cNvPicPr>
          <p:nvPr/>
        </p:nvPicPr>
        <p:blipFill rotWithShape="1">
          <a:blip r:embed="rId4"/>
          <a:srcRect l="5827" t="10462" r="5373" b="10552"/>
          <a:stretch/>
        </p:blipFill>
        <p:spPr>
          <a:xfrm>
            <a:off x="2725993" y="2389239"/>
            <a:ext cx="6740013" cy="3996813"/>
          </a:xfrm>
          <a:prstGeom prst="rect">
            <a:avLst/>
          </a:prstGeom>
          <a:ln>
            <a:noFill/>
          </a:ln>
          <a:effectLst>
            <a:softEdge rad="112500"/>
          </a:effectLst>
        </p:spPr>
      </p:pic>
      <p:pic>
        <p:nvPicPr>
          <p:cNvPr id="7" name="Picture 6">
            <a:extLst>
              <a:ext uri="{FF2B5EF4-FFF2-40B4-BE49-F238E27FC236}">
                <a16:creationId xmlns:a16="http://schemas.microsoft.com/office/drawing/2014/main" id="{B7A5B4F1-23F0-4BD0-BA98-5A9BDC0545A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9730780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3F045108-BA72-4B6F-9485-2D60C9053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823" y="2240339"/>
            <a:ext cx="6390353" cy="4260235"/>
          </a:xfrm>
          <a:prstGeom prst="rect">
            <a:avLst/>
          </a:prstGeom>
          <a:ln>
            <a:noFill/>
          </a:ln>
          <a:effectLst>
            <a:softEdge rad="112500"/>
          </a:effectLst>
        </p:spPr>
      </p:pic>
      <p:pic>
        <p:nvPicPr>
          <p:cNvPr id="12" name="Picture 11">
            <a:extLst>
              <a:ext uri="{FF2B5EF4-FFF2-40B4-BE49-F238E27FC236}">
                <a16:creationId xmlns:a16="http://schemas.microsoft.com/office/drawing/2014/main" id="{C1333746-C942-4031-A5C2-895609F06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771" y="3021396"/>
            <a:ext cx="1167374" cy="1167374"/>
          </a:xfrm>
          <a:prstGeom prst="rect">
            <a:avLst/>
          </a:prstGeom>
        </p:spPr>
      </p:pic>
      <p:pic>
        <p:nvPicPr>
          <p:cNvPr id="14" name="Picture 13">
            <a:extLst>
              <a:ext uri="{FF2B5EF4-FFF2-40B4-BE49-F238E27FC236}">
                <a16:creationId xmlns:a16="http://schemas.microsoft.com/office/drawing/2014/main" id="{3E243A75-CD8B-448A-9527-ECDA6B3DE8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8269" y="3876891"/>
            <a:ext cx="842896" cy="842896"/>
          </a:xfrm>
          <a:prstGeom prst="rect">
            <a:avLst/>
          </a:prstGeom>
        </p:spPr>
      </p:pic>
      <p:pic>
        <p:nvPicPr>
          <p:cNvPr id="16" name="Picture 15">
            <a:extLst>
              <a:ext uri="{FF2B5EF4-FFF2-40B4-BE49-F238E27FC236}">
                <a16:creationId xmlns:a16="http://schemas.microsoft.com/office/drawing/2014/main" id="{7309E64A-C357-444E-8F35-2D3FF32F3C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697" y="4018716"/>
            <a:ext cx="702108" cy="703479"/>
          </a:xfrm>
          <a:prstGeom prst="rect">
            <a:avLst/>
          </a:prstGeom>
        </p:spPr>
      </p:pic>
      <p:pic>
        <p:nvPicPr>
          <p:cNvPr id="20" name="Picture 19">
            <a:extLst>
              <a:ext uri="{FF2B5EF4-FFF2-40B4-BE49-F238E27FC236}">
                <a16:creationId xmlns:a16="http://schemas.microsoft.com/office/drawing/2014/main" id="{438E5FC1-BCA3-4A90-9E5E-99539DB3B8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1925" y="4748075"/>
            <a:ext cx="441324" cy="442185"/>
          </a:xfrm>
          <a:prstGeom prst="rect">
            <a:avLst/>
          </a:prstGeom>
        </p:spPr>
      </p:pic>
      <p:pic>
        <p:nvPicPr>
          <p:cNvPr id="10" name="Picture 9">
            <a:extLst>
              <a:ext uri="{FF2B5EF4-FFF2-40B4-BE49-F238E27FC236}">
                <a16:creationId xmlns:a16="http://schemas.microsoft.com/office/drawing/2014/main" id="{06CD4468-9745-464F-BB7A-7B19F860DC05}"/>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329323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094B4D3-7458-4F82-BAA2-40D4D02444E6}"/>
              </a:ext>
            </a:extLst>
          </p:cNvPr>
          <p:cNvPicPr>
            <a:picLocks noChangeAspect="1"/>
          </p:cNvPicPr>
          <p:nvPr/>
        </p:nvPicPr>
        <p:blipFill>
          <a:blip r:embed="rId4"/>
          <a:stretch>
            <a:fillRect/>
          </a:stretch>
        </p:blipFill>
        <p:spPr>
          <a:xfrm>
            <a:off x="533520" y="2118926"/>
            <a:ext cx="3124471" cy="39475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A5B93BF-1EAB-4C9D-A27D-14BCB5E5CC73}"/>
              </a:ext>
            </a:extLst>
          </p:cNvPr>
          <p:cNvPicPr>
            <a:picLocks noChangeAspect="1"/>
          </p:cNvPicPr>
          <p:nvPr/>
        </p:nvPicPr>
        <p:blipFill>
          <a:blip r:embed="rId5"/>
          <a:stretch>
            <a:fillRect/>
          </a:stretch>
        </p:blipFill>
        <p:spPr>
          <a:xfrm>
            <a:off x="4587807" y="2118926"/>
            <a:ext cx="6607113" cy="266723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26519AF-DC10-4D29-92DB-3F77A2C068AC}"/>
              </a:ext>
            </a:extLst>
          </p:cNvPr>
          <p:cNvSpPr/>
          <p:nvPr/>
        </p:nvSpPr>
        <p:spPr>
          <a:xfrm>
            <a:off x="4734232" y="2639961"/>
            <a:ext cx="1521816" cy="2949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34F43-DF1B-4CCD-ADE6-6DD657FA89CF}"/>
              </a:ext>
            </a:extLst>
          </p:cNvPr>
          <p:cNvSpPr/>
          <p:nvPr/>
        </p:nvSpPr>
        <p:spPr>
          <a:xfrm>
            <a:off x="533520" y="5294671"/>
            <a:ext cx="3124471" cy="46748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EA13756-D602-4B69-A62C-0E831BF1B35E}"/>
              </a:ext>
            </a:extLst>
          </p:cNvPr>
          <p:cNvCxnSpPr>
            <a:stCxn id="9" idx="3"/>
          </p:cNvCxnSpPr>
          <p:nvPr/>
        </p:nvCxnSpPr>
        <p:spPr>
          <a:xfrm flipV="1">
            <a:off x="3657991" y="2934929"/>
            <a:ext cx="1194228" cy="259348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61A5EA4-3DB2-4D1A-97C5-C6457A8C5422}"/>
              </a:ext>
            </a:extLst>
          </p:cNvPr>
          <p:cNvSpPr/>
          <p:nvPr/>
        </p:nvSpPr>
        <p:spPr>
          <a:xfrm>
            <a:off x="533520" y="4070555"/>
            <a:ext cx="734841" cy="3244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6819C98-3CD5-4F96-A2C2-9FC2ABEF65D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4060638"/>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7DC7CF4-F9C5-4439-BA3B-CA1E3CDC9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480" y="2230818"/>
            <a:ext cx="3721319" cy="3721319"/>
          </a:xfrm>
          <a:prstGeom prst="rect">
            <a:avLst/>
          </a:prstGeom>
          <a:ln>
            <a:noFill/>
          </a:ln>
          <a:effectLst>
            <a:softEdge rad="112500"/>
          </a:effectLst>
        </p:spPr>
      </p:pic>
      <p:pic>
        <p:nvPicPr>
          <p:cNvPr id="8" name="Picture 7">
            <a:extLst>
              <a:ext uri="{FF2B5EF4-FFF2-40B4-BE49-F238E27FC236}">
                <a16:creationId xmlns:a16="http://schemas.microsoft.com/office/drawing/2014/main" id="{84644CF5-F709-4D86-87AA-2552360A9EF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8995058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C70E58F-5DE7-430C-B055-5064456EBB46}"/>
              </a:ext>
            </a:extLst>
          </p:cNvPr>
          <p:cNvPicPr>
            <a:picLocks noChangeAspect="1"/>
          </p:cNvPicPr>
          <p:nvPr/>
        </p:nvPicPr>
        <p:blipFill>
          <a:blip r:embed="rId4"/>
          <a:stretch>
            <a:fillRect/>
          </a:stretch>
        </p:blipFill>
        <p:spPr>
          <a:xfrm>
            <a:off x="2555156" y="1810562"/>
            <a:ext cx="7081688" cy="4721125"/>
          </a:xfrm>
          <a:prstGeom prst="rect">
            <a:avLst/>
          </a:prstGeom>
          <a:ln>
            <a:noFill/>
          </a:ln>
          <a:effectLst>
            <a:softEdge rad="112500"/>
          </a:effectLst>
        </p:spPr>
      </p:pic>
      <p:pic>
        <p:nvPicPr>
          <p:cNvPr id="8" name="Picture 7">
            <a:extLst>
              <a:ext uri="{FF2B5EF4-FFF2-40B4-BE49-F238E27FC236}">
                <a16:creationId xmlns:a16="http://schemas.microsoft.com/office/drawing/2014/main" id="{2A100B91-EC27-41B6-B015-563FDF5C022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2244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sp>
        <p:nvSpPr>
          <p:cNvPr id="10" name="TextBox 9">
            <a:extLst>
              <a:ext uri="{FF2B5EF4-FFF2-40B4-BE49-F238E27FC236}">
                <a16:creationId xmlns:a16="http://schemas.microsoft.com/office/drawing/2014/main" id="{DEC942C8-85D5-4465-8CC8-553A01EDC1EA}"/>
              </a:ext>
            </a:extLst>
          </p:cNvPr>
          <p:cNvSpPr txBox="1"/>
          <p:nvPr/>
        </p:nvSpPr>
        <p:spPr>
          <a:xfrm>
            <a:off x="210840" y="6251354"/>
            <a:ext cx="12347761" cy="584775"/>
          </a:xfrm>
          <a:prstGeom prst="rect">
            <a:avLst/>
          </a:prstGeom>
          <a:noFill/>
        </p:spPr>
        <p:txBody>
          <a:bodyPr wrap="square">
            <a:spAutoFit/>
          </a:bodyPr>
          <a:lstStyle/>
          <a:p>
            <a:r>
              <a:rPr lang="en-US" sz="1600">
                <a:hlinkClick r:id="rId4"/>
              </a:rPr>
              <a:t>https://meta.stackexchange.com/questions/58947/at-what-point-do-you-put-your-so-reputation-in-your-resume</a:t>
            </a:r>
            <a:endParaRPr lang="en-US" sz="1600"/>
          </a:p>
          <a:p>
            <a:endParaRPr lang="en-US" sz="1600"/>
          </a:p>
        </p:txBody>
      </p:sp>
      <p:grpSp>
        <p:nvGrpSpPr>
          <p:cNvPr id="3" name="Group 2">
            <a:extLst>
              <a:ext uri="{FF2B5EF4-FFF2-40B4-BE49-F238E27FC236}">
                <a16:creationId xmlns:a16="http://schemas.microsoft.com/office/drawing/2014/main" id="{8B9CE9FB-46F9-44C6-B925-30260F1C1DFC}"/>
              </a:ext>
            </a:extLst>
          </p:cNvPr>
          <p:cNvGrpSpPr/>
          <p:nvPr/>
        </p:nvGrpSpPr>
        <p:grpSpPr>
          <a:xfrm>
            <a:off x="2560014" y="2552272"/>
            <a:ext cx="7071973" cy="2172128"/>
            <a:chOff x="2237153" y="2552272"/>
            <a:chExt cx="7071973" cy="2172128"/>
          </a:xfrm>
        </p:grpSpPr>
        <p:pic>
          <p:nvPicPr>
            <p:cNvPr id="5" name="Picture 4">
              <a:extLst>
                <a:ext uri="{FF2B5EF4-FFF2-40B4-BE49-F238E27FC236}">
                  <a16:creationId xmlns:a16="http://schemas.microsoft.com/office/drawing/2014/main" id="{93F39F64-782A-4A3B-9A93-F180D0F03E51}"/>
                </a:ext>
              </a:extLst>
            </p:cNvPr>
            <p:cNvPicPr>
              <a:picLocks noChangeAspect="1"/>
            </p:cNvPicPr>
            <p:nvPr/>
          </p:nvPicPr>
          <p:blipFill rotWithShape="1">
            <a:blip r:embed="rId5"/>
            <a:srcRect b="24194"/>
            <a:stretch/>
          </p:blipFill>
          <p:spPr>
            <a:xfrm>
              <a:off x="2237153" y="2552272"/>
              <a:ext cx="7071973" cy="217212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D3F07F8-74C5-489D-82E4-35F3F70BA285}"/>
                </a:ext>
              </a:extLst>
            </p:cNvPr>
            <p:cNvSpPr/>
            <p:nvPr/>
          </p:nvSpPr>
          <p:spPr>
            <a:xfrm>
              <a:off x="3629025" y="4371975"/>
              <a:ext cx="1930527" cy="22440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34C0FAB-391B-45C3-BA50-8B465D716E8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36BFB486-6B46-464D-B3FC-A82B435C30C9}"/>
              </a:ext>
            </a:extLst>
          </p:cNvPr>
          <p:cNvPicPr>
            <a:picLocks noChangeAspect="1"/>
          </p:cNvPicPr>
          <p:nvPr/>
        </p:nvPicPr>
        <p:blipFill>
          <a:blip r:embed="rId4"/>
          <a:stretch>
            <a:fillRect/>
          </a:stretch>
        </p:blipFill>
        <p:spPr>
          <a:xfrm>
            <a:off x="3302747" y="3094773"/>
            <a:ext cx="4887097" cy="3258065"/>
          </a:xfrm>
          <a:prstGeom prst="rect">
            <a:avLst/>
          </a:prstGeom>
        </p:spPr>
      </p:pic>
      <p:pic>
        <p:nvPicPr>
          <p:cNvPr id="7" name="Picture 6">
            <a:extLst>
              <a:ext uri="{FF2B5EF4-FFF2-40B4-BE49-F238E27FC236}">
                <a16:creationId xmlns:a16="http://schemas.microsoft.com/office/drawing/2014/main" id="{76F0DD9E-4657-4D06-8E81-1A70A9ED44BB}"/>
              </a:ext>
            </a:extLst>
          </p:cNvPr>
          <p:cNvPicPr>
            <a:picLocks noChangeAspect="1"/>
          </p:cNvPicPr>
          <p:nvPr/>
        </p:nvPicPr>
        <p:blipFill>
          <a:blip r:embed="rId5"/>
          <a:stretch>
            <a:fillRect/>
          </a:stretch>
        </p:blipFill>
        <p:spPr>
          <a:xfrm>
            <a:off x="2916957" y="1782002"/>
            <a:ext cx="6358087" cy="4881598"/>
          </a:xfrm>
          <a:prstGeom prst="rect">
            <a:avLst/>
          </a:prstGeom>
          <a:ln>
            <a:noFill/>
          </a:ln>
          <a:effectLst>
            <a:softEdge rad="112500"/>
          </a:effectLst>
        </p:spPr>
      </p:pic>
      <p:pic>
        <p:nvPicPr>
          <p:cNvPr id="8" name="Picture 7">
            <a:extLst>
              <a:ext uri="{FF2B5EF4-FFF2-40B4-BE49-F238E27FC236}">
                <a16:creationId xmlns:a16="http://schemas.microsoft.com/office/drawing/2014/main" id="{99845FB7-FDE9-4D5F-AEFA-A9E67DEF811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9779422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A7465613-F8C8-45AE-9A29-59867BCC86EE}"/>
              </a:ext>
            </a:extLst>
          </p:cNvPr>
          <p:cNvPicPr>
            <a:picLocks noChangeAspect="1"/>
          </p:cNvPicPr>
          <p:nvPr/>
        </p:nvPicPr>
        <p:blipFill>
          <a:blip r:embed="rId4"/>
          <a:stretch>
            <a:fillRect/>
          </a:stretch>
        </p:blipFill>
        <p:spPr>
          <a:xfrm>
            <a:off x="3264177" y="2233031"/>
            <a:ext cx="5663646" cy="3946355"/>
          </a:xfrm>
          <a:prstGeom prst="rect">
            <a:avLst/>
          </a:prstGeom>
          <a:ln>
            <a:noFill/>
          </a:ln>
          <a:effectLst>
            <a:softEdge rad="112500"/>
          </a:effectLst>
        </p:spPr>
      </p:pic>
      <p:pic>
        <p:nvPicPr>
          <p:cNvPr id="6" name="Picture 5">
            <a:extLst>
              <a:ext uri="{FF2B5EF4-FFF2-40B4-BE49-F238E27FC236}">
                <a16:creationId xmlns:a16="http://schemas.microsoft.com/office/drawing/2014/main" id="{3E7AECF7-030B-4807-9A10-1D284466051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8126185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EAD7C0E-294E-47F4-B8F3-60BAED420D5F}"/>
              </a:ext>
            </a:extLst>
          </p:cNvPr>
          <p:cNvPicPr>
            <a:picLocks noChangeAspect="1"/>
          </p:cNvPicPr>
          <p:nvPr/>
        </p:nvPicPr>
        <p:blipFill>
          <a:blip r:embed="rId4"/>
          <a:stretch>
            <a:fillRect/>
          </a:stretch>
        </p:blipFill>
        <p:spPr>
          <a:xfrm>
            <a:off x="2707586" y="1963235"/>
            <a:ext cx="6776828" cy="4504277"/>
          </a:xfrm>
          <a:prstGeom prst="rect">
            <a:avLst/>
          </a:prstGeom>
          <a:ln>
            <a:noFill/>
          </a:ln>
          <a:effectLst>
            <a:softEdge rad="112500"/>
          </a:effectLst>
        </p:spPr>
      </p:pic>
      <p:pic>
        <p:nvPicPr>
          <p:cNvPr id="6" name="Picture 5">
            <a:extLst>
              <a:ext uri="{FF2B5EF4-FFF2-40B4-BE49-F238E27FC236}">
                <a16:creationId xmlns:a16="http://schemas.microsoft.com/office/drawing/2014/main" id="{7491EE3C-7072-4216-95FD-BB885B49BDF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2663107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PlaceHolder 1"/>
          <p:cNvSpPr>
            <a:spLocks noGrp="1"/>
          </p:cNvSpPr>
          <p:nvPr>
            <p:ph type="title"/>
          </p:nvPr>
        </p:nvSpPr>
        <p:spPr>
          <a:xfrm>
            <a:off x="722160" y="1908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Final Tip</a:t>
            </a:r>
            <a:endParaRPr lang="en-US" sz="4400" b="0" strike="noStrike" spc="-1">
              <a:solidFill>
                <a:srgbClr val="000000"/>
              </a:solidFill>
              <a:latin typeface="Calibri"/>
            </a:endParaRPr>
          </a:p>
        </p:txBody>
      </p:sp>
      <p:sp>
        <p:nvSpPr>
          <p:cNvPr id="744" name="PlaceHolder 2"/>
          <p:cNvSpPr>
            <a:spLocks noGrp="1"/>
          </p:cNvSpPr>
          <p:nvPr>
            <p:ph/>
          </p:nvPr>
        </p:nvSpPr>
        <p:spPr>
          <a:xfrm>
            <a:off x="60948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Make it a habit</a:t>
            </a:r>
          </a:p>
        </p:txBody>
      </p:sp>
      <p:pic>
        <p:nvPicPr>
          <p:cNvPr id="745" name="Picture 6"/>
          <p:cNvPicPr/>
          <p:nvPr/>
        </p:nvPicPr>
        <p:blipFill>
          <a:blip r:embed="rId3"/>
          <a:stretch/>
        </p:blipFill>
        <p:spPr>
          <a:xfrm>
            <a:off x="3271907" y="1788799"/>
            <a:ext cx="5648185" cy="4146120"/>
          </a:xfrm>
          <a:prstGeom prst="rect">
            <a:avLst/>
          </a:prstGeom>
          <a:ln>
            <a:noFill/>
          </a:ln>
          <a:effectLst>
            <a:outerShdw blurRad="292100" dist="139700" dir="2700000" algn="tl" rotWithShape="0">
              <a:srgbClr val="333333">
                <a:alpha val="65000"/>
              </a:srgbClr>
            </a:outerShdw>
          </a:effectLst>
        </p:spPr>
      </p:pic>
      <p:sp>
        <p:nvSpPr>
          <p:cNvPr id="746" name="TextBox 7"/>
          <p:cNvSpPr/>
          <p:nvPr/>
        </p:nvSpPr>
        <p:spPr>
          <a:xfrm>
            <a:off x="210840" y="5992975"/>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https://stackoverflow.com/help/asking</a:t>
            </a:r>
            <a:endParaRPr lang="en-US" sz="1800" b="0" strike="noStrike" spc="-1">
              <a:latin typeface="-apple-system"/>
            </a:endParaRPr>
          </a:p>
        </p:txBody>
      </p:sp>
      <p:pic>
        <p:nvPicPr>
          <p:cNvPr id="6" name="Picture 3">
            <a:extLst>
              <a:ext uri="{FF2B5EF4-FFF2-40B4-BE49-F238E27FC236}">
                <a16:creationId xmlns:a16="http://schemas.microsoft.com/office/drawing/2014/main" id="{FF0C68A3-93EF-4543-B800-6CC0F45FB371}"/>
              </a:ext>
            </a:extLst>
          </p:cNvPr>
          <p:cNvPicPr/>
          <p:nvPr/>
        </p:nvPicPr>
        <p:blipFill>
          <a:blip r:embed="rId5"/>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BE4E1E79-D546-4420-A1A5-4E739EC11815}"/>
              </a:ext>
            </a:extLst>
          </p:cNvPr>
          <p:cNvSpPr txBox="1"/>
          <p:nvPr/>
        </p:nvSpPr>
        <p:spPr>
          <a:xfrm>
            <a:off x="210840" y="6259206"/>
            <a:ext cx="10044330" cy="646331"/>
          </a:xfrm>
          <a:prstGeom prst="rect">
            <a:avLst/>
          </a:prstGeom>
          <a:noFill/>
        </p:spPr>
        <p:txBody>
          <a:bodyPr wrap="square">
            <a:spAutoFit/>
          </a:bodyPr>
          <a:lstStyle/>
          <a:p>
            <a:r>
              <a:rPr lang="en-US">
                <a:latin typeface="-apple-system"/>
                <a:hlinkClick r:id="rId6"/>
              </a:rPr>
              <a:t>https://meta.stackexchange.com/questions/7931/faq-for-stack-exchange-sites</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A08DEB7-7D2D-4145-A5F1-24E54A62DD8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670803" y="1381500"/>
            <a:ext cx="214632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b="0" strike="noStrike" spc="-1">
                <a:solidFill>
                  <a:srgbClr val="232629"/>
                </a:solidFill>
                <a:latin typeface="-apple-system"/>
              </a:rPr>
              <a:t>Roadmap</a:t>
            </a:r>
            <a:endParaRPr lang="en-US" sz="2800" b="0" strike="noStrike" spc="-1">
              <a:latin typeface="Arial"/>
            </a:endParaRPr>
          </a:p>
        </p:txBody>
      </p:sp>
      <p:pic>
        <p:nvPicPr>
          <p:cNvPr id="749" name="Picture 4"/>
          <p:cNvPicPr/>
          <p:nvPr/>
        </p:nvPicPr>
        <p:blipFill>
          <a:blip r:embed="rId3"/>
          <a:stretch/>
        </p:blipFill>
        <p:spPr>
          <a:xfrm>
            <a:off x="1954440" y="2277360"/>
            <a:ext cx="7977240" cy="3565800"/>
          </a:xfrm>
          <a:prstGeom prst="rect">
            <a:avLst/>
          </a:prstGeom>
          <a:ln>
            <a:noFill/>
          </a:ln>
          <a:effectLst>
            <a:softEdge rad="112500"/>
          </a:effectLst>
        </p:spPr>
      </p:pic>
      <p:cxnSp>
        <p:nvCxnSpPr>
          <p:cNvPr id="5" name="Straight Arrow Connector 4">
            <a:extLst>
              <a:ext uri="{FF2B5EF4-FFF2-40B4-BE49-F238E27FC236}">
                <a16:creationId xmlns:a16="http://schemas.microsoft.com/office/drawing/2014/main" id="{023BE794-57CC-4696-9F1F-E3D34DD9974C}"/>
              </a:ext>
            </a:extLst>
          </p:cNvPr>
          <p:cNvCxnSpPr/>
          <p:nvPr/>
        </p:nvCxnSpPr>
        <p:spPr>
          <a:xfrm flipV="1">
            <a:off x="5916706" y="4289612"/>
            <a:ext cx="0" cy="2205317"/>
          </a:xfrm>
          <a:prstGeom prst="straightConnector1">
            <a:avLst/>
          </a:prstGeom>
          <a:ln w="76200">
            <a:solidFill>
              <a:srgbClr val="FFFF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22C6D99-BBE4-49D2-BF9E-3743D1440DA7}"/>
              </a:ext>
            </a:extLst>
          </p:cNvPr>
          <p:cNvSpPr/>
          <p:nvPr/>
        </p:nvSpPr>
        <p:spPr>
          <a:xfrm>
            <a:off x="5768788" y="6315635"/>
            <a:ext cx="327212" cy="3272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2A022A51-20F1-4947-900D-7B4C7ED7B6C8}"/>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670803" y="1381500"/>
            <a:ext cx="4535386" cy="267620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b="0" strike="noStrike" spc="-1" dirty="0">
                <a:solidFill>
                  <a:srgbClr val="232629"/>
                </a:solidFill>
                <a:latin typeface="-apple-system"/>
              </a:rPr>
              <a:t>Special Thanks</a:t>
            </a:r>
          </a:p>
          <a:p>
            <a:pPr marL="285840" indent="-285840">
              <a:lnSpc>
                <a:spcPct val="100000"/>
              </a:lnSpc>
              <a:buClr>
                <a:srgbClr val="232629"/>
              </a:buClr>
              <a:buFont typeface="Arial"/>
              <a:buChar char="•"/>
            </a:pPr>
            <a:endParaRPr lang="en-US" sz="2800" spc="-1" dirty="0">
              <a:solidFill>
                <a:srgbClr val="232629"/>
              </a:solidFill>
              <a:latin typeface="-apple-system"/>
            </a:endParaRPr>
          </a:p>
          <a:p>
            <a:pPr marL="285840" indent="-285840">
              <a:lnSpc>
                <a:spcPct val="100000"/>
              </a:lnSpc>
              <a:buClr>
                <a:srgbClr val="232629"/>
              </a:buClr>
              <a:buFont typeface="Arial"/>
              <a:buChar char="•"/>
            </a:pPr>
            <a:r>
              <a:rPr lang="en-US" sz="2800" b="0" strike="noStrike" spc="-1" dirty="0">
                <a:solidFill>
                  <a:srgbClr val="232629"/>
                </a:solidFill>
                <a:latin typeface="-apple-system"/>
              </a:rPr>
              <a:t>Seyyed Hossein </a:t>
            </a:r>
            <a:r>
              <a:rPr lang="en-US" sz="2800" b="0" strike="noStrike" spc="-1" dirty="0" err="1">
                <a:solidFill>
                  <a:srgbClr val="232629"/>
                </a:solidFill>
                <a:latin typeface="-apple-system"/>
              </a:rPr>
              <a:t>Hassanpour</a:t>
            </a:r>
            <a:endParaRPr lang="en-US" sz="2800" b="0" strike="noStrike" spc="-1" dirty="0">
              <a:solidFill>
                <a:srgbClr val="232629"/>
              </a:solidFill>
              <a:latin typeface="-apple-system"/>
            </a:endParaRPr>
          </a:p>
          <a:p>
            <a:pPr marL="285840" indent="-285840">
              <a:lnSpc>
                <a:spcPct val="100000"/>
              </a:lnSpc>
              <a:buClr>
                <a:srgbClr val="232629"/>
              </a:buClr>
              <a:buFont typeface="Arial"/>
              <a:buChar char="•"/>
            </a:pPr>
            <a:r>
              <a:rPr lang="en-US" sz="2800" spc="-1" dirty="0">
                <a:solidFill>
                  <a:srgbClr val="232629"/>
                </a:solidFill>
                <a:latin typeface="-apple-system"/>
              </a:rPr>
              <a:t>Haman </a:t>
            </a:r>
            <a:r>
              <a:rPr lang="en-US" sz="2800" spc="-1" dirty="0" err="1">
                <a:solidFill>
                  <a:srgbClr val="232629"/>
                </a:solidFill>
                <a:latin typeface="-apple-system"/>
              </a:rPr>
              <a:t>Naghiniarami</a:t>
            </a:r>
            <a:endParaRPr lang="en-US" sz="2800" spc="-1" dirty="0">
              <a:solidFill>
                <a:srgbClr val="232629"/>
              </a:solidFill>
              <a:latin typeface="-apple-system"/>
            </a:endParaRPr>
          </a:p>
          <a:p>
            <a:pPr marL="285840" indent="-285840">
              <a:lnSpc>
                <a:spcPct val="100000"/>
              </a:lnSpc>
              <a:buClr>
                <a:srgbClr val="232629"/>
              </a:buClr>
              <a:buFont typeface="Arial"/>
              <a:buChar char="•"/>
            </a:pPr>
            <a:r>
              <a:rPr lang="en-US" sz="2800" b="0" strike="noStrike" spc="-1" dirty="0">
                <a:solidFill>
                  <a:srgbClr val="232629"/>
                </a:solidFill>
                <a:latin typeface="-apple-system"/>
              </a:rPr>
              <a:t>Zahra </a:t>
            </a:r>
            <a:r>
              <a:rPr lang="en-US" sz="2800" b="0" strike="noStrike" spc="-1" dirty="0" err="1">
                <a:solidFill>
                  <a:srgbClr val="232629"/>
                </a:solidFill>
                <a:latin typeface="-apple-system"/>
              </a:rPr>
              <a:t>Mirzaee</a:t>
            </a:r>
            <a:endParaRPr lang="en-US" sz="2800" b="0" strike="noStrike" spc="-1" dirty="0">
              <a:solidFill>
                <a:srgbClr val="232629"/>
              </a:solidFill>
              <a:latin typeface="-apple-system"/>
            </a:endParaRPr>
          </a:p>
          <a:p>
            <a:pPr marL="285840" indent="-285840">
              <a:lnSpc>
                <a:spcPct val="100000"/>
              </a:lnSpc>
              <a:buClr>
                <a:srgbClr val="232629"/>
              </a:buClr>
              <a:buFont typeface="Arial"/>
              <a:buChar char="•"/>
            </a:pPr>
            <a:r>
              <a:rPr lang="en-US" sz="2800" spc="-1" dirty="0" err="1">
                <a:solidFill>
                  <a:srgbClr val="232629"/>
                </a:solidFill>
                <a:latin typeface="-apple-system"/>
              </a:rPr>
              <a:t>Poyua</a:t>
            </a:r>
            <a:r>
              <a:rPr lang="en-US" sz="2800" spc="-1" dirty="0">
                <a:solidFill>
                  <a:srgbClr val="232629"/>
                </a:solidFill>
                <a:latin typeface="-apple-system"/>
              </a:rPr>
              <a:t> </a:t>
            </a:r>
            <a:r>
              <a:rPr lang="en-US" sz="2800" spc="-1">
                <a:solidFill>
                  <a:srgbClr val="232629"/>
                </a:solidFill>
                <a:latin typeface="-apple-system"/>
              </a:rPr>
              <a:t>Jahanbakhsh</a:t>
            </a:r>
            <a:endParaRPr lang="en-US" sz="2800" b="0" strike="noStrike" spc="-1" dirty="0">
              <a:latin typeface="Arial"/>
            </a:endParaRPr>
          </a:p>
        </p:txBody>
      </p:sp>
      <p:cxnSp>
        <p:nvCxnSpPr>
          <p:cNvPr id="5" name="Straight Arrow Connector 4">
            <a:extLst>
              <a:ext uri="{FF2B5EF4-FFF2-40B4-BE49-F238E27FC236}">
                <a16:creationId xmlns:a16="http://schemas.microsoft.com/office/drawing/2014/main" id="{023BE794-57CC-4696-9F1F-E3D34DD9974C}"/>
              </a:ext>
            </a:extLst>
          </p:cNvPr>
          <p:cNvCxnSpPr/>
          <p:nvPr/>
        </p:nvCxnSpPr>
        <p:spPr>
          <a:xfrm flipV="1">
            <a:off x="5916706" y="4289612"/>
            <a:ext cx="0" cy="2205317"/>
          </a:xfrm>
          <a:prstGeom prst="straightConnector1">
            <a:avLst/>
          </a:prstGeom>
          <a:ln w="76200">
            <a:solidFill>
              <a:srgbClr val="FFFF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22C6D99-BBE4-49D2-BF9E-3743D1440DA7}"/>
              </a:ext>
            </a:extLst>
          </p:cNvPr>
          <p:cNvSpPr/>
          <p:nvPr/>
        </p:nvSpPr>
        <p:spPr>
          <a:xfrm>
            <a:off x="5768788" y="6315635"/>
            <a:ext cx="327212" cy="3272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2A022A51-20F1-4947-900D-7B4C7ED7B6C8}"/>
              </a:ext>
            </a:extLst>
          </p:cNvPr>
          <p:cNvPicPr/>
          <p:nvPr/>
        </p:nvPicPr>
        <p:blipFill>
          <a:blip r:embed="rId3"/>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216778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sp>
        <p:nvSpPr>
          <p:cNvPr id="10" name="TextBox 9">
            <a:extLst>
              <a:ext uri="{FF2B5EF4-FFF2-40B4-BE49-F238E27FC236}">
                <a16:creationId xmlns:a16="http://schemas.microsoft.com/office/drawing/2014/main" id="{DEC942C8-85D5-4465-8CC8-553A01EDC1EA}"/>
              </a:ext>
            </a:extLst>
          </p:cNvPr>
          <p:cNvSpPr txBox="1"/>
          <p:nvPr/>
        </p:nvSpPr>
        <p:spPr>
          <a:xfrm>
            <a:off x="210840" y="6251354"/>
            <a:ext cx="12347761" cy="584775"/>
          </a:xfrm>
          <a:prstGeom prst="rect">
            <a:avLst/>
          </a:prstGeom>
          <a:noFill/>
        </p:spPr>
        <p:txBody>
          <a:bodyPr wrap="square">
            <a:spAutoFit/>
          </a:bodyPr>
          <a:lstStyle/>
          <a:p>
            <a:r>
              <a:rPr lang="en-US" sz="1600">
                <a:hlinkClick r:id="rId4"/>
              </a:rPr>
              <a:t>https://meta.stackexchange.com/questions/58947/at-what-point-do-you-put-your-so-reputation-in-your-resume</a:t>
            </a:r>
            <a:endParaRPr lang="en-US" sz="1600"/>
          </a:p>
          <a:p>
            <a:endParaRPr lang="en-US" sz="1600"/>
          </a:p>
        </p:txBody>
      </p:sp>
      <p:grpSp>
        <p:nvGrpSpPr>
          <p:cNvPr id="3" name="Group 2">
            <a:extLst>
              <a:ext uri="{FF2B5EF4-FFF2-40B4-BE49-F238E27FC236}">
                <a16:creationId xmlns:a16="http://schemas.microsoft.com/office/drawing/2014/main" id="{7F9CA610-DF81-4F5D-A4A4-9A80E1AD1E57}"/>
              </a:ext>
            </a:extLst>
          </p:cNvPr>
          <p:cNvGrpSpPr/>
          <p:nvPr/>
        </p:nvGrpSpPr>
        <p:grpSpPr>
          <a:xfrm>
            <a:off x="1100078" y="2756811"/>
            <a:ext cx="9991845" cy="1880079"/>
            <a:chOff x="1244779" y="2756811"/>
            <a:chExt cx="9991845" cy="1880079"/>
          </a:xfrm>
        </p:grpSpPr>
        <p:pic>
          <p:nvPicPr>
            <p:cNvPr id="6" name="Picture 5">
              <a:extLst>
                <a:ext uri="{FF2B5EF4-FFF2-40B4-BE49-F238E27FC236}">
                  <a16:creationId xmlns:a16="http://schemas.microsoft.com/office/drawing/2014/main" id="{925A5311-1849-4920-AD4C-7A88FCB77B71}"/>
                </a:ext>
              </a:extLst>
            </p:cNvPr>
            <p:cNvPicPr>
              <a:picLocks noChangeAspect="1"/>
            </p:cNvPicPr>
            <p:nvPr/>
          </p:nvPicPr>
          <p:blipFill rotWithShape="1">
            <a:blip r:embed="rId5"/>
            <a:srcRect l="7000" t="78825" r="3497" b="1382"/>
            <a:stretch/>
          </p:blipFill>
          <p:spPr>
            <a:xfrm>
              <a:off x="1244779" y="2756811"/>
              <a:ext cx="9991844" cy="89528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A0167F0-11A9-404D-BA3B-04A8979AE092}"/>
                </a:ext>
              </a:extLst>
            </p:cNvPr>
            <p:cNvPicPr>
              <a:picLocks noChangeAspect="1"/>
            </p:cNvPicPr>
            <p:nvPr/>
          </p:nvPicPr>
          <p:blipFill>
            <a:blip r:embed="rId6"/>
            <a:stretch>
              <a:fillRect/>
            </a:stretch>
          </p:blipFill>
          <p:spPr>
            <a:xfrm>
              <a:off x="1244780" y="3909784"/>
              <a:ext cx="9991844" cy="72710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603EEAC-D00E-468C-96E0-D1CCC4721DAC}"/>
                </a:ext>
              </a:extLst>
            </p:cNvPr>
            <p:cNvSpPr/>
            <p:nvPr/>
          </p:nvSpPr>
          <p:spPr>
            <a:xfrm>
              <a:off x="2019120" y="4021442"/>
              <a:ext cx="8466000" cy="2762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7AF45F4-4807-4A26-910F-9F9D593A92D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91551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dirty="0" err="1">
                <a:solidFill>
                  <a:srgbClr val="282829"/>
                </a:solidFill>
                <a:effectLst/>
                <a:latin typeface="Arial" panose="020B0604020202020204" pitchFamily="34" charset="0"/>
              </a:rPr>
              <a:t>Stackoverflow</a:t>
            </a:r>
            <a:r>
              <a:rPr lang="en-US" sz="2000" b="0" i="0" dirty="0">
                <a:solidFill>
                  <a:srgbClr val="282829"/>
                </a:solidFill>
                <a:effectLst/>
                <a:latin typeface="Arial" panose="020B0604020202020204" pitchFamily="34" charset="0"/>
              </a:rPr>
              <a:t> Reputation &amp; Resume</a:t>
            </a:r>
            <a:endParaRPr lang="en-US" sz="2000" b="0" strike="noStrike" spc="-1" dirty="0">
              <a:latin typeface="Arial"/>
            </a:endParaRPr>
          </a:p>
        </p:txBody>
      </p:sp>
      <p:pic>
        <p:nvPicPr>
          <p:cNvPr id="9" name="Picture 4">
            <a:extLst>
              <a:ext uri="{FF2B5EF4-FFF2-40B4-BE49-F238E27FC236}">
                <a16:creationId xmlns:a16="http://schemas.microsoft.com/office/drawing/2014/main" id="{6F55C2A2-D511-4EB9-9D73-31BA800933B9}"/>
              </a:ext>
            </a:extLst>
          </p:cNvPr>
          <p:cNvPicPr/>
          <p:nvPr/>
        </p:nvPicPr>
        <p:blipFill>
          <a:blip r:embed="rId4"/>
          <a:stretch/>
        </p:blipFill>
        <p:spPr>
          <a:xfrm>
            <a:off x="2890560" y="2041200"/>
            <a:ext cx="6410880" cy="356256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9885A1D-119B-422F-8B17-A69E8740011B}"/>
              </a:ext>
            </a:extLst>
          </p:cNvPr>
          <p:cNvSpPr txBox="1"/>
          <p:nvPr/>
        </p:nvSpPr>
        <p:spPr>
          <a:xfrm>
            <a:off x="210840" y="6228803"/>
            <a:ext cx="9962040" cy="646331"/>
          </a:xfrm>
          <a:prstGeom prst="rect">
            <a:avLst/>
          </a:prstGeom>
          <a:noFill/>
        </p:spPr>
        <p:txBody>
          <a:bodyPr wrap="square">
            <a:spAutoFit/>
          </a:bodyPr>
          <a:lstStyle/>
          <a:p>
            <a:r>
              <a:rPr lang="en-US">
                <a:hlinkClick r:id="rId5"/>
              </a:rPr>
              <a:t>https://www.quora.com/Is-it-okay-to-mention-Stack-Overflow-reputation-points-in-my-resume</a:t>
            </a:r>
            <a:endParaRPr lang="en-US"/>
          </a:p>
          <a:p>
            <a:endParaRPr lang="en-US"/>
          </a:p>
        </p:txBody>
      </p:sp>
      <p:pic>
        <p:nvPicPr>
          <p:cNvPr id="8" name="Picture 7">
            <a:extLst>
              <a:ext uri="{FF2B5EF4-FFF2-40B4-BE49-F238E27FC236}">
                <a16:creationId xmlns:a16="http://schemas.microsoft.com/office/drawing/2014/main" id="{5AEF3B37-CF3C-4FE2-ABD9-CCB6B107267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56336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4" name="Picture 3">
            <a:extLst>
              <a:ext uri="{FF2B5EF4-FFF2-40B4-BE49-F238E27FC236}">
                <a16:creationId xmlns:a16="http://schemas.microsoft.com/office/drawing/2014/main" id="{C54466C8-2016-47E4-8138-7F98B815BFB3}"/>
              </a:ext>
            </a:extLst>
          </p:cNvPr>
          <p:cNvPicPr>
            <a:picLocks noChangeAspect="1"/>
          </p:cNvPicPr>
          <p:nvPr/>
        </p:nvPicPr>
        <p:blipFill>
          <a:blip r:embed="rId4"/>
          <a:stretch>
            <a:fillRect/>
          </a:stretch>
        </p:blipFill>
        <p:spPr>
          <a:xfrm>
            <a:off x="2548583" y="2222958"/>
            <a:ext cx="7094835" cy="369602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AC348BD-D1CA-4444-A80A-27D817A2AA50}"/>
              </a:ext>
            </a:extLst>
          </p:cNvPr>
          <p:cNvSpPr txBox="1"/>
          <p:nvPr/>
        </p:nvSpPr>
        <p:spPr>
          <a:xfrm>
            <a:off x="210840" y="6076143"/>
            <a:ext cx="9962040" cy="584775"/>
          </a:xfrm>
          <a:prstGeom prst="rect">
            <a:avLst/>
          </a:prstGeom>
          <a:noFill/>
        </p:spPr>
        <p:txBody>
          <a:bodyPr wrap="square">
            <a:spAutoFit/>
          </a:bodyPr>
          <a:lstStyle/>
          <a:p>
            <a:r>
              <a:rPr lang="en-US" sz="1600">
                <a:latin typeface="-apple-system"/>
                <a:hlinkClick r:id="rId5"/>
              </a:rPr>
              <a:t>https://softwareengineering.stackexchange.com/questions/38597/where-and-how-to-mention-stackoverflow-participation-in-the-r%C3%A9sum%C3%A9</a:t>
            </a:r>
            <a:endParaRPr lang="en-US" sz="1600">
              <a:latin typeface="-apple-system"/>
            </a:endParaRPr>
          </a:p>
        </p:txBody>
      </p:sp>
      <p:sp>
        <p:nvSpPr>
          <p:cNvPr id="6" name="Rectangle 5">
            <a:extLst>
              <a:ext uri="{FF2B5EF4-FFF2-40B4-BE49-F238E27FC236}">
                <a16:creationId xmlns:a16="http://schemas.microsoft.com/office/drawing/2014/main" id="{ECD29FA3-2AD0-4FF8-AF65-FF10953FA7A5}"/>
              </a:ext>
            </a:extLst>
          </p:cNvPr>
          <p:cNvSpPr/>
          <p:nvPr/>
        </p:nvSpPr>
        <p:spPr>
          <a:xfrm>
            <a:off x="3721768" y="2597291"/>
            <a:ext cx="3320716" cy="19403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520398-C88A-4153-BA26-3E2CC668ED4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7610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81B445EF-959A-4BB7-9E11-3FE5734CFFA0}"/>
              </a:ext>
            </a:extLst>
          </p:cNvPr>
          <p:cNvPicPr>
            <a:picLocks noChangeAspect="1"/>
          </p:cNvPicPr>
          <p:nvPr/>
        </p:nvPicPr>
        <p:blipFill>
          <a:blip r:embed="rId4"/>
          <a:stretch>
            <a:fillRect/>
          </a:stretch>
        </p:blipFill>
        <p:spPr>
          <a:xfrm>
            <a:off x="3719486" y="1929673"/>
            <a:ext cx="4753028" cy="420847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F7F476A-22AD-4F74-8164-1EDFE9A6E9C5}"/>
              </a:ext>
            </a:extLst>
          </p:cNvPr>
          <p:cNvSpPr txBox="1"/>
          <p:nvPr/>
        </p:nvSpPr>
        <p:spPr>
          <a:xfrm>
            <a:off x="210838" y="6302921"/>
            <a:ext cx="9445319" cy="646331"/>
          </a:xfrm>
          <a:prstGeom prst="rect">
            <a:avLst/>
          </a:prstGeom>
          <a:noFill/>
        </p:spPr>
        <p:txBody>
          <a:bodyPr wrap="square">
            <a:spAutoFit/>
          </a:bodyPr>
          <a:lstStyle/>
          <a:p>
            <a:r>
              <a:rPr lang="en-US">
                <a:hlinkClick r:id="rId5"/>
              </a:rPr>
              <a:t>https://www.quora.com/Do-Stack-Overflow-scores-matter-in-job-interviews</a:t>
            </a:r>
            <a:endParaRPr lang="en-US"/>
          </a:p>
          <a:p>
            <a:endParaRPr lang="en-US"/>
          </a:p>
        </p:txBody>
      </p:sp>
      <p:pic>
        <p:nvPicPr>
          <p:cNvPr id="8" name="Picture 7">
            <a:extLst>
              <a:ext uri="{FF2B5EF4-FFF2-40B4-BE49-F238E27FC236}">
                <a16:creationId xmlns:a16="http://schemas.microsoft.com/office/drawing/2014/main" id="{D247802D-7D63-4329-AEC6-F306D27ED08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47843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51D1D630-6A56-4A2D-8FAD-88E2E8945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525" y="2111926"/>
            <a:ext cx="6450950" cy="4300634"/>
          </a:xfrm>
          <a:prstGeom prst="rect">
            <a:avLst/>
          </a:prstGeom>
          <a:ln>
            <a:noFill/>
          </a:ln>
          <a:effectLst>
            <a:softEdge rad="112500"/>
          </a:effectLst>
        </p:spPr>
      </p:pic>
      <p:pic>
        <p:nvPicPr>
          <p:cNvPr id="7" name="Picture 6">
            <a:extLst>
              <a:ext uri="{FF2B5EF4-FFF2-40B4-BE49-F238E27FC236}">
                <a16:creationId xmlns:a16="http://schemas.microsoft.com/office/drawing/2014/main" id="{44212970-9E07-49E7-8841-20A28553972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00161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dirty="0" err="1">
                <a:solidFill>
                  <a:srgbClr val="282829"/>
                </a:solidFill>
                <a:effectLst/>
                <a:latin typeface="Arial" panose="020B0604020202020204" pitchFamily="34" charset="0"/>
              </a:rPr>
              <a:t>Stackoverflow</a:t>
            </a:r>
            <a:r>
              <a:rPr lang="en-US" sz="2000" b="0" i="0" dirty="0">
                <a:solidFill>
                  <a:srgbClr val="282829"/>
                </a:solidFill>
                <a:effectLst/>
                <a:latin typeface="Arial" panose="020B0604020202020204" pitchFamily="34" charset="0"/>
              </a:rPr>
              <a:t> Reputation &amp; Resume</a:t>
            </a:r>
            <a:endParaRPr lang="en-US" sz="2000" b="0" strike="noStrike" spc="-1" dirty="0">
              <a:latin typeface="Arial"/>
            </a:endParaRPr>
          </a:p>
        </p:txBody>
      </p:sp>
      <p:pic>
        <p:nvPicPr>
          <p:cNvPr id="4" name="Picture 3">
            <a:extLst>
              <a:ext uri="{FF2B5EF4-FFF2-40B4-BE49-F238E27FC236}">
                <a16:creationId xmlns:a16="http://schemas.microsoft.com/office/drawing/2014/main" id="{923605AA-E638-4C9A-BEF9-4B93391FFFE1}"/>
              </a:ext>
            </a:extLst>
          </p:cNvPr>
          <p:cNvPicPr>
            <a:picLocks noChangeAspect="1"/>
          </p:cNvPicPr>
          <p:nvPr/>
        </p:nvPicPr>
        <p:blipFill>
          <a:blip r:embed="rId4"/>
          <a:stretch>
            <a:fillRect/>
          </a:stretch>
        </p:blipFill>
        <p:spPr>
          <a:xfrm>
            <a:off x="2610045" y="1996840"/>
            <a:ext cx="6971911" cy="4439660"/>
          </a:xfrm>
          <a:prstGeom prst="rect">
            <a:avLst/>
          </a:prstGeom>
          <a:ln>
            <a:noFill/>
          </a:ln>
          <a:effectLst>
            <a:softEdge rad="112500"/>
          </a:effectLst>
        </p:spPr>
      </p:pic>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1047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dirty="0" err="1">
                <a:solidFill>
                  <a:srgbClr val="282829"/>
                </a:solidFill>
                <a:effectLst/>
                <a:latin typeface="Arial" panose="020B0604020202020204" pitchFamily="34" charset="0"/>
              </a:rPr>
              <a:t>Stackoverflow</a:t>
            </a:r>
            <a:r>
              <a:rPr lang="en-US" sz="2000" b="0" i="0" dirty="0">
                <a:solidFill>
                  <a:srgbClr val="282829"/>
                </a:solidFill>
                <a:effectLst/>
                <a:latin typeface="Arial" panose="020B0604020202020204" pitchFamily="34" charset="0"/>
              </a:rPr>
              <a:t> Reputation &amp; Resume</a:t>
            </a:r>
          </a:p>
          <a:p>
            <a:pPr marL="743040" lvl="1" indent="-285840">
              <a:buClr>
                <a:srgbClr val="282829"/>
              </a:buClr>
              <a:buFont typeface="Arial"/>
              <a:buChar char="•"/>
            </a:pPr>
            <a:r>
              <a:rPr lang="en-US" b="0" strike="noStrike" spc="-1" dirty="0">
                <a:latin typeface="Arial"/>
              </a:rPr>
              <a:t>“always try to present yourself well!”</a:t>
            </a:r>
          </a:p>
          <a:p>
            <a:pPr marL="285840" indent="-285840">
              <a:lnSpc>
                <a:spcPct val="100000"/>
              </a:lnSpc>
              <a:buClr>
                <a:srgbClr val="282829"/>
              </a:buClr>
              <a:buFont typeface="Arial"/>
              <a:buChar char="•"/>
            </a:pPr>
            <a:endParaRPr lang="en-US" sz="2000" b="0" strike="noStrike" spc="-1" dirty="0">
              <a:latin typeface="Arial"/>
            </a:endParaRPr>
          </a:p>
        </p:txBody>
      </p:sp>
      <p:pic>
        <p:nvPicPr>
          <p:cNvPr id="4" name="Picture 3">
            <a:extLst>
              <a:ext uri="{FF2B5EF4-FFF2-40B4-BE49-F238E27FC236}">
                <a16:creationId xmlns:a16="http://schemas.microsoft.com/office/drawing/2014/main" id="{923605AA-E638-4C9A-BEF9-4B93391FFFE1}"/>
              </a:ext>
            </a:extLst>
          </p:cNvPr>
          <p:cNvPicPr>
            <a:picLocks noChangeAspect="1"/>
          </p:cNvPicPr>
          <p:nvPr/>
        </p:nvPicPr>
        <p:blipFill>
          <a:blip r:embed="rId4"/>
          <a:stretch>
            <a:fillRect/>
          </a:stretch>
        </p:blipFill>
        <p:spPr>
          <a:xfrm>
            <a:off x="2610045" y="1996840"/>
            <a:ext cx="6971911" cy="4439660"/>
          </a:xfrm>
          <a:prstGeom prst="rect">
            <a:avLst/>
          </a:prstGeom>
          <a:ln>
            <a:noFill/>
          </a:ln>
          <a:effectLst>
            <a:softEdge rad="112500"/>
          </a:effectLst>
        </p:spPr>
      </p:pic>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33283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15066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82829"/>
              </a:buClr>
              <a:buFont typeface="Arial"/>
              <a:buChar char="•"/>
            </a:pPr>
            <a:r>
              <a:rPr lang="en-US" b="0" strike="noStrike" spc="-1" dirty="0">
                <a:latin typeface="Arial"/>
              </a:rPr>
              <a:t>How to mention it on resume?</a:t>
            </a:r>
          </a:p>
          <a:p>
            <a:pPr marL="743040" lvl="1" indent="-285840">
              <a:buClr>
                <a:srgbClr val="282829"/>
              </a:buClr>
              <a:buFont typeface="Arial"/>
              <a:buChar char="•"/>
            </a:pPr>
            <a:r>
              <a:rPr lang="en-US" spc="-1" dirty="0">
                <a:latin typeface="Arial"/>
              </a:rPr>
              <a:t>Score linked to your stack overflow profile</a:t>
            </a:r>
          </a:p>
          <a:p>
            <a:pPr marL="743040" lvl="1" indent="-285840">
              <a:buClr>
                <a:srgbClr val="282829"/>
              </a:buClr>
              <a:buFont typeface="Arial"/>
              <a:buChar char="•"/>
            </a:pPr>
            <a:r>
              <a:rPr lang="en-US" b="0" strike="noStrike" spc="-1" dirty="0">
                <a:latin typeface="Arial"/>
              </a:rPr>
              <a:t>Profile address linked to your stack overflow profile</a:t>
            </a:r>
          </a:p>
          <a:p>
            <a:pPr marL="743040" lvl="1" indent="-285840">
              <a:buClr>
                <a:srgbClr val="282829"/>
              </a:buClr>
              <a:buFont typeface="Arial"/>
              <a:buChar char="•"/>
            </a:pPr>
            <a:r>
              <a:rPr lang="en-US" spc="-1" dirty="0">
                <a:latin typeface="Arial"/>
              </a:rPr>
              <a:t>hybrid</a:t>
            </a:r>
            <a:endParaRPr lang="en-US" b="0" strike="noStrike" spc="-1" dirty="0">
              <a:latin typeface="Arial"/>
            </a:endParaRPr>
          </a:p>
          <a:p>
            <a:pPr marL="285840" indent="-285840">
              <a:lnSpc>
                <a:spcPct val="100000"/>
              </a:lnSpc>
              <a:buClr>
                <a:srgbClr val="282829"/>
              </a:buClr>
              <a:buFont typeface="Arial"/>
              <a:buChar char="•"/>
            </a:pPr>
            <a:endParaRPr lang="en-US" sz="2000" b="0" strike="noStrike" spc="-1" dirty="0">
              <a:latin typeface="Arial"/>
            </a:endParaRPr>
          </a:p>
        </p:txBody>
      </p:sp>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2F333766-E061-A2CD-C6D5-887366E5EFD4}"/>
              </a:ext>
            </a:extLst>
          </p:cNvPr>
          <p:cNvPicPr>
            <a:picLocks noChangeAspect="1"/>
          </p:cNvPicPr>
          <p:nvPr/>
        </p:nvPicPr>
        <p:blipFill>
          <a:blip r:embed="rId5"/>
          <a:stretch>
            <a:fillRect/>
          </a:stretch>
        </p:blipFill>
        <p:spPr>
          <a:xfrm>
            <a:off x="474357" y="3208621"/>
            <a:ext cx="11243286" cy="1830447"/>
          </a:xfrm>
          <a:prstGeom prst="rect">
            <a:avLst/>
          </a:prstGeom>
          <a:ln>
            <a:noFill/>
          </a:ln>
          <a:effectLst>
            <a:softEdge rad="112500"/>
          </a:effectLst>
        </p:spPr>
      </p:pic>
    </p:spTree>
    <p:extLst>
      <p:ext uri="{BB962C8B-B14F-4D97-AF65-F5344CB8AC3E}">
        <p14:creationId xmlns:p14="http://schemas.microsoft.com/office/powerpoint/2010/main" val="428409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How to Read</a:t>
            </a:r>
            <a:endParaRPr lang="en-US" sz="1600" spc="-1">
              <a:solidFill>
                <a:srgbClr val="000000"/>
              </a:solidFill>
              <a:latin typeface="-apple-system"/>
            </a:endParaRPr>
          </a:p>
        </p:txBody>
      </p:sp>
      <p:pic>
        <p:nvPicPr>
          <p:cNvPr id="7" name="Picture 6">
            <a:extLst>
              <a:ext uri="{FF2B5EF4-FFF2-40B4-BE49-F238E27FC236}">
                <a16:creationId xmlns:a16="http://schemas.microsoft.com/office/drawing/2014/main" id="{A9B1576F-34F2-4164-888A-4E4885E13833}"/>
              </a:ext>
            </a:extLst>
          </p:cNvPr>
          <p:cNvPicPr>
            <a:picLocks noChangeAspect="1"/>
          </p:cNvPicPr>
          <p:nvPr/>
        </p:nvPicPr>
        <p:blipFill>
          <a:blip r:embed="rId4"/>
          <a:stretch>
            <a:fillRect/>
          </a:stretch>
        </p:blipFill>
        <p:spPr>
          <a:xfrm>
            <a:off x="2901398" y="2115770"/>
            <a:ext cx="6389204" cy="4259470"/>
          </a:xfrm>
          <a:prstGeom prst="rect">
            <a:avLst/>
          </a:prstGeom>
          <a:ln>
            <a:noFill/>
          </a:ln>
          <a:effectLst>
            <a:softEdge rad="112500"/>
          </a:effectLst>
        </p:spPr>
      </p:pic>
    </p:spTree>
    <p:extLst>
      <p:ext uri="{BB962C8B-B14F-4D97-AF65-F5344CB8AC3E}">
        <p14:creationId xmlns:p14="http://schemas.microsoft.com/office/powerpoint/2010/main" val="3807255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178B2D-1048-889A-AD95-39958C96177D}"/>
              </a:ext>
            </a:extLst>
          </p:cNvPr>
          <p:cNvGrpSpPr/>
          <p:nvPr/>
        </p:nvGrpSpPr>
        <p:grpSpPr>
          <a:xfrm>
            <a:off x="5942335" y="3153349"/>
            <a:ext cx="5244002" cy="2465158"/>
            <a:chOff x="7334249" y="2751766"/>
            <a:chExt cx="3405767" cy="1512125"/>
          </a:xfrm>
        </p:grpSpPr>
        <p:pic>
          <p:nvPicPr>
            <p:cNvPr id="12" name="Picture 11">
              <a:extLst>
                <a:ext uri="{FF2B5EF4-FFF2-40B4-BE49-F238E27FC236}">
                  <a16:creationId xmlns:a16="http://schemas.microsoft.com/office/drawing/2014/main" id="{2F333766-E061-A2CD-C6D5-887366E5EFD4}"/>
                </a:ext>
              </a:extLst>
            </p:cNvPr>
            <p:cNvPicPr>
              <a:picLocks noChangeAspect="1"/>
            </p:cNvPicPr>
            <p:nvPr/>
          </p:nvPicPr>
          <p:blipFill rotWithShape="1">
            <a:blip r:embed="rId3"/>
            <a:srcRect l="63331"/>
            <a:stretch/>
          </p:blipFill>
          <p:spPr>
            <a:xfrm>
              <a:off x="7334249" y="2751766"/>
              <a:ext cx="3405767" cy="1512125"/>
            </a:xfrm>
            <a:prstGeom prst="rect">
              <a:avLst/>
            </a:prstGeom>
            <a:ln>
              <a:noFill/>
            </a:ln>
            <a:effectLst>
              <a:softEdge rad="112500"/>
            </a:effectLst>
          </p:spPr>
        </p:pic>
        <p:sp>
          <p:nvSpPr>
            <p:cNvPr id="2" name="Rectangle 1">
              <a:extLst>
                <a:ext uri="{FF2B5EF4-FFF2-40B4-BE49-F238E27FC236}">
                  <a16:creationId xmlns:a16="http://schemas.microsoft.com/office/drawing/2014/main" id="{15D89700-F36C-E641-31D7-8332ED9BE8A0}"/>
                </a:ext>
              </a:extLst>
            </p:cNvPr>
            <p:cNvSpPr/>
            <p:nvPr/>
          </p:nvSpPr>
          <p:spPr>
            <a:xfrm>
              <a:off x="8179496" y="3569917"/>
              <a:ext cx="1653436" cy="1952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0823EF5-E115-9168-3C3C-A3269C639BBA}"/>
                </a:ext>
              </a:extLst>
            </p:cNvPr>
            <p:cNvCxnSpPr/>
            <p:nvPr/>
          </p:nvCxnSpPr>
          <p:spPr>
            <a:xfrm>
              <a:off x="9832932" y="3638550"/>
              <a:ext cx="206418" cy="12661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4"/>
          <a:stretch/>
        </p:blipFill>
        <p:spPr>
          <a:xfrm>
            <a:off x="10339560" y="5834520"/>
            <a:ext cx="1641600" cy="730440"/>
          </a:xfrm>
          <a:prstGeom prst="rect">
            <a:avLst/>
          </a:prstGeom>
          <a:ln w="0">
            <a:noFill/>
          </a:ln>
        </p:spPr>
      </p:pic>
      <p:sp>
        <p:nvSpPr>
          <p:cNvPr id="138" name="TextBox 1"/>
          <p:cNvSpPr/>
          <p:nvPr/>
        </p:nvSpPr>
        <p:spPr>
          <a:xfrm>
            <a:off x="727560" y="1440360"/>
            <a:ext cx="8178480" cy="15066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82829"/>
              </a:buClr>
              <a:buFont typeface="Arial"/>
              <a:buChar char="•"/>
            </a:pPr>
            <a:r>
              <a:rPr lang="en-US" b="0" strike="noStrike" spc="-1" dirty="0">
                <a:latin typeface="Arial"/>
              </a:rPr>
              <a:t>How to mention it on resume?</a:t>
            </a:r>
          </a:p>
          <a:p>
            <a:pPr marL="743040" lvl="1" indent="-285840">
              <a:buClr>
                <a:srgbClr val="282829"/>
              </a:buClr>
              <a:buFont typeface="Arial"/>
              <a:buChar char="•"/>
            </a:pPr>
            <a:r>
              <a:rPr lang="en-US" spc="-1" dirty="0">
                <a:latin typeface="Arial"/>
              </a:rPr>
              <a:t>Score linked to your stack overflow profile</a:t>
            </a:r>
          </a:p>
          <a:p>
            <a:pPr marL="743040" lvl="1" indent="-285840">
              <a:buClr>
                <a:srgbClr val="282829"/>
              </a:buClr>
              <a:buFont typeface="Arial"/>
              <a:buChar char="•"/>
            </a:pPr>
            <a:r>
              <a:rPr lang="en-US" b="0" strike="noStrike" spc="-1" dirty="0">
                <a:latin typeface="Arial"/>
              </a:rPr>
              <a:t>Profile address linked to your stack overflow profile</a:t>
            </a:r>
          </a:p>
          <a:p>
            <a:pPr marL="743040" lvl="1" indent="-285840">
              <a:buClr>
                <a:srgbClr val="282829"/>
              </a:buClr>
              <a:buFont typeface="Arial"/>
              <a:buChar char="•"/>
            </a:pPr>
            <a:r>
              <a:rPr lang="en-US" spc="-1" dirty="0">
                <a:latin typeface="Arial"/>
              </a:rPr>
              <a:t>hybrid</a:t>
            </a:r>
            <a:endParaRPr lang="en-US" b="0" strike="noStrike" spc="-1" dirty="0">
              <a:latin typeface="Arial"/>
            </a:endParaRPr>
          </a:p>
          <a:p>
            <a:pPr marL="285840" indent="-285840">
              <a:lnSpc>
                <a:spcPct val="100000"/>
              </a:lnSpc>
              <a:buClr>
                <a:srgbClr val="282829"/>
              </a:buClr>
              <a:buFont typeface="Arial"/>
              <a:buChar char="•"/>
            </a:pPr>
            <a:endParaRPr lang="en-US" sz="2000" b="0" strike="noStrike" spc="-1" dirty="0">
              <a:latin typeface="Arial"/>
            </a:endParaRPr>
          </a:p>
        </p:txBody>
      </p:sp>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3" name="Picture 12">
            <a:extLst>
              <a:ext uri="{FF2B5EF4-FFF2-40B4-BE49-F238E27FC236}">
                <a16:creationId xmlns:a16="http://schemas.microsoft.com/office/drawing/2014/main" id="{9541BCE0-B105-4052-D7C0-621365CEF4A8}"/>
              </a:ext>
            </a:extLst>
          </p:cNvPr>
          <p:cNvPicPr>
            <a:picLocks noChangeAspect="1"/>
          </p:cNvPicPr>
          <p:nvPr/>
        </p:nvPicPr>
        <p:blipFill rotWithShape="1">
          <a:blip r:embed="rId6"/>
          <a:srcRect b="31223"/>
          <a:stretch/>
        </p:blipFill>
        <p:spPr>
          <a:xfrm>
            <a:off x="483628" y="3226595"/>
            <a:ext cx="4221722" cy="2434202"/>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637DF8B6-5CA6-0B15-3AC1-7796918BAA31}"/>
              </a:ext>
            </a:extLst>
          </p:cNvPr>
          <p:cNvCxnSpPr>
            <a:cxnSpLocks/>
          </p:cNvCxnSpPr>
          <p:nvPr/>
        </p:nvCxnSpPr>
        <p:spPr>
          <a:xfrm flipV="1">
            <a:off x="4557486" y="4805448"/>
            <a:ext cx="2686311" cy="23362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771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A65707-096C-9290-AFC8-37BDD14A0922}"/>
              </a:ext>
            </a:extLst>
          </p:cNvPr>
          <p:cNvPicPr>
            <a:picLocks noChangeAspect="1"/>
          </p:cNvPicPr>
          <p:nvPr/>
        </p:nvPicPr>
        <p:blipFill>
          <a:blip r:embed="rId3"/>
          <a:stretch>
            <a:fillRect/>
          </a:stretch>
        </p:blipFill>
        <p:spPr>
          <a:xfrm>
            <a:off x="918098" y="4556728"/>
            <a:ext cx="9710084" cy="1721823"/>
          </a:xfrm>
          <a:prstGeom prst="rect">
            <a:avLst/>
          </a:prstGeom>
          <a:ln>
            <a:noFill/>
          </a:ln>
          <a:effectLst>
            <a:softEdge rad="112500"/>
          </a:effectLst>
        </p:spPr>
      </p:pic>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4"/>
          <a:stretch/>
        </p:blipFill>
        <p:spPr>
          <a:xfrm>
            <a:off x="10339560" y="5834520"/>
            <a:ext cx="1641600" cy="730440"/>
          </a:xfrm>
          <a:prstGeom prst="rect">
            <a:avLst/>
          </a:prstGeom>
          <a:ln w="0">
            <a:noFill/>
          </a:ln>
        </p:spPr>
      </p:pic>
      <p:sp>
        <p:nvSpPr>
          <p:cNvPr id="138" name="TextBox 1"/>
          <p:cNvSpPr/>
          <p:nvPr/>
        </p:nvSpPr>
        <p:spPr>
          <a:xfrm>
            <a:off x="727560" y="1440360"/>
            <a:ext cx="8178480" cy="15066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82829"/>
              </a:buClr>
              <a:buFont typeface="Arial"/>
              <a:buChar char="•"/>
            </a:pPr>
            <a:r>
              <a:rPr lang="en-US" b="0" strike="noStrike" spc="-1" dirty="0">
                <a:latin typeface="Arial"/>
              </a:rPr>
              <a:t>How to mention it on resume?</a:t>
            </a:r>
          </a:p>
          <a:p>
            <a:pPr marL="743040" lvl="1" indent="-285840">
              <a:buClr>
                <a:srgbClr val="282829"/>
              </a:buClr>
              <a:buFont typeface="Arial"/>
              <a:buChar char="•"/>
            </a:pPr>
            <a:r>
              <a:rPr lang="en-US" spc="-1" dirty="0">
                <a:latin typeface="Arial"/>
              </a:rPr>
              <a:t>Score linked to your stack overflow profile</a:t>
            </a:r>
          </a:p>
          <a:p>
            <a:pPr marL="743040" lvl="1" indent="-285840">
              <a:buClr>
                <a:srgbClr val="282829"/>
              </a:buClr>
              <a:buFont typeface="Arial"/>
              <a:buChar char="•"/>
            </a:pPr>
            <a:r>
              <a:rPr lang="en-US" b="0" strike="noStrike" spc="-1" dirty="0">
                <a:latin typeface="Arial"/>
              </a:rPr>
              <a:t>Profile address linked to your stack overflow profile</a:t>
            </a:r>
          </a:p>
          <a:p>
            <a:pPr marL="743040" lvl="1" indent="-285840">
              <a:buClr>
                <a:srgbClr val="282829"/>
              </a:buClr>
              <a:buFont typeface="Arial"/>
              <a:buChar char="•"/>
            </a:pPr>
            <a:r>
              <a:rPr lang="en-US" spc="-1" dirty="0">
                <a:latin typeface="Arial"/>
              </a:rPr>
              <a:t>Hybrid for high scored users (</a:t>
            </a:r>
            <a:r>
              <a:rPr lang="en-US" b="1" spc="-1" dirty="0">
                <a:latin typeface="Arial"/>
              </a:rPr>
              <a:t>20+k</a:t>
            </a:r>
            <a:r>
              <a:rPr lang="en-US" spc="-1" dirty="0">
                <a:latin typeface="Arial"/>
              </a:rPr>
              <a:t>)</a:t>
            </a:r>
            <a:endParaRPr lang="en-US" b="0" strike="noStrike" spc="-1" dirty="0">
              <a:latin typeface="Arial"/>
            </a:endParaRPr>
          </a:p>
          <a:p>
            <a:pPr marL="285840" indent="-285840">
              <a:lnSpc>
                <a:spcPct val="100000"/>
              </a:lnSpc>
              <a:buClr>
                <a:srgbClr val="282829"/>
              </a:buClr>
              <a:buFont typeface="Arial"/>
              <a:buChar char="•"/>
            </a:pPr>
            <a:endParaRPr lang="en-US" sz="2000" b="0" strike="noStrike" spc="-1" dirty="0">
              <a:latin typeface="Arial"/>
            </a:endParaRPr>
          </a:p>
        </p:txBody>
      </p:sp>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86C5BA4E-D598-6704-7E2E-3C84AACBD24F}"/>
              </a:ext>
            </a:extLst>
          </p:cNvPr>
          <p:cNvPicPr>
            <a:picLocks noChangeAspect="1"/>
          </p:cNvPicPr>
          <p:nvPr/>
        </p:nvPicPr>
        <p:blipFill>
          <a:blip r:embed="rId6"/>
          <a:stretch>
            <a:fillRect/>
          </a:stretch>
        </p:blipFill>
        <p:spPr>
          <a:xfrm>
            <a:off x="973456" y="3032364"/>
            <a:ext cx="9710084" cy="1439011"/>
          </a:xfrm>
          <a:prstGeom prst="rect">
            <a:avLst/>
          </a:prstGeom>
          <a:ln>
            <a:noFill/>
          </a:ln>
          <a:effectLst>
            <a:softEdge rad="112500"/>
          </a:effectLst>
        </p:spPr>
      </p:pic>
    </p:spTree>
    <p:extLst>
      <p:ext uri="{BB962C8B-B14F-4D97-AF65-F5344CB8AC3E}">
        <p14:creationId xmlns:p14="http://schemas.microsoft.com/office/powerpoint/2010/main" val="265248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 - Review</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Arial" panose="020B0604020202020204" pitchFamily="34" charset="0"/>
                <a:cs typeface="Arial" panose="020B0604020202020204" pitchFamily="34" charset="0"/>
              </a:rPr>
              <a:t>Introduction</a:t>
            </a:r>
            <a:endParaRPr lang="en-US" sz="2800" b="0" strike="noStrike" spc="-1" dirty="0">
              <a:latin typeface="Arial" panose="020B0604020202020204" pitchFamily="34" charset="0"/>
              <a:cs typeface="Arial" panose="020B0604020202020204" pitchFamily="34" charset="0"/>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rial" panose="020B0604020202020204" pitchFamily="34" charset="0"/>
                <a:cs typeface="Arial" panose="020B0604020202020204" pitchFamily="34" charset="0"/>
              </a:rPr>
              <a:t>Our approach</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rial" panose="020B0604020202020204" pitchFamily="34" charset="0"/>
                <a:cs typeface="Arial" panose="020B0604020202020204" pitchFamily="34" charset="0"/>
              </a:rPr>
              <a:t>What is S</a:t>
            </a:r>
            <a:r>
              <a:rPr lang="en-US" sz="2400" spc="-1" dirty="0">
                <a:solidFill>
                  <a:srgbClr val="000000"/>
                </a:solidFill>
                <a:latin typeface="Arial" panose="020B0604020202020204" pitchFamily="34" charset="0"/>
                <a:cs typeface="Arial" panose="020B0604020202020204" pitchFamily="34" charset="0"/>
              </a:rPr>
              <a:t>tack Overflow</a:t>
            </a:r>
            <a:r>
              <a:rPr lang="en-US" sz="2400" b="0" strike="noStrike" spc="-1" dirty="0">
                <a:solidFill>
                  <a:srgbClr val="000000"/>
                </a:solidFill>
                <a:latin typeface="Arial" panose="020B0604020202020204" pitchFamily="34" charset="0"/>
                <a:cs typeface="Arial" panose="020B0604020202020204" pitchFamily="34" charset="0"/>
              </a:rPr>
              <a:t>?</a:t>
            </a:r>
            <a:endParaRPr lang="en-US" sz="2400" b="0" strike="noStrike" spc="-1" dirty="0">
              <a:latin typeface="Arial" panose="020B0604020202020204" pitchFamily="34" charset="0"/>
              <a:cs typeface="Arial" panose="020B0604020202020204" pitchFamily="34" charset="0"/>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rial" panose="020B0604020202020204" pitchFamily="34" charset="0"/>
                <a:cs typeface="Arial" panose="020B0604020202020204" pitchFamily="34" charset="0"/>
              </a:rPr>
              <a:t>Why do you need it?</a:t>
            </a:r>
            <a:endParaRPr lang="en-US" sz="2400" b="0" strike="noStrike" spc="-1" dirty="0">
              <a:latin typeface="Arial" panose="020B0604020202020204" pitchFamily="34" charset="0"/>
              <a:cs typeface="Arial" panose="020B0604020202020204" pitchFamily="34" charset="0"/>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Arial" panose="020B0604020202020204" pitchFamily="34" charset="0"/>
                <a:cs typeface="Arial" panose="020B0604020202020204" pitchFamily="34" charset="0"/>
              </a:rPr>
              <a:t>Can I mention it in my resume?</a:t>
            </a:r>
            <a:endParaRPr lang="en-US" sz="2400" spc="-1" dirty="0">
              <a:solidFill>
                <a:srgbClr val="000000"/>
              </a:solidFill>
              <a:latin typeface="Arial" panose="020B0604020202020204" pitchFamily="34" charset="0"/>
              <a:cs typeface="Arial" panose="020B0604020202020204" pitchFamily="34" charset="0"/>
            </a:endParaRPr>
          </a:p>
          <a:p>
            <a:pPr marL="685800" lvl="1" indent="-228600">
              <a:lnSpc>
                <a:spcPct val="90000"/>
              </a:lnSpc>
              <a:spcBef>
                <a:spcPts val="499"/>
              </a:spcBef>
              <a:buClr>
                <a:srgbClr val="000000"/>
              </a:buClr>
              <a:buFont typeface="Arial"/>
              <a:buChar char="•"/>
            </a:pPr>
            <a:r>
              <a:rPr lang="en-US" sz="2400" spc="-1" dirty="0">
                <a:solidFill>
                  <a:srgbClr val="000000"/>
                </a:solidFill>
                <a:latin typeface="Arial" panose="020B0604020202020204" pitchFamily="34" charset="0"/>
                <a:cs typeface="Arial" panose="020B0604020202020204" pitchFamily="34" charset="0"/>
              </a:rPr>
              <a:t>How should I mentioned it?</a:t>
            </a: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spTree>
    <p:extLst>
      <p:ext uri="{BB962C8B-B14F-4D97-AF65-F5344CB8AC3E}">
        <p14:creationId xmlns:p14="http://schemas.microsoft.com/office/powerpoint/2010/main" val="2635064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077DF-413A-47E6-AEDA-41C19EC4F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783" y="2801799"/>
            <a:ext cx="3032721" cy="3032721"/>
          </a:xfrm>
          <a:prstGeom prst="rect">
            <a:avLst/>
          </a:prstGeom>
        </p:spPr>
      </p:pic>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How to ask good questions?</a:t>
            </a:r>
            <a:endParaRPr lang="en-US" sz="2800" b="0" strike="noStrike" spc="-1" dirty="0">
              <a:latin typeface="Arial"/>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7 Rules</a:t>
            </a: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Search, and research</a:t>
            </a:r>
            <a:endParaRPr lang="en-US" b="0" strike="noStrike" spc="-1" dirty="0">
              <a:latin typeface="Arial"/>
            </a:endParaRP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Pretend you're talking to a busy colleague</a:t>
            </a: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Spelling, grammar and punctuation are important, Markdown</a:t>
            </a:r>
            <a:endParaRPr lang="fa-IR" b="0" strike="noStrike" spc="-1" dirty="0">
              <a:solidFill>
                <a:srgbClr val="000000"/>
              </a:solidFill>
              <a:latin typeface="-apple-system"/>
            </a:endParaRP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One crystal clear </a:t>
            </a:r>
            <a:r>
              <a:rPr lang="en-US" spc="-1" dirty="0">
                <a:solidFill>
                  <a:srgbClr val="000000"/>
                </a:solidFill>
                <a:latin typeface="-apple-system"/>
              </a:rPr>
              <a:t>q</a:t>
            </a:r>
            <a:r>
              <a:rPr lang="en-US" b="0" strike="noStrike" spc="-1" dirty="0">
                <a:solidFill>
                  <a:srgbClr val="000000"/>
                </a:solidFill>
                <a:latin typeface="-apple-system"/>
              </a:rPr>
              <a:t>uestion per post</a:t>
            </a: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Calibri"/>
              </a:rPr>
              <a:t>Tags</a:t>
            </a:r>
            <a:endParaRPr lang="en-US" b="0" strike="noStrike" spc="-1" dirty="0">
              <a:latin typeface="Arial"/>
            </a:endParaRP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On-Topic Questions</a:t>
            </a:r>
          </a:p>
          <a:p>
            <a:pPr marL="1257300" lvl="2" indent="-342900">
              <a:lnSpc>
                <a:spcPct val="90000"/>
              </a:lnSpc>
              <a:spcBef>
                <a:spcPts val="499"/>
              </a:spcBef>
              <a:buClr>
                <a:srgbClr val="000000"/>
              </a:buClr>
              <a:buFont typeface="+mj-lt"/>
              <a:buAutoNum type="arabicPeriod"/>
            </a:pPr>
            <a:r>
              <a:rPr lang="en-US" b="0" strike="noStrike" spc="-1" dirty="0">
                <a:solidFill>
                  <a:srgbClr val="000000"/>
                </a:solidFill>
                <a:latin typeface="-apple-system"/>
              </a:rPr>
              <a:t>Good QA Body</a:t>
            </a: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Introduce the problem before you post any code</a:t>
            </a:r>
            <a:endParaRPr lang="en-US" sz="1600" b="0" strike="noStrike" spc="-1" dirty="0">
              <a:latin typeface="Arial"/>
            </a:endParaRP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First paragraph is the most important part</a:t>
            </a:r>
            <a:endParaRPr lang="en-US" sz="1600" b="0" strike="noStrike" spc="-1" dirty="0">
              <a:latin typeface="Arial"/>
            </a:endParaRP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Show you have tried/searched to fix it!</a:t>
            </a:r>
            <a:endParaRPr lang="fa-IR" sz="1600" b="0" strike="noStrike" spc="-1" dirty="0">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Use code snippets/</a:t>
            </a:r>
            <a:r>
              <a:rPr lang="en-US" sz="1600" b="0" strike="noStrike" spc="-1" dirty="0" err="1">
                <a:solidFill>
                  <a:srgbClr val="000000"/>
                </a:solidFill>
                <a:latin typeface="-apple-system"/>
              </a:rPr>
              <a:t>reprex</a:t>
            </a:r>
            <a:endParaRPr lang="en-US" sz="1600" b="0" strike="noStrike" spc="-1" dirty="0">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Include the errors </a:t>
            </a:r>
          </a:p>
          <a:p>
            <a:pPr marL="1714500" lvl="3" indent="-342900">
              <a:lnSpc>
                <a:spcPct val="90000"/>
              </a:lnSpc>
              <a:spcBef>
                <a:spcPts val="499"/>
              </a:spcBef>
              <a:buClr>
                <a:srgbClr val="000000"/>
              </a:buClr>
              <a:buFont typeface="+mj-lt"/>
              <a:buAutoNum type="arabicPeriod"/>
            </a:pPr>
            <a:r>
              <a:rPr lang="en-US" sz="1600" b="0" strike="noStrike" spc="-1" dirty="0">
                <a:solidFill>
                  <a:srgbClr val="000000"/>
                </a:solidFill>
                <a:latin typeface="-apple-system"/>
              </a:rPr>
              <a:t>Explain what you need</a:t>
            </a:r>
            <a:endParaRPr lang="fa-IR" sz="1600" b="0" strike="noStrike" spc="-1" dirty="0">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spc="-1" dirty="0">
                <a:latin typeface="-apple-system"/>
              </a:rPr>
              <a:t>P</a:t>
            </a:r>
            <a:r>
              <a:rPr lang="en-US" sz="1600" b="0" strike="noStrike" spc="-1" dirty="0">
                <a:latin typeface="-apple-system"/>
              </a:rPr>
              <a:t>roviding more information</a:t>
            </a:r>
            <a:r>
              <a:rPr lang="fa-IR" sz="1600" b="0" strike="noStrike" spc="-1" dirty="0">
                <a:latin typeface="-apple-system"/>
              </a:rPr>
              <a:t> – </a:t>
            </a:r>
            <a:r>
              <a:rPr lang="en-US" sz="1600" spc="-1" dirty="0">
                <a:solidFill>
                  <a:srgbClr val="000000"/>
                </a:solidFill>
                <a:latin typeface="-apple-system"/>
              </a:rPr>
              <a:t>Categorize</a:t>
            </a:r>
          </a:p>
        </p:txBody>
      </p:sp>
      <p:pic>
        <p:nvPicPr>
          <p:cNvPr id="103" name="Picture 3"/>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863050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41" name="Picture 7"/>
          <p:cNvPicPr/>
          <p:nvPr/>
        </p:nvPicPr>
        <p:blipFill>
          <a:blip r:embed="rId3"/>
          <a:stretch/>
        </p:blipFill>
        <p:spPr>
          <a:xfrm>
            <a:off x="10339560" y="5834520"/>
            <a:ext cx="1641600" cy="730440"/>
          </a:xfrm>
          <a:prstGeom prst="rect">
            <a:avLst/>
          </a:prstGeom>
          <a:ln w="0">
            <a:noFill/>
          </a:ln>
        </p:spPr>
      </p:pic>
      <p:sp>
        <p:nvSpPr>
          <p:cNvPr id="142" name="TextBox 8"/>
          <p:cNvSpPr/>
          <p:nvPr/>
        </p:nvSpPr>
        <p:spPr>
          <a:xfrm>
            <a:off x="210600" y="62424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https://stackoverflow.com/help/how-to-ask</a:t>
            </a:r>
            <a:endParaRPr lang="en-US" sz="1800" b="0" strike="noStrike" spc="-1">
              <a:latin typeface="Arial"/>
            </a:endParaRPr>
          </a:p>
          <a:p>
            <a:pPr>
              <a:lnSpc>
                <a:spcPct val="100000"/>
              </a:lnSpc>
              <a:buNone/>
            </a:pPr>
            <a:endParaRPr lang="en-US" sz="1800" b="0" strike="noStrike" spc="-1">
              <a:latin typeface="Arial"/>
            </a:endParaRPr>
          </a:p>
        </p:txBody>
      </p:sp>
      <p:pic>
        <p:nvPicPr>
          <p:cNvPr id="143" name="Picture 10"/>
          <p:cNvPicPr/>
          <p:nvPr/>
        </p:nvPicPr>
        <p:blipFill>
          <a:blip r:embed="rId5"/>
          <a:stretch/>
        </p:blipFill>
        <p:spPr>
          <a:xfrm>
            <a:off x="2418600" y="1298520"/>
            <a:ext cx="7354800" cy="4901400"/>
          </a:xfrm>
          <a:prstGeom prst="rect">
            <a:avLst/>
          </a:prstGeom>
          <a:ln>
            <a:noFill/>
          </a:ln>
          <a:effectLst>
            <a:softEdge rad="1125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41" name="Picture 7"/>
          <p:cNvPicPr/>
          <p:nvPr/>
        </p:nvPicPr>
        <p:blipFill>
          <a:blip r:embed="rId3"/>
          <a:stretch/>
        </p:blipFill>
        <p:spPr>
          <a:xfrm>
            <a:off x="10339560" y="5834520"/>
            <a:ext cx="1641600" cy="730440"/>
          </a:xfrm>
          <a:prstGeom prst="rect">
            <a:avLst/>
          </a:prstGeom>
          <a:ln w="0">
            <a:noFill/>
          </a:ln>
        </p:spPr>
      </p:pic>
      <p:sp>
        <p:nvSpPr>
          <p:cNvPr id="142" name="TextBox 8"/>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https://stackoverflow.com/help/how-to-ask</a:t>
            </a:r>
            <a:endParaRPr lang="en-US" sz="1800" b="0" strike="noStrike" spc="-1"/>
          </a:p>
          <a:p>
            <a:pPr>
              <a:lnSpc>
                <a:spcPct val="100000"/>
              </a:lnSpc>
              <a:buNone/>
            </a:pPr>
            <a:endParaRPr lang="en-US" sz="1800" b="0" strike="noStrike" spc="-1"/>
          </a:p>
        </p:txBody>
      </p:sp>
      <p:pic>
        <p:nvPicPr>
          <p:cNvPr id="4" name="Picture 3">
            <a:extLst>
              <a:ext uri="{FF2B5EF4-FFF2-40B4-BE49-F238E27FC236}">
                <a16:creationId xmlns:a16="http://schemas.microsoft.com/office/drawing/2014/main" id="{6C95F3CD-E5EB-4FAC-90F5-D4C7A011D8C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3710734" y="2256612"/>
            <a:ext cx="4770533" cy="3177815"/>
          </a:xfrm>
          <a:prstGeom prst="rect">
            <a:avLst/>
          </a:prstGeom>
          <a:ln>
            <a:noFill/>
          </a:ln>
          <a:effectLst>
            <a:softEdge rad="112500"/>
          </a:effectLst>
        </p:spPr>
      </p:pic>
      <p:pic>
        <p:nvPicPr>
          <p:cNvPr id="6" name="Picture 5">
            <a:extLst>
              <a:ext uri="{FF2B5EF4-FFF2-40B4-BE49-F238E27FC236}">
                <a16:creationId xmlns:a16="http://schemas.microsoft.com/office/drawing/2014/main" id="{DA8142EB-FFAC-4D92-B279-9C99E7DF750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11524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3"/>
          <p:cNvPicPr/>
          <p:nvPr/>
        </p:nvPicPr>
        <p:blipFill>
          <a:blip r:embed="rId3"/>
          <a:stretch/>
        </p:blipFill>
        <p:spPr>
          <a:xfrm>
            <a:off x="4383128" y="2183541"/>
            <a:ext cx="6074423" cy="4265474"/>
          </a:xfrm>
          <a:prstGeom prst="rect">
            <a:avLst/>
          </a:prstGeom>
          <a:ln>
            <a:noFill/>
          </a:ln>
          <a:effectLst>
            <a:outerShdw blurRad="292100" dist="139700" dir="2700000" algn="tl" rotWithShape="0">
              <a:srgbClr val="333333">
                <a:alpha val="65000"/>
              </a:srgbClr>
            </a:outerShdw>
          </a:effectLst>
        </p:spPr>
      </p:pic>
      <p:sp>
        <p:nvSpPr>
          <p:cNvPr id="14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4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47" name="Picture 7"/>
          <p:cNvPicPr/>
          <p:nvPr/>
        </p:nvPicPr>
        <p:blipFill>
          <a:blip r:embed="rId4"/>
          <a:stretch/>
        </p:blipFill>
        <p:spPr>
          <a:xfrm>
            <a:off x="10339560" y="5834520"/>
            <a:ext cx="1641600" cy="730440"/>
          </a:xfrm>
          <a:prstGeom prst="rect">
            <a:avLst/>
          </a:prstGeom>
          <a:ln w="0">
            <a:noFill/>
          </a:ln>
        </p:spPr>
      </p:pic>
      <p:sp>
        <p:nvSpPr>
          <p:cNvPr id="148" name="TextBox 8"/>
          <p:cNvSpPr/>
          <p:nvPr/>
        </p:nvSpPr>
        <p:spPr>
          <a:xfrm>
            <a:off x="210600" y="62679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5"/>
              </a:rPr>
              <a:t>https://stackoverflow.com/help/how-to-ask</a:t>
            </a:r>
            <a:endParaRPr lang="en-US" sz="1800" b="0" strike="noStrike" spc="-1"/>
          </a:p>
          <a:p>
            <a:pPr>
              <a:lnSpc>
                <a:spcPct val="100000"/>
              </a:lnSpc>
              <a:buNone/>
            </a:pPr>
            <a:endParaRPr lang="en-US" sz="1800" b="0" strike="noStrike" spc="-1"/>
          </a:p>
        </p:txBody>
      </p:sp>
      <p:pic>
        <p:nvPicPr>
          <p:cNvPr id="3" name="Picture 2">
            <a:extLst>
              <a:ext uri="{FF2B5EF4-FFF2-40B4-BE49-F238E27FC236}">
                <a16:creationId xmlns:a16="http://schemas.microsoft.com/office/drawing/2014/main" id="{7F70D3EB-4553-4BBC-8912-5321E633FF87}"/>
              </a:ext>
            </a:extLst>
          </p:cNvPr>
          <p:cNvPicPr>
            <a:picLocks noChangeAspect="1"/>
          </p:cNvPicPr>
          <p:nvPr/>
        </p:nvPicPr>
        <p:blipFill rotWithShape="1">
          <a:blip r:embed="rId6"/>
          <a:srcRect b="27449"/>
          <a:stretch/>
        </p:blipFill>
        <p:spPr>
          <a:xfrm>
            <a:off x="816019" y="1328777"/>
            <a:ext cx="7812505" cy="1125666"/>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9758C97F-4858-424A-A05C-8CF99FA543F5}"/>
              </a:ext>
            </a:extLst>
          </p:cNvPr>
          <p:cNvCxnSpPr/>
          <p:nvPr/>
        </p:nvCxnSpPr>
        <p:spPr>
          <a:xfrm>
            <a:off x="6306120" y="1909011"/>
            <a:ext cx="2549122" cy="36896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5F83F00-F2F8-4905-B461-5C2783DC542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0"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a:solidFill>
                  <a:srgbClr val="000000"/>
                </a:solidFill>
                <a:latin typeface="-apple-system"/>
              </a:rPr>
              <a:t>1. </a:t>
            </a:r>
            <a:r>
              <a:rPr lang="en-US" sz="3600" b="0" strike="noStrike" spc="-1">
                <a:solidFill>
                  <a:srgbClr val="000000"/>
                </a:solidFill>
                <a:latin typeface="-apple-system"/>
              </a:rPr>
              <a:t>Search, and research</a:t>
            </a:r>
            <a:endParaRPr lang="en-US" sz="3600" b="0" strike="noStrike" spc="-1">
              <a:latin typeface="-apple-system"/>
            </a:endParaRPr>
          </a:p>
          <a:p>
            <a:pPr>
              <a:lnSpc>
                <a:spcPct val="90000"/>
              </a:lnSpc>
              <a:spcBef>
                <a:spcPts val="1001"/>
              </a:spcBef>
              <a:buNone/>
              <a:tabLst>
                <a:tab pos="0" algn="l"/>
              </a:tabLst>
            </a:pPr>
            <a:endParaRPr lang="en-US" sz="4000" b="0" strike="noStrike" spc="-1">
              <a:latin typeface="Arial"/>
            </a:endParaRPr>
          </a:p>
        </p:txBody>
      </p:sp>
      <p:pic>
        <p:nvPicPr>
          <p:cNvPr id="151" name="Picture 7"/>
          <p:cNvPicPr/>
          <p:nvPr/>
        </p:nvPicPr>
        <p:blipFill>
          <a:blip r:embed="rId3"/>
          <a:stretch/>
        </p:blipFill>
        <p:spPr>
          <a:xfrm>
            <a:off x="10339560" y="5834520"/>
            <a:ext cx="1641600" cy="730440"/>
          </a:xfrm>
          <a:prstGeom prst="rect">
            <a:avLst/>
          </a:prstGeom>
          <a:ln w="0">
            <a:noFill/>
          </a:ln>
        </p:spPr>
      </p:pic>
      <p:pic>
        <p:nvPicPr>
          <p:cNvPr id="152" name="Picture 3"/>
          <p:cNvPicPr/>
          <p:nvPr/>
        </p:nvPicPr>
        <p:blipFill>
          <a:blip r:embed="rId4"/>
          <a:stretch/>
        </p:blipFill>
        <p:spPr>
          <a:xfrm>
            <a:off x="2978995" y="2078139"/>
            <a:ext cx="6234010" cy="4121601"/>
          </a:xfrm>
          <a:prstGeom prst="rect">
            <a:avLst/>
          </a:prstGeom>
          <a:ln>
            <a:noFill/>
          </a:ln>
          <a:effectLst>
            <a:outerShdw blurRad="292100" dist="139700" dir="2700000" algn="tl" rotWithShape="0">
              <a:srgbClr val="333333">
                <a:alpha val="65000"/>
              </a:srgbClr>
            </a:outerShdw>
          </a:effectLst>
        </p:spPr>
      </p:pic>
      <p:sp>
        <p:nvSpPr>
          <p:cNvPr id="6" name="TextBox 8">
            <a:extLst>
              <a:ext uri="{FF2B5EF4-FFF2-40B4-BE49-F238E27FC236}">
                <a16:creationId xmlns:a16="http://schemas.microsoft.com/office/drawing/2014/main" id="{3E6050EB-5FB3-4F67-A145-1F97D3D02265}"/>
              </a:ext>
            </a:extLst>
          </p:cNvPr>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dirty="0">
                <a:solidFill>
                  <a:srgbClr val="0563C1"/>
                </a:solidFill>
                <a:uFillTx/>
                <a:hlinkClick r:id="rId5"/>
              </a:rPr>
              <a:t>https://stackoverflow.com/help/how-to-ask</a:t>
            </a:r>
            <a:endParaRPr lang="en-US" sz="1800" b="0" strike="noStrike" spc="-1" dirty="0"/>
          </a:p>
          <a:p>
            <a:pPr>
              <a:lnSpc>
                <a:spcPct val="100000"/>
              </a:lnSpc>
              <a:buNone/>
            </a:pPr>
            <a:endParaRPr lang="en-US" sz="1800" b="0" strike="noStrike" spc="-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4"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2. Pretend you're talking to a busy colleague</a:t>
            </a:r>
            <a:endParaRPr lang="en-US" sz="3200" b="0" strike="noStrike" spc="-1">
              <a:latin typeface="-apple-system"/>
            </a:endParaRPr>
          </a:p>
        </p:txBody>
      </p:sp>
      <p:pic>
        <p:nvPicPr>
          <p:cNvPr id="155"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E79AD01D-F2FE-4B55-938F-16E173E9DFB6}"/>
              </a:ext>
            </a:extLst>
          </p:cNvPr>
          <p:cNvPicPr>
            <a:picLocks noChangeAspect="1"/>
          </p:cNvPicPr>
          <p:nvPr/>
        </p:nvPicPr>
        <p:blipFill>
          <a:blip r:embed="rId4"/>
          <a:stretch>
            <a:fillRect/>
          </a:stretch>
        </p:blipFill>
        <p:spPr>
          <a:xfrm>
            <a:off x="2999134" y="2127314"/>
            <a:ext cx="6193732" cy="4129154"/>
          </a:xfrm>
          <a:prstGeom prst="rect">
            <a:avLst/>
          </a:prstGeom>
          <a:ln>
            <a:noFill/>
          </a:ln>
          <a:effectLst>
            <a:softEdge rad="112500"/>
          </a:effectLst>
        </p:spPr>
      </p:pic>
      <p:sp>
        <p:nvSpPr>
          <p:cNvPr id="6" name="TextBox 8">
            <a:extLst>
              <a:ext uri="{FF2B5EF4-FFF2-40B4-BE49-F238E27FC236}">
                <a16:creationId xmlns:a16="http://schemas.microsoft.com/office/drawing/2014/main" id="{CA96A131-AAEB-48FA-9799-5A5EAAFAA2F7}"/>
              </a:ext>
            </a:extLst>
          </p:cNvPr>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chemeClr val="accent1">
                    <a:lumMod val="75000"/>
                  </a:schemeClr>
                </a:solidFill>
                <a:uFillTx/>
                <a:hlinkClick r:id="rId5">
                  <a:extLst>
                    <a:ext uri="{A12FA001-AC4F-418D-AE19-62706E023703}">
                      <ahyp:hlinkClr xmlns:ahyp="http://schemas.microsoft.com/office/drawing/2018/hyperlinkcolor" val="tx"/>
                    </a:ext>
                  </a:extLst>
                </a:hlinkClick>
              </a:rPr>
              <a:t>https://stackoverflow.com/help/how-to-ask</a:t>
            </a:r>
            <a:endParaRPr lang="en-US" sz="1800" b="0" strike="noStrike" spc="-1">
              <a:solidFill>
                <a:schemeClr val="accent1">
                  <a:lumMod val="75000"/>
                </a:schemeClr>
              </a:solidFill>
            </a:endParaRPr>
          </a:p>
          <a:p>
            <a:pPr>
              <a:lnSpc>
                <a:spcPct val="100000"/>
              </a:lnSpc>
              <a:buNone/>
            </a:pPr>
            <a:endParaRPr lang="en-US" sz="1800" b="0" strike="noStrike" spc="-1">
              <a:solidFill>
                <a:schemeClr val="accent1">
                  <a:lumMod val="75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160" name="Picture 3"/>
          <p:cNvPicPr/>
          <p:nvPr/>
        </p:nvPicPr>
        <p:blipFill>
          <a:blip r:embed="rId4"/>
          <a:stretch/>
        </p:blipFill>
        <p:spPr>
          <a:xfrm>
            <a:off x="6397200" y="2839320"/>
            <a:ext cx="5067000" cy="2786760"/>
          </a:xfrm>
          <a:prstGeom prst="rect">
            <a:avLst/>
          </a:prstGeom>
          <a:ln>
            <a:noFill/>
          </a:ln>
          <a:effectLst>
            <a:softEdge rad="112500"/>
          </a:effectLst>
        </p:spPr>
      </p:pic>
      <p:pic>
        <p:nvPicPr>
          <p:cNvPr id="161" name="Picture 6"/>
          <p:cNvPicPr/>
          <p:nvPr/>
        </p:nvPicPr>
        <p:blipFill>
          <a:blip r:embed="rId5"/>
          <a:stretch/>
        </p:blipFill>
        <p:spPr>
          <a:xfrm>
            <a:off x="727560" y="2839320"/>
            <a:ext cx="5308200" cy="2786760"/>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See More</a:t>
            </a:r>
            <a:endParaRPr lang="en-US" sz="1600" spc="-1">
              <a:solidFill>
                <a:srgbClr val="000000"/>
              </a:solidFill>
              <a:latin typeface="-apple-system"/>
            </a:endParaRPr>
          </a:p>
        </p:txBody>
      </p:sp>
      <p:grpSp>
        <p:nvGrpSpPr>
          <p:cNvPr id="10" name="Group 9">
            <a:extLst>
              <a:ext uri="{FF2B5EF4-FFF2-40B4-BE49-F238E27FC236}">
                <a16:creationId xmlns:a16="http://schemas.microsoft.com/office/drawing/2014/main" id="{27CD11E7-AC01-4EB5-AF87-DBF1E4D7D51C}"/>
              </a:ext>
            </a:extLst>
          </p:cNvPr>
          <p:cNvGrpSpPr/>
          <p:nvPr/>
        </p:nvGrpSpPr>
        <p:grpSpPr>
          <a:xfrm>
            <a:off x="2859781" y="2218162"/>
            <a:ext cx="6472437" cy="4113594"/>
            <a:chOff x="2473443" y="2063393"/>
            <a:chExt cx="6858594" cy="4359018"/>
          </a:xfrm>
        </p:grpSpPr>
        <p:pic>
          <p:nvPicPr>
            <p:cNvPr id="7" name="Picture 6">
              <a:extLst>
                <a:ext uri="{FF2B5EF4-FFF2-40B4-BE49-F238E27FC236}">
                  <a16:creationId xmlns:a16="http://schemas.microsoft.com/office/drawing/2014/main" id="{374D7465-BA92-4E60-B4EF-356E2398BECD}"/>
                </a:ext>
              </a:extLst>
            </p:cNvPr>
            <p:cNvPicPr>
              <a:picLocks noChangeAspect="1"/>
            </p:cNvPicPr>
            <p:nvPr/>
          </p:nvPicPr>
          <p:blipFill>
            <a:blip r:embed="rId4"/>
            <a:stretch>
              <a:fillRect/>
            </a:stretch>
          </p:blipFill>
          <p:spPr>
            <a:xfrm>
              <a:off x="2473443" y="2063393"/>
              <a:ext cx="6858594" cy="435901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4AA44D8-E794-4A28-BD0A-6505F5D069B0}"/>
                </a:ext>
              </a:extLst>
            </p:cNvPr>
            <p:cNvSpPr/>
            <p:nvPr/>
          </p:nvSpPr>
          <p:spPr>
            <a:xfrm>
              <a:off x="8415021" y="5918199"/>
              <a:ext cx="185420" cy="15240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3EB0538-9AED-4BCF-B5A3-7255905B35D8}"/>
              </a:ext>
            </a:extLst>
          </p:cNvPr>
          <p:cNvSpPr txBox="1"/>
          <p:nvPr/>
        </p:nvSpPr>
        <p:spPr>
          <a:xfrm>
            <a:off x="187690" y="6346996"/>
            <a:ext cx="6094070" cy="338554"/>
          </a:xfrm>
          <a:prstGeom prst="rect">
            <a:avLst/>
          </a:prstGeom>
          <a:noFill/>
        </p:spPr>
        <p:txBody>
          <a:bodyPr wrap="square">
            <a:spAutoFit/>
          </a:bodyPr>
          <a:lstStyle/>
          <a:p>
            <a:r>
              <a:rPr lang="en-US" sz="1600">
                <a:latin typeface="-apple-system"/>
                <a:hlinkClick r:id="rId5"/>
              </a:rPr>
              <a:t>https://stackoverflow.com/users?tab=moderators</a:t>
            </a:r>
            <a:endParaRPr lang="en-US" sz="1600">
              <a:latin typeface="-apple-system"/>
            </a:endParaRPr>
          </a:p>
        </p:txBody>
      </p:sp>
    </p:spTree>
    <p:extLst>
      <p:ext uri="{BB962C8B-B14F-4D97-AF65-F5344CB8AC3E}">
        <p14:creationId xmlns:p14="http://schemas.microsoft.com/office/powerpoint/2010/main" val="843376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E20A5DBD-F636-405A-9C70-23CA6E2AD4E0}"/>
              </a:ext>
            </a:extLst>
          </p:cNvPr>
          <p:cNvPicPr>
            <a:picLocks noChangeAspect="1"/>
          </p:cNvPicPr>
          <p:nvPr/>
        </p:nvPicPr>
        <p:blipFill>
          <a:blip r:embed="rId4"/>
          <a:stretch>
            <a:fillRect/>
          </a:stretch>
        </p:blipFill>
        <p:spPr>
          <a:xfrm>
            <a:off x="4446127" y="2197340"/>
            <a:ext cx="3299746" cy="422184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8804E38-DA5F-4210-AD15-849F0C28129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0008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5D9991BC-EB93-4D04-A82B-26269FEFF073}"/>
              </a:ext>
            </a:extLst>
          </p:cNvPr>
          <p:cNvPicPr>
            <a:picLocks noChangeAspect="1"/>
          </p:cNvPicPr>
          <p:nvPr/>
        </p:nvPicPr>
        <p:blipFill>
          <a:blip r:embed="rId4"/>
          <a:stretch>
            <a:fillRect/>
          </a:stretch>
        </p:blipFill>
        <p:spPr>
          <a:xfrm>
            <a:off x="3691739" y="2263574"/>
            <a:ext cx="4808522" cy="39246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0E070BC-6C65-4A6A-AE3C-BA2492E03A31}"/>
              </a:ext>
            </a:extLst>
          </p:cNvPr>
          <p:cNvSpPr txBox="1"/>
          <p:nvPr/>
        </p:nvSpPr>
        <p:spPr>
          <a:xfrm>
            <a:off x="210840" y="6232574"/>
            <a:ext cx="6096000" cy="646331"/>
          </a:xfrm>
          <a:prstGeom prst="rect">
            <a:avLst/>
          </a:prstGeom>
          <a:noFill/>
        </p:spPr>
        <p:txBody>
          <a:bodyPr wrap="square">
            <a:spAutoFit/>
          </a:bodyPr>
          <a:lstStyle/>
          <a:p>
            <a:r>
              <a:rPr lang="en-US">
                <a:hlinkClick r:id="rId5"/>
              </a:rPr>
              <a:t>https://app.wordtune.com/editor?src=website</a:t>
            </a:r>
            <a:endParaRPr lang="en-US"/>
          </a:p>
          <a:p>
            <a:endParaRPr lang="en-US"/>
          </a:p>
        </p:txBody>
      </p:sp>
      <p:pic>
        <p:nvPicPr>
          <p:cNvPr id="7" name="Picture 6">
            <a:extLst>
              <a:ext uri="{FF2B5EF4-FFF2-40B4-BE49-F238E27FC236}">
                <a16:creationId xmlns:a16="http://schemas.microsoft.com/office/drawing/2014/main" id="{998AFA64-543E-45F1-8C27-B6252375A7F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8556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a:blip r:embed="rId4"/>
          <a:stretch>
            <a:fillRect/>
          </a:stretch>
        </p:blipFill>
        <p:spPr>
          <a:xfrm>
            <a:off x="1584101" y="2595590"/>
            <a:ext cx="9023798" cy="282205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419CBB3-2F3D-45F4-98C6-3F993C37EF69}"/>
              </a:ext>
            </a:extLst>
          </p:cNvPr>
          <p:cNvPicPr>
            <a:picLocks noChangeAspect="1"/>
          </p:cNvPicPr>
          <p:nvPr/>
        </p:nvPicPr>
        <p:blipFill>
          <a:blip r:embed="rId5"/>
          <a:stretch>
            <a:fillRect/>
          </a:stretch>
        </p:blipFill>
        <p:spPr>
          <a:xfrm>
            <a:off x="8515320" y="3086399"/>
            <a:ext cx="1131600" cy="1157029"/>
          </a:xfrm>
          <a:prstGeom prst="rect">
            <a:avLst/>
          </a:prstGeom>
        </p:spPr>
      </p:pic>
      <p:pic>
        <p:nvPicPr>
          <p:cNvPr id="7" name="Picture 6">
            <a:extLst>
              <a:ext uri="{FF2B5EF4-FFF2-40B4-BE49-F238E27FC236}">
                <a16:creationId xmlns:a16="http://schemas.microsoft.com/office/drawing/2014/main" id="{B9D968E2-A423-475E-A3CC-BAF866EB006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9698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b="70468"/>
          <a:stretch/>
        </p:blipFill>
        <p:spPr>
          <a:xfrm>
            <a:off x="1261241" y="2183025"/>
            <a:ext cx="9023798" cy="83341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85B3822B-F357-4C29-A67D-FA1ADF5C7558}"/>
              </a:ext>
            </a:extLst>
          </p:cNvPr>
          <p:cNvCxnSpPr>
            <a:stCxn id="3" idx="2"/>
          </p:cNvCxnSpPr>
          <p:nvPr/>
        </p:nvCxnSpPr>
        <p:spPr>
          <a:xfrm>
            <a:off x="5773140" y="3016435"/>
            <a:ext cx="0" cy="12338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5310C2-A933-45FD-B090-932E2F45E070}"/>
              </a:ext>
            </a:extLst>
          </p:cNvPr>
          <p:cNvPicPr>
            <a:picLocks noChangeAspect="1"/>
          </p:cNvPicPr>
          <p:nvPr/>
        </p:nvPicPr>
        <p:blipFill>
          <a:blip r:embed="rId5"/>
          <a:stretch>
            <a:fillRect/>
          </a:stretch>
        </p:blipFill>
        <p:spPr>
          <a:xfrm>
            <a:off x="1261240" y="4333315"/>
            <a:ext cx="9023789" cy="61277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6C19EEC-FFDD-42C8-9ACE-10000B62731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47138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b="70468"/>
          <a:stretch/>
        </p:blipFill>
        <p:spPr>
          <a:xfrm>
            <a:off x="1261241" y="2183025"/>
            <a:ext cx="9023798" cy="83341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85B3822B-F357-4C29-A67D-FA1ADF5C7558}"/>
              </a:ext>
            </a:extLst>
          </p:cNvPr>
          <p:cNvCxnSpPr>
            <a:stCxn id="3" idx="2"/>
          </p:cNvCxnSpPr>
          <p:nvPr/>
        </p:nvCxnSpPr>
        <p:spPr>
          <a:xfrm>
            <a:off x="5773140" y="3016435"/>
            <a:ext cx="0" cy="12338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5310C2-A933-45FD-B090-932E2F45E070}"/>
              </a:ext>
            </a:extLst>
          </p:cNvPr>
          <p:cNvPicPr>
            <a:picLocks noChangeAspect="1"/>
          </p:cNvPicPr>
          <p:nvPr/>
        </p:nvPicPr>
        <p:blipFill>
          <a:blip r:embed="rId5"/>
          <a:stretch>
            <a:fillRect/>
          </a:stretch>
        </p:blipFill>
        <p:spPr>
          <a:xfrm>
            <a:off x="1261240" y="4333315"/>
            <a:ext cx="9023789" cy="612778"/>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996874F1-FFE6-44D1-919C-FCD55FE028FF}"/>
              </a:ext>
            </a:extLst>
          </p:cNvPr>
          <p:cNvCxnSpPr>
            <a:cxnSpLocks/>
            <a:stCxn id="8" idx="2"/>
          </p:cNvCxnSpPr>
          <p:nvPr/>
        </p:nvCxnSpPr>
        <p:spPr>
          <a:xfrm>
            <a:off x="5773135" y="4946093"/>
            <a:ext cx="5" cy="60126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62F0DFD-B561-4C87-9C60-52331C983475}"/>
              </a:ext>
            </a:extLst>
          </p:cNvPr>
          <p:cNvPicPr>
            <a:picLocks noChangeAspect="1"/>
          </p:cNvPicPr>
          <p:nvPr/>
        </p:nvPicPr>
        <p:blipFill>
          <a:blip r:embed="rId6"/>
          <a:stretch>
            <a:fillRect/>
          </a:stretch>
        </p:blipFill>
        <p:spPr>
          <a:xfrm>
            <a:off x="1776097" y="5687121"/>
            <a:ext cx="7994073" cy="56392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2C53A7F-CB3A-4C97-B823-D1531DDA664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86100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t="29532"/>
          <a:stretch/>
        </p:blipFill>
        <p:spPr>
          <a:xfrm>
            <a:off x="1261241" y="2092079"/>
            <a:ext cx="9023798" cy="1988640"/>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3C22970B-8577-41B8-9EDE-D8BEEFBD3634}"/>
              </a:ext>
            </a:extLst>
          </p:cNvPr>
          <p:cNvCxnSpPr/>
          <p:nvPr/>
        </p:nvCxnSpPr>
        <p:spPr>
          <a:xfrm>
            <a:off x="5364480" y="4080719"/>
            <a:ext cx="0" cy="46080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19E349C-1ABF-4C7A-9CD9-C98E484EAF61}"/>
              </a:ext>
            </a:extLst>
          </p:cNvPr>
          <p:cNvPicPr>
            <a:picLocks noChangeAspect="1"/>
          </p:cNvPicPr>
          <p:nvPr/>
        </p:nvPicPr>
        <p:blipFill>
          <a:blip r:embed="rId5"/>
          <a:stretch>
            <a:fillRect/>
          </a:stretch>
        </p:blipFill>
        <p:spPr>
          <a:xfrm>
            <a:off x="3345959" y="4632712"/>
            <a:ext cx="5867352" cy="189744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9AD18AE-3E5D-43C6-9395-9BE8E842A33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12092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54B18D1C-8AEF-2DBA-DBD7-F4FF53043181}"/>
              </a:ext>
            </a:extLst>
          </p:cNvPr>
          <p:cNvGrpSpPr/>
          <p:nvPr/>
        </p:nvGrpSpPr>
        <p:grpSpPr>
          <a:xfrm>
            <a:off x="7174109" y="3209241"/>
            <a:ext cx="3856651" cy="2635500"/>
            <a:chOff x="2628396" y="2166813"/>
            <a:chExt cx="6289486" cy="4298014"/>
          </a:xfrm>
        </p:grpSpPr>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a:blip r:embed="rId4"/>
            <a:stretch>
              <a:fillRect/>
            </a:stretch>
          </p:blipFill>
          <p:spPr>
            <a:xfrm>
              <a:off x="2628396" y="2166813"/>
              <a:ext cx="6289486" cy="19669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8263B6-C473-46DE-8C9C-2EF1B01DB17D}"/>
                </a:ext>
              </a:extLst>
            </p:cNvPr>
            <p:cNvPicPr>
              <a:picLocks noChangeAspect="1"/>
            </p:cNvPicPr>
            <p:nvPr/>
          </p:nvPicPr>
          <p:blipFill>
            <a:blip r:embed="rId5"/>
            <a:stretch>
              <a:fillRect/>
            </a:stretch>
          </p:blipFill>
          <p:spPr>
            <a:xfrm>
              <a:off x="3405756" y="4787334"/>
              <a:ext cx="4734767" cy="1677493"/>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43A31E9E-9769-4309-9BB2-791B9255BAE0}"/>
                </a:ext>
              </a:extLst>
            </p:cNvPr>
            <p:cNvCxnSpPr>
              <a:stCxn id="3" idx="2"/>
              <a:endCxn id="5" idx="0"/>
            </p:cNvCxnSpPr>
            <p:nvPr/>
          </p:nvCxnSpPr>
          <p:spPr>
            <a:xfrm>
              <a:off x="5773139" y="4133750"/>
              <a:ext cx="1" cy="6535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669B493B-2A2B-1883-EA84-6781E2440A10}"/>
              </a:ext>
            </a:extLst>
          </p:cNvPr>
          <p:cNvPicPr>
            <a:picLocks noChangeAspect="1"/>
          </p:cNvPicPr>
          <p:nvPr/>
        </p:nvPicPr>
        <p:blipFill>
          <a:blip r:embed="rId7"/>
          <a:stretch>
            <a:fillRect/>
          </a:stretch>
        </p:blipFill>
        <p:spPr>
          <a:xfrm>
            <a:off x="780388" y="2275060"/>
            <a:ext cx="4808522" cy="392468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79AFFB5E-03C4-D1EC-929B-28AB12B7ED09}"/>
              </a:ext>
            </a:extLst>
          </p:cNvPr>
          <p:cNvCxnSpPr>
            <a:stCxn id="4" idx="3"/>
          </p:cNvCxnSpPr>
          <p:nvPr/>
        </p:nvCxnSpPr>
        <p:spPr>
          <a:xfrm>
            <a:off x="5588910" y="4237400"/>
            <a:ext cx="1311762"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56322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6" name="Picture 15">
            <a:extLst>
              <a:ext uri="{FF2B5EF4-FFF2-40B4-BE49-F238E27FC236}">
                <a16:creationId xmlns:a16="http://schemas.microsoft.com/office/drawing/2014/main" id="{906CACAB-351B-4EB2-96FA-0B1D687CA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399" y="3058560"/>
            <a:ext cx="5263202" cy="3799440"/>
          </a:xfrm>
          <a:prstGeom prst="rect">
            <a:avLst/>
          </a:prstGeom>
        </p:spPr>
      </p:pic>
    </p:spTree>
    <p:extLst>
      <p:ext uri="{BB962C8B-B14F-4D97-AF65-F5344CB8AC3E}">
        <p14:creationId xmlns:p14="http://schemas.microsoft.com/office/powerpoint/2010/main" val="311785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F440E-7740-4053-BCFF-58487701D28C}"/>
              </a:ext>
            </a:extLst>
          </p:cNvPr>
          <p:cNvPicPr>
            <a:picLocks noChangeAspect="1"/>
          </p:cNvPicPr>
          <p:nvPr/>
        </p:nvPicPr>
        <p:blipFill>
          <a:blip r:embed="rId3"/>
          <a:stretch>
            <a:fillRect/>
          </a:stretch>
        </p:blipFill>
        <p:spPr>
          <a:xfrm>
            <a:off x="1277816" y="2623837"/>
            <a:ext cx="9636369" cy="3284615"/>
          </a:xfrm>
          <a:prstGeom prst="rect">
            <a:avLst/>
          </a:prstGeom>
          <a:ln>
            <a:noFill/>
          </a:ln>
          <a:effectLst>
            <a:outerShdw blurRad="292100" dist="139700" dir="2700000" algn="tl" rotWithShape="0">
              <a:srgbClr val="333333">
                <a:alpha val="65000"/>
              </a:srgbClr>
            </a:outerShdw>
          </a:effectLst>
        </p:spPr>
      </p:pic>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B5DCF7D-40FD-4A4B-9274-DA0794420E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9560" y="1258563"/>
            <a:ext cx="1213914" cy="1213914"/>
          </a:xfrm>
          <a:prstGeom prst="rect">
            <a:avLst/>
          </a:prstGeom>
        </p:spPr>
      </p:pic>
      <p:sp>
        <p:nvSpPr>
          <p:cNvPr id="9" name="TextBox 8">
            <a:extLst>
              <a:ext uri="{FF2B5EF4-FFF2-40B4-BE49-F238E27FC236}">
                <a16:creationId xmlns:a16="http://schemas.microsoft.com/office/drawing/2014/main" id="{E4683CF7-D327-43CC-A02D-27C2E13FBC33}"/>
              </a:ext>
            </a:extLst>
          </p:cNvPr>
          <p:cNvSpPr txBox="1"/>
          <p:nvPr/>
        </p:nvSpPr>
        <p:spPr>
          <a:xfrm>
            <a:off x="191790" y="6261605"/>
            <a:ext cx="6096000" cy="369332"/>
          </a:xfrm>
          <a:prstGeom prst="rect">
            <a:avLst/>
          </a:prstGeom>
          <a:noFill/>
        </p:spPr>
        <p:txBody>
          <a:bodyPr wrap="square">
            <a:spAutoFit/>
          </a:bodyPr>
          <a:lstStyle/>
          <a:p>
            <a:r>
              <a:rPr lang="fa-IR">
                <a:hlinkClick r:id="rId7"/>
              </a:rPr>
              <a:t>https://translate.google.com</a:t>
            </a:r>
            <a:endParaRPr lang="fa-IR"/>
          </a:p>
        </p:txBody>
      </p:sp>
    </p:spTree>
    <p:extLst>
      <p:ext uri="{BB962C8B-B14F-4D97-AF65-F5344CB8AC3E}">
        <p14:creationId xmlns:p14="http://schemas.microsoft.com/office/powerpoint/2010/main" val="1957110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1" name="Picture 10">
            <a:extLst>
              <a:ext uri="{FF2B5EF4-FFF2-40B4-BE49-F238E27FC236}">
                <a16:creationId xmlns:a16="http://schemas.microsoft.com/office/drawing/2014/main" id="{9A76B837-C2F8-4EDD-8BC4-AA663DF43239}"/>
              </a:ext>
            </a:extLst>
          </p:cNvPr>
          <p:cNvPicPr>
            <a:picLocks noChangeAspect="1"/>
          </p:cNvPicPr>
          <p:nvPr/>
        </p:nvPicPr>
        <p:blipFill>
          <a:blip r:embed="rId5"/>
          <a:stretch>
            <a:fillRect/>
          </a:stretch>
        </p:blipFill>
        <p:spPr>
          <a:xfrm>
            <a:off x="5547339" y="4072324"/>
            <a:ext cx="6139447" cy="488745"/>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9A9DBFF2-4628-489F-8C30-BC37701121CD}"/>
              </a:ext>
            </a:extLst>
          </p:cNvPr>
          <p:cNvGrpSpPr/>
          <p:nvPr/>
        </p:nvGrpSpPr>
        <p:grpSpPr>
          <a:xfrm>
            <a:off x="515520" y="2136036"/>
            <a:ext cx="4843419" cy="4077056"/>
            <a:chOff x="515520" y="2744292"/>
            <a:chExt cx="4239360" cy="3568576"/>
          </a:xfrm>
        </p:grpSpPr>
        <p:pic>
          <p:nvPicPr>
            <p:cNvPr id="3" name="Picture 2">
              <a:extLst>
                <a:ext uri="{FF2B5EF4-FFF2-40B4-BE49-F238E27FC236}">
                  <a16:creationId xmlns:a16="http://schemas.microsoft.com/office/drawing/2014/main" id="{DFC6B3BF-C24D-4C5C-AF5A-172044CA3BC7}"/>
                </a:ext>
              </a:extLst>
            </p:cNvPr>
            <p:cNvPicPr>
              <a:picLocks noChangeAspect="1"/>
            </p:cNvPicPr>
            <p:nvPr/>
          </p:nvPicPr>
          <p:blipFill>
            <a:blip r:embed="rId6"/>
            <a:stretch>
              <a:fillRect/>
            </a:stretch>
          </p:blipFill>
          <p:spPr>
            <a:xfrm>
              <a:off x="515520" y="2744292"/>
              <a:ext cx="4239360" cy="3568576"/>
            </a:xfrm>
            <a:prstGeom prst="rect">
              <a:avLst/>
            </a:prstGeom>
            <a:ln>
              <a:noFill/>
            </a:ln>
            <a:effectLst>
              <a:outerShdw blurRad="292100" dist="139700" dir="2700000" algn="tl" rotWithShape="0">
                <a:srgbClr val="333333">
                  <a:alpha val="65000"/>
                </a:srgbClr>
              </a:outerShdw>
            </a:effectLst>
          </p:spPr>
        </p:pic>
        <p:cxnSp>
          <p:nvCxnSpPr>
            <p:cNvPr id="13" name="Straight Arrow Connector 12">
              <a:extLst>
                <a:ext uri="{FF2B5EF4-FFF2-40B4-BE49-F238E27FC236}">
                  <a16:creationId xmlns:a16="http://schemas.microsoft.com/office/drawing/2014/main" id="{81C9787E-5B05-4B8B-AE71-C2D704CC88FD}"/>
                </a:ext>
              </a:extLst>
            </p:cNvPr>
            <p:cNvCxnSpPr>
              <a:cxnSpLocks/>
            </p:cNvCxnSpPr>
            <p:nvPr/>
          </p:nvCxnSpPr>
          <p:spPr>
            <a:xfrm>
              <a:off x="4076700" y="3105150"/>
              <a:ext cx="0" cy="24003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31D455A-7DE6-45D5-BB59-062030F86A5B}"/>
                </a:ext>
              </a:extLst>
            </p:cNvPr>
            <p:cNvCxnSpPr/>
            <p:nvPr/>
          </p:nvCxnSpPr>
          <p:spPr>
            <a:xfrm>
              <a:off x="4076700" y="3703320"/>
              <a:ext cx="0" cy="2057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B39A65-DE86-4ED6-92CC-B6C8581CAD55}"/>
                </a:ext>
              </a:extLst>
            </p:cNvPr>
            <p:cNvCxnSpPr/>
            <p:nvPr/>
          </p:nvCxnSpPr>
          <p:spPr>
            <a:xfrm>
              <a:off x="4076700" y="4092308"/>
              <a:ext cx="0" cy="2739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74F6D5-F23B-4931-A989-2AB2DDEFC362}"/>
                </a:ext>
              </a:extLst>
            </p:cNvPr>
            <p:cNvCxnSpPr>
              <a:cxnSpLocks/>
            </p:cNvCxnSpPr>
            <p:nvPr/>
          </p:nvCxnSpPr>
          <p:spPr>
            <a:xfrm>
              <a:off x="4076700" y="4622188"/>
              <a:ext cx="0" cy="20127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5327F4-DE44-4D03-9666-119A91607F05}"/>
                </a:ext>
              </a:extLst>
            </p:cNvPr>
            <p:cNvCxnSpPr/>
            <p:nvPr/>
          </p:nvCxnSpPr>
          <p:spPr>
            <a:xfrm>
              <a:off x="4076700" y="5039068"/>
              <a:ext cx="0" cy="2187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1B0DD6-1966-4B96-973C-AEA2E2A837E5}"/>
                </a:ext>
              </a:extLst>
            </p:cNvPr>
            <p:cNvCxnSpPr/>
            <p:nvPr/>
          </p:nvCxnSpPr>
          <p:spPr>
            <a:xfrm>
              <a:off x="4076700" y="5501640"/>
              <a:ext cx="0"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706783D-CFF7-4CDC-A00E-F6E7C2604A04}"/>
                </a:ext>
              </a:extLst>
            </p:cNvPr>
            <p:cNvCxnSpPr/>
            <p:nvPr/>
          </p:nvCxnSpPr>
          <p:spPr>
            <a:xfrm>
              <a:off x="4076700" y="5928360"/>
              <a:ext cx="0" cy="1371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B7971780-8407-4CFA-9AF1-5CCAF35C83FA}"/>
              </a:ext>
            </a:extLst>
          </p:cNvPr>
          <p:cNvCxnSpPr>
            <a:cxnSpLocks/>
          </p:cNvCxnSpPr>
          <p:nvPr/>
        </p:nvCxnSpPr>
        <p:spPr>
          <a:xfrm flipV="1">
            <a:off x="5194300" y="4622188"/>
            <a:ext cx="1598386" cy="12299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261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Deep Dive</a:t>
            </a:r>
            <a:endParaRPr lang="en-US" sz="1600" spc="-1">
              <a:solidFill>
                <a:srgbClr val="000000"/>
              </a:solidFill>
              <a:latin typeface="-apple-system"/>
            </a:endParaRPr>
          </a:p>
        </p:txBody>
      </p:sp>
      <p:pic>
        <p:nvPicPr>
          <p:cNvPr id="15" name="Picture 14">
            <a:extLst>
              <a:ext uri="{FF2B5EF4-FFF2-40B4-BE49-F238E27FC236}">
                <a16:creationId xmlns:a16="http://schemas.microsoft.com/office/drawing/2014/main" id="{8870699E-F881-4F00-A1DD-A481A3347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155" y="1713730"/>
            <a:ext cx="3615690" cy="3615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575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dirty="0">
                <a:solidFill>
                  <a:srgbClr val="000000"/>
                </a:solidFill>
                <a:effectLst/>
                <a:latin typeface="-apple-system"/>
              </a:rPr>
              <a:t>Other Great Tools:</a:t>
            </a:r>
          </a:p>
          <a:p>
            <a:pPr marL="457200" indent="-457200">
              <a:lnSpc>
                <a:spcPct val="90000"/>
              </a:lnSpc>
              <a:spcBef>
                <a:spcPts val="1001"/>
              </a:spcBef>
              <a:buClr>
                <a:srgbClr val="000000"/>
              </a:buClr>
              <a:buFont typeface="Arial" panose="020B0604020202020204" pitchFamily="34" charset="0"/>
              <a:buChar char="•"/>
            </a:pPr>
            <a:r>
              <a:rPr lang="en-US" sz="3200" strike="noStrike" spc="-1" dirty="0">
                <a:solidFill>
                  <a:srgbClr val="000000"/>
                </a:solidFill>
                <a:latin typeface="-apple-system"/>
              </a:rPr>
              <a:t>Chat GPT</a:t>
            </a:r>
          </a:p>
          <a:p>
            <a:pPr marL="457200" indent="-457200">
              <a:lnSpc>
                <a:spcPct val="90000"/>
              </a:lnSpc>
              <a:spcBef>
                <a:spcPts val="1001"/>
              </a:spcBef>
              <a:buClr>
                <a:srgbClr val="000000"/>
              </a:buClr>
              <a:buFont typeface="Arial" panose="020B0604020202020204" pitchFamily="34" charset="0"/>
              <a:buChar char="•"/>
            </a:pPr>
            <a:r>
              <a:rPr lang="en-US" sz="3200" b="0" strike="noStrike" spc="-1" dirty="0" err="1">
                <a:latin typeface="-apple-system"/>
              </a:rPr>
              <a:t>Textcortex</a:t>
            </a:r>
            <a:r>
              <a:rPr lang="en-US" sz="3200" b="0" strike="noStrike" spc="-1" dirty="0">
                <a:latin typeface="-apple-system"/>
              </a:rPr>
              <a:t> </a:t>
            </a:r>
            <a:r>
              <a:rPr lang="en-US" sz="3200" b="0" strike="noStrike" spc="-1" dirty="0" err="1">
                <a:latin typeface="-apple-system"/>
              </a:rPr>
              <a:t>api</a:t>
            </a:r>
            <a:endParaRPr lang="en-US" sz="3200" b="0" strike="noStrike" spc="-1" dirty="0">
              <a:latin typeface="-apple-system"/>
            </a:endParaRPr>
          </a:p>
          <a:p>
            <a:pPr marL="457200" indent="-457200">
              <a:lnSpc>
                <a:spcPct val="90000"/>
              </a:lnSpc>
              <a:spcBef>
                <a:spcPts val="1001"/>
              </a:spcBef>
              <a:buClr>
                <a:srgbClr val="000000"/>
              </a:buClr>
              <a:buFont typeface="Arial" panose="020B0604020202020204" pitchFamily="34" charset="0"/>
              <a:buChar char="•"/>
            </a:pPr>
            <a:endParaRPr lang="en-US" sz="3200" b="0" strike="noStrike" spc="-1" dirty="0">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6" name="Picture 5">
            <a:extLst>
              <a:ext uri="{FF2B5EF4-FFF2-40B4-BE49-F238E27FC236}">
                <a16:creationId xmlns:a16="http://schemas.microsoft.com/office/drawing/2014/main" id="{3C982C43-29CF-7243-77B8-81EB064694C8}"/>
              </a:ext>
            </a:extLst>
          </p:cNvPr>
          <p:cNvPicPr>
            <a:picLocks noChangeAspect="1"/>
          </p:cNvPicPr>
          <p:nvPr/>
        </p:nvPicPr>
        <p:blipFill>
          <a:blip r:embed="rId5"/>
          <a:stretch>
            <a:fillRect/>
          </a:stretch>
        </p:blipFill>
        <p:spPr>
          <a:xfrm>
            <a:off x="2469190" y="3386512"/>
            <a:ext cx="6607899" cy="2515816"/>
          </a:xfrm>
          <a:prstGeom prst="rect">
            <a:avLst/>
          </a:prstGeom>
          <a:ln>
            <a:noFill/>
          </a:ln>
          <a:effectLst>
            <a:outerShdw blurRad="292100" dist="139700" dir="2700000" algn="tl" rotWithShape="0">
              <a:srgbClr val="333333">
                <a:alpha val="65000"/>
              </a:srgbClr>
            </a:outerShdw>
          </a:effectLst>
        </p:spPr>
      </p:pic>
      <p:pic>
        <p:nvPicPr>
          <p:cNvPr id="1026" name="Picture 2" descr="Image result for chatgpty">
            <a:extLst>
              <a:ext uri="{FF2B5EF4-FFF2-40B4-BE49-F238E27FC236}">
                <a16:creationId xmlns:a16="http://schemas.microsoft.com/office/drawing/2014/main" id="{30711AD1-A183-CC63-C376-38CA75CB0C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378" y="2076787"/>
            <a:ext cx="408705" cy="40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261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9"/>
          <p:cNvPicPr/>
          <p:nvPr/>
        </p:nvPicPr>
        <p:blipFill>
          <a:blip r:embed="rId3"/>
          <a:stretch/>
        </p:blipFill>
        <p:spPr>
          <a:xfrm>
            <a:off x="313560" y="2656440"/>
            <a:ext cx="11536200" cy="2760840"/>
          </a:xfrm>
          <a:prstGeom prst="rect">
            <a:avLst/>
          </a:prstGeom>
          <a:ln>
            <a:noFill/>
          </a:ln>
          <a:effectLst>
            <a:outerShdw blurRad="292100" dist="139700" dir="2700000" algn="tl" rotWithShape="0">
              <a:srgbClr val="333333">
                <a:alpha val="65000"/>
              </a:srgbClr>
            </a:outerShdw>
          </a:effectLst>
        </p:spPr>
      </p:pic>
      <p:sp>
        <p:nvSpPr>
          <p:cNvPr id="16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64"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endParaRPr lang="en-US" sz="4000" b="0" strike="noStrike" spc="-1">
              <a:latin typeface="-apple-system"/>
            </a:endParaRPr>
          </a:p>
        </p:txBody>
      </p:sp>
      <p:pic>
        <p:nvPicPr>
          <p:cNvPr id="165" name="Picture 7"/>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761AC408-4635-483E-9A95-BEEBA4A65828}"/>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5"/>
              </a:rPr>
              <a:t>https://stackoverflow.com/editing-help</a:t>
            </a:r>
            <a:endParaRPr lang="en-US">
              <a:latin typeface="-apple-system"/>
            </a:endParaRPr>
          </a:p>
          <a:p>
            <a:r>
              <a:rPr lang="en-US">
                <a:latin typeface="-apple-system"/>
                <a:hlinkClick r:id="rId6"/>
              </a:rPr>
              <a:t>https://stackoverflow.com/help/formatting</a:t>
            </a:r>
            <a:endParaRPr lang="en-US">
              <a:latin typeface="-apple-system"/>
            </a:endParaRPr>
          </a:p>
        </p:txBody>
      </p:sp>
      <p:pic>
        <p:nvPicPr>
          <p:cNvPr id="8" name="Picture 7">
            <a:extLst>
              <a:ext uri="{FF2B5EF4-FFF2-40B4-BE49-F238E27FC236}">
                <a16:creationId xmlns:a16="http://schemas.microsoft.com/office/drawing/2014/main" id="{F881A16C-10A2-4682-AD15-CC51F2D8806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168" name="Picture 6"/>
          <p:cNvPicPr/>
          <p:nvPr/>
        </p:nvPicPr>
        <p:blipFill>
          <a:blip r:embed="rId4"/>
          <a:stretch/>
        </p:blipFill>
        <p:spPr>
          <a:xfrm>
            <a:off x="5145120" y="1508940"/>
            <a:ext cx="5194440" cy="4690800"/>
          </a:xfrm>
          <a:prstGeom prst="rect">
            <a:avLst/>
          </a:prstGeom>
          <a:ln>
            <a:noFill/>
          </a:ln>
          <a:effectLst>
            <a:outerShdw blurRad="292100" dist="139700" dir="2700000" algn="tl" rotWithShape="0">
              <a:srgbClr val="333333">
                <a:alpha val="65000"/>
              </a:srgbClr>
            </a:outerShdw>
          </a:effectLst>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sp>
        <p:nvSpPr>
          <p:cNvPr id="2" name="Rectangle 1">
            <a:extLst>
              <a:ext uri="{FF2B5EF4-FFF2-40B4-BE49-F238E27FC236}">
                <a16:creationId xmlns:a16="http://schemas.microsoft.com/office/drawing/2014/main" id="{7CC185F9-F66C-4555-82F0-36205F5FE52D}"/>
              </a:ext>
            </a:extLst>
          </p:cNvPr>
          <p:cNvSpPr/>
          <p:nvPr/>
        </p:nvSpPr>
        <p:spPr>
          <a:xfrm>
            <a:off x="9039815" y="4586287"/>
            <a:ext cx="1242593" cy="15991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4">
            <a:extLst>
              <a:ext uri="{FF2B5EF4-FFF2-40B4-BE49-F238E27FC236}">
                <a16:creationId xmlns:a16="http://schemas.microsoft.com/office/drawing/2014/main" id="{DC8657DE-8807-4695-804D-B0771E1D64D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endParaRPr lang="en-US" sz="4000" b="0" strike="noStrike" spc="-1">
              <a:latin typeface="-apple-system"/>
            </a:endParaRPr>
          </a:p>
        </p:txBody>
      </p:sp>
      <p:pic>
        <p:nvPicPr>
          <p:cNvPr id="8" name="Picture 7">
            <a:extLst>
              <a:ext uri="{FF2B5EF4-FFF2-40B4-BE49-F238E27FC236}">
                <a16:creationId xmlns:a16="http://schemas.microsoft.com/office/drawing/2014/main" id="{315D7C8B-FDF0-4B50-9C45-FB84540BF85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pic>
        <p:nvPicPr>
          <p:cNvPr id="3" name="Picture 2">
            <a:extLst>
              <a:ext uri="{FF2B5EF4-FFF2-40B4-BE49-F238E27FC236}">
                <a16:creationId xmlns:a16="http://schemas.microsoft.com/office/drawing/2014/main" id="{0B9E9FA5-9508-4EDB-9676-8B6E5E9E7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600" y="2242800"/>
            <a:ext cx="3753080" cy="37476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E86258-ECD0-4808-8B3D-4B4DF427832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0808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pic>
        <p:nvPicPr>
          <p:cNvPr id="4" name="Picture 3">
            <a:extLst>
              <a:ext uri="{FF2B5EF4-FFF2-40B4-BE49-F238E27FC236}">
                <a16:creationId xmlns:a16="http://schemas.microsoft.com/office/drawing/2014/main" id="{1BBFF557-4BE3-4022-A1FA-E326ADE8D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638" y="2266118"/>
            <a:ext cx="3928723" cy="39456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5"/>
              </a:rPr>
              <a:t>https://github.github.com/gfm/#atx-headings</a:t>
            </a:r>
            <a:endParaRPr lang="fa-IR"/>
          </a:p>
          <a:p>
            <a:endParaRPr lang="en-US"/>
          </a:p>
        </p:txBody>
      </p:sp>
      <p:pic>
        <p:nvPicPr>
          <p:cNvPr id="7" name="Picture 6">
            <a:extLst>
              <a:ext uri="{FF2B5EF4-FFF2-40B4-BE49-F238E27FC236}">
                <a16:creationId xmlns:a16="http://schemas.microsoft.com/office/drawing/2014/main" id="{A955A624-8B51-479A-8162-457CB095DC9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31091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dirty="0">
                <a:solidFill>
                  <a:srgbClr val="000000"/>
                </a:solidFill>
                <a:latin typeface="-apple-system"/>
              </a:rPr>
              <a:t>3.2. Markdown</a:t>
            </a:r>
            <a:r>
              <a:rPr lang="en-US" sz="4000" spc="-1" dirty="0">
                <a:solidFill>
                  <a:srgbClr val="000000"/>
                </a:solidFill>
                <a:latin typeface="-apple-system"/>
              </a:rPr>
              <a:t> - Guide</a:t>
            </a:r>
            <a:endParaRPr lang="fa-IR" sz="4000" b="0" strike="noStrike" spc="-1" dirty="0">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dirty="0">
                <a:solidFill>
                  <a:srgbClr val="000000"/>
                </a:solidFill>
                <a:latin typeface="-apple-system"/>
              </a:rPr>
              <a:t>Heading</a:t>
            </a:r>
            <a:endParaRPr lang="en-US" sz="3200" b="0" strike="noStrike" spc="-1" dirty="0">
              <a:solidFill>
                <a:srgbClr val="FF0000"/>
              </a:solidFill>
              <a:latin typeface="-apple-system"/>
            </a:endParaRPr>
          </a:p>
        </p:txBody>
      </p:sp>
      <p:grpSp>
        <p:nvGrpSpPr>
          <p:cNvPr id="2" name="Group 1">
            <a:extLst>
              <a:ext uri="{FF2B5EF4-FFF2-40B4-BE49-F238E27FC236}">
                <a16:creationId xmlns:a16="http://schemas.microsoft.com/office/drawing/2014/main" id="{CCA5518E-6590-4DD7-BBB3-FF0F8603B5C6}"/>
              </a:ext>
            </a:extLst>
          </p:cNvPr>
          <p:cNvGrpSpPr/>
          <p:nvPr/>
        </p:nvGrpSpPr>
        <p:grpSpPr>
          <a:xfrm>
            <a:off x="3065054" y="2583910"/>
            <a:ext cx="6061892" cy="3647082"/>
            <a:chOff x="3065054" y="2583910"/>
            <a:chExt cx="6061892" cy="3647082"/>
          </a:xfrm>
        </p:grpSpPr>
        <p:pic>
          <p:nvPicPr>
            <p:cNvPr id="20" name="Picture 19">
              <a:extLst>
                <a:ext uri="{FF2B5EF4-FFF2-40B4-BE49-F238E27FC236}">
                  <a16:creationId xmlns:a16="http://schemas.microsoft.com/office/drawing/2014/main" id="{EC91CE2A-5034-4F43-BE35-BBF2A0D33C66}"/>
                </a:ext>
              </a:extLst>
            </p:cNvPr>
            <p:cNvPicPr>
              <a:picLocks noChangeAspect="1"/>
            </p:cNvPicPr>
            <p:nvPr/>
          </p:nvPicPr>
          <p:blipFill>
            <a:blip r:embed="rId4"/>
            <a:stretch>
              <a:fillRect/>
            </a:stretch>
          </p:blipFill>
          <p:spPr>
            <a:xfrm>
              <a:off x="3065054" y="2583910"/>
              <a:ext cx="6061892" cy="3647082"/>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558550AF-0743-4907-94CB-A656C4C1CEEE}"/>
                </a:ext>
              </a:extLst>
            </p:cNvPr>
            <p:cNvSpPr/>
            <p:nvPr/>
          </p:nvSpPr>
          <p:spPr>
            <a:xfrm>
              <a:off x="3066882" y="3143250"/>
              <a:ext cx="5777081" cy="6572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6BE3E28-A7CC-4D58-B7E1-D7912BBD8342}"/>
              </a:ext>
            </a:extLst>
          </p:cNvPr>
          <p:cNvSpPr txBox="1"/>
          <p:nvPr/>
        </p:nvSpPr>
        <p:spPr>
          <a:xfrm>
            <a:off x="210840" y="6241794"/>
            <a:ext cx="10515240" cy="369332"/>
          </a:xfrm>
          <a:prstGeom prst="rect">
            <a:avLst/>
          </a:prstGeom>
          <a:noFill/>
        </p:spPr>
        <p:txBody>
          <a:bodyPr wrap="square">
            <a:spAutoFit/>
          </a:bodyPr>
          <a:lstStyle/>
          <a:p>
            <a:r>
              <a:rPr lang="en-US">
                <a:hlinkClick r:id="rId5"/>
              </a:rPr>
              <a:t>https://daringfireball.net/projects/markdown/syntax#philosophy</a:t>
            </a:r>
            <a:endParaRPr lang="en-US"/>
          </a:p>
        </p:txBody>
      </p:sp>
      <p:pic>
        <p:nvPicPr>
          <p:cNvPr id="8" name="Picture 7">
            <a:extLst>
              <a:ext uri="{FF2B5EF4-FFF2-40B4-BE49-F238E27FC236}">
                <a16:creationId xmlns:a16="http://schemas.microsoft.com/office/drawing/2014/main" id="{EDB59DF7-AB62-4E84-B736-88D8421CE67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99603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4"/>
              </a:rPr>
              <a:t>https://github.github.com/gfm/#atx-headings</a:t>
            </a:r>
            <a:endParaRPr lang="fa-IR"/>
          </a:p>
          <a:p>
            <a:endParaRPr lang="en-US"/>
          </a:p>
        </p:txBody>
      </p:sp>
      <p:pic>
        <p:nvPicPr>
          <p:cNvPr id="3" name="Picture 2">
            <a:extLst>
              <a:ext uri="{FF2B5EF4-FFF2-40B4-BE49-F238E27FC236}">
                <a16:creationId xmlns:a16="http://schemas.microsoft.com/office/drawing/2014/main" id="{57730750-0F45-4C9F-82AB-B16EC8FDDF41}"/>
              </a:ext>
            </a:extLst>
          </p:cNvPr>
          <p:cNvPicPr>
            <a:picLocks noChangeAspect="1"/>
          </p:cNvPicPr>
          <p:nvPr/>
        </p:nvPicPr>
        <p:blipFill>
          <a:blip r:embed="rId5"/>
          <a:stretch>
            <a:fillRect/>
          </a:stretch>
        </p:blipFill>
        <p:spPr>
          <a:xfrm>
            <a:off x="3967558" y="2229305"/>
            <a:ext cx="4256884" cy="40466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F9F2EFF-7F16-495D-89BB-10CB6922B5F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07578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3"/>
          <a:stretch>
            <a:fillRect/>
          </a:stretch>
        </p:blipFill>
        <p:spPr>
          <a:xfrm>
            <a:off x="857809" y="3050128"/>
            <a:ext cx="4506671" cy="2684378"/>
          </a:xfrm>
          <a:prstGeom prst="rect">
            <a:avLst/>
          </a:prstGeom>
        </p:spPr>
      </p:pic>
      <p:pic>
        <p:nvPicPr>
          <p:cNvPr id="6" name="Picture 5">
            <a:extLst>
              <a:ext uri="{FF2B5EF4-FFF2-40B4-BE49-F238E27FC236}">
                <a16:creationId xmlns:a16="http://schemas.microsoft.com/office/drawing/2014/main" id="{9498533E-42CD-46E0-8B27-10DBA1972729}"/>
              </a:ext>
            </a:extLst>
          </p:cNvPr>
          <p:cNvPicPr>
            <a:picLocks noChangeAspect="1"/>
          </p:cNvPicPr>
          <p:nvPr/>
        </p:nvPicPr>
        <p:blipFill rotWithShape="1">
          <a:blip r:embed="rId4"/>
          <a:srcRect l="878"/>
          <a:stretch/>
        </p:blipFill>
        <p:spPr>
          <a:xfrm>
            <a:off x="6373230" y="1600772"/>
            <a:ext cx="5091210" cy="4922947"/>
          </a:xfrm>
          <a:prstGeom prst="rect">
            <a:avLst/>
          </a:prstGeom>
          <a:ln>
            <a:noFill/>
          </a:ln>
          <a:effectLst>
            <a:outerShdw blurRad="292100" dist="139700" dir="2700000" algn="tl" rotWithShape="0">
              <a:srgbClr val="333333">
                <a:alpha val="65000"/>
              </a:srgbClr>
            </a:outerShdw>
          </a:effectLst>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5"/>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6"/>
              </a:rPr>
              <a:t>https://github.github.com/gfm/#atx-headings</a:t>
            </a:r>
            <a:endParaRPr lang="fa-IR"/>
          </a:p>
          <a:p>
            <a:endParaRPr lang="en-US"/>
          </a:p>
        </p:txBody>
      </p:sp>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7"/>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12" name="TextBox 11">
            <a:extLst>
              <a:ext uri="{FF2B5EF4-FFF2-40B4-BE49-F238E27FC236}">
                <a16:creationId xmlns:a16="http://schemas.microsoft.com/office/drawing/2014/main" id="{D2C59175-07A0-4897-9E89-826EE5CE8100}"/>
              </a:ext>
            </a:extLst>
          </p:cNvPr>
          <p:cNvSpPr txBox="1"/>
          <p:nvPr/>
        </p:nvSpPr>
        <p:spPr>
          <a:xfrm>
            <a:off x="6373230" y="1250172"/>
            <a:ext cx="813043" cy="369332"/>
          </a:xfrm>
          <a:prstGeom prst="rect">
            <a:avLst/>
          </a:prstGeom>
          <a:solidFill>
            <a:srgbClr val="FFC000"/>
          </a:solidFill>
          <a:ln>
            <a:noFill/>
          </a:ln>
        </p:spPr>
        <p:txBody>
          <a:bodyPr wrap="none" rtlCol="0">
            <a:spAutoFit/>
          </a:bodyPr>
          <a:lstStyle/>
          <a:p>
            <a:r>
              <a:rPr lang="en-US"/>
              <a:t>HTML</a:t>
            </a:r>
          </a:p>
        </p:txBody>
      </p:sp>
      <p:pic>
        <p:nvPicPr>
          <p:cNvPr id="13" name="Picture 12">
            <a:extLst>
              <a:ext uri="{FF2B5EF4-FFF2-40B4-BE49-F238E27FC236}">
                <a16:creationId xmlns:a16="http://schemas.microsoft.com/office/drawing/2014/main" id="{79E3357A-ABD3-40AA-BF13-939725E8E739}"/>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4946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dirty="0">
                <a:solidFill>
                  <a:srgbClr val="000000"/>
                </a:solidFill>
                <a:latin typeface="-apple-system"/>
              </a:rPr>
              <a:t>3.2. Markdown</a:t>
            </a:r>
            <a:r>
              <a:rPr lang="en-US" sz="4000" spc="-1" dirty="0">
                <a:solidFill>
                  <a:srgbClr val="000000"/>
                </a:solidFill>
                <a:latin typeface="-apple-system"/>
              </a:rPr>
              <a:t> - Guide</a:t>
            </a:r>
            <a:endParaRPr lang="fa-IR" sz="4000" b="0" strike="noStrike" spc="-1" dirty="0">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dirty="0">
                <a:solidFill>
                  <a:srgbClr val="000000"/>
                </a:solidFill>
                <a:latin typeface="-apple-system"/>
              </a:rPr>
              <a:t>RTL (Right to Left Direction)</a:t>
            </a:r>
            <a:endParaRPr lang="en-US" sz="3200" b="0" strike="noStrike" spc="-1" dirty="0">
              <a:solidFill>
                <a:srgbClr val="FF0000"/>
              </a:solidFill>
              <a:latin typeface="-apple-system"/>
            </a:endParaRPr>
          </a:p>
        </p:txBody>
      </p:sp>
      <p:sp>
        <p:nvSpPr>
          <p:cNvPr id="25" name="TextBox 24">
            <a:extLst>
              <a:ext uri="{FF2B5EF4-FFF2-40B4-BE49-F238E27FC236}">
                <a16:creationId xmlns:a16="http://schemas.microsoft.com/office/drawing/2014/main" id="{86BE3E28-A7CC-4D58-B7E1-D7912BBD8342}"/>
              </a:ext>
            </a:extLst>
          </p:cNvPr>
          <p:cNvSpPr txBox="1"/>
          <p:nvPr/>
        </p:nvSpPr>
        <p:spPr>
          <a:xfrm>
            <a:off x="210840" y="6241794"/>
            <a:ext cx="10515240" cy="369332"/>
          </a:xfrm>
          <a:prstGeom prst="rect">
            <a:avLst/>
          </a:prstGeom>
          <a:noFill/>
        </p:spPr>
        <p:txBody>
          <a:bodyPr wrap="square">
            <a:spAutoFit/>
          </a:bodyPr>
          <a:lstStyle/>
          <a:p>
            <a:r>
              <a:rPr lang="en-US" dirty="0">
                <a:hlinkClick r:id="rId4"/>
              </a:rPr>
              <a:t>https://stackoverflow.com/a/65867310/12666332</a:t>
            </a:r>
            <a:endParaRPr lang="en-US" dirty="0"/>
          </a:p>
        </p:txBody>
      </p:sp>
      <p:pic>
        <p:nvPicPr>
          <p:cNvPr id="8" name="Picture 7">
            <a:extLst>
              <a:ext uri="{FF2B5EF4-FFF2-40B4-BE49-F238E27FC236}">
                <a16:creationId xmlns:a16="http://schemas.microsoft.com/office/drawing/2014/main" id="{EDB59DF7-AB62-4E84-B736-88D8421CE67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0" name="Picture 9">
            <a:extLst>
              <a:ext uri="{FF2B5EF4-FFF2-40B4-BE49-F238E27FC236}">
                <a16:creationId xmlns:a16="http://schemas.microsoft.com/office/drawing/2014/main" id="{AD8925BC-87B2-934C-E68C-33B8F8F3DC89}"/>
              </a:ext>
            </a:extLst>
          </p:cNvPr>
          <p:cNvPicPr>
            <a:picLocks noChangeAspect="1"/>
          </p:cNvPicPr>
          <p:nvPr/>
        </p:nvPicPr>
        <p:blipFill>
          <a:blip r:embed="rId6"/>
          <a:stretch>
            <a:fillRect/>
          </a:stretch>
        </p:blipFill>
        <p:spPr>
          <a:xfrm>
            <a:off x="1811467" y="3021555"/>
            <a:ext cx="8154538" cy="222916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4DAE801-D026-6F92-988E-32676054C196}"/>
              </a:ext>
            </a:extLst>
          </p:cNvPr>
          <p:cNvSpPr/>
          <p:nvPr/>
        </p:nvSpPr>
        <p:spPr>
          <a:xfrm>
            <a:off x="1811467" y="4888992"/>
            <a:ext cx="6149909" cy="361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252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dirty="0">
                <a:solidFill>
                  <a:srgbClr val="000000"/>
                </a:solidFill>
                <a:latin typeface="-apple-system"/>
              </a:rPr>
              <a:t>3.2. Markdown</a:t>
            </a:r>
            <a:r>
              <a:rPr lang="en-US" sz="4000" spc="-1" dirty="0">
                <a:solidFill>
                  <a:srgbClr val="000000"/>
                </a:solidFill>
                <a:latin typeface="-apple-system"/>
              </a:rPr>
              <a:t> - Guide</a:t>
            </a:r>
            <a:endParaRPr lang="fa-IR" sz="4000" b="0" strike="noStrike" spc="-1" dirty="0">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dirty="0">
                <a:solidFill>
                  <a:srgbClr val="000000"/>
                </a:solidFill>
                <a:latin typeface="-apple-system"/>
              </a:rPr>
              <a:t>RTL (Right to Left Direction)</a:t>
            </a:r>
            <a:endParaRPr lang="en-US" sz="3200" b="0" strike="noStrike" spc="-1" dirty="0">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endParaRPr lang="en-US" sz="3200" b="0" strike="noStrike" spc="-1" dirty="0">
              <a:solidFill>
                <a:srgbClr val="FF0000"/>
              </a:solidFill>
              <a:latin typeface="-apple-system"/>
            </a:endParaRPr>
          </a:p>
        </p:txBody>
      </p:sp>
      <p:sp>
        <p:nvSpPr>
          <p:cNvPr id="25" name="TextBox 24">
            <a:extLst>
              <a:ext uri="{FF2B5EF4-FFF2-40B4-BE49-F238E27FC236}">
                <a16:creationId xmlns:a16="http://schemas.microsoft.com/office/drawing/2014/main" id="{86BE3E28-A7CC-4D58-B7E1-D7912BBD8342}"/>
              </a:ext>
            </a:extLst>
          </p:cNvPr>
          <p:cNvSpPr txBox="1"/>
          <p:nvPr/>
        </p:nvSpPr>
        <p:spPr>
          <a:xfrm>
            <a:off x="210840" y="6241794"/>
            <a:ext cx="10515240" cy="369332"/>
          </a:xfrm>
          <a:prstGeom prst="rect">
            <a:avLst/>
          </a:prstGeom>
          <a:noFill/>
        </p:spPr>
        <p:txBody>
          <a:bodyPr wrap="square">
            <a:spAutoFit/>
          </a:bodyPr>
          <a:lstStyle/>
          <a:p>
            <a:r>
              <a:rPr lang="en-US" dirty="0">
                <a:hlinkClick r:id="rId4"/>
              </a:rPr>
              <a:t>https://stackoverflow.com/a/65867310/12666332</a:t>
            </a:r>
            <a:endParaRPr lang="en-US" dirty="0"/>
          </a:p>
        </p:txBody>
      </p:sp>
      <p:pic>
        <p:nvPicPr>
          <p:cNvPr id="8" name="Picture 7">
            <a:extLst>
              <a:ext uri="{FF2B5EF4-FFF2-40B4-BE49-F238E27FC236}">
                <a16:creationId xmlns:a16="http://schemas.microsoft.com/office/drawing/2014/main" id="{EDB59DF7-AB62-4E84-B736-88D8421CE67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EBD306D6-290F-06D6-47D0-FEC90056A5D7}"/>
              </a:ext>
            </a:extLst>
          </p:cNvPr>
          <p:cNvPicPr>
            <a:picLocks noChangeAspect="1"/>
          </p:cNvPicPr>
          <p:nvPr/>
        </p:nvPicPr>
        <p:blipFill>
          <a:blip r:embed="rId6"/>
          <a:stretch>
            <a:fillRect/>
          </a:stretch>
        </p:blipFill>
        <p:spPr>
          <a:xfrm>
            <a:off x="3760880" y="2649862"/>
            <a:ext cx="4882039" cy="359193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9C61F71-8D59-3992-C2B9-72D2C5FD42B2}"/>
              </a:ext>
            </a:extLst>
          </p:cNvPr>
          <p:cNvSpPr/>
          <p:nvPr/>
        </p:nvSpPr>
        <p:spPr>
          <a:xfrm>
            <a:off x="4779264" y="4133088"/>
            <a:ext cx="3863655" cy="34137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8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66774"/>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There is no Magic!</a:t>
            </a:r>
          </a:p>
          <a:p>
            <a:pPr marL="285750" indent="-285750">
              <a:buFont typeface="Arial" panose="020B0604020202020204" pitchFamily="34" charset="0"/>
              <a:buChar char="•"/>
            </a:pPr>
            <a:endParaRPr lang="en-US" sz="1600" spc="-1">
              <a:solidFill>
                <a:srgbClr val="000000"/>
              </a:solidFill>
              <a:latin typeface="-apple-system"/>
            </a:endParaRPr>
          </a:p>
        </p:txBody>
      </p:sp>
      <p:pic>
        <p:nvPicPr>
          <p:cNvPr id="3" name="Picture 2">
            <a:extLst>
              <a:ext uri="{FF2B5EF4-FFF2-40B4-BE49-F238E27FC236}">
                <a16:creationId xmlns:a16="http://schemas.microsoft.com/office/drawing/2014/main" id="{43906BCB-AA39-4CBB-94C6-90BB6AC8947A}"/>
              </a:ext>
            </a:extLst>
          </p:cNvPr>
          <p:cNvPicPr>
            <a:picLocks noChangeAspect="1"/>
          </p:cNvPicPr>
          <p:nvPr/>
        </p:nvPicPr>
        <p:blipFill rotWithShape="1">
          <a:blip r:embed="rId4"/>
          <a:srcRect l="30180" r="2707"/>
          <a:stretch/>
        </p:blipFill>
        <p:spPr>
          <a:xfrm>
            <a:off x="3779346" y="1838397"/>
            <a:ext cx="4633309" cy="4602483"/>
          </a:xfrm>
          <a:prstGeom prst="ellipse">
            <a:avLst/>
          </a:prstGeom>
          <a:ln>
            <a:noFill/>
          </a:ln>
          <a:effectLst>
            <a:softEdge rad="112500"/>
          </a:effectLst>
        </p:spPr>
      </p:pic>
    </p:spTree>
    <p:extLst>
      <p:ext uri="{BB962C8B-B14F-4D97-AF65-F5344CB8AC3E}">
        <p14:creationId xmlns:p14="http://schemas.microsoft.com/office/powerpoint/2010/main" val="1027675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3"/>
          <a:stretch>
            <a:fillRect/>
          </a:stretch>
        </p:blipFill>
        <p:spPr>
          <a:xfrm>
            <a:off x="857809" y="3050128"/>
            <a:ext cx="4506671" cy="2684378"/>
          </a:xfrm>
          <a:prstGeom prst="rect">
            <a:avLst/>
          </a:prstGeom>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5"/>
              </a:rPr>
              <a:t>https://github.github.com/gfm/#atx-headings</a:t>
            </a:r>
            <a:endParaRPr lang="fa-IR"/>
          </a:p>
          <a:p>
            <a:endParaRPr lang="en-US"/>
          </a:p>
        </p:txBody>
      </p:sp>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6"/>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pic>
        <p:nvPicPr>
          <p:cNvPr id="3" name="Picture 2">
            <a:extLst>
              <a:ext uri="{FF2B5EF4-FFF2-40B4-BE49-F238E27FC236}">
                <a16:creationId xmlns:a16="http://schemas.microsoft.com/office/drawing/2014/main" id="{ECD59D6B-871E-49B0-A6C1-B8CAA94E9FE0}"/>
              </a:ext>
            </a:extLst>
          </p:cNvPr>
          <p:cNvPicPr>
            <a:picLocks noChangeAspect="1"/>
          </p:cNvPicPr>
          <p:nvPr/>
        </p:nvPicPr>
        <p:blipFill>
          <a:blip r:embed="rId7"/>
          <a:stretch>
            <a:fillRect/>
          </a:stretch>
        </p:blipFill>
        <p:spPr>
          <a:xfrm>
            <a:off x="6350854" y="2222327"/>
            <a:ext cx="4747671" cy="361219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8A33209-F3DB-45BD-BCAD-A447311CF70D}"/>
              </a:ext>
            </a:extLst>
          </p:cNvPr>
          <p:cNvSpPr txBox="1"/>
          <p:nvPr/>
        </p:nvSpPr>
        <p:spPr>
          <a:xfrm>
            <a:off x="6350854" y="184205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5" name="Rectangle 4">
            <a:extLst>
              <a:ext uri="{FF2B5EF4-FFF2-40B4-BE49-F238E27FC236}">
                <a16:creationId xmlns:a16="http://schemas.microsoft.com/office/drawing/2014/main" id="{3781E1F7-779A-4E70-954D-8CA1FF9CEB89}"/>
              </a:ext>
            </a:extLst>
          </p:cNvPr>
          <p:cNvSpPr/>
          <p:nvPr/>
        </p:nvSpPr>
        <p:spPr>
          <a:xfrm>
            <a:off x="6350854" y="2428875"/>
            <a:ext cx="2478821" cy="21317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B17E51-45F8-4E50-8A5E-8D119443FF54}"/>
              </a:ext>
            </a:extLst>
          </p:cNvPr>
          <p:cNvSpPr/>
          <p:nvPr/>
        </p:nvSpPr>
        <p:spPr>
          <a:xfrm>
            <a:off x="796849" y="3050128"/>
            <a:ext cx="296626" cy="2359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9F4EC39-3E1C-40D6-A664-EB8AB404CB74}"/>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18692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4"/>
          <a:stretch>
            <a:fillRect/>
          </a:stretch>
        </p:blipFill>
        <p:spPr>
          <a:xfrm>
            <a:off x="827630" y="3494929"/>
            <a:ext cx="4506671" cy="2684378"/>
          </a:xfrm>
          <a:prstGeom prst="rect">
            <a:avLst/>
          </a:prstGeom>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5"/>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endParaRPr lang="en-US" sz="3200" b="0" strike="noStrike" spc="-1">
              <a:solidFill>
                <a:srgbClr val="FF0000"/>
              </a:solidFill>
              <a:latin typeface="-apple-system"/>
            </a:endParaRPr>
          </a:p>
        </p:txBody>
      </p:sp>
      <p:pic>
        <p:nvPicPr>
          <p:cNvPr id="3" name="Picture 2">
            <a:extLst>
              <a:ext uri="{FF2B5EF4-FFF2-40B4-BE49-F238E27FC236}">
                <a16:creationId xmlns:a16="http://schemas.microsoft.com/office/drawing/2014/main" id="{ECD59D6B-871E-49B0-A6C1-B8CAA94E9FE0}"/>
              </a:ext>
            </a:extLst>
          </p:cNvPr>
          <p:cNvPicPr>
            <a:picLocks noChangeAspect="1"/>
          </p:cNvPicPr>
          <p:nvPr/>
        </p:nvPicPr>
        <p:blipFill>
          <a:blip r:embed="rId6"/>
          <a:stretch>
            <a:fillRect/>
          </a:stretch>
        </p:blipFill>
        <p:spPr>
          <a:xfrm>
            <a:off x="6350854" y="2222327"/>
            <a:ext cx="4747671" cy="361219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8A33209-F3DB-45BD-BCAD-A447311CF70D}"/>
              </a:ext>
            </a:extLst>
          </p:cNvPr>
          <p:cNvSpPr txBox="1"/>
          <p:nvPr/>
        </p:nvSpPr>
        <p:spPr>
          <a:xfrm>
            <a:off x="6350854" y="184205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2" name="Rectangle 1">
            <a:extLst>
              <a:ext uri="{FF2B5EF4-FFF2-40B4-BE49-F238E27FC236}">
                <a16:creationId xmlns:a16="http://schemas.microsoft.com/office/drawing/2014/main" id="{86741E5D-BCB5-4592-BD0E-924E124E3287}"/>
              </a:ext>
            </a:extLst>
          </p:cNvPr>
          <p:cNvSpPr/>
          <p:nvPr/>
        </p:nvSpPr>
        <p:spPr>
          <a:xfrm>
            <a:off x="6350854" y="2942211"/>
            <a:ext cx="407134" cy="1724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94DBCE-F86A-4842-A15B-4AE75B50207B}"/>
              </a:ext>
            </a:extLst>
          </p:cNvPr>
          <p:cNvSpPr/>
          <p:nvPr/>
        </p:nvSpPr>
        <p:spPr>
          <a:xfrm>
            <a:off x="6350854" y="3494929"/>
            <a:ext cx="407134" cy="1724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2937046-D8E8-4312-A4A4-3B8C0F44F469}"/>
              </a:ext>
            </a:extLst>
          </p:cNvPr>
          <p:cNvGrpSpPr/>
          <p:nvPr/>
        </p:nvGrpSpPr>
        <p:grpSpPr>
          <a:xfrm>
            <a:off x="556474" y="3088879"/>
            <a:ext cx="4976291" cy="3106749"/>
            <a:chOff x="796849" y="2642046"/>
            <a:chExt cx="4976291" cy="3106749"/>
          </a:xfrm>
        </p:grpSpPr>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7"/>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15" name="Rectangle 14">
              <a:extLst>
                <a:ext uri="{FF2B5EF4-FFF2-40B4-BE49-F238E27FC236}">
                  <a16:creationId xmlns:a16="http://schemas.microsoft.com/office/drawing/2014/main" id="{97C3604F-F90B-4F33-A70C-6BDB6B6CC92D}"/>
                </a:ext>
              </a:extLst>
            </p:cNvPr>
            <p:cNvSpPr/>
            <p:nvPr/>
          </p:nvSpPr>
          <p:spPr>
            <a:xfrm>
              <a:off x="857810" y="3667392"/>
              <a:ext cx="235666" cy="6608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2B6F488-9597-4AFB-B269-2460813840D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90919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16" name="Picture 15">
            <a:extLst>
              <a:ext uri="{FF2B5EF4-FFF2-40B4-BE49-F238E27FC236}">
                <a16:creationId xmlns:a16="http://schemas.microsoft.com/office/drawing/2014/main" id="{DDB75525-FD91-4F02-95A1-038D4304EB20}"/>
              </a:ext>
            </a:extLst>
          </p:cNvPr>
          <p:cNvPicPr>
            <a:picLocks noChangeAspect="1"/>
          </p:cNvPicPr>
          <p:nvPr/>
        </p:nvPicPr>
        <p:blipFill>
          <a:blip r:embed="rId5"/>
          <a:stretch>
            <a:fillRect/>
          </a:stretch>
        </p:blipFill>
        <p:spPr>
          <a:xfrm>
            <a:off x="6942041" y="1943100"/>
            <a:ext cx="4734199" cy="365356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2848AD9-45A7-4791-AFA2-1900BF17B2A5}"/>
              </a:ext>
            </a:extLst>
          </p:cNvPr>
          <p:cNvPicPr>
            <a:picLocks noChangeAspect="1"/>
          </p:cNvPicPr>
          <p:nvPr/>
        </p:nvPicPr>
        <p:blipFill>
          <a:blip r:embed="rId6"/>
          <a:stretch>
            <a:fillRect/>
          </a:stretch>
        </p:blipFill>
        <p:spPr>
          <a:xfrm>
            <a:off x="2912209" y="3429000"/>
            <a:ext cx="3604289" cy="2831147"/>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FD69023F-3D3E-4881-B7EB-81001F30637F}"/>
              </a:ext>
            </a:extLst>
          </p:cNvPr>
          <p:cNvCxnSpPr/>
          <p:nvPr/>
        </p:nvCxnSpPr>
        <p:spPr>
          <a:xfrm flipV="1">
            <a:off x="4214813" y="4529138"/>
            <a:ext cx="2727228" cy="81438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D23D3F-260F-4205-A096-A874E7F33D6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619DA739-AA7D-AB80-8C9B-146B58682D53}"/>
              </a:ext>
            </a:extLst>
          </p:cNvPr>
          <p:cNvSpPr/>
          <p:nvPr/>
        </p:nvSpPr>
        <p:spPr>
          <a:xfrm>
            <a:off x="7048181" y="5238613"/>
            <a:ext cx="890963" cy="2585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665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3" name="Picture 2">
            <a:extLst>
              <a:ext uri="{FF2B5EF4-FFF2-40B4-BE49-F238E27FC236}">
                <a16:creationId xmlns:a16="http://schemas.microsoft.com/office/drawing/2014/main" id="{606AFFF2-262E-4923-BFFD-AEADC9D986AB}"/>
              </a:ext>
            </a:extLst>
          </p:cNvPr>
          <p:cNvPicPr>
            <a:picLocks noChangeAspect="1"/>
          </p:cNvPicPr>
          <p:nvPr/>
        </p:nvPicPr>
        <p:blipFill>
          <a:blip r:embed="rId5"/>
          <a:stretch>
            <a:fillRect/>
          </a:stretch>
        </p:blipFill>
        <p:spPr>
          <a:xfrm>
            <a:off x="5773139" y="1448640"/>
            <a:ext cx="4213823" cy="507883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B815722-14AF-4579-A1D5-0701A8BE8407}"/>
              </a:ext>
            </a:extLst>
          </p:cNvPr>
          <p:cNvSpPr/>
          <p:nvPr/>
        </p:nvSpPr>
        <p:spPr>
          <a:xfrm>
            <a:off x="6055360" y="2857500"/>
            <a:ext cx="249098" cy="1285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E1E3118-CA75-40C4-9250-1FF086B7DB2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0344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B127-B688-4C1F-94F2-5A20A8C34C09}"/>
              </a:ext>
            </a:extLst>
          </p:cNvPr>
          <p:cNvPicPr>
            <a:picLocks noChangeAspect="1"/>
          </p:cNvPicPr>
          <p:nvPr/>
        </p:nvPicPr>
        <p:blipFill>
          <a:blip r:embed="rId3"/>
          <a:stretch>
            <a:fillRect/>
          </a:stretch>
        </p:blipFill>
        <p:spPr>
          <a:xfrm>
            <a:off x="4936299" y="2921238"/>
            <a:ext cx="5572452" cy="34552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8C23746-1FE2-462B-80EE-362FCFD3DBA4}"/>
              </a:ext>
            </a:extLst>
          </p:cNvPr>
          <p:cNvSpPr txBox="1"/>
          <p:nvPr/>
        </p:nvSpPr>
        <p:spPr>
          <a:xfrm>
            <a:off x="210839" y="6069189"/>
            <a:ext cx="11490623" cy="923330"/>
          </a:xfrm>
          <a:prstGeom prst="rect">
            <a:avLst/>
          </a:prstGeom>
          <a:noFill/>
        </p:spPr>
        <p:txBody>
          <a:bodyPr wrap="square">
            <a:spAutoFit/>
          </a:bodyPr>
          <a:lstStyle/>
          <a:p>
            <a:r>
              <a:rPr lang="en-US">
                <a:hlinkClick r:id="rId4"/>
              </a:rPr>
              <a:t>https://highlightjs.org/</a:t>
            </a:r>
            <a:endParaRPr lang="fa-IR"/>
          </a:p>
          <a:p>
            <a:r>
              <a:rPr lang="en-US" sz="1600">
                <a:hlinkClick r:id="rId5"/>
              </a:rPr>
              <a:t>https://meta.stackexchange.com/questions/184108/what-is-syntax-highlighting-and-how-does-it-work/184109</a:t>
            </a:r>
            <a:endParaRPr lang="fa-IR" sz="1600"/>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6"/>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5" name="Picture 4">
            <a:extLst>
              <a:ext uri="{FF2B5EF4-FFF2-40B4-BE49-F238E27FC236}">
                <a16:creationId xmlns:a16="http://schemas.microsoft.com/office/drawing/2014/main" id="{0A657C35-E19B-4B6C-BC6C-C9C6EE03D7CD}"/>
              </a:ext>
            </a:extLst>
          </p:cNvPr>
          <p:cNvPicPr>
            <a:picLocks noChangeAspect="1"/>
          </p:cNvPicPr>
          <p:nvPr/>
        </p:nvPicPr>
        <p:blipFill>
          <a:blip r:embed="rId7"/>
          <a:stretch>
            <a:fillRect/>
          </a:stretch>
        </p:blipFill>
        <p:spPr>
          <a:xfrm>
            <a:off x="5243970" y="1777621"/>
            <a:ext cx="4957110" cy="68939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3F0A3486-FB88-4758-972C-626AA55B55E3}"/>
              </a:ext>
            </a:extLst>
          </p:cNvPr>
          <p:cNvCxnSpPr>
            <a:cxnSpLocks/>
            <a:stCxn id="5" idx="2"/>
            <a:endCxn id="3" idx="0"/>
          </p:cNvCxnSpPr>
          <p:nvPr/>
        </p:nvCxnSpPr>
        <p:spPr>
          <a:xfrm>
            <a:off x="7722525" y="2467020"/>
            <a:ext cx="0" cy="4542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B8C3C67-897F-4862-B6BC-22EB86EE87C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41938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BB1A60F-4EA7-4F6B-A478-0CBD5623C1BB}"/>
              </a:ext>
            </a:extLst>
          </p:cNvPr>
          <p:cNvPicPr>
            <a:picLocks noChangeAspect="1"/>
          </p:cNvPicPr>
          <p:nvPr/>
        </p:nvPicPr>
        <p:blipFill>
          <a:blip r:embed="rId4"/>
          <a:stretch>
            <a:fillRect/>
          </a:stretch>
        </p:blipFill>
        <p:spPr>
          <a:xfrm>
            <a:off x="6096000" y="1570104"/>
            <a:ext cx="4587615" cy="4806362"/>
          </a:xfrm>
          <a:prstGeom prst="rect">
            <a:avLst/>
          </a:prstGeom>
          <a:ln>
            <a:noFill/>
          </a:ln>
          <a:effectLst>
            <a:outerShdw blurRad="292100" dist="139700" dir="2700000" algn="tl" rotWithShape="0">
              <a:srgbClr val="333333">
                <a:alpha val="65000"/>
              </a:srgbClr>
            </a:outerShdw>
          </a:effectLst>
        </p:spPr>
      </p:pic>
      <p:sp>
        <p:nvSpPr>
          <p:cNvPr id="11" name="Content Placeholder 34">
            <a:extLst>
              <a:ext uri="{FF2B5EF4-FFF2-40B4-BE49-F238E27FC236}">
                <a16:creationId xmlns:a16="http://schemas.microsoft.com/office/drawing/2014/main" id="{138E2F1B-A70D-487F-9FF7-3241171D2414}"/>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3.2. Markdown</a:t>
            </a:r>
            <a:r>
              <a:rPr lang="en-US" sz="3200" spc="-1">
                <a:solidFill>
                  <a:srgbClr val="000000"/>
                </a:solidFill>
                <a:latin typeface="-apple-system"/>
              </a:rPr>
              <a:t> - Guide</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Heading</a:t>
            </a:r>
            <a:endParaRPr lang="fa-IR" sz="24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600" spc="-1">
                <a:solidFill>
                  <a:srgbClr val="000000"/>
                </a:solidFill>
                <a:latin typeface="-apple-system"/>
              </a:rPr>
              <a:t>Syntax highlighting</a:t>
            </a:r>
            <a:endParaRPr lang="en-US" sz="1600" b="0" strike="noStrike" spc="-1">
              <a:solidFill>
                <a:srgbClr val="FF0000"/>
              </a:solidFill>
              <a:latin typeface="-apple-system"/>
            </a:endParaRPr>
          </a:p>
        </p:txBody>
      </p:sp>
      <p:pic>
        <p:nvPicPr>
          <p:cNvPr id="4" name="Picture 3">
            <a:extLst>
              <a:ext uri="{FF2B5EF4-FFF2-40B4-BE49-F238E27FC236}">
                <a16:creationId xmlns:a16="http://schemas.microsoft.com/office/drawing/2014/main" id="{CFAF6E8D-3B9F-462F-9970-47007547290B}"/>
              </a:ext>
            </a:extLst>
          </p:cNvPr>
          <p:cNvPicPr>
            <a:picLocks noChangeAspect="1"/>
          </p:cNvPicPr>
          <p:nvPr/>
        </p:nvPicPr>
        <p:blipFill>
          <a:blip r:embed="rId5"/>
          <a:stretch>
            <a:fillRect/>
          </a:stretch>
        </p:blipFill>
        <p:spPr>
          <a:xfrm>
            <a:off x="1352461" y="3169570"/>
            <a:ext cx="4168662" cy="335638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FD949BC-A713-4AC1-ABA2-329C8698703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1224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20764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cxnSp>
        <p:nvCxnSpPr>
          <p:cNvPr id="38" name="Straight Arrow Connector 37">
            <a:extLst>
              <a:ext uri="{FF2B5EF4-FFF2-40B4-BE49-F238E27FC236}">
                <a16:creationId xmlns:a16="http://schemas.microsoft.com/office/drawing/2014/main" id="{623C225F-CA4E-409C-B142-9F78F035C018}"/>
              </a:ext>
            </a:extLst>
          </p:cNvPr>
          <p:cNvCxnSpPr>
            <a:cxnSpLocks/>
          </p:cNvCxnSpPr>
          <p:nvPr/>
        </p:nvCxnSpPr>
        <p:spPr>
          <a:xfrm>
            <a:off x="7614558" y="3372561"/>
            <a:ext cx="0" cy="70832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4D744B5-CF47-4F9D-927B-6866E52F08F6}"/>
              </a:ext>
            </a:extLst>
          </p:cNvPr>
          <p:cNvPicPr>
            <a:picLocks noChangeAspect="1"/>
          </p:cNvPicPr>
          <p:nvPr/>
        </p:nvPicPr>
        <p:blipFill>
          <a:blip r:embed="rId4"/>
          <a:stretch>
            <a:fillRect/>
          </a:stretch>
        </p:blipFill>
        <p:spPr>
          <a:xfrm>
            <a:off x="4677982" y="4118835"/>
            <a:ext cx="5791702" cy="2126164"/>
          </a:xfrm>
          <a:prstGeom prst="rect">
            <a:avLst/>
          </a:prstGeom>
          <a:ln>
            <a:noFill/>
          </a:ln>
          <a:effectLst>
            <a:outerShdw blurRad="292100" dist="139700" dir="2700000" algn="tl" rotWithShape="0">
              <a:srgbClr val="333333">
                <a:alpha val="65000"/>
              </a:srgbClr>
            </a:outerShdw>
          </a:effectLst>
        </p:spPr>
      </p:pic>
      <p:grpSp>
        <p:nvGrpSpPr>
          <p:cNvPr id="54" name="Group 53">
            <a:extLst>
              <a:ext uri="{FF2B5EF4-FFF2-40B4-BE49-F238E27FC236}">
                <a16:creationId xmlns:a16="http://schemas.microsoft.com/office/drawing/2014/main" id="{77E53111-CB1A-417B-8283-19BAEF5695D5}"/>
              </a:ext>
            </a:extLst>
          </p:cNvPr>
          <p:cNvGrpSpPr/>
          <p:nvPr/>
        </p:nvGrpSpPr>
        <p:grpSpPr>
          <a:xfrm>
            <a:off x="4716085" y="1366759"/>
            <a:ext cx="5753599" cy="2316681"/>
            <a:chOff x="4716085" y="1366759"/>
            <a:chExt cx="5753599" cy="2316681"/>
          </a:xfrm>
        </p:grpSpPr>
        <p:pic>
          <p:nvPicPr>
            <p:cNvPr id="43" name="Picture 42">
              <a:extLst>
                <a:ext uri="{FF2B5EF4-FFF2-40B4-BE49-F238E27FC236}">
                  <a16:creationId xmlns:a16="http://schemas.microsoft.com/office/drawing/2014/main" id="{24113369-D4AA-4C02-AE68-2E785573E4E3}"/>
                </a:ext>
              </a:extLst>
            </p:cNvPr>
            <p:cNvPicPr>
              <a:picLocks noChangeAspect="1"/>
            </p:cNvPicPr>
            <p:nvPr/>
          </p:nvPicPr>
          <p:blipFill>
            <a:blip r:embed="rId5"/>
            <a:stretch>
              <a:fillRect/>
            </a:stretch>
          </p:blipFill>
          <p:spPr>
            <a:xfrm>
              <a:off x="4716085" y="1366759"/>
              <a:ext cx="5753599" cy="2316681"/>
            </a:xfrm>
            <a:prstGeom prst="rect">
              <a:avLst/>
            </a:prstGeom>
            <a:ln>
              <a:noFill/>
            </a:ln>
            <a:effectLst>
              <a:outerShdw blurRad="292100" dist="139700" dir="2700000" algn="tl" rotWithShape="0">
                <a:srgbClr val="333333">
                  <a:alpha val="65000"/>
                </a:srgbClr>
              </a:outerShdw>
            </a:effectLst>
          </p:spPr>
        </p:pic>
        <p:sp>
          <p:nvSpPr>
            <p:cNvPr id="39" name="Rectangle 38">
              <a:extLst>
                <a:ext uri="{FF2B5EF4-FFF2-40B4-BE49-F238E27FC236}">
                  <a16:creationId xmlns:a16="http://schemas.microsoft.com/office/drawing/2014/main" id="{427DA45E-2461-4AF1-B43F-065FD4C4897D}"/>
                </a:ext>
              </a:extLst>
            </p:cNvPr>
            <p:cNvSpPr/>
            <p:nvPr/>
          </p:nvSpPr>
          <p:spPr>
            <a:xfrm>
              <a:off x="8011159" y="2504439"/>
              <a:ext cx="71121" cy="218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75F85D1-7C25-413F-9975-329F7B8B4DEC}"/>
                </a:ext>
              </a:extLst>
            </p:cNvPr>
            <p:cNvSpPr/>
            <p:nvPr/>
          </p:nvSpPr>
          <p:spPr>
            <a:xfrm>
              <a:off x="8920480" y="2504439"/>
              <a:ext cx="71121" cy="218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F828D3C-E0FD-4367-8A9C-E7F717204649}"/>
                </a:ext>
              </a:extLst>
            </p:cNvPr>
            <p:cNvSpPr/>
            <p:nvPr/>
          </p:nvSpPr>
          <p:spPr>
            <a:xfrm>
              <a:off x="4815068" y="2835797"/>
              <a:ext cx="798654" cy="2083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EF98CF2-1F48-4B4C-A640-38541088B321}"/>
                </a:ext>
              </a:extLst>
            </p:cNvPr>
            <p:cNvSpPr/>
            <p:nvPr/>
          </p:nvSpPr>
          <p:spPr>
            <a:xfrm>
              <a:off x="4815068" y="3291093"/>
              <a:ext cx="300941" cy="2286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10F11840-A0CC-4142-BFC9-AB93EBC26457}"/>
              </a:ext>
            </a:extLst>
          </p:cNvPr>
          <p:cNvSpPr txBox="1"/>
          <p:nvPr/>
        </p:nvSpPr>
        <p:spPr>
          <a:xfrm>
            <a:off x="210840" y="6218663"/>
            <a:ext cx="11641636" cy="584775"/>
          </a:xfrm>
          <a:prstGeom prst="rect">
            <a:avLst/>
          </a:prstGeom>
          <a:noFill/>
        </p:spPr>
        <p:txBody>
          <a:bodyPr wrap="square">
            <a:spAutoFit/>
          </a:bodyPr>
          <a:lstStyle/>
          <a:p>
            <a:r>
              <a:rPr lang="en-US" sz="1600">
                <a:hlinkClick r:id="rId6"/>
              </a:rPr>
              <a:t>https://meta.stackoverflow.com/questions/254990/when-should-code-formatting-be-used-for-non-code-text</a:t>
            </a:r>
            <a:endParaRPr lang="fa-IR" sz="1600"/>
          </a:p>
          <a:p>
            <a:endParaRPr lang="en-US" sz="1600"/>
          </a:p>
        </p:txBody>
      </p:sp>
      <p:sp>
        <p:nvSpPr>
          <p:cNvPr id="2" name="TextBox 1">
            <a:extLst>
              <a:ext uri="{FF2B5EF4-FFF2-40B4-BE49-F238E27FC236}">
                <a16:creationId xmlns:a16="http://schemas.microsoft.com/office/drawing/2014/main" id="{8E60DDB7-5AC3-4569-A79E-A46021E014F5}"/>
              </a:ext>
            </a:extLst>
          </p:cNvPr>
          <p:cNvSpPr txBox="1"/>
          <p:nvPr/>
        </p:nvSpPr>
        <p:spPr>
          <a:xfrm flipH="1">
            <a:off x="4815067" y="5440852"/>
            <a:ext cx="1228545" cy="369332"/>
          </a:xfrm>
          <a:prstGeom prst="rect">
            <a:avLst/>
          </a:prstGeom>
          <a:solidFill>
            <a:srgbClr val="FFFF00"/>
          </a:solidFill>
        </p:spPr>
        <p:txBody>
          <a:bodyPr wrap="square" rtlCol="0">
            <a:spAutoFit/>
          </a:bodyPr>
          <a:lstStyle/>
          <a:p>
            <a:pPr algn="ctr"/>
            <a:r>
              <a:rPr lang="en-US">
                <a:latin typeface="-apple-system"/>
              </a:rPr>
              <a:t>Code Block</a:t>
            </a:r>
          </a:p>
        </p:txBody>
      </p:sp>
      <p:sp>
        <p:nvSpPr>
          <p:cNvPr id="15" name="TextBox 14">
            <a:extLst>
              <a:ext uri="{FF2B5EF4-FFF2-40B4-BE49-F238E27FC236}">
                <a16:creationId xmlns:a16="http://schemas.microsoft.com/office/drawing/2014/main" id="{20653FA2-F6EC-4110-B67B-B40C02D3231D}"/>
              </a:ext>
            </a:extLst>
          </p:cNvPr>
          <p:cNvSpPr txBox="1"/>
          <p:nvPr/>
        </p:nvSpPr>
        <p:spPr>
          <a:xfrm flipH="1">
            <a:off x="7950752" y="4420443"/>
            <a:ext cx="1161096" cy="338554"/>
          </a:xfrm>
          <a:prstGeom prst="rect">
            <a:avLst/>
          </a:prstGeom>
          <a:solidFill>
            <a:srgbClr val="FFFF00"/>
          </a:solidFill>
        </p:spPr>
        <p:txBody>
          <a:bodyPr wrap="square" rtlCol="0">
            <a:spAutoFit/>
          </a:bodyPr>
          <a:lstStyle/>
          <a:p>
            <a:pPr algn="ctr"/>
            <a:r>
              <a:rPr lang="en-US" sz="1600">
                <a:latin typeface="-apple-system"/>
              </a:rPr>
              <a:t>Inline Code</a:t>
            </a:r>
          </a:p>
        </p:txBody>
      </p:sp>
      <p:cxnSp>
        <p:nvCxnSpPr>
          <p:cNvPr id="12" name="Straight Arrow Connector 11">
            <a:extLst>
              <a:ext uri="{FF2B5EF4-FFF2-40B4-BE49-F238E27FC236}">
                <a16:creationId xmlns:a16="http://schemas.microsoft.com/office/drawing/2014/main" id="{9926C68C-E566-4499-9BBD-F10FA4551206}"/>
              </a:ext>
            </a:extLst>
          </p:cNvPr>
          <p:cNvCxnSpPr>
            <a:stCxn id="2" idx="0"/>
          </p:cNvCxnSpPr>
          <p:nvPr/>
        </p:nvCxnSpPr>
        <p:spPr>
          <a:xfrm flipV="1">
            <a:off x="5429339" y="5343525"/>
            <a:ext cx="0" cy="97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8068F7-085F-4018-840C-76DB9E4D8E7B}"/>
              </a:ext>
            </a:extLst>
          </p:cNvPr>
          <p:cNvCxnSpPr/>
          <p:nvPr/>
        </p:nvCxnSpPr>
        <p:spPr>
          <a:xfrm flipH="1">
            <a:off x="7858125" y="4589720"/>
            <a:ext cx="92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43D3C8C-3090-41A1-B3D7-DA1ECF0F4BA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40141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20764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sp>
        <p:nvSpPr>
          <p:cNvPr id="53" name="TextBox 52">
            <a:extLst>
              <a:ext uri="{FF2B5EF4-FFF2-40B4-BE49-F238E27FC236}">
                <a16:creationId xmlns:a16="http://schemas.microsoft.com/office/drawing/2014/main" id="{10F11840-A0CC-4142-BFC9-AB93EBC26457}"/>
              </a:ext>
            </a:extLst>
          </p:cNvPr>
          <p:cNvSpPr txBox="1"/>
          <p:nvPr/>
        </p:nvSpPr>
        <p:spPr>
          <a:xfrm>
            <a:off x="210840" y="6218663"/>
            <a:ext cx="11641636" cy="584775"/>
          </a:xfrm>
          <a:prstGeom prst="rect">
            <a:avLst/>
          </a:prstGeom>
          <a:noFill/>
        </p:spPr>
        <p:txBody>
          <a:bodyPr wrap="square">
            <a:spAutoFit/>
          </a:bodyPr>
          <a:lstStyle/>
          <a:p>
            <a:r>
              <a:rPr lang="en-US" sz="1600">
                <a:hlinkClick r:id="rId4"/>
              </a:rPr>
              <a:t>https://meta.stackoverflow.com/questions/254990/when-should-code-formatting-be-used-for-non-code-text</a:t>
            </a:r>
            <a:endParaRPr lang="fa-IR" sz="1600"/>
          </a:p>
          <a:p>
            <a:endParaRPr lang="en-US" sz="1600"/>
          </a:p>
        </p:txBody>
      </p:sp>
      <p:grpSp>
        <p:nvGrpSpPr>
          <p:cNvPr id="6" name="Group 5">
            <a:extLst>
              <a:ext uri="{FF2B5EF4-FFF2-40B4-BE49-F238E27FC236}">
                <a16:creationId xmlns:a16="http://schemas.microsoft.com/office/drawing/2014/main" id="{05B52BB7-3AAE-4301-8B16-44CEC2B67D17}"/>
              </a:ext>
            </a:extLst>
          </p:cNvPr>
          <p:cNvGrpSpPr/>
          <p:nvPr/>
        </p:nvGrpSpPr>
        <p:grpSpPr>
          <a:xfrm>
            <a:off x="4778111" y="1323064"/>
            <a:ext cx="5021869" cy="4797795"/>
            <a:chOff x="4778111" y="1323064"/>
            <a:chExt cx="5021869" cy="4797795"/>
          </a:xfrm>
        </p:grpSpPr>
        <p:pic>
          <p:nvPicPr>
            <p:cNvPr id="52" name="Picture 51">
              <a:extLst>
                <a:ext uri="{FF2B5EF4-FFF2-40B4-BE49-F238E27FC236}">
                  <a16:creationId xmlns:a16="http://schemas.microsoft.com/office/drawing/2014/main" id="{7053825A-A6E8-459F-8C19-FA6FF2CE17E1}"/>
                </a:ext>
              </a:extLst>
            </p:cNvPr>
            <p:cNvPicPr>
              <a:picLocks noChangeAspect="1"/>
            </p:cNvPicPr>
            <p:nvPr/>
          </p:nvPicPr>
          <p:blipFill>
            <a:blip r:embed="rId5"/>
            <a:stretch>
              <a:fillRect/>
            </a:stretch>
          </p:blipFill>
          <p:spPr>
            <a:xfrm>
              <a:off x="4778111" y="1323064"/>
              <a:ext cx="5021869" cy="479779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16D758F-1695-424D-9B6D-E66A38CC64C3}"/>
                </a:ext>
              </a:extLst>
            </p:cNvPr>
            <p:cNvSpPr/>
            <p:nvPr/>
          </p:nvSpPr>
          <p:spPr>
            <a:xfrm>
              <a:off x="4986338" y="1381124"/>
              <a:ext cx="1176337" cy="20955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59F69A-3FC1-42B2-A2EE-EA73708F067F}"/>
                </a:ext>
              </a:extLst>
            </p:cNvPr>
            <p:cNvSpPr/>
            <p:nvPr/>
          </p:nvSpPr>
          <p:spPr>
            <a:xfrm>
              <a:off x="4986338" y="3337819"/>
              <a:ext cx="1219200" cy="1721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CBC38F-BC30-4E12-ABBF-AECCFD4BA5F4}"/>
                </a:ext>
              </a:extLst>
            </p:cNvPr>
            <p:cNvSpPr/>
            <p:nvPr/>
          </p:nvSpPr>
          <p:spPr>
            <a:xfrm>
              <a:off x="4986338" y="4257675"/>
              <a:ext cx="3495675" cy="138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A83AEB-691B-4731-92E5-E6B81D2C05EC}"/>
                </a:ext>
              </a:extLst>
            </p:cNvPr>
            <p:cNvSpPr/>
            <p:nvPr/>
          </p:nvSpPr>
          <p:spPr>
            <a:xfrm>
              <a:off x="4986338" y="4752975"/>
              <a:ext cx="1371600" cy="1952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8F79439-F1E9-4C6D-AFD1-D4B9C582902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123899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0" name="Group 9">
            <a:extLst>
              <a:ext uri="{FF2B5EF4-FFF2-40B4-BE49-F238E27FC236}">
                <a16:creationId xmlns:a16="http://schemas.microsoft.com/office/drawing/2014/main" id="{774BB2E4-6270-428F-AA1C-4697F4B75897}"/>
              </a:ext>
            </a:extLst>
          </p:cNvPr>
          <p:cNvGrpSpPr/>
          <p:nvPr/>
        </p:nvGrpSpPr>
        <p:grpSpPr>
          <a:xfrm>
            <a:off x="6314252" y="3552433"/>
            <a:ext cx="5208039" cy="1888940"/>
            <a:chOff x="6362301" y="3945580"/>
            <a:chExt cx="5208039" cy="1888940"/>
          </a:xfrm>
        </p:grpSpPr>
        <p:pic>
          <p:nvPicPr>
            <p:cNvPr id="23" name="Picture 22">
              <a:extLst>
                <a:ext uri="{FF2B5EF4-FFF2-40B4-BE49-F238E27FC236}">
                  <a16:creationId xmlns:a16="http://schemas.microsoft.com/office/drawing/2014/main" id="{F43EB4EA-6E7D-494C-A86C-79D7CAE103AF}"/>
                </a:ext>
              </a:extLst>
            </p:cNvPr>
            <p:cNvPicPr>
              <a:picLocks noChangeAspect="1"/>
            </p:cNvPicPr>
            <p:nvPr/>
          </p:nvPicPr>
          <p:blipFill>
            <a:blip r:embed="rId6"/>
            <a:stretch>
              <a:fillRect/>
            </a:stretch>
          </p:blipFill>
          <p:spPr>
            <a:xfrm>
              <a:off x="6362301" y="3945580"/>
              <a:ext cx="5182260" cy="116132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F2F7804-F4AA-42BA-8EEB-8135FE516BD5}"/>
                </a:ext>
              </a:extLst>
            </p:cNvPr>
            <p:cNvPicPr>
              <a:picLocks noChangeAspect="1"/>
            </p:cNvPicPr>
            <p:nvPr/>
          </p:nvPicPr>
          <p:blipFill rotWithShape="1">
            <a:blip r:embed="rId7"/>
            <a:srcRect t="56281"/>
            <a:stretch/>
          </p:blipFill>
          <p:spPr>
            <a:xfrm>
              <a:off x="6368955" y="5185621"/>
              <a:ext cx="5201385" cy="648899"/>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D614E30A-3672-4BFB-999F-EC0244E7B9B1}"/>
                </a:ext>
              </a:extLst>
            </p:cNvPr>
            <p:cNvSpPr/>
            <p:nvPr/>
          </p:nvSpPr>
          <p:spPr>
            <a:xfrm>
              <a:off x="9565241" y="4048693"/>
              <a:ext cx="717400" cy="1167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A97CE0-C5A7-4529-B1AD-7BFEA7EBBF48}"/>
                </a:ext>
              </a:extLst>
            </p:cNvPr>
            <p:cNvSpPr/>
            <p:nvPr/>
          </p:nvSpPr>
          <p:spPr>
            <a:xfrm>
              <a:off x="9118201" y="4536680"/>
              <a:ext cx="1200000" cy="1167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1CD278-ACFB-40C0-9645-E8B5E641EB61}"/>
                </a:ext>
              </a:extLst>
            </p:cNvPr>
            <p:cNvSpPr/>
            <p:nvPr/>
          </p:nvSpPr>
          <p:spPr>
            <a:xfrm>
              <a:off x="11059881" y="4499256"/>
              <a:ext cx="274320" cy="15419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0F1EC6E-91CC-44B4-8372-1658182568E5}"/>
                </a:ext>
              </a:extLst>
            </p:cNvPr>
            <p:cNvSpPr/>
            <p:nvPr/>
          </p:nvSpPr>
          <p:spPr>
            <a:xfrm>
              <a:off x="8955641" y="4683695"/>
              <a:ext cx="1200000" cy="17116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519625-3310-4793-BB3F-27ADD1854360}"/>
                </a:ext>
              </a:extLst>
            </p:cNvPr>
            <p:cNvSpPr/>
            <p:nvPr/>
          </p:nvSpPr>
          <p:spPr>
            <a:xfrm>
              <a:off x="6426921" y="4209696"/>
              <a:ext cx="838200" cy="1676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9CF60E2-1CA2-4543-AA9D-71A250313C29}"/>
                </a:ext>
              </a:extLst>
            </p:cNvPr>
            <p:cNvSpPr/>
            <p:nvPr/>
          </p:nvSpPr>
          <p:spPr>
            <a:xfrm>
              <a:off x="7473401" y="4683694"/>
              <a:ext cx="477520" cy="1711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467CC92-4E63-4202-9010-2B76BE7EA4E3}"/>
                </a:ext>
              </a:extLst>
            </p:cNvPr>
            <p:cNvSpPr/>
            <p:nvPr/>
          </p:nvSpPr>
          <p:spPr>
            <a:xfrm>
              <a:off x="6368955" y="4801803"/>
              <a:ext cx="240846" cy="2520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6F7F35-D6CD-4739-B5E0-6AB4457DF3DC}"/>
                </a:ext>
              </a:extLst>
            </p:cNvPr>
            <p:cNvSpPr/>
            <p:nvPr/>
          </p:nvSpPr>
          <p:spPr>
            <a:xfrm>
              <a:off x="9289339" y="5391565"/>
              <a:ext cx="1028862" cy="26901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8F3E858-A488-402D-9BA3-114C0259293B}"/>
                </a:ext>
              </a:extLst>
            </p:cNvPr>
            <p:cNvSpPr/>
            <p:nvPr/>
          </p:nvSpPr>
          <p:spPr>
            <a:xfrm>
              <a:off x="8763721" y="5391565"/>
              <a:ext cx="191920" cy="25813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pic>
        <p:nvPicPr>
          <p:cNvPr id="3" name="Picture 2">
            <a:extLst>
              <a:ext uri="{FF2B5EF4-FFF2-40B4-BE49-F238E27FC236}">
                <a16:creationId xmlns:a16="http://schemas.microsoft.com/office/drawing/2014/main" id="{36485638-B368-4156-AE12-15AA01C05D42}"/>
              </a:ext>
            </a:extLst>
          </p:cNvPr>
          <p:cNvPicPr>
            <a:picLocks noChangeAspect="1"/>
          </p:cNvPicPr>
          <p:nvPr/>
        </p:nvPicPr>
        <p:blipFill>
          <a:blip r:embed="rId8"/>
          <a:stretch>
            <a:fillRect/>
          </a:stretch>
        </p:blipFill>
        <p:spPr>
          <a:xfrm>
            <a:off x="1178854" y="3143674"/>
            <a:ext cx="4534434" cy="278601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6BDA2DB-486B-4C52-911A-4012A4884DF2}"/>
              </a:ext>
            </a:extLst>
          </p:cNvPr>
          <p:cNvSpPr/>
          <p:nvPr/>
        </p:nvSpPr>
        <p:spPr>
          <a:xfrm>
            <a:off x="4157663" y="3143674"/>
            <a:ext cx="471487" cy="2853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D5E841-4375-4E61-ABD9-1084315C3ABF}"/>
              </a:ext>
            </a:extLst>
          </p:cNvPr>
          <p:cNvSpPr/>
          <p:nvPr/>
        </p:nvSpPr>
        <p:spPr>
          <a:xfrm>
            <a:off x="1514475" y="3143674"/>
            <a:ext cx="1100138" cy="2853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00780-8FAB-4DC0-95CC-777BE39DA10B}"/>
              </a:ext>
            </a:extLst>
          </p:cNvPr>
          <p:cNvSpPr/>
          <p:nvPr/>
        </p:nvSpPr>
        <p:spPr>
          <a:xfrm>
            <a:off x="3686176" y="4209696"/>
            <a:ext cx="471487" cy="2895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0E163E-AE47-47FA-AAFD-D86E8BC84D19}"/>
              </a:ext>
            </a:extLst>
          </p:cNvPr>
          <p:cNvSpPr/>
          <p:nvPr/>
        </p:nvSpPr>
        <p:spPr>
          <a:xfrm>
            <a:off x="2514600" y="5106239"/>
            <a:ext cx="400050" cy="2853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5BCC3D3-736E-43C0-9F30-741934EC6F13}"/>
              </a:ext>
            </a:extLst>
          </p:cNvPr>
          <p:cNvGrpSpPr/>
          <p:nvPr/>
        </p:nvGrpSpPr>
        <p:grpSpPr>
          <a:xfrm>
            <a:off x="6344849" y="1671350"/>
            <a:ext cx="5146846" cy="1631647"/>
            <a:chOff x="515520" y="3511825"/>
            <a:chExt cx="5001592" cy="1585599"/>
          </a:xfrm>
        </p:grpSpPr>
        <p:pic>
          <p:nvPicPr>
            <p:cNvPr id="36" name="Picture 35">
              <a:extLst>
                <a:ext uri="{FF2B5EF4-FFF2-40B4-BE49-F238E27FC236}">
                  <a16:creationId xmlns:a16="http://schemas.microsoft.com/office/drawing/2014/main" id="{BF3B9BAB-FC7A-4BC4-BE71-44AD169E396F}"/>
                </a:ext>
              </a:extLst>
            </p:cNvPr>
            <p:cNvPicPr>
              <a:picLocks noChangeAspect="1"/>
            </p:cNvPicPr>
            <p:nvPr/>
          </p:nvPicPr>
          <p:blipFill>
            <a:blip r:embed="rId9"/>
            <a:stretch>
              <a:fillRect/>
            </a:stretch>
          </p:blipFill>
          <p:spPr>
            <a:xfrm>
              <a:off x="515520" y="3511825"/>
              <a:ext cx="5001592" cy="1585599"/>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a16="http://schemas.microsoft.com/office/drawing/2014/main" id="{3AEE449E-3599-4B37-BC47-6FE00E4000AA}"/>
                </a:ext>
              </a:extLst>
            </p:cNvPr>
            <p:cNvSpPr/>
            <p:nvPr/>
          </p:nvSpPr>
          <p:spPr>
            <a:xfrm>
              <a:off x="3261360" y="3581400"/>
              <a:ext cx="1630680" cy="198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82C7A9-AAD9-46AD-AC76-FDA7C3E2EB69}"/>
                </a:ext>
              </a:extLst>
            </p:cNvPr>
            <p:cNvSpPr/>
            <p:nvPr/>
          </p:nvSpPr>
          <p:spPr>
            <a:xfrm>
              <a:off x="2331720" y="3840568"/>
              <a:ext cx="982980" cy="198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0B3903A8-F2E6-45CF-9BFA-77DFC1C07E46}"/>
              </a:ext>
            </a:extLst>
          </p:cNvPr>
          <p:cNvPicPr>
            <a:picLocks noChangeAspect="1"/>
          </p:cNvPicPr>
          <p:nvPr/>
        </p:nvPicPr>
        <p:blipFill>
          <a:blip r:embed="rId10"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55060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b="0" strike="noStrike" spc="-1">
              <a:solidFill>
                <a:srgbClr val="000000"/>
              </a:solidFill>
              <a:latin typeface="-apple-system"/>
            </a:endParaRPr>
          </a:p>
        </p:txBody>
      </p:sp>
      <p:pic>
        <p:nvPicPr>
          <p:cNvPr id="12" name="Picture 11">
            <a:extLst>
              <a:ext uri="{FF2B5EF4-FFF2-40B4-BE49-F238E27FC236}">
                <a16:creationId xmlns:a16="http://schemas.microsoft.com/office/drawing/2014/main" id="{F8C1A4D8-E24E-46DB-8A4B-CB280EE5F5F6}"/>
              </a:ext>
            </a:extLst>
          </p:cNvPr>
          <p:cNvPicPr>
            <a:picLocks noChangeAspect="1"/>
          </p:cNvPicPr>
          <p:nvPr/>
        </p:nvPicPr>
        <p:blipFill>
          <a:blip r:embed="rId6"/>
          <a:stretch>
            <a:fillRect/>
          </a:stretch>
        </p:blipFill>
        <p:spPr>
          <a:xfrm>
            <a:off x="4326272" y="2505861"/>
            <a:ext cx="5715495" cy="2804403"/>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785ADEE8-B638-48AF-BF7D-695EFB6E0D59}"/>
              </a:ext>
            </a:extLst>
          </p:cNvPr>
          <p:cNvSpPr/>
          <p:nvPr/>
        </p:nvSpPr>
        <p:spPr>
          <a:xfrm>
            <a:off x="6215605" y="2974694"/>
            <a:ext cx="196770" cy="1388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505C5C-F275-479B-B838-BA0ABFF2E229}"/>
              </a:ext>
            </a:extLst>
          </p:cNvPr>
          <p:cNvSpPr/>
          <p:nvPr/>
        </p:nvSpPr>
        <p:spPr>
          <a:xfrm>
            <a:off x="4502552" y="2974694"/>
            <a:ext cx="196770" cy="17749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E604DDB-B203-4A50-A0DC-DB1FFA24DB87}"/>
              </a:ext>
            </a:extLst>
          </p:cNvPr>
          <p:cNvCxnSpPr/>
          <p:nvPr/>
        </p:nvCxnSpPr>
        <p:spPr>
          <a:xfrm>
            <a:off x="4803494" y="3152192"/>
            <a:ext cx="0" cy="15355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26A872C-36B8-47CC-A283-0A89E93653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1127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Introduction</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Our approach</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What is s</a:t>
            </a:r>
            <a:r>
              <a:rPr lang="en-US" sz="2400" spc="-1">
                <a:solidFill>
                  <a:srgbClr val="000000"/>
                </a:solidFill>
                <a:latin typeface="Calibri"/>
              </a:rPr>
              <a:t>tackoverflow</a:t>
            </a:r>
            <a:r>
              <a:rPr lang="en-US" sz="2400" b="0" strike="noStrike" spc="-1">
                <a:solidFill>
                  <a:srgbClr val="000000"/>
                </a:solidFill>
                <a:latin typeface="Calibri"/>
              </a:rPr>
              <a: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Why do you need it?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Can I mention it in my resume?</a:t>
            </a:r>
            <a:endParaRPr lang="en-US" sz="2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spTree>
    <p:extLst>
      <p:ext uri="{BB962C8B-B14F-4D97-AF65-F5344CB8AC3E}">
        <p14:creationId xmlns:p14="http://schemas.microsoft.com/office/powerpoint/2010/main" val="428277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1" name="Group 10">
            <a:extLst>
              <a:ext uri="{FF2B5EF4-FFF2-40B4-BE49-F238E27FC236}">
                <a16:creationId xmlns:a16="http://schemas.microsoft.com/office/drawing/2014/main" id="{0845EFB6-B462-4E97-814F-584207F3D34C}"/>
              </a:ext>
            </a:extLst>
          </p:cNvPr>
          <p:cNvGrpSpPr/>
          <p:nvPr/>
        </p:nvGrpSpPr>
        <p:grpSpPr>
          <a:xfrm>
            <a:off x="4349052" y="2590702"/>
            <a:ext cx="5448772" cy="2248095"/>
            <a:chOff x="4349052" y="2590702"/>
            <a:chExt cx="5448772" cy="2248095"/>
          </a:xfrm>
        </p:grpSpPr>
        <p:pic>
          <p:nvPicPr>
            <p:cNvPr id="14" name="Picture 13">
              <a:extLst>
                <a:ext uri="{FF2B5EF4-FFF2-40B4-BE49-F238E27FC236}">
                  <a16:creationId xmlns:a16="http://schemas.microsoft.com/office/drawing/2014/main" id="{8C2067EA-3C3C-4F28-9688-2AE83C214A99}"/>
                </a:ext>
              </a:extLst>
            </p:cNvPr>
            <p:cNvPicPr>
              <a:picLocks noChangeAspect="1"/>
            </p:cNvPicPr>
            <p:nvPr/>
          </p:nvPicPr>
          <p:blipFill>
            <a:blip r:embed="rId6"/>
            <a:stretch>
              <a:fillRect/>
            </a:stretch>
          </p:blipFill>
          <p:spPr>
            <a:xfrm>
              <a:off x="4349052" y="2590702"/>
              <a:ext cx="5448772" cy="2248095"/>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2B0AC5D-B13A-42C0-B95A-972859DC951A}"/>
                </a:ext>
              </a:extLst>
            </p:cNvPr>
            <p:cNvSpPr/>
            <p:nvPr/>
          </p:nvSpPr>
          <p:spPr>
            <a:xfrm>
              <a:off x="8529637" y="3192824"/>
              <a:ext cx="1143000" cy="2000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34">
            <a:extLst>
              <a:ext uri="{FF2B5EF4-FFF2-40B4-BE49-F238E27FC236}">
                <a16:creationId xmlns:a16="http://schemas.microsoft.com/office/drawing/2014/main" id="{9A319BCA-1ACC-4633-AB7A-BD92718761A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b="0" strike="noStrike" spc="-1">
              <a:solidFill>
                <a:srgbClr val="000000"/>
              </a:solidFill>
              <a:latin typeface="-apple-system"/>
            </a:endParaRPr>
          </a:p>
        </p:txBody>
      </p:sp>
      <p:pic>
        <p:nvPicPr>
          <p:cNvPr id="9" name="Picture 8">
            <a:extLst>
              <a:ext uri="{FF2B5EF4-FFF2-40B4-BE49-F238E27FC236}">
                <a16:creationId xmlns:a16="http://schemas.microsoft.com/office/drawing/2014/main" id="{AE33A48E-0DC6-472F-8BA8-F4F48777B03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51841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68F129A2-6DAF-41E1-854D-47D0E19EA9BB}"/>
              </a:ext>
            </a:extLst>
          </p:cNvPr>
          <p:cNvPicPr>
            <a:picLocks noChangeAspect="1"/>
          </p:cNvPicPr>
          <p:nvPr/>
        </p:nvPicPr>
        <p:blipFill>
          <a:blip r:embed="rId4"/>
          <a:stretch>
            <a:fillRect/>
          </a:stretch>
        </p:blipFill>
        <p:spPr>
          <a:xfrm>
            <a:off x="5773140" y="2043383"/>
            <a:ext cx="4167855" cy="415635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5"/>
              </a:rPr>
              <a:t>https://stackoverflow.com/editing-help</a:t>
            </a:r>
            <a:endParaRPr lang="en-US">
              <a:latin typeface="-apple-system"/>
            </a:endParaRPr>
          </a:p>
          <a:p>
            <a:r>
              <a:rPr lang="en-US">
                <a:latin typeface="-apple-system"/>
                <a:hlinkClick r:id="rId6"/>
              </a:rPr>
              <a:t>https://stackoverflow.com/help/formatting</a:t>
            </a:r>
            <a:endParaRPr lang="en-US">
              <a:latin typeface="-apple-system"/>
            </a:endParaRPr>
          </a:p>
        </p:txBody>
      </p:sp>
      <p:sp>
        <p:nvSpPr>
          <p:cNvPr id="13" name="Content Placeholder 34">
            <a:extLst>
              <a:ext uri="{FF2B5EF4-FFF2-40B4-BE49-F238E27FC236}">
                <a16:creationId xmlns:a16="http://schemas.microsoft.com/office/drawing/2014/main" id="{5B8D3EDD-4593-4F38-87CA-8F0400D9B92E}"/>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p:txBody>
      </p:sp>
      <p:pic>
        <p:nvPicPr>
          <p:cNvPr id="7" name="Picture 6">
            <a:extLst>
              <a:ext uri="{FF2B5EF4-FFF2-40B4-BE49-F238E27FC236}">
                <a16:creationId xmlns:a16="http://schemas.microsoft.com/office/drawing/2014/main" id="{869F3A08-D13A-4D4A-9D66-E03601D4933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79327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3" name="Group 12">
            <a:extLst>
              <a:ext uri="{FF2B5EF4-FFF2-40B4-BE49-F238E27FC236}">
                <a16:creationId xmlns:a16="http://schemas.microsoft.com/office/drawing/2014/main" id="{7D5C8BB3-0DE2-44C4-9129-E305F8D22951}"/>
              </a:ext>
            </a:extLst>
          </p:cNvPr>
          <p:cNvGrpSpPr/>
          <p:nvPr/>
        </p:nvGrpSpPr>
        <p:grpSpPr>
          <a:xfrm>
            <a:off x="5147207" y="1360171"/>
            <a:ext cx="5885069" cy="5204790"/>
            <a:chOff x="4278528" y="2181655"/>
            <a:chExt cx="4536098" cy="4011752"/>
          </a:xfrm>
        </p:grpSpPr>
        <p:pic>
          <p:nvPicPr>
            <p:cNvPr id="3" name="Picture 2">
              <a:extLst>
                <a:ext uri="{FF2B5EF4-FFF2-40B4-BE49-F238E27FC236}">
                  <a16:creationId xmlns:a16="http://schemas.microsoft.com/office/drawing/2014/main" id="{9A1555E6-9A29-41B6-BA1C-64AD97131CF2}"/>
                </a:ext>
              </a:extLst>
            </p:cNvPr>
            <p:cNvPicPr>
              <a:picLocks noChangeAspect="1"/>
            </p:cNvPicPr>
            <p:nvPr/>
          </p:nvPicPr>
          <p:blipFill>
            <a:blip r:embed="rId6"/>
            <a:stretch>
              <a:fillRect/>
            </a:stretch>
          </p:blipFill>
          <p:spPr>
            <a:xfrm>
              <a:off x="4282346" y="2181655"/>
              <a:ext cx="4532280" cy="401175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351AC02-6F65-4A33-B8DC-2D15992C9750}"/>
                </a:ext>
              </a:extLst>
            </p:cNvPr>
            <p:cNvSpPr/>
            <p:nvPr/>
          </p:nvSpPr>
          <p:spPr>
            <a:xfrm>
              <a:off x="4400550" y="3028950"/>
              <a:ext cx="1372590" cy="4000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A950B80-285D-4A66-A422-45757D3F881F}"/>
                </a:ext>
              </a:extLst>
            </p:cNvPr>
            <p:cNvCxnSpPr/>
            <p:nvPr/>
          </p:nvCxnSpPr>
          <p:spPr>
            <a:xfrm>
              <a:off x="5386388" y="3429000"/>
              <a:ext cx="0" cy="107156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17F9B71-7276-4492-98B6-5A304E9089D6}"/>
                </a:ext>
              </a:extLst>
            </p:cNvPr>
            <p:cNvSpPr/>
            <p:nvPr/>
          </p:nvSpPr>
          <p:spPr>
            <a:xfrm>
              <a:off x="4446267" y="3973829"/>
              <a:ext cx="59057" cy="857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559714B-9CCC-422C-9E04-BA3FCF7A6C83}"/>
                </a:ext>
              </a:extLst>
            </p:cNvPr>
            <p:cNvCxnSpPr>
              <a:cxnSpLocks/>
            </p:cNvCxnSpPr>
            <p:nvPr/>
          </p:nvCxnSpPr>
          <p:spPr>
            <a:xfrm>
              <a:off x="5367338" y="4881858"/>
              <a:ext cx="0" cy="67598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A4C58790-C005-40ED-ADCE-A68C599F08E6}"/>
                </a:ext>
              </a:extLst>
            </p:cNvPr>
            <p:cNvSpPr/>
            <p:nvPr/>
          </p:nvSpPr>
          <p:spPr>
            <a:xfrm>
              <a:off x="4387251" y="4464977"/>
              <a:ext cx="1381081" cy="43563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0581F4-819C-4063-8556-979B188EB898}"/>
                </a:ext>
              </a:extLst>
            </p:cNvPr>
            <p:cNvSpPr/>
            <p:nvPr/>
          </p:nvSpPr>
          <p:spPr>
            <a:xfrm>
              <a:off x="4278528" y="5539084"/>
              <a:ext cx="4532280" cy="6115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p:txBody>
      </p:sp>
      <p:pic>
        <p:nvPicPr>
          <p:cNvPr id="14" name="Picture 13">
            <a:extLst>
              <a:ext uri="{FF2B5EF4-FFF2-40B4-BE49-F238E27FC236}">
                <a16:creationId xmlns:a16="http://schemas.microsoft.com/office/drawing/2014/main" id="{CFA9F747-02C2-4477-814B-98D5D521931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05210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endParaRPr lang="fa-IR" sz="2800" spc="-1">
              <a:latin typeface="-apple-system"/>
            </a:endParaRPr>
          </a:p>
        </p:txBody>
      </p:sp>
      <p:pic>
        <p:nvPicPr>
          <p:cNvPr id="11" name="Picture 10">
            <a:extLst>
              <a:ext uri="{FF2B5EF4-FFF2-40B4-BE49-F238E27FC236}">
                <a16:creationId xmlns:a16="http://schemas.microsoft.com/office/drawing/2014/main" id="{E389806F-63D0-4E27-AB3C-25E6EF2D6C99}"/>
              </a:ext>
            </a:extLst>
          </p:cNvPr>
          <p:cNvPicPr>
            <a:picLocks noChangeAspect="1"/>
          </p:cNvPicPr>
          <p:nvPr/>
        </p:nvPicPr>
        <p:blipFill>
          <a:blip r:embed="rId6"/>
          <a:stretch>
            <a:fillRect/>
          </a:stretch>
        </p:blipFill>
        <p:spPr>
          <a:xfrm>
            <a:off x="5651117" y="1559535"/>
            <a:ext cx="3991219" cy="475343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DC986E1-295C-4997-870F-C639C89C0842}"/>
              </a:ext>
            </a:extLst>
          </p:cNvPr>
          <p:cNvSpPr/>
          <p:nvPr/>
        </p:nvSpPr>
        <p:spPr>
          <a:xfrm>
            <a:off x="5753100" y="4038600"/>
            <a:ext cx="1155700" cy="6731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A5D9E-0A3B-4B1D-9D66-8FA0FFE825BD}"/>
              </a:ext>
            </a:extLst>
          </p:cNvPr>
          <p:cNvSpPr/>
          <p:nvPr/>
        </p:nvSpPr>
        <p:spPr>
          <a:xfrm>
            <a:off x="5753100" y="5486400"/>
            <a:ext cx="990600" cy="8265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12A1FA8-39B8-49F6-B0F1-9205DBCC5F3C}"/>
              </a:ext>
            </a:extLst>
          </p:cNvPr>
          <p:cNvCxnSpPr>
            <a:stCxn id="14" idx="2"/>
          </p:cNvCxnSpPr>
          <p:nvPr/>
        </p:nvCxnSpPr>
        <p:spPr>
          <a:xfrm flipH="1">
            <a:off x="6304458" y="4711700"/>
            <a:ext cx="26492" cy="7747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7F5482-A504-40BA-A563-5DFD05C74C8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79761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Link</a:t>
            </a:r>
            <a:endParaRPr lang="fa-IR" sz="2800" spc="-1">
              <a:latin typeface="-apple-system"/>
            </a:endParaRPr>
          </a:p>
        </p:txBody>
      </p:sp>
      <p:pic>
        <p:nvPicPr>
          <p:cNvPr id="3" name="Picture 2">
            <a:extLst>
              <a:ext uri="{FF2B5EF4-FFF2-40B4-BE49-F238E27FC236}">
                <a16:creationId xmlns:a16="http://schemas.microsoft.com/office/drawing/2014/main" id="{04B49C9B-46CF-4394-81BE-8C97D9817F44}"/>
              </a:ext>
            </a:extLst>
          </p:cNvPr>
          <p:cNvPicPr>
            <a:picLocks noChangeAspect="1"/>
          </p:cNvPicPr>
          <p:nvPr/>
        </p:nvPicPr>
        <p:blipFill>
          <a:blip r:embed="rId6"/>
          <a:stretch>
            <a:fillRect/>
          </a:stretch>
        </p:blipFill>
        <p:spPr>
          <a:xfrm>
            <a:off x="4789798" y="1960523"/>
            <a:ext cx="5496692" cy="423921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874A680-58AA-4E8A-843D-C8C636E19751}"/>
              </a:ext>
            </a:extLst>
          </p:cNvPr>
          <p:cNvSpPr/>
          <p:nvPr/>
        </p:nvSpPr>
        <p:spPr>
          <a:xfrm>
            <a:off x="4953000" y="5054600"/>
            <a:ext cx="2743200" cy="279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85F3DD0-C830-41AE-8E51-52B21A7218BD}"/>
              </a:ext>
            </a:extLst>
          </p:cNvPr>
          <p:cNvCxnSpPr>
            <a:cxnSpLocks/>
          </p:cNvCxnSpPr>
          <p:nvPr/>
        </p:nvCxnSpPr>
        <p:spPr>
          <a:xfrm>
            <a:off x="5638800" y="5334000"/>
            <a:ext cx="0" cy="6858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B162A8-6772-49E4-8AD8-809CF5F3EC54}"/>
              </a:ext>
            </a:extLst>
          </p:cNvPr>
          <p:cNvSpPr/>
          <p:nvPr/>
        </p:nvSpPr>
        <p:spPr>
          <a:xfrm>
            <a:off x="4789798" y="5918629"/>
            <a:ext cx="849002" cy="2811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E959E9-0D34-4503-9438-323C1E0889F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85982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apple-system"/>
                <a:hlinkClick r:id="rId4"/>
              </a:rPr>
              <a:t>https://www.markdownguide.org/cheat-sheet/</a:t>
            </a:r>
            <a:endParaRPr lang="en-US" sz="1800" b="0" strike="noStrike" spc="-1">
              <a:latin typeface="-apple-system"/>
            </a:endParaRPr>
          </a:p>
          <a:p>
            <a:pPr>
              <a:lnSpc>
                <a:spcPct val="100000"/>
              </a:lnSpc>
              <a:buNone/>
            </a:pPr>
            <a:endParaRPr lang="en-US" sz="1800" b="0" strike="noStrike" spc="-1">
              <a:latin typeface="-apple-system"/>
            </a:endParaRPr>
          </a:p>
        </p:txBody>
      </p:sp>
      <p:grpSp>
        <p:nvGrpSpPr>
          <p:cNvPr id="6" name="Group 5">
            <a:extLst>
              <a:ext uri="{FF2B5EF4-FFF2-40B4-BE49-F238E27FC236}">
                <a16:creationId xmlns:a16="http://schemas.microsoft.com/office/drawing/2014/main" id="{F46F0F9C-43C4-48A2-9642-77504FA39529}"/>
              </a:ext>
            </a:extLst>
          </p:cNvPr>
          <p:cNvGrpSpPr/>
          <p:nvPr/>
        </p:nvGrpSpPr>
        <p:grpSpPr>
          <a:xfrm>
            <a:off x="3977665" y="1952979"/>
            <a:ext cx="7392042" cy="3772227"/>
            <a:chOff x="2947518" y="2259466"/>
            <a:chExt cx="7392042" cy="3772227"/>
          </a:xfrm>
        </p:grpSpPr>
        <p:pic>
          <p:nvPicPr>
            <p:cNvPr id="4" name="Picture 3">
              <a:extLst>
                <a:ext uri="{FF2B5EF4-FFF2-40B4-BE49-F238E27FC236}">
                  <a16:creationId xmlns:a16="http://schemas.microsoft.com/office/drawing/2014/main" id="{C7C9A996-B990-4E71-91A4-61E46C8822AC}"/>
                </a:ext>
              </a:extLst>
            </p:cNvPr>
            <p:cNvPicPr>
              <a:picLocks noChangeAspect="1"/>
            </p:cNvPicPr>
            <p:nvPr/>
          </p:nvPicPr>
          <p:blipFill>
            <a:blip r:embed="rId5"/>
            <a:stretch>
              <a:fillRect/>
            </a:stretch>
          </p:blipFill>
          <p:spPr>
            <a:xfrm>
              <a:off x="2947519" y="2259466"/>
              <a:ext cx="7392041" cy="377222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3FF64D91-2611-471F-9E12-1B0F56C771C5}"/>
                </a:ext>
              </a:extLst>
            </p:cNvPr>
            <p:cNvSpPr/>
            <p:nvPr/>
          </p:nvSpPr>
          <p:spPr>
            <a:xfrm>
              <a:off x="9083040" y="2687320"/>
              <a:ext cx="1121664" cy="3119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134B22-C455-4C6D-8A89-22A2A8FF766A}"/>
                </a:ext>
              </a:extLst>
            </p:cNvPr>
            <p:cNvSpPr/>
            <p:nvPr/>
          </p:nvSpPr>
          <p:spPr>
            <a:xfrm>
              <a:off x="3054559" y="5678563"/>
              <a:ext cx="1772084" cy="35312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3424DA-D877-4AA5-8D7F-50525ECCFE3D}"/>
                </a:ext>
              </a:extLst>
            </p:cNvPr>
            <p:cNvSpPr/>
            <p:nvPr/>
          </p:nvSpPr>
          <p:spPr>
            <a:xfrm>
              <a:off x="2947518" y="2999233"/>
              <a:ext cx="7392041" cy="9940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34">
            <a:extLst>
              <a:ext uri="{FF2B5EF4-FFF2-40B4-BE49-F238E27FC236}">
                <a16:creationId xmlns:a16="http://schemas.microsoft.com/office/drawing/2014/main" id="{E5D82BC3-759C-4328-912A-7C1C641899F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Link</a:t>
            </a:r>
            <a:endParaRPr lang="fa-IR" sz="2800" spc="-1">
              <a:latin typeface="-apple-system"/>
            </a:endParaRPr>
          </a:p>
        </p:txBody>
      </p:sp>
      <p:pic>
        <p:nvPicPr>
          <p:cNvPr id="14" name="Picture 13">
            <a:extLst>
              <a:ext uri="{FF2B5EF4-FFF2-40B4-BE49-F238E27FC236}">
                <a16:creationId xmlns:a16="http://schemas.microsoft.com/office/drawing/2014/main" id="{C9C8F70C-8980-44F5-A424-FAE6A37E172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615607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9"/>
          <p:cNvPicPr/>
          <p:nvPr/>
        </p:nvPicPr>
        <p:blipFill>
          <a:blip r:embed="rId3"/>
          <a:stretch/>
        </p:blipFill>
        <p:spPr>
          <a:xfrm>
            <a:off x="2221920" y="1950840"/>
            <a:ext cx="7102080" cy="4555800"/>
          </a:xfrm>
          <a:prstGeom prst="rect">
            <a:avLst/>
          </a:prstGeom>
          <a:ln>
            <a:noFill/>
          </a:ln>
          <a:effectLst>
            <a:outerShdw blurRad="292100" dist="139700" dir="2700000" algn="tl" rotWithShape="0">
              <a:srgbClr val="333333">
                <a:alpha val="65000"/>
              </a:srgbClr>
            </a:outerShdw>
          </a:effectLst>
        </p:spPr>
      </p:pic>
      <p:sp>
        <p:nvSpPr>
          <p:cNvPr id="17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2" name="Content Placeholder 34"/>
          <p:cNvSpPr/>
          <p:nvPr/>
        </p:nvSpPr>
        <p:spPr>
          <a:xfrm>
            <a:off x="524160" y="127512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pc="-1">
                <a:solidFill>
                  <a:srgbClr val="000000"/>
                </a:solidFill>
                <a:latin typeface="-apple-system"/>
              </a:rPr>
              <a:t>4. </a:t>
            </a:r>
            <a:r>
              <a:rPr lang="en-US" sz="3200" b="0" strike="noStrike" spc="-1">
                <a:solidFill>
                  <a:srgbClr val="000000"/>
                </a:solidFill>
                <a:latin typeface="-apple-system"/>
              </a:rPr>
              <a:t>Crystal clear titles</a:t>
            </a:r>
            <a:endParaRPr lang="en-US" sz="3200" b="0" strike="noStrike" spc="-1">
              <a:latin typeface="-apple-system"/>
            </a:endParaRPr>
          </a:p>
          <a:p>
            <a:pPr>
              <a:lnSpc>
                <a:spcPct val="90000"/>
              </a:lnSpc>
              <a:spcBef>
                <a:spcPts val="1001"/>
              </a:spcBef>
              <a:buNone/>
            </a:pPr>
            <a:endParaRPr lang="en-US" b="0" strike="noStrike" spc="-1">
              <a:latin typeface="-apple-system"/>
            </a:endParaRPr>
          </a:p>
        </p:txBody>
      </p:sp>
      <p:pic>
        <p:nvPicPr>
          <p:cNvPr id="173" name="Picture 7"/>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77650-CE77-4964-BB95-54C5D86D2FBA}"/>
              </a:ext>
            </a:extLst>
          </p:cNvPr>
          <p:cNvPicPr>
            <a:picLocks noChangeAspect="1"/>
          </p:cNvPicPr>
          <p:nvPr/>
        </p:nvPicPr>
        <p:blipFill>
          <a:blip r:embed="rId3"/>
          <a:stretch>
            <a:fillRect/>
          </a:stretch>
        </p:blipFill>
        <p:spPr>
          <a:xfrm>
            <a:off x="2509709" y="2196034"/>
            <a:ext cx="7172583" cy="4121637"/>
          </a:xfrm>
          <a:prstGeom prst="rect">
            <a:avLst/>
          </a:prstGeom>
          <a:ln>
            <a:noFill/>
          </a:ln>
          <a:effectLst>
            <a:softEdge rad="112500"/>
          </a:effectLst>
        </p:spPr>
      </p:pic>
      <p:sp>
        <p:nvSpPr>
          <p:cNvPr id="15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4" name="Content Placeholder 34"/>
          <p:cNvSpPr/>
          <p:nvPr/>
        </p:nvSpPr>
        <p:spPr>
          <a:xfrm>
            <a:off x="515520" y="12752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pc="-1">
                <a:solidFill>
                  <a:srgbClr val="000000"/>
                </a:solidFill>
                <a:latin typeface="-apple-system"/>
              </a:rPr>
              <a:t>4. </a:t>
            </a:r>
            <a:r>
              <a:rPr lang="en-US" sz="3200" b="0" strike="noStrike" spc="-1">
                <a:solidFill>
                  <a:srgbClr val="000000"/>
                </a:solidFill>
                <a:latin typeface="-apple-system"/>
              </a:rPr>
              <a:t>Crystal clear titles</a:t>
            </a:r>
            <a:endParaRPr lang="en-US" sz="3200" b="0" strike="noStrike" spc="-1">
              <a:latin typeface="-apple-system"/>
            </a:endParaRPr>
          </a:p>
          <a:p>
            <a:pPr marL="800100" lvl="1" indent="-3429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One question per post</a:t>
            </a:r>
            <a:endParaRPr lang="en-US" sz="2400" b="0" strike="noStrike" spc="-1">
              <a:latin typeface="-apple-system"/>
            </a:endParaRPr>
          </a:p>
        </p:txBody>
      </p:sp>
      <p:pic>
        <p:nvPicPr>
          <p:cNvPr id="155" name="Picture 7"/>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13F2361C-133D-436B-A295-59FE63084442}"/>
              </a:ext>
            </a:extLst>
          </p:cNvPr>
          <p:cNvSpPr txBox="1"/>
          <p:nvPr/>
        </p:nvSpPr>
        <p:spPr>
          <a:xfrm>
            <a:off x="224695" y="6289961"/>
            <a:ext cx="11388436" cy="369332"/>
          </a:xfrm>
          <a:prstGeom prst="rect">
            <a:avLst/>
          </a:prstGeom>
          <a:noFill/>
        </p:spPr>
        <p:txBody>
          <a:bodyPr wrap="square">
            <a:spAutoFit/>
          </a:bodyPr>
          <a:lstStyle/>
          <a:p>
            <a:r>
              <a:rPr lang="en-US">
                <a:latin typeface="-apple-system"/>
                <a:hlinkClick r:id="rId5"/>
              </a:rPr>
              <a:t>https://meta.stackexchange.com/questions/222735/can-i-ask-only-one-question-per-post</a:t>
            </a:r>
            <a:endParaRPr lang="en-US">
              <a:latin typeface="-apple-system"/>
            </a:endParaRPr>
          </a:p>
        </p:txBody>
      </p:sp>
      <p:pic>
        <p:nvPicPr>
          <p:cNvPr id="7" name="Picture 6">
            <a:extLst>
              <a:ext uri="{FF2B5EF4-FFF2-40B4-BE49-F238E27FC236}">
                <a16:creationId xmlns:a16="http://schemas.microsoft.com/office/drawing/2014/main" id="{7239FCCF-DDBB-4BC2-BA91-1FBAF5C943A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54391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5" name="Content Placeholder 34"/>
          <p:cNvSpPr/>
          <p:nvPr/>
        </p:nvSpPr>
        <p:spPr>
          <a:xfrm>
            <a:off x="515520" y="1441013"/>
            <a:ext cx="12188160" cy="426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dirty="0">
                <a:solidFill>
                  <a:srgbClr val="000000"/>
                </a:solidFill>
                <a:latin typeface="-apple-system"/>
              </a:rPr>
              <a:t>Examples - Bad Titles</a:t>
            </a:r>
            <a:r>
              <a:rPr lang="en-US" sz="4000" b="0" strike="noStrike" spc="-1" dirty="0">
                <a:solidFill>
                  <a:srgbClr val="000000"/>
                </a:solidFill>
                <a:latin typeface="Calibri"/>
              </a:rPr>
              <a:t>:</a:t>
            </a:r>
            <a:endParaRPr lang="en-US" sz="4000" b="0" strike="noStrike" spc="-1" dirty="0">
              <a:latin typeface="Arial"/>
            </a:endParaRPr>
          </a:p>
          <a:p>
            <a:pPr marL="800280" lvl="1" indent="-343080" algn="just">
              <a:lnSpc>
                <a:spcPct val="150000"/>
              </a:lnSpc>
              <a:spcBef>
                <a:spcPts val="799"/>
              </a:spcBef>
              <a:buClr>
                <a:srgbClr val="000000"/>
              </a:buClr>
              <a:buFont typeface="Symbol"/>
              <a:buChar char=""/>
            </a:pPr>
            <a:r>
              <a:rPr lang="en-US" sz="2400" b="1" strike="noStrike" spc="-1" dirty="0">
                <a:solidFill>
                  <a:srgbClr val="FF0000"/>
                </a:solidFill>
                <a:latin typeface="Comic Sans MS"/>
                <a:ea typeface="Segoe UI"/>
              </a:rPr>
              <a:t>Bad</a:t>
            </a:r>
            <a:r>
              <a:rPr lang="en-US" sz="2400" b="0" strike="noStrike" spc="-1" dirty="0">
                <a:solidFill>
                  <a:srgbClr val="000000"/>
                </a:solidFill>
                <a:latin typeface="Comic Sans MS"/>
                <a:ea typeface="Segoe UI"/>
              </a:rPr>
              <a:t>: C# Math Confusion</a:t>
            </a:r>
            <a:endParaRPr lang="en-US" sz="2400" b="0" strike="noStrike" spc="-1" dirty="0">
              <a:latin typeface="Arial"/>
            </a:endParaRPr>
          </a:p>
          <a:p>
            <a:pPr marL="800280" lvl="1" indent="-343080" algn="just">
              <a:lnSpc>
                <a:spcPct val="150000"/>
              </a:lnSpc>
              <a:spcBef>
                <a:spcPts val="799"/>
              </a:spcBef>
              <a:buClr>
                <a:srgbClr val="000000"/>
              </a:buClr>
              <a:buFont typeface="Symbol"/>
              <a:buChar char=""/>
              <a:tabLst>
                <a:tab pos="0" algn="l"/>
              </a:tabLst>
            </a:pPr>
            <a:r>
              <a:rPr lang="en-US" sz="2400" b="1" strike="noStrike" spc="-1" dirty="0">
                <a:solidFill>
                  <a:srgbClr val="FF0000"/>
                </a:solidFill>
                <a:latin typeface="Comic Sans MS"/>
                <a:ea typeface="Segoe UI"/>
              </a:rPr>
              <a:t>Bad</a:t>
            </a:r>
            <a:r>
              <a:rPr lang="en-US" sz="2400" b="0" strike="noStrike" spc="-1" dirty="0">
                <a:solidFill>
                  <a:srgbClr val="000000"/>
                </a:solidFill>
                <a:latin typeface="Comic Sans MS"/>
                <a:ea typeface="Segoe UI"/>
              </a:rPr>
              <a:t>: [</a:t>
            </a:r>
            <a:r>
              <a:rPr lang="en-US" sz="2400" b="0" strike="noStrike" spc="-1" dirty="0" err="1">
                <a:solidFill>
                  <a:srgbClr val="000000"/>
                </a:solidFill>
                <a:latin typeface="Comic Sans MS"/>
                <a:ea typeface="Segoe UI"/>
              </a:rPr>
              <a:t>php</a:t>
            </a:r>
            <a:r>
              <a:rPr lang="en-US" sz="2400" b="0" strike="noStrike" spc="-1" dirty="0">
                <a:solidFill>
                  <a:srgbClr val="000000"/>
                </a:solidFill>
                <a:latin typeface="Comic Sans MS"/>
                <a:ea typeface="Segoe UI"/>
              </a:rPr>
              <a:t>] session doubt</a:t>
            </a:r>
            <a:endParaRPr lang="en-US" sz="2400" b="0" strike="noStrike" spc="-1" dirty="0">
              <a:latin typeface="Arial"/>
            </a:endParaRPr>
          </a:p>
          <a:p>
            <a:pPr marL="800280" lvl="1" indent="-343080" algn="just">
              <a:lnSpc>
                <a:spcPct val="150000"/>
              </a:lnSpc>
              <a:spcBef>
                <a:spcPts val="799"/>
              </a:spcBef>
              <a:buClr>
                <a:srgbClr val="000000"/>
              </a:buClr>
              <a:buFont typeface="Symbol"/>
              <a:buChar char=""/>
              <a:tabLst>
                <a:tab pos="0" algn="l"/>
              </a:tabLst>
            </a:pPr>
            <a:r>
              <a:rPr lang="en-US" sz="2400" b="1" strike="noStrike" spc="-1" dirty="0">
                <a:solidFill>
                  <a:srgbClr val="FF0000"/>
                </a:solidFill>
                <a:latin typeface="Comic Sans MS"/>
                <a:ea typeface="Segoe UI"/>
              </a:rPr>
              <a:t>Bad</a:t>
            </a:r>
            <a:r>
              <a:rPr lang="en-US" sz="2400" b="0" strike="noStrike" spc="-1" dirty="0">
                <a:solidFill>
                  <a:srgbClr val="000000"/>
                </a:solidFill>
                <a:latin typeface="Comic Sans MS"/>
                <a:ea typeface="Segoe UI"/>
              </a:rPr>
              <a:t>: android if else problems</a:t>
            </a:r>
            <a:endParaRPr lang="en-US" sz="2400"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pic>
        <p:nvPicPr>
          <p:cNvPr id="176"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389B7F7C-BD58-4772-B5BE-C665B74500C1}"/>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420908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5" name="Content Placeholder 34"/>
          <p:cNvSpPr/>
          <p:nvPr/>
        </p:nvSpPr>
        <p:spPr>
          <a:xfrm>
            <a:off x="634506" y="1298160"/>
            <a:ext cx="12188160" cy="426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dirty="0">
                <a:solidFill>
                  <a:srgbClr val="000000"/>
                </a:solidFill>
                <a:latin typeface="-apple-system"/>
              </a:rPr>
              <a:t>Examples – Good Titles</a:t>
            </a:r>
            <a:r>
              <a:rPr lang="en-US" sz="3600" b="0" strike="noStrike" spc="-1" dirty="0">
                <a:solidFill>
                  <a:srgbClr val="000000"/>
                </a:solidFill>
                <a:latin typeface="Calibri"/>
              </a:rPr>
              <a:t>:</a:t>
            </a:r>
            <a:endParaRPr lang="en-US" sz="3600" b="0" strike="noStrike" spc="-1" dirty="0">
              <a:latin typeface="Arial"/>
            </a:endParaRPr>
          </a:p>
          <a:p>
            <a:pPr marL="800280" lvl="1" indent="-343080" algn="just">
              <a:lnSpc>
                <a:spcPct val="150000"/>
              </a:lnSpc>
              <a:spcBef>
                <a:spcPts val="799"/>
              </a:spcBef>
              <a:buClr>
                <a:srgbClr val="000000"/>
              </a:buClr>
              <a:buFont typeface="Symbol"/>
              <a:buChar char=""/>
            </a:pPr>
            <a:r>
              <a:rPr lang="en-US" b="1" strike="noStrike" spc="-1" dirty="0">
                <a:solidFill>
                  <a:srgbClr val="FF0000"/>
                </a:solidFill>
                <a:latin typeface="Comic Sans MS"/>
                <a:ea typeface="Segoe UI"/>
              </a:rPr>
              <a:t>Bad</a:t>
            </a:r>
            <a:r>
              <a:rPr lang="en-US" b="0" strike="noStrike" spc="-1" dirty="0">
                <a:solidFill>
                  <a:srgbClr val="000000"/>
                </a:solidFill>
                <a:latin typeface="Comic Sans MS"/>
                <a:ea typeface="Segoe UI"/>
              </a:rPr>
              <a:t>: C# Math Confusion</a:t>
            </a:r>
            <a:endParaRPr lang="en-US" b="0" strike="noStrike" spc="-1" dirty="0">
              <a:latin typeface="Arial"/>
            </a:endParaRPr>
          </a:p>
          <a:p>
            <a:pPr marL="685800" lvl="1" algn="just">
              <a:lnSpc>
                <a:spcPct val="150000"/>
              </a:lnSpc>
              <a:spcBef>
                <a:spcPts val="799"/>
              </a:spcBef>
              <a:tabLst>
                <a:tab pos="0" algn="l"/>
              </a:tabLst>
            </a:pPr>
            <a:r>
              <a:rPr lang="en-US" b="1" strike="noStrike" spc="-1" dirty="0">
                <a:solidFill>
                  <a:srgbClr val="000000"/>
                </a:solidFill>
                <a:latin typeface="Comic Sans MS"/>
                <a:ea typeface="Segoe UI"/>
              </a:rPr>
              <a:t>  </a:t>
            </a:r>
            <a:r>
              <a:rPr lang="en-US" b="1" strike="noStrike" spc="-1" dirty="0">
                <a:solidFill>
                  <a:srgbClr val="00B050"/>
                </a:solidFill>
                <a:latin typeface="Comic Sans MS"/>
                <a:ea typeface="Segoe UI"/>
              </a:rPr>
              <a:t>Good</a:t>
            </a:r>
            <a:r>
              <a:rPr lang="en-US" b="0" strike="noStrike" spc="-1" dirty="0">
                <a:solidFill>
                  <a:srgbClr val="000000"/>
                </a:solidFill>
                <a:latin typeface="Comic Sans MS"/>
                <a:ea typeface="Segoe UI"/>
              </a:rPr>
              <a:t>: </a:t>
            </a:r>
            <a:r>
              <a:rPr lang="en-US" sz="1600" b="0" strike="noStrike" spc="-1" dirty="0">
                <a:solidFill>
                  <a:srgbClr val="000000"/>
                </a:solidFill>
                <a:latin typeface="Comic Sans MS"/>
                <a:ea typeface="Segoe UI"/>
              </a:rPr>
              <a:t>Why does using float instead of int give me different results when all of my inputs are integers</a:t>
            </a:r>
            <a:r>
              <a:rPr lang="en-US" sz="2200" b="0" strike="noStrike" spc="-1" dirty="0">
                <a:solidFill>
                  <a:srgbClr val="000000"/>
                </a:solidFill>
                <a:latin typeface="Comic Sans MS"/>
                <a:ea typeface="Segoe UI"/>
              </a:rPr>
              <a:t>?</a:t>
            </a:r>
            <a:endParaRPr lang="en-US" sz="2200" b="0" strike="noStrike" spc="-1" dirty="0">
              <a:latin typeface="Arial"/>
            </a:endParaRPr>
          </a:p>
          <a:p>
            <a:pPr marL="800280" lvl="1" indent="-343080" algn="just">
              <a:lnSpc>
                <a:spcPct val="150000"/>
              </a:lnSpc>
              <a:spcBef>
                <a:spcPts val="799"/>
              </a:spcBef>
              <a:buClr>
                <a:srgbClr val="000000"/>
              </a:buClr>
              <a:buFont typeface="Symbol"/>
              <a:buChar char=""/>
              <a:tabLst>
                <a:tab pos="0" algn="l"/>
              </a:tabLst>
            </a:pPr>
            <a:r>
              <a:rPr lang="en-US" b="1" strike="noStrike" spc="-1" dirty="0">
                <a:solidFill>
                  <a:srgbClr val="FF0000"/>
                </a:solidFill>
                <a:latin typeface="Comic Sans MS"/>
                <a:ea typeface="Segoe UI"/>
              </a:rPr>
              <a:t>Bad</a:t>
            </a:r>
            <a:r>
              <a:rPr lang="en-US" b="0" strike="noStrike" spc="-1" dirty="0">
                <a:solidFill>
                  <a:srgbClr val="000000"/>
                </a:solidFill>
                <a:latin typeface="Comic Sans MS"/>
                <a:ea typeface="Segoe UI"/>
              </a:rPr>
              <a:t>: [</a:t>
            </a:r>
            <a:r>
              <a:rPr lang="en-US" b="0" strike="noStrike" spc="-1" dirty="0" err="1">
                <a:solidFill>
                  <a:srgbClr val="000000"/>
                </a:solidFill>
                <a:latin typeface="Comic Sans MS"/>
                <a:ea typeface="Segoe UI"/>
              </a:rPr>
              <a:t>php</a:t>
            </a:r>
            <a:r>
              <a:rPr lang="en-US" b="0" strike="noStrike" spc="-1" dirty="0">
                <a:solidFill>
                  <a:srgbClr val="000000"/>
                </a:solidFill>
                <a:latin typeface="Comic Sans MS"/>
                <a:ea typeface="Segoe UI"/>
              </a:rPr>
              <a:t>] session doubt</a:t>
            </a:r>
            <a:endParaRPr lang="en-US" b="0" strike="noStrike" spc="-1" dirty="0">
              <a:latin typeface="Arial"/>
            </a:endParaRPr>
          </a:p>
          <a:p>
            <a:pPr marL="914400" lvl="1" algn="just">
              <a:lnSpc>
                <a:spcPct val="150000"/>
              </a:lnSpc>
              <a:spcBef>
                <a:spcPts val="799"/>
              </a:spcBef>
              <a:tabLst>
                <a:tab pos="0" algn="l"/>
              </a:tabLst>
            </a:pPr>
            <a:r>
              <a:rPr lang="en-US" b="1" strike="noStrike" spc="-1" dirty="0">
                <a:solidFill>
                  <a:srgbClr val="00B050"/>
                </a:solidFill>
                <a:latin typeface="Comic Sans MS"/>
                <a:ea typeface="Segoe UI"/>
              </a:rPr>
              <a:t>Good</a:t>
            </a:r>
            <a:r>
              <a:rPr lang="en-US" b="0" strike="noStrike" spc="-1" dirty="0">
                <a:solidFill>
                  <a:srgbClr val="000000"/>
                </a:solidFill>
                <a:latin typeface="Comic Sans MS"/>
                <a:ea typeface="Segoe UI"/>
              </a:rPr>
              <a:t>: How can I redirect users to different pages based on session data in PHP?</a:t>
            </a:r>
            <a:endParaRPr lang="en-US" b="0" strike="noStrike" spc="-1" dirty="0">
              <a:latin typeface="Arial"/>
            </a:endParaRPr>
          </a:p>
          <a:p>
            <a:pPr marL="800280" lvl="1" indent="-343080" algn="just">
              <a:lnSpc>
                <a:spcPct val="150000"/>
              </a:lnSpc>
              <a:spcBef>
                <a:spcPts val="799"/>
              </a:spcBef>
              <a:buClr>
                <a:srgbClr val="000000"/>
              </a:buClr>
              <a:buFont typeface="Symbol"/>
              <a:buChar char=""/>
              <a:tabLst>
                <a:tab pos="0" algn="l"/>
              </a:tabLst>
            </a:pPr>
            <a:r>
              <a:rPr lang="en-US" b="1" strike="noStrike" spc="-1" dirty="0">
                <a:solidFill>
                  <a:srgbClr val="FF0000"/>
                </a:solidFill>
                <a:latin typeface="Comic Sans MS"/>
                <a:ea typeface="Segoe UI"/>
              </a:rPr>
              <a:t>Bad</a:t>
            </a:r>
            <a:r>
              <a:rPr lang="en-US" b="0" strike="noStrike" spc="-1" dirty="0">
                <a:solidFill>
                  <a:srgbClr val="000000"/>
                </a:solidFill>
                <a:latin typeface="Comic Sans MS"/>
                <a:ea typeface="Segoe UI"/>
              </a:rPr>
              <a:t>: android if else problems</a:t>
            </a:r>
            <a:endParaRPr lang="en-US" b="0" strike="noStrike" spc="-1" dirty="0">
              <a:latin typeface="Arial"/>
            </a:endParaRPr>
          </a:p>
          <a:p>
            <a:pPr marL="914400" lvl="1" algn="just">
              <a:lnSpc>
                <a:spcPct val="150000"/>
              </a:lnSpc>
              <a:spcBef>
                <a:spcPts val="799"/>
              </a:spcBef>
              <a:tabLst>
                <a:tab pos="0" algn="l"/>
              </a:tabLst>
            </a:pPr>
            <a:r>
              <a:rPr lang="en-US" b="1" strike="noStrike" spc="-1" dirty="0">
                <a:solidFill>
                  <a:srgbClr val="00B050"/>
                </a:solidFill>
                <a:latin typeface="Comic Sans MS"/>
                <a:ea typeface="Segoe UI"/>
              </a:rPr>
              <a:t>Good</a:t>
            </a:r>
            <a:r>
              <a:rPr lang="en-US" b="0" strike="noStrike" spc="-1" dirty="0">
                <a:solidFill>
                  <a:srgbClr val="000000"/>
                </a:solidFill>
                <a:latin typeface="Comic Sans MS"/>
                <a:ea typeface="Segoe UI"/>
              </a:rPr>
              <a:t>: Why does str == "value" evaluate to false when str is set to "value"?</a:t>
            </a:r>
            <a:endParaRPr lang="en-US"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pic>
        <p:nvPicPr>
          <p:cNvPr id="176"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4929CB1A-0A0B-4EEC-860F-103B51FD4CF0}"/>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pple-system"/>
        <a:ea typeface="DejaVu Sans"/>
        <a:cs typeface="Kalameh Black"/>
      </a:majorFont>
      <a:minorFont>
        <a:latin typeface="-apple-system"/>
        <a:ea typeface="DejaVu Sans"/>
        <a:cs typeface="Kalame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Calibri"/>
        <a:ea typeface="DejaVu Sans"/>
        <a:cs typeface="B Nazanin"/>
      </a:majorFont>
      <a:minorFont>
        <a:latin typeface="Calibri"/>
        <a:ea typeface="DejaVu Sans"/>
        <a:cs typeface="B Nazan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12471</TotalTime>
  <Words>50708</Words>
  <Application>Microsoft Office PowerPoint</Application>
  <PresentationFormat>Widescreen</PresentationFormat>
  <Paragraphs>3782</Paragraphs>
  <Slides>415</Slides>
  <Notes>415</Notes>
  <HiddenSlides>0</HiddenSlides>
  <MMClips>0</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1</vt:i4>
      </vt:variant>
      <vt:variant>
        <vt:lpstr>Slide Titles</vt:lpstr>
      </vt:variant>
      <vt:variant>
        <vt:i4>415</vt:i4>
      </vt:variant>
    </vt:vector>
  </HeadingPairs>
  <TitlesOfParts>
    <vt:vector size="439" baseType="lpstr">
      <vt:lpstr>-apple-system</vt:lpstr>
      <vt:lpstr>Arial</vt:lpstr>
      <vt:lpstr>B Kamran</vt:lpstr>
      <vt:lpstr>Calibri</vt:lpstr>
      <vt:lpstr>Calibri Light</vt:lpstr>
      <vt:lpstr>Candara Light</vt:lpstr>
      <vt:lpstr>Comic Sans MS</vt:lpstr>
      <vt:lpstr>consolas</vt:lpstr>
      <vt:lpstr>Courier New</vt:lpstr>
      <vt:lpstr>Georgia</vt:lpstr>
      <vt:lpstr>inherit</vt:lpstr>
      <vt:lpstr>IRS</vt:lpstr>
      <vt:lpstr>Segoe UI</vt:lpstr>
      <vt:lpstr>Segoe UI Light</vt:lpstr>
      <vt:lpstr>Söhne</vt:lpstr>
      <vt:lpstr>Source Sans Pro</vt:lpstr>
      <vt:lpstr>StarSymbol</vt:lpstr>
      <vt:lpstr>Symbol</vt:lpstr>
      <vt:lpstr>Times New Roman</vt:lpstr>
      <vt:lpstr>var(--theme-post-title-font-family)</vt:lpstr>
      <vt:lpstr>Wingdings</vt:lpstr>
      <vt:lpstr>Office Theme</vt:lpstr>
      <vt:lpstr>Office Theme</vt:lpstr>
      <vt:lpstr>Bitmap Image</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What is Stackoverflow</vt:lpstr>
      <vt:lpstr>What is Stackoverflow</vt:lpstr>
      <vt:lpstr>What is Stackoverflow</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Stackoverflow The Right Way - Review</vt:lpstr>
      <vt:lpstr>Stackoverflow The Right Way</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Good Question Body</vt:lpstr>
      <vt:lpstr>How to ask Good Questions?</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How to ask Good Questions? - Review</vt:lpstr>
      <vt:lpstr>Dealing with down/close votes?</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Dealing with down/close votes?</vt:lpstr>
      <vt:lpstr>Dealing with down/close votes?</vt:lpstr>
      <vt:lpstr>Dealing with down/close votes?</vt:lpstr>
      <vt:lpstr>Dealing with down/close votes?</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Why are some questions get closed?</vt:lpstr>
      <vt:lpstr>Who can close questions?</vt:lpstr>
      <vt:lpstr>Stackoverflow Redline</vt:lpstr>
      <vt:lpstr>Why are some questions closed?- Review</vt:lpstr>
      <vt:lpstr>Dealing with down/close votes </vt:lpstr>
      <vt:lpstr>Dealing with down/close votes </vt:lpstr>
      <vt:lpstr>Dealing with down/close votes?</vt:lpstr>
      <vt:lpstr>Dealing with down/close votes?</vt:lpstr>
      <vt:lpstr>Dealing with downvotes?</vt:lpstr>
      <vt:lpstr>Dealing with downvotes?</vt:lpstr>
      <vt:lpstr>Dealing with downvotes?</vt:lpstr>
      <vt:lpstr>Dealing with downvotes?</vt:lpstr>
      <vt:lpstr>Dealing with downvotes?</vt:lpstr>
      <vt:lpstr>Dealing with downvotes?</vt:lpstr>
      <vt:lpstr>Dealing with Down/Close 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To the 100K Score</vt:lpstr>
      <vt:lpstr>To the 100K Score</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down/close votes - Review</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 - Review</vt:lpstr>
      <vt:lpstr>How to get more scores?</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How to get more scores? - Review</vt:lpstr>
      <vt:lpstr>Introduce Yourself</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Final Tip</vt:lpstr>
      <vt:lpstr>To the 100K Score</vt:lpstr>
      <vt:lpstr>To the 100K Score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Stackoverflow The Right Way</dc:title>
  <dc:subject/>
  <dc:creator/>
  <dc:description/>
  <cp:lastModifiedBy>IdontKnow</cp:lastModifiedBy>
  <cp:revision>2406</cp:revision>
  <dcterms:created xsi:type="dcterms:W3CDTF">2019-08-23T09:40:31Z</dcterms:created>
  <dcterms:modified xsi:type="dcterms:W3CDTF">2023-06-30T08:32:42Z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HiddenSlides">
    <vt:i4>2</vt:i4>
  </property>
  <property fmtid="{D5CDD505-2E9C-101B-9397-08002B2CF9AE}" pid="4" name="Notes">
    <vt:i4>147</vt:i4>
  </property>
  <property fmtid="{D5CDD505-2E9C-101B-9397-08002B2CF9AE}" pid="5" name="PresentationFormat">
    <vt:lpwstr>Widescreen</vt:lpwstr>
  </property>
  <property fmtid="{D5CDD505-2E9C-101B-9397-08002B2CF9AE}" pid="6" name="Slides">
    <vt:i4>147</vt:i4>
  </property>
</Properties>
</file>